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charts/style1.xml" ContentType="application/vnd.ms-office.chartstyle+xml"/>
  <Override PartName="/ppt/charts/chart1.xml" ContentType="application/vnd.openxmlformats-officedocument.drawingml.chart+xml"/>
  <Override PartName="/ppt/charts/colors1.xml" ContentType="application/vnd.ms-office.chartcolorstyl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notesMasterIdLst>
    <p:notesMasterId r:id="rId13"/>
  </p:notesMasterIdLst>
  <p:sldIdLst>
    <p:sldId id="257" r:id="rId4"/>
    <p:sldId id="300" r:id="rId5"/>
    <p:sldId id="318" r:id="rId6"/>
    <p:sldId id="315" r:id="rId7"/>
    <p:sldId id="316" r:id="rId8"/>
    <p:sldId id="288" r:id="rId9"/>
    <p:sldId id="258" r:id="rId10"/>
    <p:sldId id="317" r:id="rId11"/>
    <p:sldId id="311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189" userDrawn="1">
          <p15:clr>
            <a:srgbClr val="A4A3A4"/>
          </p15:clr>
        </p15:guide>
        <p15:guide id="3" pos="7491" userDrawn="1">
          <p15:clr>
            <a:srgbClr val="A4A3A4"/>
          </p15:clr>
        </p15:guide>
        <p15:guide id="4" orient="horz" pos="4178" userDrawn="1">
          <p15:clr>
            <a:srgbClr val="A4A3A4"/>
          </p15:clr>
        </p15:guide>
        <p15:guide id="5" orient="horz" pos="686" userDrawn="1">
          <p15:clr>
            <a:srgbClr val="A4A3A4"/>
          </p15:clr>
        </p15:guide>
        <p15:guide id="6" orient="horz" pos="1253" userDrawn="1">
          <p15:clr>
            <a:srgbClr val="A4A3A4"/>
          </p15:clr>
        </p15:guide>
        <p15:guide id="7" pos="778" userDrawn="1">
          <p15:clr>
            <a:srgbClr val="A4A3A4"/>
          </p15:clr>
        </p15:guide>
        <p15:guide id="8" pos="1413" userDrawn="1">
          <p15:clr>
            <a:srgbClr val="A4A3A4"/>
          </p15:clr>
        </p15:guide>
        <p15:guide id="9" pos="3250" userDrawn="1">
          <p15:clr>
            <a:srgbClr val="A4A3A4"/>
          </p15:clr>
        </p15:guide>
        <p15:guide id="10" pos="2026" userDrawn="1">
          <p15:clr>
            <a:srgbClr val="A4A3A4"/>
          </p15:clr>
        </p15:guide>
        <p15:guide id="11" pos="2638" userDrawn="1">
          <p15:clr>
            <a:srgbClr val="A4A3A4"/>
          </p15:clr>
        </p15:guide>
        <p15:guide id="12" pos="3863" userDrawn="1">
          <p15:clr>
            <a:srgbClr val="A4A3A4"/>
          </p15:clr>
        </p15:guide>
        <p15:guide id="13" pos="4430" userDrawn="1">
          <p15:clr>
            <a:srgbClr val="A4A3A4"/>
          </p15:clr>
        </p15:guide>
        <p15:guide id="14" pos="5019" userDrawn="1">
          <p15:clr>
            <a:srgbClr val="A4A3A4"/>
          </p15:clr>
        </p15:guide>
        <p15:guide id="15" pos="5654" userDrawn="1">
          <p15:clr>
            <a:srgbClr val="A4A3A4"/>
          </p15:clr>
        </p15:guide>
        <p15:guide id="16" pos="6267" userDrawn="1">
          <p15:clr>
            <a:srgbClr val="A4A3A4"/>
          </p15:clr>
        </p15:guide>
        <p15:guide id="17" pos="6879" userDrawn="1">
          <p15:clr>
            <a:srgbClr val="A4A3A4"/>
          </p15:clr>
        </p15:guide>
        <p15:guide id="18" orient="horz" pos="288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bre Maluca" initials="LM" lastIdx="2" clrIdx="0">
    <p:extLst>
      <p:ext uri="{19B8F6BF-5375-455C-9EA6-DF929625EA0E}">
        <p15:presenceInfo xmlns:p15="http://schemas.microsoft.com/office/powerpoint/2012/main" userId="39ad26c20d175e5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C486"/>
    <a:srgbClr val="E0E4E7"/>
    <a:srgbClr val="8395AF"/>
    <a:srgbClr val="719FC5"/>
    <a:srgbClr val="FCBD00"/>
    <a:srgbClr val="2496EB"/>
    <a:srgbClr val="568DBA"/>
    <a:srgbClr val="3273B1"/>
    <a:srgbClr val="5984CF"/>
    <a:srgbClr val="A8C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080" y="78"/>
      </p:cViewPr>
      <p:guideLst>
        <p:guide orient="horz" pos="51"/>
        <p:guide pos="189"/>
        <p:guide pos="7491"/>
        <p:guide orient="horz" pos="4178"/>
        <p:guide orient="horz" pos="686"/>
        <p:guide orient="horz" pos="1253"/>
        <p:guide pos="778"/>
        <p:guide pos="1413"/>
        <p:guide pos="3250"/>
        <p:guide pos="2026"/>
        <p:guide pos="2638"/>
        <p:guide pos="3863"/>
        <p:guide pos="4430"/>
        <p:guide pos="5019"/>
        <p:guide pos="5654"/>
        <p:guide pos="6267"/>
        <p:guide pos="6879"/>
        <p:guide orient="horz"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customXml" Target="../customXml/item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ataprevrj-my.sharepoint.com/personal/tamara_kinupp_dataprev_gov_br/Documents/&#193;rea%20de%20Trabalho/Consignado%20RS/Grandes%20N&#250;mer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'[Grandes Números.xlsx]Planilha1'!$U$8</c:f>
              <c:strCache>
                <c:ptCount val="1"/>
                <c:pt idx="0">
                  <c:v>Quantidade Contratos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'[Grandes Números.xlsx]Planilha1'!$T$9:$T$21</c:f>
              <c:strCache>
                <c:ptCount val="13"/>
                <c:pt idx="0">
                  <c:v>029 BANCO ITAU CONSIGNADO S.A.</c:v>
                </c:pt>
                <c:pt idx="1">
                  <c:v>041 - BANCO DO ESTADO DO RIO GRANDE DO SUL S/A</c:v>
                </c:pt>
                <c:pt idx="2">
                  <c:v>935 - FACTA FINANCEIRA S A</c:v>
                </c:pt>
                <c:pt idx="3">
                  <c:v>104 - CAIXA ECONOMICA FEDERAL</c:v>
                </c:pt>
                <c:pt idx="4">
                  <c:v>121 - BANCO AGIBANK S.A.</c:v>
                </c:pt>
                <c:pt idx="5">
                  <c:v>623 - BANCO PAN S/A</c:v>
                </c:pt>
                <c:pt idx="6">
                  <c:v>033 - BANCO SANTANDER (BRASIL) S/A</c:v>
                </c:pt>
                <c:pt idx="7">
                  <c:v>237 - BANCO BRADESCO S/A</c:v>
                </c:pt>
                <c:pt idx="8">
                  <c:v>626 - BANCO C6 CONSIGNADO</c:v>
                </c:pt>
                <c:pt idx="9">
                  <c:v>341 - BANCO ITAU S/A</c:v>
                </c:pt>
                <c:pt idx="10">
                  <c:v>001 - BANCO DO BRASIL S/A</c:v>
                </c:pt>
                <c:pt idx="11">
                  <c:v>254 - PARANA BANCO S. A.</c:v>
                </c:pt>
                <c:pt idx="12">
                  <c:v>Outras</c:v>
                </c:pt>
              </c:strCache>
            </c:strRef>
          </c:cat>
          <c:val>
            <c:numRef>
              <c:f>'[Grandes Números.xlsx]Planilha1'!$U$9:$U$21</c:f>
              <c:numCache>
                <c:formatCode>#,##0</c:formatCode>
                <c:ptCount val="13"/>
                <c:pt idx="0">
                  <c:v>428788</c:v>
                </c:pt>
                <c:pt idx="1">
                  <c:v>395152</c:v>
                </c:pt>
                <c:pt idx="2">
                  <c:v>289777</c:v>
                </c:pt>
                <c:pt idx="3">
                  <c:v>258905</c:v>
                </c:pt>
                <c:pt idx="4">
                  <c:v>215559</c:v>
                </c:pt>
                <c:pt idx="5">
                  <c:v>214352</c:v>
                </c:pt>
                <c:pt idx="6">
                  <c:v>191467</c:v>
                </c:pt>
                <c:pt idx="7">
                  <c:v>147646</c:v>
                </c:pt>
                <c:pt idx="8">
                  <c:v>141648</c:v>
                </c:pt>
                <c:pt idx="9">
                  <c:v>138575</c:v>
                </c:pt>
                <c:pt idx="10">
                  <c:v>101587</c:v>
                </c:pt>
                <c:pt idx="11">
                  <c:v>93658</c:v>
                </c:pt>
                <c:pt idx="12">
                  <c:v>534391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FA-4DC6-8665-017044B18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4557359"/>
        <c:axId val="94559759"/>
      </c:barChart>
      <c:lineChart>
        <c:grouping val="standard"/>
        <c:varyColors val="0"/>
        <c:ser>
          <c:idx val="1"/>
          <c:order val="1"/>
          <c:tx>
            <c:strRef>
              <c:f>'[Grandes Números.xlsx]Planilha1'!$V$8</c:f>
              <c:strCache>
                <c:ptCount val="1"/>
                <c:pt idx="0">
                  <c:v>Percentual Contratos</c:v>
                </c:pt>
              </c:strCache>
            </c:strRef>
          </c:tx>
          <c:spPr>
            <a:ln w="44450" cap="rnd">
              <a:solidFill>
                <a:srgbClr val="22C48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19300444737028E-3"/>
                  <c:y val="-3.28844044467044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AA-4348-BE0C-F778FAA911DE}"/>
                </c:ext>
              </c:extLst>
            </c:dLbl>
            <c:dLbl>
              <c:idx val="1"/>
              <c:layout>
                <c:manualLayout>
                  <c:x val="-4.3742991080811234E-17"/>
                  <c:y val="-1.0118278291293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9AA-4348-BE0C-F778FAA911DE}"/>
                </c:ext>
              </c:extLst>
            </c:dLbl>
            <c:dLbl>
              <c:idx val="2"/>
              <c:layout>
                <c:manualLayout>
                  <c:x val="-4.3742991080811234E-17"/>
                  <c:y val="-2.0236556582587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AA-4348-BE0C-F778FAA911DE}"/>
                </c:ext>
              </c:extLst>
            </c:dLbl>
            <c:dLbl>
              <c:idx val="3"/>
              <c:layout>
                <c:manualLayout>
                  <c:x val="-4.3742991080811234E-17"/>
                  <c:y val="-2.0236556582587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AA-4348-BE0C-F778FAA911DE}"/>
                </c:ext>
              </c:extLst>
            </c:dLbl>
            <c:dLbl>
              <c:idx val="4"/>
              <c:layout>
                <c:manualLayout>
                  <c:x val="3.5790133421108399E-3"/>
                  <c:y val="-2.27661261554107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AA-4348-BE0C-F778FAA911DE}"/>
                </c:ext>
              </c:extLst>
            </c:dLbl>
            <c:dLbl>
              <c:idx val="5"/>
              <c:layout>
                <c:manualLayout>
                  <c:x val="-2.3860088947405601E-3"/>
                  <c:y val="-2.27661261554107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AA-4348-BE0C-F778FAA911DE}"/>
                </c:ext>
              </c:extLst>
            </c:dLbl>
            <c:dLbl>
              <c:idx val="6"/>
              <c:layout>
                <c:manualLayout>
                  <c:x val="2.3860088947405601E-3"/>
                  <c:y val="-2.52956957282341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9AA-4348-BE0C-F778FAA911DE}"/>
                </c:ext>
              </c:extLst>
            </c:dLbl>
            <c:dLbl>
              <c:idx val="7"/>
              <c:layout>
                <c:manualLayout>
                  <c:x val="-4.7720177894812078E-3"/>
                  <c:y val="-3.54139740195278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AA-4348-BE0C-F778FAA911DE}"/>
                </c:ext>
              </c:extLst>
            </c:dLbl>
            <c:dLbl>
              <c:idx val="8"/>
              <c:layout>
                <c:manualLayout>
                  <c:x val="2.3860088947404725E-3"/>
                  <c:y val="-3.54139740195278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9AA-4348-BE0C-F778FAA911DE}"/>
                </c:ext>
              </c:extLst>
            </c:dLbl>
            <c:dLbl>
              <c:idx val="9"/>
              <c:layout>
                <c:manualLayout>
                  <c:x val="1.1930044473701924E-3"/>
                  <c:y val="-1.7706987009763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AA-4348-BE0C-F778FAA911DE}"/>
                </c:ext>
              </c:extLst>
            </c:dLbl>
            <c:dLbl>
              <c:idx val="10"/>
              <c:layout>
                <c:manualLayout>
                  <c:x val="8.7485982161622467E-17"/>
                  <c:y val="-2.02365565825874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9AA-4348-BE0C-F778FAA911DE}"/>
                </c:ext>
              </c:extLst>
            </c:dLbl>
            <c:dLbl>
              <c:idx val="11"/>
              <c:layout>
                <c:manualLayout>
                  <c:x val="1.19300444737028E-3"/>
                  <c:y val="-7.588708718470259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9AA-4348-BE0C-F778FAA911DE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09AA-4348-BE0C-F778FAA911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'[Grandes Números.xlsx]Planilha1'!$T$9:$T$21</c:f>
              <c:strCache>
                <c:ptCount val="13"/>
                <c:pt idx="0">
                  <c:v>029 BANCO ITAU CONSIGNADO S.A.</c:v>
                </c:pt>
                <c:pt idx="1">
                  <c:v>041 - BANCO DO ESTADO DO RIO GRANDE DO SUL S/A</c:v>
                </c:pt>
                <c:pt idx="2">
                  <c:v>935 - FACTA FINANCEIRA S A</c:v>
                </c:pt>
                <c:pt idx="3">
                  <c:v>104 - CAIXA ECONOMICA FEDERAL</c:v>
                </c:pt>
                <c:pt idx="4">
                  <c:v>121 - BANCO AGIBANK S.A.</c:v>
                </c:pt>
                <c:pt idx="5">
                  <c:v>623 - BANCO PAN S/A</c:v>
                </c:pt>
                <c:pt idx="6">
                  <c:v>033 - BANCO SANTANDER (BRASIL) S/A</c:v>
                </c:pt>
                <c:pt idx="7">
                  <c:v>237 - BANCO BRADESCO S/A</c:v>
                </c:pt>
                <c:pt idx="8">
                  <c:v>626 - BANCO C6 CONSIGNADO</c:v>
                </c:pt>
                <c:pt idx="9">
                  <c:v>341 - BANCO ITAU S/A</c:v>
                </c:pt>
                <c:pt idx="10">
                  <c:v>001 - BANCO DO BRASIL S/A</c:v>
                </c:pt>
                <c:pt idx="11">
                  <c:v>254 - PARANA BANCO S. A.</c:v>
                </c:pt>
                <c:pt idx="12">
                  <c:v>Outras</c:v>
                </c:pt>
              </c:strCache>
            </c:strRef>
          </c:cat>
          <c:val>
            <c:numRef>
              <c:f>'[Grandes Números.xlsx]Planilha1'!$V$9:$V$21</c:f>
              <c:numCache>
                <c:formatCode>0.00%</c:formatCode>
                <c:ptCount val="13"/>
                <c:pt idx="0">
                  <c:v>0.13605816903352524</c:v>
                </c:pt>
                <c:pt idx="1">
                  <c:v>0.12538517311570185</c:v>
                </c:pt>
                <c:pt idx="2">
                  <c:v>9.1948767334971704E-2</c:v>
                </c:pt>
                <c:pt idx="3">
                  <c:v>8.2152812703771685E-2</c:v>
                </c:pt>
                <c:pt idx="4">
                  <c:v>6.8398749169047798E-2</c:v>
                </c:pt>
                <c:pt idx="5">
                  <c:v>6.8015757550757491E-2</c:v>
                </c:pt>
                <c:pt idx="6">
                  <c:v>6.0754147621533201E-2</c:v>
                </c:pt>
                <c:pt idx="7">
                  <c:v>4.6849362447465577E-2</c:v>
                </c:pt>
                <c:pt idx="8">
                  <c:v>4.494614477844712E-2</c:v>
                </c:pt>
                <c:pt idx="9">
                  <c:v>4.3971055099071711E-2</c:v>
                </c:pt>
                <c:pt idx="10">
                  <c:v>3.2234440370553119E-2</c:v>
                </c:pt>
                <c:pt idx="11">
                  <c:v>2.9718499574013051E-2</c:v>
                </c:pt>
                <c:pt idx="12">
                  <c:v>0.16956692120114042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FFA-4DC6-8665-017044B18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899551"/>
        <c:axId val="183904351"/>
      </c:lineChart>
      <c:catAx>
        <c:axId val="94557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4559759"/>
        <c:crosses val="autoZero"/>
        <c:auto val="1"/>
        <c:lblAlgn val="ctr"/>
        <c:lblOffset val="100"/>
        <c:noMultiLvlLbl val="0"/>
      </c:catAx>
      <c:valAx>
        <c:axId val="94559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4557359"/>
        <c:crosses val="autoZero"/>
        <c:crossBetween val="between"/>
      </c:valAx>
      <c:valAx>
        <c:axId val="183904351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83899551"/>
        <c:crosses val="max"/>
        <c:crossBetween val="between"/>
      </c:valAx>
      <c:catAx>
        <c:axId val="18389955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90435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ED24F2D0-D2B6-4026-9351-16F088C85E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50697D5-8368-4B53-B2CA-BEAC51DC261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7C5DB-798E-468F-B3E7-97F1FEBF84EE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4" name="Espaço Reservado para Imagem de Slide 3">
            <a:extLst>
              <a:ext uri="{FF2B5EF4-FFF2-40B4-BE49-F238E27FC236}">
                <a16:creationId xmlns:a16="http://schemas.microsoft.com/office/drawing/2014/main" id="{B5D23716-0119-409E-BC55-84A71971F2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>
            <a:extLst>
              <a:ext uri="{FF2B5EF4-FFF2-40B4-BE49-F238E27FC236}">
                <a16:creationId xmlns:a16="http://schemas.microsoft.com/office/drawing/2014/main" id="{9471A730-0244-4025-ADE7-A0EE274816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C666BA5-061A-41DB-8E74-1F5431D2AA8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200AF22-7C4C-44DA-A0D5-7AC3E5E396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CDFD8-04BC-4F91-AF8E-3678E350341A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448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092AD8-F7C5-4AD2-AB39-1ECA563B9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54E51F5-3EA4-4A53-8538-6C795CEBD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CF5C5C-E6E2-433B-B48E-0B65A035B2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3E905B-290A-47EF-97C0-788F82235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658661-BFB6-40E3-9DB6-AE1622F48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1612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5BCB41-DC4B-4494-874D-CCAE87993B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3491A3-EBBF-4647-95B6-57B47C8CB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EF4432-E10F-4F04-8FAA-02FE74AEF5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1D5F3A-4C33-470B-944A-797AB4415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44EC57-FADB-4425-95D5-A05A2F60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7614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5F9534-798F-9C6F-0786-2B1E921DD2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BE9521-6606-2B1F-3A42-54A2B7F65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80D5C9C-6D13-2D98-95A0-A6E1E3534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59AD181-AED0-B248-2BD9-FC71809D3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B383AD1-5929-3DD9-49E4-8BA54ABC2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123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58072A-4DB6-86BA-8352-0B3C7187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17A08-E549-0D68-D7C8-5A6DA6DA7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6490EBA-CB15-E066-40E5-AFD83F13D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0EC902-6AF3-6CC4-A275-C877C59B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23B2DC7-4FFD-66E7-DA62-3D72329D1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6798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BC856A-F656-519B-1F1D-36AAEDDF2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BE3FF69-2823-93C5-224F-7CCEDA3A1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98131C-07AC-56D9-EC34-5E01281BA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C25203-3850-F957-A694-8FD37EF37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BA5977-5092-140D-A56F-CA36E9CCF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70288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A379EB-D9FF-DEA4-27E2-D7CDE40AB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9C5EA6-277A-154D-76ED-6F6659F7D5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54DB590-3C6F-E11F-FB82-F700DC410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24F9086-1BBB-9E2A-22A5-9FD8AA7F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352C89A-96DE-DD42-0599-14E153916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CBB6FE0-DE27-FA82-8477-FA0CAE381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2259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2EA165-B70C-1E18-C6B6-013AB204A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B063757-98BC-632B-D973-0BB2164D1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70262F8-762E-05FB-CFEE-FCD26F9E16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AE0D4B3-E967-4ED9-807F-2ADED67A6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75FBEFA-7CB1-5DAB-481E-83E32E1F3D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88FC594-39F1-77C9-5738-B15B3D60C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8BAC4F8-6A94-84CC-98D5-93716B5EE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BA3BDF5-A329-1210-0614-AE761655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549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06E6CB-8AB4-4FFF-96CE-26EAB8A0C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D17C3E2-E973-4066-07B2-0955599F4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005E5B3-F176-DC99-B80F-E21DCFB59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E28CBF9-3C48-96A4-65E6-42CFDF9C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757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91BB518-2625-160F-2EFC-A7092FA06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AEAF32E-149B-B031-1DE2-45919DF9B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FF22B63-7264-0941-1D2A-D9F608144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2442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6D1F43-CD53-C894-1032-7941DA61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7BE1396-9818-E7C6-F0F6-8556AC02E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3C904DB-1E01-ABBE-7558-980867F901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4C79701-51BB-7A3D-E855-D85CEDC90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2ACF0B1-E9D7-472F-04EC-8449FF6F8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E009BC-2B6A-ED16-9405-0E0936367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603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9F51F2-D04B-439B-95A0-3230AE3E4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8A90F2-C889-4B2C-8917-4AB955793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60C44A-0B96-421C-96AF-2BE3FE61FA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5CD71B-2978-4929-A45E-C60A260B9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DD54E8-A418-4633-9A7F-72505621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4141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92E8B5-BF73-3967-4E4A-0C472FCA3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9FFECF1-E655-0B05-316A-B93208DD01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F1FB726-7CB9-8435-E15D-65815C6CB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4CB925-3704-40D1-1E9F-17B15B15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4DF698-33D8-C044-C123-2D369226B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72EC8D4-80D2-9FFF-8D6A-18E5F83E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0015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9C9A51-47D5-32BD-B086-3AF52B573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0391148-B9E3-5ECD-0F59-53D6F726EC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A1340D-349A-32B5-8B85-F4B63D979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4DC516-192E-57FA-D66C-6B0242DD8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98850EF-E14C-6331-BACA-B0CF4DCC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173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60DAA9A-D100-349E-DCB0-76EFD59B08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F7FDE00-2E79-8066-0892-08826EDC58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A258E5B-9AA5-4BAD-F746-A6DF226AE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A76F481-CC1E-31BC-1989-0FF72CE05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16C394-57DD-6579-3D7B-48D8B05D6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7013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1D0F92-16B9-4C92-8C31-3EBC9502E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ACEE98-AEB2-4D98-86F1-6A205B049A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AAB490-9968-43A8-A622-88628CBB17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3225FF-4272-45D5-B68C-23B501BFB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3555EF-B78F-43A9-8C3B-5AFF10C6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6439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00918A-3850-4C64-AC52-BB5247F9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0B1156-314F-429A-9832-EFB8A6497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1C5D79-6A25-431E-A48E-2B909D16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BEAC85-2B1F-4A08-8B95-30C47E503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BC0D5C-0BC0-4BFD-87BF-962A748F4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1180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77D9E-223E-4119-A86F-C24735650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9F7EFD-9204-4A67-A4B3-B4906614C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870F89-07E5-4C9B-A5E3-D1F852F8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FA4AD3-9A36-475C-B6A2-1A309DFB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A694CC-B4C8-46AB-8A70-7AA549929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05035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B9C01-30BD-4AA7-AE33-57BA174A0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8E314EE-D712-4DBA-8889-480A26837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C4979F-090F-4FE9-9E3F-C75A08F7E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44ABEDF-A05B-4630-8852-F5236A9075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2489264-7FC7-4523-BB13-9489558CE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6CF4D3-7790-41C4-AA85-0689CA82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61315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61140F-F28B-4B6C-AC77-795E1F1ED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878928-7F3B-469D-9B4F-DA51C20BF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F9A18CC-FC48-4A55-93A1-27059D6D1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131CDC3-DD34-4CD9-B232-881EB0FD69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3EFE9D0-8C73-4F36-A6CC-1B06E17B99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092CB9D-BA4D-4F68-B390-D47FA0B4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C4880D8-3203-48F2-A3F2-2F531575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75C726A-8560-4BC6-9F6D-F6BAB52A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72286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D1818E-A242-4304-8FBD-80D8BD577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C061CA7-1887-444A-95DC-C3E1C27E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5E2F74-822D-45C5-91A0-F4D4BEF4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84A4687-3BC1-4EF1-8758-D2C807E5B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46536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1A326BD-0AA1-44B4-88FC-C839E1986B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995F49A-3076-446C-B08A-FC78B93E8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090D178-51ED-4FBB-A7D5-349166FD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1483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620A9-EEB7-4C4A-A40D-2D86995CF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7D59927-67E1-47B0-B783-283278A94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987F38-9F90-449E-900F-6C70FFDC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9257AD-0F6D-43FF-A185-98EEBB9ED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C0E0383-5D0A-4FAB-AF69-A0FD7CFC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72128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72E840-9110-461C-835B-720D9AFF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F106BF-557C-4F1F-B61D-6281DB1C4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9FB6C28-6757-4D06-93A1-5D382FEB2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80B1D5A-2342-47CC-908C-6FAA6309E7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94EBF9-5C64-43FB-B55F-072556FF4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8594FDC-940B-4D3F-A447-D17BEAB4C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23396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18237-F9F3-496B-A1FB-380CFE9AE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16D97D5-C7BA-4227-8D5C-5D35FEB1F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26F8268-3BA9-49CA-86F4-92E05C3DE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974944-C8D1-4359-A11F-D7CA5F2484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1964A5-4D1B-483D-9D4E-32302B3E3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F8CB184-F9EC-449C-A7DD-C2CA788CA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59991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D289AC-74A7-47A3-9D66-67013C26E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6D5838F-337E-4357-9ABC-B13366AF5F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23EB68-40C4-4847-9B8A-EAB4426D1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47CAA0-1F6F-4FAF-90AB-2E997F1A4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E32BF8-3DA7-4B97-A1EC-F47C508AF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36846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84D5A4-68B9-4B22-89E6-C6D507B0DD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5DA99C-34E2-4292-8ED1-3927BBFAB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1EF977-D7B9-4C0A-8CF5-5CB134A806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DC50-4489-4162-BFA5-19848496C3C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A54C109-B12D-491E-9323-3FA628058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248BE2-1002-4966-BE6B-CD35625CF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445B61-70C2-44F0-90A0-DEAB3173EE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5846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D87BD-B000-4345-9BC5-7D0F45F0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63AD08-2589-4BD8-9564-5A188FEBF1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B69F18C-C991-4938-A0B3-591F30375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CB3D39-D923-4FE7-A193-5DAE4A4731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BF2B650-9C5A-4675-A46C-1E92974DD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F13BC67-19B4-499F-BB2C-9AC709B68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9339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3C9BC-E46C-4B47-B6CB-C4C0492BE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4DC37A4-5B1B-4FC7-A28D-F5EA1BF44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35A387D-11D2-44A4-BE4E-C49309824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D91299B-DEA5-4D81-B269-6C9D300FF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119EAC9-5D54-4705-BBD3-6110691DE5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C3446A-833C-455B-8240-2357B36F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CD48C64-F888-4F63-9223-4C57D3F6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1A8BD34-6685-4234-9F8F-B07B5D20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1427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C6DB02-854F-46E7-A5C3-019B67FA0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2716B88-A907-4841-A64B-ABC79A3F5C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FBFD5B2-C94E-4E83-924C-E2375EBFA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FD0AD39-D3BA-4BDE-B0F6-118A47C11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574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F871216-4D7F-4B58-81A9-C1DC599FED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887B707-E584-4235-ADAB-D842D788B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0640BD-F56B-4141-8CCE-E52A81DAB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502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2BF9C8-FC20-48F8-A4F8-E672DD5F8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483116-E09A-4A50-8343-1BCB7154D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D12C634-80F1-4845-9799-CAE60E6059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DB613C-C8D8-4B46-8F96-187FA12490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D1B595-DAFB-44E5-B564-1BF7FE590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510C45C-BA1A-4599-8FC9-8FF7B4142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68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6BB042-017C-4805-8A5D-C9ACF0E5B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EF261CC-E714-47A4-B9F4-5958290D89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89C2B19-9179-495F-9C08-FB753F5C7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6C2E29-7C3A-46B2-84AC-9519643429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CBE5D-63F7-4D9D-BC2D-358E4ADD62D5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5AF415-FC1C-422E-89D3-C716ADF6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D0C9AC8-FCE5-499B-9F57-F4258FC9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0426C2-6276-4165-929E-246489AAD0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11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88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113472F-3028-C297-C313-F1D1D8C13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A1B455-D826-4C45-9A5C-F0D4CCC3D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419F220-1F08-9FFE-FC3E-9653F285EF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56E904-2115-4159-AE86-66417BA44391}" type="datetimeFigureOut">
              <a:rPr lang="pt-BR" smtClean="0"/>
              <a:t>27/05/2024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AE4736-A284-47DF-BD0A-216D43ADCE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8E1258-5A17-F463-E3E5-D0E30D448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7B1624-DBD0-4543-936E-6E22F771A61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017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07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72C75206-2356-60FC-14B2-D9836E38ADEA}"/>
              </a:ext>
            </a:extLst>
          </p:cNvPr>
          <p:cNvSpPr/>
          <p:nvPr/>
        </p:nvSpPr>
        <p:spPr>
          <a:xfrm>
            <a:off x="13318" y="0"/>
            <a:ext cx="12178682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52B4D81-EFEC-33E9-D22D-D7173F854F53}"/>
              </a:ext>
            </a:extLst>
          </p:cNvPr>
          <p:cNvSpPr/>
          <p:nvPr/>
        </p:nvSpPr>
        <p:spPr>
          <a:xfrm>
            <a:off x="1" y="2480046"/>
            <a:ext cx="12192000" cy="3437185"/>
          </a:xfrm>
          <a:prstGeom prst="rect">
            <a:avLst/>
          </a:prstGeom>
          <a:solidFill>
            <a:schemeClr val="bg2">
              <a:lumMod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highlight>
                <a:srgbClr val="8395AF"/>
              </a:highlight>
            </a:endParaRPr>
          </a:p>
        </p:txBody>
      </p:sp>
      <p:pic>
        <p:nvPicPr>
          <p:cNvPr id="3" name="Imagem 2" descr="Céu azul com nuvens&#10;&#10;Descrição gerada automaticamente com confiança média">
            <a:extLst>
              <a:ext uri="{FF2B5EF4-FFF2-40B4-BE49-F238E27FC236}">
                <a16:creationId xmlns:a16="http://schemas.microsoft.com/office/drawing/2014/main" id="{7F9CA1D5-8D72-B496-BAAF-DFD8A9EDC4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0"/>
          <a:stretch/>
        </p:blipFill>
        <p:spPr>
          <a:xfrm>
            <a:off x="6145833" y="0"/>
            <a:ext cx="6046167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0341C98-53BA-AF0A-F568-045DB6321B8B}"/>
              </a:ext>
            </a:extLst>
          </p:cNvPr>
          <p:cNvSpPr txBox="1"/>
          <p:nvPr/>
        </p:nvSpPr>
        <p:spPr>
          <a:xfrm>
            <a:off x="13318" y="3422650"/>
            <a:ext cx="6132514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5000" b="1">
                <a:solidFill>
                  <a:schemeClr val="tx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Consignado INSS</a:t>
            </a:r>
          </a:p>
          <a:p>
            <a:pPr algn="ctr">
              <a:lnSpc>
                <a:spcPct val="90000"/>
              </a:lnSpc>
            </a:pPr>
            <a:r>
              <a:rPr lang="pt-BR" sz="3000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</a:t>
            </a:r>
            <a:br>
              <a:rPr lang="pt-BR" sz="3000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</a:br>
            <a:r>
              <a:rPr lang="pt-BR" sz="3000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do Rio Grande do Sul</a:t>
            </a:r>
          </a:p>
          <a:p>
            <a:pPr algn="ctr">
              <a:lnSpc>
                <a:spcPct val="90000"/>
              </a:lnSpc>
            </a:pPr>
            <a:endParaRPr lang="pt-BR" sz="8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Segoe UI Semibold" panose="020B0702040204020203" pitchFamily="34" charset="0"/>
            </a:endParaRPr>
          </a:p>
          <a:p>
            <a:pPr algn="ctr">
              <a:lnSpc>
                <a:spcPct val="90000"/>
              </a:lnSpc>
            </a:pPr>
            <a:endParaRPr lang="pt-BR" sz="8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Segoe UI Semibold" panose="020B07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800" b="1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 Semibold" panose="020B0702040204020203" pitchFamily="34" charset="0"/>
              </a:rPr>
              <a:t>______________________________________________________________________________________</a:t>
            </a:r>
          </a:p>
          <a:p>
            <a:pPr algn="ctr">
              <a:lnSpc>
                <a:spcPct val="90000"/>
              </a:lnSpc>
            </a:pPr>
            <a:endParaRPr lang="pt-BR" sz="16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68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8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3D76CFD5-2814-48A6-8406-B6CE7824B63B}"/>
              </a:ext>
            </a:extLst>
          </p:cNvPr>
          <p:cNvSpPr/>
          <p:nvPr/>
        </p:nvSpPr>
        <p:spPr>
          <a:xfrm>
            <a:off x="0" y="0"/>
            <a:ext cx="12192000" cy="643553"/>
          </a:xfrm>
          <a:prstGeom prst="rect">
            <a:avLst/>
          </a:prstGeom>
          <a:solidFill>
            <a:srgbClr val="E0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Mapa&#10;&#10;Descrição gerada automaticamente">
            <a:extLst>
              <a:ext uri="{FF2B5EF4-FFF2-40B4-BE49-F238E27FC236}">
                <a16:creationId xmlns:a16="http://schemas.microsoft.com/office/drawing/2014/main" id="{1C6C89A0-3857-3437-A922-78F54B241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0"/>
          <a:stretch/>
        </p:blipFill>
        <p:spPr>
          <a:xfrm>
            <a:off x="5736339" y="80322"/>
            <a:ext cx="6455662" cy="6897002"/>
          </a:xfrm>
          <a:prstGeom prst="rect">
            <a:avLst/>
          </a:prstGeom>
          <a:noFill/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F02DB32D-3ACD-4C6F-95B8-651334085031}"/>
              </a:ext>
            </a:extLst>
          </p:cNvPr>
          <p:cNvSpPr txBox="1"/>
          <p:nvPr/>
        </p:nvSpPr>
        <p:spPr>
          <a:xfrm>
            <a:off x="313981" y="1548988"/>
            <a:ext cx="11577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600" b="1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1.079.106</a:t>
            </a:r>
          </a:p>
          <a:p>
            <a:pPr algn="ctr">
              <a:lnSpc>
                <a:spcPct val="90000"/>
              </a:lnSpc>
            </a:pPr>
            <a:r>
              <a:rPr lang="pt-BR" sz="2400" b="1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1.08 milhões</a:t>
            </a:r>
            <a:r>
              <a:rPr lang="pt-BR" b="1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</a:t>
            </a:r>
            <a:r>
              <a:rPr lang="pt-BR" sz="2400" b="1">
                <a:solidFill>
                  <a:srgbClr val="364254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de beneficiários com empréstimos e/ou cartões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E72ED31-A541-42B6-AE92-A6047BBC864C}"/>
              </a:ext>
            </a:extLst>
          </p:cNvPr>
          <p:cNvSpPr txBox="1"/>
          <p:nvPr/>
        </p:nvSpPr>
        <p:spPr>
          <a:xfrm>
            <a:off x="285976" y="3780660"/>
            <a:ext cx="2206390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55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942.3</a:t>
            </a:r>
            <a:endParaRPr lang="pt-BR" sz="55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mil</a:t>
            </a: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com Empréstimos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F0D06214-883C-46AD-B997-2B75845497A5}"/>
              </a:ext>
            </a:extLst>
          </p:cNvPr>
          <p:cNvSpPr txBox="1"/>
          <p:nvPr/>
        </p:nvSpPr>
        <p:spPr>
          <a:xfrm>
            <a:off x="2636617" y="3780660"/>
            <a:ext cx="2308790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55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691.7</a:t>
            </a:r>
            <a:endParaRPr lang="pt-BR" sz="55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mil</a:t>
            </a: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com Cartão de Crédito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830BC05-5EE7-4C50-A459-C77D4FA82C2B}"/>
              </a:ext>
            </a:extLst>
          </p:cNvPr>
          <p:cNvSpPr txBox="1"/>
          <p:nvPr/>
        </p:nvSpPr>
        <p:spPr>
          <a:xfrm>
            <a:off x="5162531" y="3780660"/>
            <a:ext cx="2185187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55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308.8</a:t>
            </a:r>
            <a:endParaRPr lang="pt-BR" sz="55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mil</a:t>
            </a: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com Cartão Benefício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4ABA229-2091-41C6-A9E8-8E2D6C1A9031}"/>
              </a:ext>
            </a:extLst>
          </p:cNvPr>
          <p:cNvSpPr txBox="1"/>
          <p:nvPr/>
        </p:nvSpPr>
        <p:spPr>
          <a:xfrm>
            <a:off x="7495926" y="3780660"/>
            <a:ext cx="2267790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55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970.8</a:t>
            </a:r>
            <a:endParaRPr lang="pt-BR" sz="55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mil</a:t>
            </a: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Previdenciários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5C0FFF3-51D6-4910-B50B-DECF013FE721}"/>
              </a:ext>
            </a:extLst>
          </p:cNvPr>
          <p:cNvSpPr txBox="1"/>
          <p:nvPr/>
        </p:nvSpPr>
        <p:spPr>
          <a:xfrm>
            <a:off x="9889064" y="3780660"/>
            <a:ext cx="218518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55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108.2</a:t>
            </a:r>
            <a:endParaRPr lang="pt-BR" sz="55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mil</a:t>
            </a: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Assistenciais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B22957D-EEC4-4D16-BD6B-BFAF2E070D2F}"/>
              </a:ext>
            </a:extLst>
          </p:cNvPr>
          <p:cNvSpPr txBox="1"/>
          <p:nvPr/>
        </p:nvSpPr>
        <p:spPr>
          <a:xfrm>
            <a:off x="9220066" y="6501407"/>
            <a:ext cx="37164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Fonte: </a:t>
            </a:r>
            <a:r>
              <a:rPr lang="pt-BR" sz="800" u="sng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eConsignado</a:t>
            </a:r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em 23/05/2024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DB49E15-88DA-4B42-BAE8-8F0375CD32EE}"/>
              </a:ext>
            </a:extLst>
          </p:cNvPr>
          <p:cNvSpPr txBox="1"/>
          <p:nvPr/>
        </p:nvSpPr>
        <p:spPr>
          <a:xfrm>
            <a:off x="308584" y="80322"/>
            <a:ext cx="11677540" cy="5632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4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com Empréstimos e Cartões no RS </a:t>
            </a:r>
            <a:r>
              <a:rPr lang="pt-BR">
                <a:solidFill>
                  <a:srgbClr val="6E84A2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Grandes Números</a:t>
            </a:r>
          </a:p>
        </p:txBody>
      </p:sp>
      <p:pic>
        <p:nvPicPr>
          <p:cNvPr id="4" name="Imagem 3" descr="Forma&#10;&#10;Descrição gerada automaticamente com confiança baixa">
            <a:extLst>
              <a:ext uri="{FF2B5EF4-FFF2-40B4-BE49-F238E27FC236}">
                <a16:creationId xmlns:a16="http://schemas.microsoft.com/office/drawing/2014/main" id="{5D29B331-C53E-7ED6-2F5F-5CC0CF44FB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05" y="1548988"/>
            <a:ext cx="931570" cy="93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14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12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3D76CFD5-2814-48A6-8406-B6CE7824B63B}"/>
              </a:ext>
            </a:extLst>
          </p:cNvPr>
          <p:cNvSpPr/>
          <p:nvPr/>
        </p:nvSpPr>
        <p:spPr>
          <a:xfrm>
            <a:off x="0" y="0"/>
            <a:ext cx="12192000" cy="643553"/>
          </a:xfrm>
          <a:prstGeom prst="rect">
            <a:avLst/>
          </a:prstGeom>
          <a:solidFill>
            <a:srgbClr val="E0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Mapa&#10;&#10;Descrição gerada automaticamente">
            <a:extLst>
              <a:ext uri="{FF2B5EF4-FFF2-40B4-BE49-F238E27FC236}">
                <a16:creationId xmlns:a16="http://schemas.microsoft.com/office/drawing/2014/main" id="{1C6C89A0-3857-3437-A922-78F54B241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0"/>
          <a:stretch/>
        </p:blipFill>
        <p:spPr>
          <a:xfrm>
            <a:off x="5736339" y="80322"/>
            <a:ext cx="6455662" cy="6897002"/>
          </a:xfrm>
          <a:prstGeom prst="rect">
            <a:avLst/>
          </a:prstGeom>
          <a:noFill/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7B22957D-EEC4-4D16-BD6B-BFAF2E070D2F}"/>
              </a:ext>
            </a:extLst>
          </p:cNvPr>
          <p:cNvSpPr txBox="1"/>
          <p:nvPr/>
        </p:nvSpPr>
        <p:spPr>
          <a:xfrm>
            <a:off x="9220066" y="6501407"/>
            <a:ext cx="37164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Fonte: </a:t>
            </a:r>
            <a:r>
              <a:rPr lang="pt-BR" sz="800" u="sng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eConsignado</a:t>
            </a:r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em 23/05/2024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DB49E15-88DA-4B42-BAE8-8F0375CD32EE}"/>
              </a:ext>
            </a:extLst>
          </p:cNvPr>
          <p:cNvSpPr txBox="1"/>
          <p:nvPr/>
        </p:nvSpPr>
        <p:spPr>
          <a:xfrm>
            <a:off x="308584" y="80322"/>
            <a:ext cx="11883416" cy="5632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4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Beneficiários com Empréstimo Consignado no RS </a:t>
            </a:r>
            <a:r>
              <a:rPr lang="pt-BR">
                <a:solidFill>
                  <a:srgbClr val="6E84A2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Grandes Números</a:t>
            </a:r>
          </a:p>
        </p:txBody>
      </p:sp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4C383DE7-AECB-C7BC-039E-C42BE3059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918021"/>
              </p:ext>
            </p:extLst>
          </p:nvPr>
        </p:nvGraphicFramePr>
        <p:xfrm>
          <a:off x="265429" y="949181"/>
          <a:ext cx="7844791" cy="263652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2911880">
                  <a:extLst>
                    <a:ext uri="{9D8B030D-6E8A-4147-A177-3AD203B41FA5}">
                      <a16:colId xmlns:a16="http://schemas.microsoft.com/office/drawing/2014/main" val="1077821644"/>
                    </a:ext>
                  </a:extLst>
                </a:gridCol>
                <a:gridCol w="1608847">
                  <a:extLst>
                    <a:ext uri="{9D8B030D-6E8A-4147-A177-3AD203B41FA5}">
                      <a16:colId xmlns:a16="http://schemas.microsoft.com/office/drawing/2014/main" val="3543691745"/>
                    </a:ext>
                  </a:extLst>
                </a:gridCol>
                <a:gridCol w="1927958">
                  <a:extLst>
                    <a:ext uri="{9D8B030D-6E8A-4147-A177-3AD203B41FA5}">
                      <a16:colId xmlns:a16="http://schemas.microsoft.com/office/drawing/2014/main" val="3972452753"/>
                    </a:ext>
                  </a:extLst>
                </a:gridCol>
                <a:gridCol w="1396106">
                  <a:extLst>
                    <a:ext uri="{9D8B030D-6E8A-4147-A177-3AD203B41FA5}">
                      <a16:colId xmlns:a16="http://schemas.microsoft.com/office/drawing/2014/main" val="2554371498"/>
                    </a:ext>
                  </a:extLst>
                </a:gridCol>
              </a:tblGrid>
              <a:tr h="18415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Previdenciário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93120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u="none" strike="noStrike">
                          <a:effectLst/>
                        </a:rPr>
                        <a:t>Faixa de Comprometimento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>
                          <a:effectLst/>
                        </a:rPr>
                        <a:t>Brasil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>
                          <a:effectLst/>
                        </a:rPr>
                        <a:t>Rio Grande do Sul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u="none" strike="noStrike">
                          <a:effectLst/>
                        </a:rPr>
                        <a:t>Percentual do RS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5017096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Menor que 10%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749.080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50.588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6,06%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6758000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Entre 10% e 19%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1.577.850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104.937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12,57%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9732311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Entre 20% e 29%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2.970.800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198.164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23,74%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5889107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Faixa de 30%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526.562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30.094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3,61%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1147298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Faixa de 31%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464.766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34.802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4,17%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4218328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Faixa de 32%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1.358.324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78.880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9,45%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8533317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Faixa de 33%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808.294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62.885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7,53%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4526252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Faixa de 34%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2.241.695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155.704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18,66%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111602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Faixa de 35% ou maior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1.735.665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118.593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14,21%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5115775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Total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12.433.036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solidFill>
                            <a:schemeClr val="bg1"/>
                          </a:solidFill>
                          <a:effectLst/>
                        </a:rPr>
                        <a:t>834.647</a:t>
                      </a:r>
                      <a:endParaRPr lang="pt-BR" sz="1400" b="1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100,00%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32773971"/>
                  </a:ext>
                </a:extLst>
              </a:tr>
            </a:tbl>
          </a:graphicData>
        </a:graphic>
      </p:graphicFrame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A1E1AFB6-80AB-B4F8-D1F0-B242FBBF8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209498"/>
              </p:ext>
            </p:extLst>
          </p:nvPr>
        </p:nvGraphicFramePr>
        <p:xfrm>
          <a:off x="265428" y="3864887"/>
          <a:ext cx="7844792" cy="263652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2989447">
                  <a:extLst>
                    <a:ext uri="{9D8B030D-6E8A-4147-A177-3AD203B41FA5}">
                      <a16:colId xmlns:a16="http://schemas.microsoft.com/office/drawing/2014/main" val="696261136"/>
                    </a:ext>
                  </a:extLst>
                </a:gridCol>
                <a:gridCol w="1545725">
                  <a:extLst>
                    <a:ext uri="{9D8B030D-6E8A-4147-A177-3AD203B41FA5}">
                      <a16:colId xmlns:a16="http://schemas.microsoft.com/office/drawing/2014/main" val="2789555003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311751804"/>
                    </a:ext>
                  </a:extLst>
                </a:gridCol>
                <a:gridCol w="1389380">
                  <a:extLst>
                    <a:ext uri="{9D8B030D-6E8A-4147-A177-3AD203B41FA5}">
                      <a16:colId xmlns:a16="http://schemas.microsoft.com/office/drawing/2014/main" val="2848489671"/>
                    </a:ext>
                  </a:extLst>
                </a:gridCol>
              </a:tblGrid>
              <a:tr h="18415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Assistencial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97936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u="none" strike="noStrike">
                          <a:effectLst/>
                          <a:latin typeface="+mn-lt"/>
                        </a:rPr>
                        <a:t>Faixa de Comprometimento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>
                          <a:effectLst/>
                          <a:latin typeface="+mn-lt"/>
                        </a:rPr>
                        <a:t>Brasil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>
                          <a:effectLst/>
                          <a:latin typeface="+mn-lt"/>
                        </a:rPr>
                        <a:t>Rio Grande do Sul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1" u="none" strike="noStrike">
                          <a:effectLst/>
                          <a:latin typeface="+mn-lt"/>
                        </a:rPr>
                        <a:t>Percentual do RS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0546905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Menor que 10%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39.099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1.998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1,86%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0367608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Entre 10% e 19%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145.171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6.532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6,07%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4792636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Entre 20% e 29%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732.314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31.677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29,42%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9632809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Faixa de 30%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777.607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32.299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30,00%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3996795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Faixa de 31%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23.063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1.328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1,23%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6807729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Faixa de 32%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560.910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33.614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31,22%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7343847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Faixa de 33%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94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0,01%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6865612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Faixa de 34%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230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0,01%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5195163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Faixa de 35% ou maior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2.264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192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0,18%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7542367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Total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2.280.752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107.657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  <a:latin typeface="+mn-lt"/>
                        </a:rPr>
                        <a:t>100,00%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0189704"/>
                  </a:ext>
                </a:extLst>
              </a:tr>
            </a:tbl>
          </a:graphicData>
        </a:graphic>
      </p:graphicFrame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22C61F52-3D57-2902-221B-0D0F55414014}"/>
              </a:ext>
            </a:extLst>
          </p:cNvPr>
          <p:cNvSpPr/>
          <p:nvPr/>
        </p:nvSpPr>
        <p:spPr>
          <a:xfrm>
            <a:off x="265429" y="1805940"/>
            <a:ext cx="7844791" cy="24003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7790BA43-429B-FAFE-9DDA-13005488E137}"/>
              </a:ext>
            </a:extLst>
          </p:cNvPr>
          <p:cNvSpPr/>
          <p:nvPr/>
        </p:nvSpPr>
        <p:spPr>
          <a:xfrm>
            <a:off x="205740" y="4939441"/>
            <a:ext cx="7904480" cy="139277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2C946E58-B4DC-A8A5-92F4-3F23B643463A}"/>
              </a:ext>
            </a:extLst>
          </p:cNvPr>
          <p:cNvSpPr txBox="1"/>
          <p:nvPr/>
        </p:nvSpPr>
        <p:spPr>
          <a:xfrm>
            <a:off x="8191366" y="4699411"/>
            <a:ext cx="36509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t-BR" sz="1500" b="1">
                <a:solidFill>
                  <a:srgbClr val="C00000"/>
                </a:solidFill>
                <a:latin typeface="Raleway" panose="020B0503030101060003" pitchFamily="34" charset="0"/>
              </a:rPr>
              <a:t>Atualmente, o valor máximo de comprometimento para beneficiários do LOAS é de 30% para empréstimos.</a:t>
            </a:r>
          </a:p>
        </p:txBody>
      </p:sp>
      <p:sp>
        <p:nvSpPr>
          <p:cNvPr id="16" name="Chave Direita 15">
            <a:extLst>
              <a:ext uri="{FF2B5EF4-FFF2-40B4-BE49-F238E27FC236}">
                <a16:creationId xmlns:a16="http://schemas.microsoft.com/office/drawing/2014/main" id="{25FB1C26-C94E-ED31-9E17-DAF5DE51C730}"/>
              </a:ext>
            </a:extLst>
          </p:cNvPr>
          <p:cNvSpPr/>
          <p:nvPr/>
        </p:nvSpPr>
        <p:spPr>
          <a:xfrm>
            <a:off x="8191366" y="1383030"/>
            <a:ext cx="289694" cy="8395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89E12183-60FB-9F48-348C-CB7A03BE6EF1}"/>
              </a:ext>
            </a:extLst>
          </p:cNvPr>
          <p:cNvSpPr txBox="1"/>
          <p:nvPr/>
        </p:nvSpPr>
        <p:spPr>
          <a:xfrm>
            <a:off x="8550501" y="1373759"/>
            <a:ext cx="320121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500" b="1">
                <a:solidFill>
                  <a:srgbClr val="C00000"/>
                </a:solidFill>
                <a:latin typeface="Raleway" panose="020B0503030101060003" pitchFamily="34" charset="0"/>
              </a:defRPr>
            </a:lvl1pPr>
          </a:lstStyle>
          <a:p>
            <a:r>
              <a:rPr lang="pt-BR">
                <a:solidFill>
                  <a:schemeClr val="accent3">
                    <a:lumMod val="75000"/>
                  </a:schemeClr>
                </a:solidFill>
              </a:rPr>
              <a:t>45,98% dos beneficiários previdenciários concentram-se na faixa de até 30% de comprometimento.</a:t>
            </a:r>
          </a:p>
          <a:p>
            <a:endParaRPr lang="pt-BR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pt-BR">
                <a:solidFill>
                  <a:schemeClr val="accent3">
                    <a:lumMod val="75000"/>
                  </a:schemeClr>
                </a:solidFill>
              </a:rPr>
              <a:t>Máximo de comprometimento atual: 35%</a:t>
            </a:r>
          </a:p>
        </p:txBody>
      </p:sp>
    </p:spTree>
    <p:extLst>
      <p:ext uri="{BB962C8B-B14F-4D97-AF65-F5344CB8AC3E}">
        <p14:creationId xmlns:p14="http://schemas.microsoft.com/office/powerpoint/2010/main" val="315204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3D76CFD5-2814-48A6-8406-B6CE7824B63B}"/>
              </a:ext>
            </a:extLst>
          </p:cNvPr>
          <p:cNvSpPr/>
          <p:nvPr/>
        </p:nvSpPr>
        <p:spPr>
          <a:xfrm>
            <a:off x="0" y="0"/>
            <a:ext cx="12192000" cy="643553"/>
          </a:xfrm>
          <a:prstGeom prst="rect">
            <a:avLst/>
          </a:prstGeom>
          <a:solidFill>
            <a:srgbClr val="E0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Mapa&#10;&#10;Descrição gerada automaticamente">
            <a:extLst>
              <a:ext uri="{FF2B5EF4-FFF2-40B4-BE49-F238E27FC236}">
                <a16:creationId xmlns:a16="http://schemas.microsoft.com/office/drawing/2014/main" id="{1C6C89A0-3857-3437-A922-78F54B241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0"/>
          <a:stretch/>
        </p:blipFill>
        <p:spPr>
          <a:xfrm>
            <a:off x="5736339" y="80322"/>
            <a:ext cx="6455662" cy="6897002"/>
          </a:xfrm>
          <a:prstGeom prst="rect">
            <a:avLst/>
          </a:prstGeom>
          <a:noFill/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F02DB32D-3ACD-4C6F-95B8-651334085031}"/>
              </a:ext>
            </a:extLst>
          </p:cNvPr>
          <p:cNvSpPr txBox="1"/>
          <p:nvPr/>
        </p:nvSpPr>
        <p:spPr>
          <a:xfrm>
            <a:off x="300038" y="950690"/>
            <a:ext cx="11577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600" b="1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3.151.505</a:t>
            </a:r>
          </a:p>
          <a:p>
            <a:pPr algn="ctr">
              <a:lnSpc>
                <a:spcPct val="90000"/>
              </a:lnSpc>
            </a:pPr>
            <a:r>
              <a:rPr lang="pt-BR" sz="2400" b="1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3.1 milhões</a:t>
            </a:r>
            <a:r>
              <a:rPr lang="pt-BR" b="1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</a:t>
            </a:r>
            <a:r>
              <a:rPr lang="pt-BR" sz="2400" b="1">
                <a:solidFill>
                  <a:srgbClr val="364254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de contratos de empréstimos consignados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E72ED31-A541-42B6-AE92-A6047BBC864C}"/>
              </a:ext>
            </a:extLst>
          </p:cNvPr>
          <p:cNvSpPr txBox="1"/>
          <p:nvPr/>
        </p:nvSpPr>
        <p:spPr>
          <a:xfrm>
            <a:off x="6236526" y="3818262"/>
            <a:ext cx="22063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2.11</a:t>
            </a:r>
            <a:endParaRPr lang="pt-BR" sz="60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2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milhões</a:t>
            </a: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Contratos com </a:t>
            </a:r>
            <a:b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</a:br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84 parcelas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B22957D-EEC4-4D16-BD6B-BFAF2E070D2F}"/>
              </a:ext>
            </a:extLst>
          </p:cNvPr>
          <p:cNvSpPr txBox="1"/>
          <p:nvPr/>
        </p:nvSpPr>
        <p:spPr>
          <a:xfrm>
            <a:off x="9220066" y="6501407"/>
            <a:ext cx="37164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Fonte: </a:t>
            </a:r>
            <a:r>
              <a:rPr lang="pt-BR" sz="800" u="sng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eConsignado</a:t>
            </a:r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em 22/05/2024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DB49E15-88DA-4B42-BAE8-8F0375CD32EE}"/>
              </a:ext>
            </a:extLst>
          </p:cNvPr>
          <p:cNvSpPr txBox="1"/>
          <p:nvPr/>
        </p:nvSpPr>
        <p:spPr>
          <a:xfrm>
            <a:off x="308584" y="80322"/>
            <a:ext cx="11677540" cy="5632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4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Contratos de Empréstimo Consignado no RS </a:t>
            </a:r>
            <a:r>
              <a:rPr lang="pt-BR" sz="2100">
                <a:solidFill>
                  <a:srgbClr val="6E84A2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Principais Números</a:t>
            </a:r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F4207A91-1C42-0222-C8A5-BEDE7E5A489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286" y="1298712"/>
            <a:ext cx="806309" cy="80630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A609858F-E296-88B5-4FF3-2957C619B0A2}"/>
              </a:ext>
            </a:extLst>
          </p:cNvPr>
          <p:cNvSpPr txBox="1"/>
          <p:nvPr/>
        </p:nvSpPr>
        <p:spPr>
          <a:xfrm>
            <a:off x="9120517" y="3818262"/>
            <a:ext cx="2954802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67,01%</a:t>
            </a:r>
            <a:endParaRPr lang="pt-BR" sz="6000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endParaRPr lang="pt-BR">
              <a:solidFill>
                <a:srgbClr val="92D050"/>
              </a:solidFill>
              <a:latin typeface="Roboto" panose="02000000000000000000" pitchFamily="2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algn="ctr"/>
            <a:r>
              <a:rPr lang="pt-BR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Contratos tomados com número máximo de parcelas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6BA66A25-CE33-8915-4E34-EAADF2AA84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36947"/>
              </p:ext>
            </p:extLst>
          </p:nvPr>
        </p:nvGraphicFramePr>
        <p:xfrm>
          <a:off x="300038" y="2868930"/>
          <a:ext cx="5530134" cy="3851662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374356">
                  <a:extLst>
                    <a:ext uri="{9D8B030D-6E8A-4147-A177-3AD203B41FA5}">
                      <a16:colId xmlns:a16="http://schemas.microsoft.com/office/drawing/2014/main" val="1174163487"/>
                    </a:ext>
                  </a:extLst>
                </a:gridCol>
                <a:gridCol w="1003552">
                  <a:extLst>
                    <a:ext uri="{9D8B030D-6E8A-4147-A177-3AD203B41FA5}">
                      <a16:colId xmlns:a16="http://schemas.microsoft.com/office/drawing/2014/main" val="13368544"/>
                    </a:ext>
                  </a:extLst>
                </a:gridCol>
                <a:gridCol w="1152226">
                  <a:extLst>
                    <a:ext uri="{9D8B030D-6E8A-4147-A177-3AD203B41FA5}">
                      <a16:colId xmlns:a16="http://schemas.microsoft.com/office/drawing/2014/main" val="2220318645"/>
                    </a:ext>
                  </a:extLst>
                </a:gridCol>
              </a:tblGrid>
              <a:tr h="65126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u="none" strike="noStrike">
                          <a:effectLst/>
                        </a:rPr>
                        <a:t>Instituição Financeira</a:t>
                      </a:r>
                      <a:endParaRPr lang="pt-BR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u="none" strike="noStrike">
                          <a:effectLst/>
                        </a:rPr>
                        <a:t>Quantidade Contratos</a:t>
                      </a:r>
                      <a:endParaRPr lang="pt-BR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u="none" strike="noStrike">
                          <a:effectLst/>
                        </a:rPr>
                        <a:t>Percentual Contratos</a:t>
                      </a:r>
                      <a:endParaRPr lang="pt-BR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37883624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029 BANCO ITAU CONSIGNADO S.A.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428.788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13,61%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5558747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041 - BANCO EST. RIO GRANDE DO SUL S/A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395.152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12,54%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43245744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935 - FACTA FINANCEIRA S 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289.777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9,19%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82119404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104 - CAIXA ECONOMICA FEDERAL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258.905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8,22%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1041654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121 - BANCO AGIBANK S.A.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215.559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6,84%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21325294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623 - BANCO PAN S/A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214.352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6,80%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1285693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033 - BANCO SANTANDER  S/A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191.467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6,08%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38019251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237 - BANCO BRADESCO S/A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147.646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4,68%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76212446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626 - BANCO C6 CONSIGNADO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141.648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4,49%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72299846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341 - BANCO ITAU S/A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138.575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4,40%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08794413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001 - BANCO DO BRASIL S/A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101.587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3,22%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98013016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es-ES" sz="1500" u="none" strike="noStrike">
                          <a:effectLst/>
                        </a:rPr>
                        <a:t>254 - PARANA BANCO S. A.</a:t>
                      </a:r>
                      <a:endParaRPr lang="es-E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93.658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2,97%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19048650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Outras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534.391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16,96%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09968344"/>
                  </a:ext>
                </a:extLst>
              </a:tr>
              <a:tr h="22217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Total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3.151.505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500" u="none" strike="noStrike">
                          <a:effectLst/>
                        </a:rPr>
                        <a:t>100,00%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45762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68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/>
      <p:bldP spid="20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3D76CFD5-2814-48A6-8406-B6CE7824B63B}"/>
              </a:ext>
            </a:extLst>
          </p:cNvPr>
          <p:cNvSpPr/>
          <p:nvPr/>
        </p:nvSpPr>
        <p:spPr>
          <a:xfrm>
            <a:off x="0" y="0"/>
            <a:ext cx="12192000" cy="643553"/>
          </a:xfrm>
          <a:prstGeom prst="rect">
            <a:avLst/>
          </a:prstGeom>
          <a:solidFill>
            <a:srgbClr val="E0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Mapa&#10;&#10;Descrição gerada automaticamente">
            <a:extLst>
              <a:ext uri="{FF2B5EF4-FFF2-40B4-BE49-F238E27FC236}">
                <a16:creationId xmlns:a16="http://schemas.microsoft.com/office/drawing/2014/main" id="{1C6C89A0-3857-3437-A922-78F54B241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0"/>
          <a:stretch/>
        </p:blipFill>
        <p:spPr>
          <a:xfrm>
            <a:off x="5736339" y="80322"/>
            <a:ext cx="6455662" cy="6897002"/>
          </a:xfrm>
          <a:prstGeom prst="rect">
            <a:avLst/>
          </a:prstGeom>
          <a:noFill/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7B22957D-EEC4-4D16-BD6B-BFAF2E070D2F}"/>
              </a:ext>
            </a:extLst>
          </p:cNvPr>
          <p:cNvSpPr txBox="1"/>
          <p:nvPr/>
        </p:nvSpPr>
        <p:spPr>
          <a:xfrm>
            <a:off x="9220066" y="6501407"/>
            <a:ext cx="37164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Fonte: </a:t>
            </a:r>
            <a:r>
              <a:rPr lang="pt-BR" sz="800" u="sng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eConsignado</a:t>
            </a:r>
            <a:r>
              <a:rPr lang="pt-BR" sz="800">
                <a:solidFill>
                  <a:srgbClr val="8395AF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em 22/05/2024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DB49E15-88DA-4B42-BAE8-8F0375CD32EE}"/>
              </a:ext>
            </a:extLst>
          </p:cNvPr>
          <p:cNvSpPr txBox="1"/>
          <p:nvPr/>
        </p:nvSpPr>
        <p:spPr>
          <a:xfrm>
            <a:off x="308584" y="80322"/>
            <a:ext cx="11677540" cy="5632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4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Panorama Empréstimo Consignado no RS </a:t>
            </a:r>
            <a:r>
              <a:rPr lang="pt-BR" sz="2100">
                <a:solidFill>
                  <a:srgbClr val="6E84A2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Principais Números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4F13E5D-0167-3AA7-6A75-1FAACAD54A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237562"/>
              </p:ext>
            </p:extLst>
          </p:nvPr>
        </p:nvGraphicFramePr>
        <p:xfrm>
          <a:off x="681738" y="1502488"/>
          <a:ext cx="10645392" cy="5020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234CB51E-1E29-A725-746E-F04499986EF9}"/>
              </a:ext>
            </a:extLst>
          </p:cNvPr>
          <p:cNvSpPr txBox="1"/>
          <p:nvPr/>
        </p:nvSpPr>
        <p:spPr>
          <a:xfrm>
            <a:off x="408142" y="997434"/>
            <a:ext cx="115779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2400" b="1">
                <a:solidFill>
                  <a:srgbClr val="364254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Instituições Financeiras Ofertantes</a:t>
            </a:r>
          </a:p>
        </p:txBody>
      </p:sp>
    </p:spTree>
    <p:extLst>
      <p:ext uri="{BB962C8B-B14F-4D97-AF65-F5344CB8AC3E}">
        <p14:creationId xmlns:p14="http://schemas.microsoft.com/office/powerpoint/2010/main" val="389329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éu azul com nuvens&#10;&#10;Descrição gerada automaticamente com confiança média">
            <a:extLst>
              <a:ext uri="{FF2B5EF4-FFF2-40B4-BE49-F238E27FC236}">
                <a16:creationId xmlns:a16="http://schemas.microsoft.com/office/drawing/2014/main" id="{5F57CFF8-C0D6-58AB-2384-74E94088BE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0"/>
          <a:stretch/>
        </p:blipFill>
        <p:spPr>
          <a:xfrm>
            <a:off x="6145833" y="0"/>
            <a:ext cx="6046167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35487F2-344C-472D-8699-A4A8DB142CC5}"/>
              </a:ext>
            </a:extLst>
          </p:cNvPr>
          <p:cNvSpPr txBox="1"/>
          <p:nvPr/>
        </p:nvSpPr>
        <p:spPr>
          <a:xfrm>
            <a:off x="654491" y="1699456"/>
            <a:ext cx="6378134" cy="128342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3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 Semibold" panose="020B0702040204020203" pitchFamily="34" charset="0"/>
              </a:rPr>
              <a:t>Mitigação dos </a:t>
            </a:r>
            <a:br>
              <a:rPr lang="pt-BR" sz="43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 Semibold" panose="020B0702040204020203" pitchFamily="34" charset="0"/>
              </a:rPr>
            </a:br>
            <a:r>
              <a:rPr lang="pt-BR" sz="43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 Semibold" panose="020B0702040204020203" pitchFamily="34" charset="0"/>
              </a:rPr>
              <a:t>Impactos Financeiros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7A99822-62F0-4475-AD28-01EB0DC1E299}"/>
              </a:ext>
            </a:extLst>
          </p:cNvPr>
          <p:cNvSpPr txBox="1"/>
          <p:nvPr/>
        </p:nvSpPr>
        <p:spPr>
          <a:xfrm>
            <a:off x="654492" y="3740141"/>
            <a:ext cx="5478022" cy="19677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pt-BR" sz="3200" b="1">
                <a:solidFill>
                  <a:srgbClr val="568DBA"/>
                </a:solidFill>
                <a:latin typeface="Roboto"/>
                <a:ea typeface="Roboto"/>
                <a:cs typeface="Segoe UI"/>
              </a:rPr>
              <a:t>Carência nos Descontos </a:t>
            </a:r>
            <a:r>
              <a:rPr lang="pt-BR" sz="2000">
                <a:solidFill>
                  <a:srgbClr val="576A87"/>
                </a:solidFill>
                <a:latin typeface="Roboto"/>
                <a:ea typeface="Roboto"/>
                <a:cs typeface="Segoe UI"/>
              </a:rPr>
              <a:t>Mecanismo para aplicação de carência em empréstimos existentes no </a:t>
            </a:r>
            <a:r>
              <a:rPr lang="pt-BR" sz="2000" err="1">
                <a:solidFill>
                  <a:srgbClr val="576A87"/>
                </a:solidFill>
                <a:latin typeface="Roboto"/>
                <a:ea typeface="Roboto"/>
                <a:cs typeface="Segoe UI"/>
              </a:rPr>
              <a:t>eConsignado</a:t>
            </a:r>
            <a:r>
              <a:rPr lang="pt-BR" sz="2000">
                <a:solidFill>
                  <a:srgbClr val="576A87"/>
                </a:solidFill>
                <a:latin typeface="Roboto"/>
                <a:ea typeface="Roboto"/>
                <a:cs typeface="Segoe UI"/>
              </a:rPr>
              <a:t> INSS, para beneficiários vinculados ao estado do</a:t>
            </a:r>
            <a:br>
              <a:rPr lang="pt-BR" sz="2000"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</a:br>
            <a:r>
              <a:rPr lang="pt-BR" sz="2000">
                <a:solidFill>
                  <a:srgbClr val="576A87"/>
                </a:solidFill>
                <a:latin typeface="Roboto"/>
                <a:ea typeface="Roboto"/>
                <a:cs typeface="Segoe UI"/>
              </a:rPr>
              <a:t>Rio Grande do Sul.</a:t>
            </a:r>
          </a:p>
        </p:txBody>
      </p:sp>
    </p:spTree>
    <p:extLst>
      <p:ext uri="{BB962C8B-B14F-4D97-AF65-F5344CB8AC3E}">
        <p14:creationId xmlns:p14="http://schemas.microsoft.com/office/powerpoint/2010/main" val="405333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567F1093-10A2-4DD6-839F-AD73FB65F87E}"/>
              </a:ext>
            </a:extLst>
          </p:cNvPr>
          <p:cNvSpPr/>
          <p:nvPr/>
        </p:nvSpPr>
        <p:spPr>
          <a:xfrm>
            <a:off x="0" y="0"/>
            <a:ext cx="12192000" cy="643553"/>
          </a:xfrm>
          <a:prstGeom prst="rect">
            <a:avLst/>
          </a:prstGeom>
          <a:solidFill>
            <a:srgbClr val="E0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Mapa&#10;&#10;Descrição gerada automaticamente">
            <a:extLst>
              <a:ext uri="{FF2B5EF4-FFF2-40B4-BE49-F238E27FC236}">
                <a16:creationId xmlns:a16="http://schemas.microsoft.com/office/drawing/2014/main" id="{FC454883-4F3C-1778-9F89-3B0112F3E5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0"/>
          <a:stretch/>
        </p:blipFill>
        <p:spPr>
          <a:xfrm>
            <a:off x="5736339" y="80322"/>
            <a:ext cx="6455662" cy="6897002"/>
          </a:xfrm>
          <a:prstGeom prst="rect">
            <a:avLst/>
          </a:prstGeom>
          <a:noFill/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197168" y="1652262"/>
            <a:ext cx="11591925" cy="3415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2400" b="1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Premissas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719FC5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A solução é aplicada, exclusivamente, para beneficiários vinculados a todo estado do Rio Grande do Sul. </a:t>
            </a:r>
            <a:b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</a:b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O </a:t>
            </a:r>
            <a:r>
              <a:rPr lang="pt-BR" dirty="0" err="1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eConsignado</a:t>
            </a: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não possui informações sobre o município do beneficiário.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719FC5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Definição de instrumento legal por parte do INSS para formalização da excepcionalidade.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719FC5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Necessária a definição de um prazo máximo para a dilação do pagamento dos contratos. </a:t>
            </a:r>
            <a:b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</a:b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Sugestão: 06</a:t>
            </a:r>
            <a:r>
              <a:rPr lang="pt-BR" u="sng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meses</a:t>
            </a: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.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719FC5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Necessária a definição de um período para a vigência da exceção no tratamento do público alvo.</a:t>
            </a:r>
            <a:b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</a:b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Sugestão: 90 dias.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11E27E5-B6A7-4556-A27D-68A79C80F1C9}"/>
              </a:ext>
            </a:extLst>
          </p:cNvPr>
          <p:cNvSpPr txBox="1"/>
          <p:nvPr/>
        </p:nvSpPr>
        <p:spPr>
          <a:xfrm>
            <a:off x="308584" y="80322"/>
            <a:ext cx="11967236" cy="5632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4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Dilação do Prazo de Pagamento </a:t>
            </a:r>
            <a:r>
              <a:rPr lang="pt-BR" sz="2100">
                <a:solidFill>
                  <a:srgbClr val="6E84A2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Carência na averbação e refinanciamento</a:t>
            </a:r>
          </a:p>
        </p:txBody>
      </p:sp>
    </p:spTree>
    <p:extLst>
      <p:ext uri="{BB962C8B-B14F-4D97-AF65-F5344CB8AC3E}">
        <p14:creationId xmlns:p14="http://schemas.microsoft.com/office/powerpoint/2010/main" val="2930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567F1093-10A2-4DD6-839F-AD73FB65F87E}"/>
              </a:ext>
            </a:extLst>
          </p:cNvPr>
          <p:cNvSpPr/>
          <p:nvPr/>
        </p:nvSpPr>
        <p:spPr>
          <a:xfrm>
            <a:off x="0" y="0"/>
            <a:ext cx="12192000" cy="643553"/>
          </a:xfrm>
          <a:prstGeom prst="rect">
            <a:avLst/>
          </a:prstGeom>
          <a:solidFill>
            <a:srgbClr val="E0E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Mapa&#10;&#10;Descrição gerada automaticamente">
            <a:extLst>
              <a:ext uri="{FF2B5EF4-FFF2-40B4-BE49-F238E27FC236}">
                <a16:creationId xmlns:a16="http://schemas.microsoft.com/office/drawing/2014/main" id="{FC454883-4F3C-1778-9F89-3B0112F3E5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0"/>
          <a:stretch/>
        </p:blipFill>
        <p:spPr>
          <a:xfrm>
            <a:off x="5736339" y="80322"/>
            <a:ext cx="6455662" cy="6897002"/>
          </a:xfrm>
          <a:prstGeom prst="rect">
            <a:avLst/>
          </a:prstGeom>
          <a:noFill/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EF952B8-368D-4F45-A707-79E541F678F1}"/>
              </a:ext>
            </a:extLst>
          </p:cNvPr>
          <p:cNvSpPr txBox="1"/>
          <p:nvPr/>
        </p:nvSpPr>
        <p:spPr>
          <a:xfrm>
            <a:off x="208597" y="1196856"/>
            <a:ext cx="11591925" cy="1630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2400" b="1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Carência nas contratações e refinanciamentos de empréstimos</a:t>
            </a:r>
          </a:p>
          <a:p>
            <a:pPr>
              <a:lnSpc>
                <a:spcPct val="110000"/>
              </a:lnSpc>
            </a:pPr>
            <a:r>
              <a:rPr lang="pt-BR" sz="2000" b="1" dirty="0">
                <a:solidFill>
                  <a:srgbClr val="719FC5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Macro Atividades</a:t>
            </a: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Clr>
                <a:srgbClr val="719FC5"/>
              </a:buClr>
              <a:buSzPct val="200000"/>
              <a:buFont typeface="Wingdings" panose="05000000000000000000" pitchFamily="2" charset="2"/>
              <a:buChar char="§"/>
            </a:pP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Possibilitar a concessão de </a:t>
            </a:r>
            <a:r>
              <a:rPr lang="pt-BR" b="1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carência</a:t>
            </a:r>
            <a:r>
              <a:rPr lang="pt-BR" dirty="0">
                <a:solidFill>
                  <a:srgbClr val="576A87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rPr>
              <a:t> em empréstimos para beneficiários vinculados ao Rio Grande do Sul, possibilitando dilatar o prazo em até 06 parcelas.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11E27E5-B6A7-4556-A27D-68A79C80F1C9}"/>
              </a:ext>
            </a:extLst>
          </p:cNvPr>
          <p:cNvSpPr txBox="1"/>
          <p:nvPr/>
        </p:nvSpPr>
        <p:spPr>
          <a:xfrm>
            <a:off x="308584" y="80322"/>
            <a:ext cx="11967236" cy="563231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000" b="1">
                <a:solidFill>
                  <a:schemeClr val="tx2">
                    <a:lumMod val="75000"/>
                  </a:schemeClr>
                </a:solidFill>
                <a:latin typeface="Roboto"/>
                <a:ea typeface="Roboto"/>
                <a:cs typeface="Segoe UI"/>
              </a:rPr>
              <a:t>Adequação no serviço de Averbação e Refinanciamento</a:t>
            </a:r>
            <a:r>
              <a:rPr lang="pt-BR" sz="3400" b="1">
                <a:solidFill>
                  <a:schemeClr val="tx2">
                    <a:lumMod val="75000"/>
                  </a:schemeClr>
                </a:solidFill>
                <a:latin typeface="Roboto"/>
                <a:ea typeface="Roboto"/>
                <a:cs typeface="Segoe UI"/>
              </a:rPr>
              <a:t> </a:t>
            </a:r>
            <a:r>
              <a:rPr lang="pt-BR" sz="2100">
                <a:solidFill>
                  <a:srgbClr val="6E84A2"/>
                </a:solidFill>
                <a:latin typeface="Roboto"/>
                <a:ea typeface="Roboto"/>
                <a:cs typeface="Segoe UI"/>
              </a:rPr>
              <a:t>Solução Técnica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DD4B573-8391-C422-8BAC-247C5815D6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524795"/>
              </p:ext>
            </p:extLst>
          </p:nvPr>
        </p:nvGraphicFramePr>
        <p:xfrm>
          <a:off x="537210" y="3897008"/>
          <a:ext cx="8949690" cy="11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080">
                  <a:extLst>
                    <a:ext uri="{9D8B030D-6E8A-4147-A177-3AD203B41FA5}">
                      <a16:colId xmlns:a16="http://schemas.microsoft.com/office/drawing/2014/main" val="2995252325"/>
                    </a:ext>
                  </a:extLst>
                </a:gridCol>
                <a:gridCol w="1895828">
                  <a:extLst>
                    <a:ext uri="{9D8B030D-6E8A-4147-A177-3AD203B41FA5}">
                      <a16:colId xmlns:a16="http://schemas.microsoft.com/office/drawing/2014/main" val="3485120453"/>
                    </a:ext>
                  </a:extLst>
                </a:gridCol>
                <a:gridCol w="2984782">
                  <a:extLst>
                    <a:ext uri="{9D8B030D-6E8A-4147-A177-3AD203B41FA5}">
                      <a16:colId xmlns:a16="http://schemas.microsoft.com/office/drawing/2014/main" val="1878846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/>
                        <a:t>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/>
                        <a:t>Ambiente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/>
                        <a:t>Prazo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5031610"/>
                  </a:ext>
                </a:extLst>
              </a:tr>
              <a:tr h="411480">
                <a:tc rowSpan="2">
                  <a:txBody>
                    <a:bodyPr/>
                    <a:lstStyle/>
                    <a:p>
                      <a:r>
                        <a:rPr lang="pt-BR" sz="1600" kern="1200">
                          <a:solidFill>
                            <a:srgbClr val="576A87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Segoe UI" panose="020B0502040204020203" pitchFamily="34" charset="0"/>
                        </a:rPr>
                        <a:t>Disponibilização do serviço de averbação e refinanciamento com as adequações propostas para o tratamento da carência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kern="1200">
                          <a:solidFill>
                            <a:srgbClr val="576A87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Segoe UI" panose="020B0502040204020203" pitchFamily="34" charset="0"/>
                        </a:rPr>
                        <a:t>Homologação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kern="1200">
                          <a:solidFill>
                            <a:srgbClr val="576A87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Segoe UI" panose="020B0502040204020203" pitchFamily="34" charset="0"/>
                        </a:rPr>
                        <a:t>17/06/2024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721232"/>
                  </a:ext>
                </a:extLst>
              </a:tr>
              <a:tr h="40269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pt-BR" sz="1600" kern="1200">
                          <a:solidFill>
                            <a:srgbClr val="576A87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Segoe UI" panose="020B0502040204020203" pitchFamily="34" charset="0"/>
                        </a:rPr>
                        <a:t>Produção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kern="1200">
                          <a:solidFill>
                            <a:srgbClr val="576A87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Segoe UI" panose="020B0502040204020203" pitchFamily="34" charset="0"/>
                        </a:rPr>
                        <a:t>28/06/2024 a partir das 06h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373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31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lipse 18">
            <a:extLst>
              <a:ext uri="{FF2B5EF4-FFF2-40B4-BE49-F238E27FC236}">
                <a16:creationId xmlns:a16="http://schemas.microsoft.com/office/drawing/2014/main" id="{CCF946DB-5E52-4BA6-AB88-1D01F3E31E36}"/>
              </a:ext>
            </a:extLst>
          </p:cNvPr>
          <p:cNvSpPr/>
          <p:nvPr/>
        </p:nvSpPr>
        <p:spPr>
          <a:xfrm>
            <a:off x="-1514658" y="3304131"/>
            <a:ext cx="5021344" cy="5021344"/>
          </a:xfrm>
          <a:prstGeom prst="ellipse">
            <a:avLst/>
          </a:prstGeom>
          <a:gradFill flip="none" rotWithShape="1">
            <a:gsLst>
              <a:gs pos="24000">
                <a:schemeClr val="bg1"/>
              </a:gs>
              <a:gs pos="6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A25AD87D-6C2C-46C4-90A5-BAA7C6F2B6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35"/>
          <a:stretch/>
        </p:blipFill>
        <p:spPr>
          <a:xfrm>
            <a:off x="3585343" y="0"/>
            <a:ext cx="8606657" cy="6858000"/>
          </a:xfrm>
          <a:prstGeom prst="rect">
            <a:avLst/>
          </a:prstGeom>
          <a:noFill/>
        </p:spPr>
      </p:pic>
      <p:pic>
        <p:nvPicPr>
          <p:cNvPr id="17" name="Imagem 16" descr="Logotipo&#10;&#10;Descrição gerada automaticamente">
            <a:extLst>
              <a:ext uri="{FF2B5EF4-FFF2-40B4-BE49-F238E27FC236}">
                <a16:creationId xmlns:a16="http://schemas.microsoft.com/office/drawing/2014/main" id="{F04A95AB-D85E-4FD8-AD7D-B91D278F2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36" y="5149327"/>
            <a:ext cx="1646213" cy="132213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4BF5187-86EC-42C9-9E3C-288847A49DF2}"/>
              </a:ext>
            </a:extLst>
          </p:cNvPr>
          <p:cNvSpPr txBox="1"/>
          <p:nvPr/>
        </p:nvSpPr>
        <p:spPr>
          <a:xfrm>
            <a:off x="2243138" y="433712"/>
            <a:ext cx="5668075" cy="98488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pt-BR" sz="5800" b="1">
                <a:solidFill>
                  <a:srgbClr val="6E84A2"/>
                </a:solidFill>
                <a:latin typeface="Roboto" panose="02000000000000000000" pitchFamily="2" charset="0"/>
                <a:ea typeface="Roboto" panose="02000000000000000000" pitchFamily="2" charset="0"/>
                <a:cs typeface="Segoe UI Semibold" panose="020B0702040204020203" pitchFamily="34" charset="0"/>
              </a:rPr>
              <a:t>Obrigado!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1A9E25D-0F1A-4C34-AC0E-64ACC7B1B61D}"/>
              </a:ext>
            </a:extLst>
          </p:cNvPr>
          <p:cNvSpPr txBox="1"/>
          <p:nvPr/>
        </p:nvSpPr>
        <p:spPr>
          <a:xfrm>
            <a:off x="2243138" y="3400479"/>
            <a:ext cx="5668075" cy="70788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pt-BR" sz="4000" b="1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 Semibold" panose="020B0702040204020203" pitchFamily="34" charset="0"/>
              </a:rPr>
              <a:t>Perguntas?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1DD57C9B-807D-4624-A948-8A52E1EA9F8B}"/>
              </a:ext>
            </a:extLst>
          </p:cNvPr>
          <p:cNvGrpSpPr/>
          <p:nvPr/>
        </p:nvGrpSpPr>
        <p:grpSpPr>
          <a:xfrm>
            <a:off x="2302654" y="4732947"/>
            <a:ext cx="2514817" cy="1666271"/>
            <a:chOff x="2302654" y="4732947"/>
            <a:chExt cx="2514817" cy="1666271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A9C9B26D-9403-45B5-A6CE-6DD565055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654" y="4746928"/>
              <a:ext cx="267245" cy="267245"/>
            </a:xfrm>
            <a:prstGeom prst="ellipse">
              <a:avLst/>
            </a:prstGeom>
            <a:ln w="9525" cap="rnd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12700"/>
            </a:effectLst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6B3A137D-10FD-4827-800D-345B1F9FB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657" y="5439451"/>
              <a:ext cx="267245" cy="267245"/>
            </a:xfrm>
            <a:prstGeom prst="ellipse">
              <a:avLst/>
            </a:prstGeom>
            <a:ln w="190500" cap="rnd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13529966-6F1F-4590-A1BE-A98F0B0B5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657" y="5785713"/>
              <a:ext cx="267245" cy="267245"/>
            </a:xfrm>
            <a:prstGeom prst="ellipse">
              <a:avLst/>
            </a:prstGeom>
            <a:ln w="190500" cap="rnd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Imagem 21">
              <a:extLst>
                <a:ext uri="{FF2B5EF4-FFF2-40B4-BE49-F238E27FC236}">
                  <a16:creationId xmlns:a16="http://schemas.microsoft.com/office/drawing/2014/main" id="{F713C992-0EA5-4BA9-B449-0970002A6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657" y="5093189"/>
              <a:ext cx="267245" cy="267245"/>
            </a:xfrm>
            <a:prstGeom prst="ellipse">
              <a:avLst/>
            </a:prstGeom>
            <a:ln w="190500" cap="rnd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Imagem 23">
              <a:extLst>
                <a:ext uri="{FF2B5EF4-FFF2-40B4-BE49-F238E27FC236}">
                  <a16:creationId xmlns:a16="http://schemas.microsoft.com/office/drawing/2014/main" id="{E8E89777-4538-4AD7-9D2E-A634526B2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657" y="6131973"/>
              <a:ext cx="267245" cy="267245"/>
            </a:xfrm>
            <a:prstGeom prst="ellipse">
              <a:avLst/>
            </a:prstGeom>
            <a:ln w="190500" cap="rnd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B7AB4EBF-FA16-43C7-8AFE-1F3FA6B2FC89}"/>
                </a:ext>
              </a:extLst>
            </p:cNvPr>
            <p:cNvSpPr txBox="1"/>
            <p:nvPr/>
          </p:nvSpPr>
          <p:spPr>
            <a:xfrm>
              <a:off x="2556476" y="4732947"/>
              <a:ext cx="22609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100" spc="100" err="1">
                  <a:solidFill>
                    <a:schemeClr val="tx2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" panose="020B0502040204020203" pitchFamily="34" charset="0"/>
                </a:rPr>
                <a:t>dataprevtecnologia</a:t>
              </a:r>
              <a:endParaRPr lang="pt-BR" sz="1100" spc="100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2915DD10-EF55-4E76-8181-010C6AD93AC5}"/>
                </a:ext>
              </a:extLst>
            </p:cNvPr>
            <p:cNvSpPr txBox="1"/>
            <p:nvPr/>
          </p:nvSpPr>
          <p:spPr>
            <a:xfrm>
              <a:off x="2556476" y="5077487"/>
              <a:ext cx="22609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100" spc="100" err="1">
                  <a:solidFill>
                    <a:schemeClr val="tx2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" panose="020B0502040204020203" pitchFamily="34" charset="0"/>
                </a:rPr>
                <a:t>dataprev</a:t>
              </a:r>
              <a:endParaRPr lang="pt-BR" sz="1100" spc="100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4ABFDED5-FEC5-433E-B54C-4A0A5257DB62}"/>
                </a:ext>
              </a:extLst>
            </p:cNvPr>
            <p:cNvSpPr txBox="1"/>
            <p:nvPr/>
          </p:nvSpPr>
          <p:spPr>
            <a:xfrm>
              <a:off x="2556476" y="5422027"/>
              <a:ext cx="22609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100" spc="100" err="1">
                  <a:solidFill>
                    <a:schemeClr val="tx2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" panose="020B0502040204020203" pitchFamily="34" charset="0"/>
                </a:rPr>
                <a:t>dataprev</a:t>
              </a:r>
              <a:endParaRPr lang="pt-BR" sz="1100" spc="100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30" name="CaixaDeTexto 29">
              <a:extLst>
                <a:ext uri="{FF2B5EF4-FFF2-40B4-BE49-F238E27FC236}">
                  <a16:creationId xmlns:a16="http://schemas.microsoft.com/office/drawing/2014/main" id="{FB24DF0E-223A-4829-8E4F-9CBAC840A9DD}"/>
                </a:ext>
              </a:extLst>
            </p:cNvPr>
            <p:cNvSpPr txBox="1"/>
            <p:nvPr/>
          </p:nvSpPr>
          <p:spPr>
            <a:xfrm>
              <a:off x="2556476" y="5766567"/>
              <a:ext cx="22609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100" spc="100" err="1">
                  <a:solidFill>
                    <a:schemeClr val="tx2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" panose="020B0502040204020203" pitchFamily="34" charset="0"/>
                </a:rPr>
                <a:t>dataprev</a:t>
              </a:r>
              <a:r>
                <a:rPr lang="pt-BR" sz="1100" spc="100">
                  <a:solidFill>
                    <a:schemeClr val="tx2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" panose="020B0502040204020203" pitchFamily="34" charset="0"/>
                </a:rPr>
                <a:t>-tecnologia</a:t>
              </a:r>
            </a:p>
          </p:txBody>
        </p:sp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8A412BAC-D2E9-48C7-8E7A-476E00CA2D4E}"/>
                </a:ext>
              </a:extLst>
            </p:cNvPr>
            <p:cNvSpPr txBox="1"/>
            <p:nvPr/>
          </p:nvSpPr>
          <p:spPr>
            <a:xfrm>
              <a:off x="2556476" y="6111106"/>
              <a:ext cx="22609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100" spc="100" err="1">
                  <a:solidFill>
                    <a:schemeClr val="tx2">
                      <a:lumMod val="7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Segoe UI" panose="020B0502040204020203" pitchFamily="34" charset="0"/>
                </a:rPr>
                <a:t>dataprevtecnologia</a:t>
              </a:r>
              <a:endParaRPr lang="pt-BR" sz="1100" spc="100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284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Tema do Office">
  <a:themeElements>
    <a:clrScheme name="Verde-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100" dirty="0" smtClean="0">
            <a:solidFill>
              <a:schemeClr val="bg2">
                <a:lumMod val="25000"/>
              </a:schemeClr>
            </a:solidFill>
            <a:latin typeface="Raleway" panose="020B05030301010600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FE8DDA9B3586F4F9E6F3FDFC3836DE8" ma:contentTypeVersion="14" ma:contentTypeDescription="Crie um novo documento." ma:contentTypeScope="" ma:versionID="ddd98b3eb463f48c47f07fa447c2ae75">
  <xsd:schema xmlns:xsd="http://www.w3.org/2001/XMLSchema" xmlns:xs="http://www.w3.org/2001/XMLSchema" xmlns:p="http://schemas.microsoft.com/office/2006/metadata/properties" xmlns:ns2="1dc9edf2-5d17-43b4-a6e5-fdec2551ea09" xmlns:ns3="e8efdfe3-af0e-41b5-bec8-124024c2c490" targetNamespace="http://schemas.microsoft.com/office/2006/metadata/properties" ma:root="true" ma:fieldsID="df24d7fefe9866aba7fa4898b1ff652e" ns2:_="" ns3:_="">
    <xsd:import namespace="1dc9edf2-5d17-43b4-a6e5-fdec2551ea09"/>
    <xsd:import namespace="e8efdfe3-af0e-41b5-bec8-124024c2c4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c9edf2-5d17-43b4-a6e5-fdec2551e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bf897d17-34fd-4a01-8f80-908009a6c4a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efdfe3-af0e-41b5-bec8-124024c2c49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f522f75-afee-4c85-80e0-afd0774978a6}" ma:internalName="TaxCatchAll" ma:showField="CatchAllData" ma:web="e8efdfe3-af0e-41b5-bec8-124024c2c4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8efdfe3-af0e-41b5-bec8-124024c2c490" xsi:nil="true"/>
    <lcf76f155ced4ddcb4097134ff3c332f xmlns="1dc9edf2-5d17-43b4-a6e5-fdec2551ea0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39848D1-6579-4C9A-9071-292D42B06FDD}"/>
</file>

<file path=customXml/itemProps2.xml><?xml version="1.0" encoding="utf-8"?>
<ds:datastoreItem xmlns:ds="http://schemas.openxmlformats.org/officeDocument/2006/customXml" ds:itemID="{AA954FAA-63DA-460D-895F-B52FC03284B1}"/>
</file>

<file path=customXml/itemProps3.xml><?xml version="1.0" encoding="utf-8"?>
<ds:datastoreItem xmlns:ds="http://schemas.openxmlformats.org/officeDocument/2006/customXml" ds:itemID="{3B6B4223-9C32-460E-862D-616C1381E4CF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717</Words>
  <Application>Microsoft Office PowerPoint</Application>
  <PresentationFormat>Widescreen</PresentationFormat>
  <Paragraphs>218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9</vt:i4>
      </vt:variant>
    </vt:vector>
  </HeadingPairs>
  <TitlesOfParts>
    <vt:vector size="20" baseType="lpstr">
      <vt:lpstr>Aptos</vt:lpstr>
      <vt:lpstr>Aptos Display</vt:lpstr>
      <vt:lpstr>Aptos Narrow</vt:lpstr>
      <vt:lpstr>Arial</vt:lpstr>
      <vt:lpstr>Calibri</vt:lpstr>
      <vt:lpstr>Raleway</vt:lpstr>
      <vt:lpstr>Roboto</vt:lpstr>
      <vt:lpstr>Wingdings</vt:lpstr>
      <vt:lpstr>Tema do Office</vt:lpstr>
      <vt:lpstr>1_Personalizar design</vt:lpstr>
      <vt:lpstr>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 Macedo Sa</dc:creator>
  <cp:lastModifiedBy>Benedito Adalberto Brunca</cp:lastModifiedBy>
  <cp:revision>3</cp:revision>
  <dcterms:created xsi:type="dcterms:W3CDTF">2020-10-28T13:19:10Z</dcterms:created>
  <dcterms:modified xsi:type="dcterms:W3CDTF">2024-05-27T15:52:44Z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0x0101002FE8DDA9B3586F4F9E6F3FDFC3836DE8</vt:lpwstr>
  </property>
</Properties>
</file>