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332" r:id="rId2"/>
    <p:sldId id="306" r:id="rId3"/>
    <p:sldId id="310" r:id="rId4"/>
    <p:sldId id="311" r:id="rId5"/>
    <p:sldId id="312" r:id="rId6"/>
    <p:sldId id="313" r:id="rId7"/>
    <p:sldId id="314" r:id="rId8"/>
    <p:sldId id="321" r:id="rId9"/>
    <p:sldId id="316" r:id="rId10"/>
    <p:sldId id="300" r:id="rId11"/>
    <p:sldId id="322" r:id="rId12"/>
    <p:sldId id="323" r:id="rId13"/>
    <p:sldId id="324" r:id="rId14"/>
    <p:sldId id="325" r:id="rId15"/>
    <p:sldId id="326" r:id="rId16"/>
    <p:sldId id="330" r:id="rId17"/>
    <p:sldId id="329" r:id="rId18"/>
    <p:sldId id="333" r:id="rId19"/>
    <p:sldId id="334" r:id="rId20"/>
    <p:sldId id="335" r:id="rId21"/>
    <p:sldId id="264" r:id="rId22"/>
    <p:sldId id="331" r:id="rId23"/>
    <p:sldId id="337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D68E6BD-9ABA-4267-950B-A87489825263}">
          <p14:sldIdLst>
            <p14:sldId id="332"/>
            <p14:sldId id="306"/>
            <p14:sldId id="310"/>
            <p14:sldId id="311"/>
            <p14:sldId id="312"/>
            <p14:sldId id="313"/>
            <p14:sldId id="314"/>
            <p14:sldId id="321"/>
            <p14:sldId id="316"/>
            <p14:sldId id="300"/>
            <p14:sldId id="322"/>
            <p14:sldId id="323"/>
            <p14:sldId id="324"/>
            <p14:sldId id="325"/>
            <p14:sldId id="326"/>
            <p14:sldId id="330"/>
            <p14:sldId id="329"/>
            <p14:sldId id="333"/>
            <p14:sldId id="334"/>
            <p14:sldId id="335"/>
            <p14:sldId id="264"/>
            <p14:sldId id="331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1B1"/>
    <a:srgbClr val="C4EEB8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ers\Fl&#225;via%20W\Downloads\base%20de%20dados%20da%20cartilh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FE-4F93-88EE-14AD4E43E7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FE-4F93-88EE-14AD4E43E7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FE-4F93-88EE-14AD4E43E7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FE-4F93-88EE-14AD4E43E7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FE-4F93-88EE-14AD4E43E78D}"/>
              </c:ext>
            </c:extLst>
          </c:dPt>
          <c:dLbls>
            <c:dLbl>
              <c:idx val="1"/>
              <c:layout>
                <c:manualLayout>
                  <c:x val="0.1010246062992126"/>
                  <c:y val="0.136099810440361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36111111111112"/>
                      <c:h val="9.54166666666666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FFE-4F93-88EE-14AD4E43E78D}"/>
                </c:ext>
              </c:extLst>
            </c:dLbl>
            <c:dLbl>
              <c:idx val="2"/>
              <c:layout>
                <c:manualLayout>
                  <c:x val="5.4429571303587061E-2"/>
                  <c:y val="6.10148731408573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08333333333336"/>
                      <c:h val="0.141712962962962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FFE-4F93-88EE-14AD4E43E78D}"/>
                </c:ext>
              </c:extLst>
            </c:dLbl>
            <c:dLbl>
              <c:idx val="3"/>
              <c:layout>
                <c:manualLayout>
                  <c:x val="0.11880533683289583"/>
                  <c:y val="1.04166666666666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62489063867014"/>
                      <c:h val="0.141712962962962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FFE-4F93-88EE-14AD4E43E7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FE-4F93-88EE-14AD4E43E7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Planilha1!$A$5:$A$9</c:f>
              <c:strCache>
                <c:ptCount val="5"/>
                <c:pt idx="0">
                  <c:v>Argentina</c:v>
                </c:pt>
                <c:pt idx="1">
                  <c:v>Paraguai</c:v>
                </c:pt>
                <c:pt idx="2">
                  <c:v>Brasil</c:v>
                </c:pt>
                <c:pt idx="3">
                  <c:v>Bolívia</c:v>
                </c:pt>
                <c:pt idx="4">
                  <c:v>Uruguai</c:v>
                </c:pt>
              </c:strCache>
            </c:strRef>
          </c:cat>
          <c:val>
            <c:numRef>
              <c:f>Planilha1!$B$5:$B$9</c:f>
              <c:numCache>
                <c:formatCode>0.00%</c:formatCode>
                <c:ptCount val="5"/>
                <c:pt idx="0">
                  <c:v>0.77749999999999997</c:v>
                </c:pt>
                <c:pt idx="1">
                  <c:v>0.15609999999999999</c:v>
                </c:pt>
                <c:pt idx="2">
                  <c:v>5.3800000000000001E-2</c:v>
                </c:pt>
                <c:pt idx="3">
                  <c:v>1.2E-2</c:v>
                </c:pt>
                <c:pt idx="4">
                  <c:v>5.9999999999999995E-4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FE-4F93-88EE-14AD4E43E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'[base de dados da cartilha.xlsx]Combustível'!$D$3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de dados da cartilha.xlsx]Combustível'!$C$4:$C$8</c:f>
              <c:strCache>
                <c:ptCount val="5"/>
                <c:pt idx="0">
                  <c:v>Argentina</c:v>
                </c:pt>
                <c:pt idx="1">
                  <c:v>Bolívia</c:v>
                </c:pt>
                <c:pt idx="2">
                  <c:v>Brasil</c:v>
                </c:pt>
                <c:pt idx="3">
                  <c:v>Paraguai</c:v>
                </c:pt>
                <c:pt idx="4">
                  <c:v>Uruguai</c:v>
                </c:pt>
              </c:strCache>
            </c:strRef>
          </c:cat>
          <c:val>
            <c:numRef>
              <c:f>'[base de dados da cartilha.xlsx]Combustível'!$D$4:$D$8</c:f>
              <c:numCache>
                <c:formatCode>"R$"\ #,##0.00;[Red]\-"R$"\ #,##0.00</c:formatCode>
                <c:ptCount val="5"/>
                <c:pt idx="0">
                  <c:v>2.37</c:v>
                </c:pt>
                <c:pt idx="1">
                  <c:v>1.75</c:v>
                </c:pt>
                <c:pt idx="2">
                  <c:v>2.79</c:v>
                </c:pt>
                <c:pt idx="3">
                  <c:v>2.11</c:v>
                </c:pt>
                <c:pt idx="4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3-42A1-878D-48A835DAD9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4890368"/>
        <c:axId val="294890928"/>
      </c:barChart>
      <c:catAx>
        <c:axId val="29489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890928"/>
        <c:crosses val="autoZero"/>
        <c:auto val="1"/>
        <c:lblAlgn val="ctr"/>
        <c:lblOffset val="100"/>
        <c:noMultiLvlLbl val="0"/>
      </c:catAx>
      <c:valAx>
        <c:axId val="29489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;[Red]\-&quot;R$&quot;\ #,##0.00" sourceLinked="1"/>
        <c:majorTickMark val="none"/>
        <c:minorTickMark val="none"/>
        <c:tickLblPos val="nextTo"/>
        <c:crossAx val="294890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DE6AA-C60B-4B73-B157-1AD78D1ED713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07A28-BD0E-47FE-9A14-E5E6C5719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02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A28-BD0E-47FE-9A14-E5E6C5719BA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88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A28-BD0E-47FE-9A14-E5E6C5719BA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5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t 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0"/>
          <a:stretch/>
        </p:blipFill>
        <p:spPr>
          <a:xfrm>
            <a:off x="0" y="1"/>
            <a:ext cx="9144000" cy="6865257"/>
          </a:xfrm>
          <a:prstGeom prst="rect">
            <a:avLst/>
          </a:prstGeom>
        </p:spPr>
      </p:pic>
      <p:sp>
        <p:nvSpPr>
          <p:cNvPr id="24" name="CaixaDeTexto 23"/>
          <p:cNvSpPr txBox="1"/>
          <p:nvPr userDrawn="1"/>
        </p:nvSpPr>
        <p:spPr>
          <a:xfrm>
            <a:off x="4835128" y="690337"/>
            <a:ext cx="32330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5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pt-BR" sz="4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5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pt-BR" sz="4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10"/>
          <p:cNvSpPr txBox="1"/>
          <p:nvPr userDrawn="1"/>
        </p:nvSpPr>
        <p:spPr>
          <a:xfrm>
            <a:off x="4983922" y="3102598"/>
            <a:ext cx="4057124" cy="26794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do Paraná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lang="de-DE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Tecnológico de Transportes e Infraestrutura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Avenida Coronel Heráclito dos Santos, 221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Jardim das Américas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3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UFPR – Centro Politécnico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3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Curitiba – PR | CEP 81530-900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www.itti.org.br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/itti.ufpr</a:t>
            </a:r>
          </a:p>
        </p:txBody>
      </p:sp>
      <p:sp>
        <p:nvSpPr>
          <p:cNvPr id="34" name="Espaço Reservado para Texto 31"/>
          <p:cNvSpPr>
            <a:spLocks noGrp="1"/>
          </p:cNvSpPr>
          <p:nvPr>
            <p:ph type="body" sz="quarter" idx="10"/>
          </p:nvPr>
        </p:nvSpPr>
        <p:spPr>
          <a:xfrm>
            <a:off x="4835128" y="1359155"/>
            <a:ext cx="3908822" cy="4699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35" name="Espaço Reservado para Texto 31"/>
          <p:cNvSpPr>
            <a:spLocks noGrp="1"/>
          </p:cNvSpPr>
          <p:nvPr>
            <p:ph type="body" sz="quarter" idx="11" hasCustomPrompt="1"/>
          </p:nvPr>
        </p:nvSpPr>
        <p:spPr>
          <a:xfrm>
            <a:off x="4983922" y="1920113"/>
            <a:ext cx="3908822" cy="46990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   Clique para editar o texto mestre</a:t>
            </a:r>
          </a:p>
        </p:txBody>
      </p:sp>
      <p:sp>
        <p:nvSpPr>
          <p:cNvPr id="36" name="Espaço Reservado para Texto 31"/>
          <p:cNvSpPr>
            <a:spLocks noGrp="1"/>
          </p:cNvSpPr>
          <p:nvPr>
            <p:ph type="body" sz="quarter" idx="12" hasCustomPrompt="1"/>
          </p:nvPr>
        </p:nvSpPr>
        <p:spPr>
          <a:xfrm>
            <a:off x="4983922" y="2402256"/>
            <a:ext cx="3908822" cy="46990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   Clique para editar o texto mestre</a:t>
            </a:r>
          </a:p>
        </p:txBody>
      </p:sp>
      <p:grpSp>
        <p:nvGrpSpPr>
          <p:cNvPr id="2" name="Grupo 1"/>
          <p:cNvGrpSpPr/>
          <p:nvPr userDrawn="1"/>
        </p:nvGrpSpPr>
        <p:grpSpPr>
          <a:xfrm>
            <a:off x="148938" y="1228578"/>
            <a:ext cx="4400846" cy="4400844"/>
            <a:chOff x="148938" y="1227410"/>
            <a:chExt cx="4400846" cy="4400844"/>
          </a:xfrm>
        </p:grpSpPr>
        <p:sp>
          <p:nvSpPr>
            <p:cNvPr id="18" name="Elipse 17"/>
            <p:cNvSpPr/>
            <p:nvPr userDrawn="1"/>
          </p:nvSpPr>
          <p:spPr>
            <a:xfrm>
              <a:off x="148938" y="1227410"/>
              <a:ext cx="4400846" cy="4400844"/>
            </a:xfrm>
            <a:prstGeom prst="ellipse">
              <a:avLst/>
            </a:prstGeom>
            <a:solidFill>
              <a:schemeClr val="bg2">
                <a:lumMod val="9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/>
            <p:cNvSpPr/>
            <p:nvPr userDrawn="1"/>
          </p:nvSpPr>
          <p:spPr>
            <a:xfrm>
              <a:off x="458866" y="1538627"/>
              <a:ext cx="3784896" cy="378489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Imagem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564" y="2153895"/>
              <a:ext cx="1664626" cy="908924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204" y="3608096"/>
              <a:ext cx="1661666" cy="1075780"/>
            </a:xfrm>
            <a:prstGeom prst="rect">
              <a:avLst/>
            </a:prstGeom>
          </p:spPr>
        </p:pic>
      </p:grp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3" y="4822853"/>
            <a:ext cx="609110" cy="42580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23" y="2072994"/>
            <a:ext cx="234797" cy="1641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24" y="3862544"/>
            <a:ext cx="210316" cy="29985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56" y="2547863"/>
            <a:ext cx="164330" cy="16413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24" y="4943042"/>
            <a:ext cx="210316" cy="210316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24" y="5234571"/>
            <a:ext cx="114516" cy="2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Pentágono 6"/>
          <p:cNvSpPr/>
          <p:nvPr userDrawn="1"/>
        </p:nvSpPr>
        <p:spPr>
          <a:xfrm rot="10800000">
            <a:off x="5793896" y="1425571"/>
            <a:ext cx="3350104" cy="4146554"/>
          </a:xfrm>
          <a:prstGeom prst="homePlate">
            <a:avLst>
              <a:gd name="adj" fmla="val 521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6115050" y="1655290"/>
            <a:ext cx="2816659" cy="364764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Pentágono 8"/>
          <p:cNvSpPr/>
          <p:nvPr userDrawn="1"/>
        </p:nvSpPr>
        <p:spPr>
          <a:xfrm>
            <a:off x="0" y="1425571"/>
            <a:ext cx="3350104" cy="4146554"/>
          </a:xfrm>
          <a:prstGeom prst="homePlate">
            <a:avLst>
              <a:gd name="adj" fmla="val 521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212291" y="1655290"/>
            <a:ext cx="2816659" cy="364764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Imagem 6"/>
          <p:cNvSpPr>
            <a:spLocks noGrp="1"/>
          </p:cNvSpPr>
          <p:nvPr>
            <p:ph type="pic" sz="quarter" idx="14"/>
          </p:nvPr>
        </p:nvSpPr>
        <p:spPr>
          <a:xfrm>
            <a:off x="3419476" y="1425571"/>
            <a:ext cx="2305048" cy="41465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14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15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451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8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9" name="Espaço Reservado para Imagem 6"/>
          <p:cNvSpPr>
            <a:spLocks noGrp="1"/>
          </p:cNvSpPr>
          <p:nvPr>
            <p:ph type="pic" sz="quarter" idx="14"/>
          </p:nvPr>
        </p:nvSpPr>
        <p:spPr>
          <a:xfrm>
            <a:off x="111228" y="2457809"/>
            <a:ext cx="2133846" cy="19202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pt-BR"/>
          </a:p>
        </p:txBody>
      </p:sp>
      <p:sp>
        <p:nvSpPr>
          <p:cNvPr id="10" name="Espaço Reservado para Texto 17"/>
          <p:cNvSpPr>
            <a:spLocks noGrp="1"/>
          </p:cNvSpPr>
          <p:nvPr>
            <p:ph type="body" sz="quarter" idx="18"/>
          </p:nvPr>
        </p:nvSpPr>
        <p:spPr>
          <a:xfrm>
            <a:off x="111229" y="1773961"/>
            <a:ext cx="2133843" cy="683849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1" name="Espaço Reservado para Texto 17"/>
          <p:cNvSpPr>
            <a:spLocks noGrp="1"/>
          </p:cNvSpPr>
          <p:nvPr>
            <p:ph type="body" sz="quarter" idx="19"/>
          </p:nvPr>
        </p:nvSpPr>
        <p:spPr>
          <a:xfrm>
            <a:off x="2376517" y="1773961"/>
            <a:ext cx="2130759" cy="683849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2" name="Espaço Reservado para Texto 17"/>
          <p:cNvSpPr>
            <a:spLocks noGrp="1"/>
          </p:cNvSpPr>
          <p:nvPr>
            <p:ph type="body" sz="quarter" idx="20"/>
          </p:nvPr>
        </p:nvSpPr>
        <p:spPr>
          <a:xfrm>
            <a:off x="4649327" y="1773961"/>
            <a:ext cx="2127065" cy="683849"/>
          </a:xfr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3" name="Espaço Reservado para Texto 17"/>
          <p:cNvSpPr>
            <a:spLocks noGrp="1"/>
          </p:cNvSpPr>
          <p:nvPr>
            <p:ph type="body" sz="quarter" idx="21"/>
          </p:nvPr>
        </p:nvSpPr>
        <p:spPr>
          <a:xfrm>
            <a:off x="6928486" y="1773961"/>
            <a:ext cx="2127065" cy="683849"/>
          </a:xfr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5" name="Retângulo 14"/>
          <p:cNvSpPr/>
          <p:nvPr userDrawn="1"/>
        </p:nvSpPr>
        <p:spPr>
          <a:xfrm>
            <a:off x="111229" y="4378037"/>
            <a:ext cx="2133843" cy="2678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" name="Retângulo 15"/>
          <p:cNvSpPr/>
          <p:nvPr userDrawn="1"/>
        </p:nvSpPr>
        <p:spPr>
          <a:xfrm>
            <a:off x="2376517" y="4378037"/>
            <a:ext cx="2130759" cy="2678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" name="Retângulo 16"/>
          <p:cNvSpPr/>
          <p:nvPr userDrawn="1"/>
        </p:nvSpPr>
        <p:spPr>
          <a:xfrm>
            <a:off x="4649327" y="4378037"/>
            <a:ext cx="2127065" cy="26785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8" name="Retângulo 17"/>
          <p:cNvSpPr/>
          <p:nvPr userDrawn="1"/>
        </p:nvSpPr>
        <p:spPr>
          <a:xfrm>
            <a:off x="6928486" y="4378037"/>
            <a:ext cx="2127065" cy="26785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0" name="Espaço Reservado para Texto 29"/>
          <p:cNvSpPr>
            <a:spLocks noGrp="1"/>
          </p:cNvSpPr>
          <p:nvPr>
            <p:ph type="body" sz="quarter" idx="23"/>
          </p:nvPr>
        </p:nvSpPr>
        <p:spPr>
          <a:xfrm>
            <a:off x="111228" y="4729165"/>
            <a:ext cx="2127065" cy="135933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Espaço Reservado para Texto 29"/>
          <p:cNvSpPr>
            <a:spLocks noGrp="1"/>
          </p:cNvSpPr>
          <p:nvPr>
            <p:ph type="body" sz="quarter" idx="24"/>
          </p:nvPr>
        </p:nvSpPr>
        <p:spPr>
          <a:xfrm>
            <a:off x="2380344" y="4729164"/>
            <a:ext cx="2127065" cy="135933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Espaço Reservado para Texto 29"/>
          <p:cNvSpPr>
            <a:spLocks noGrp="1"/>
          </p:cNvSpPr>
          <p:nvPr>
            <p:ph type="body" sz="quarter" idx="25"/>
          </p:nvPr>
        </p:nvSpPr>
        <p:spPr>
          <a:xfrm>
            <a:off x="4654415" y="4729164"/>
            <a:ext cx="2127065" cy="135933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Espaço Reservado para Texto 29"/>
          <p:cNvSpPr>
            <a:spLocks noGrp="1"/>
          </p:cNvSpPr>
          <p:nvPr>
            <p:ph type="body" sz="quarter" idx="26"/>
          </p:nvPr>
        </p:nvSpPr>
        <p:spPr>
          <a:xfrm>
            <a:off x="6938664" y="4738401"/>
            <a:ext cx="2127065" cy="135933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Espaço Reservado para Imagem 6"/>
          <p:cNvSpPr>
            <a:spLocks noGrp="1"/>
          </p:cNvSpPr>
          <p:nvPr>
            <p:ph type="pic" sz="quarter" idx="28"/>
          </p:nvPr>
        </p:nvSpPr>
        <p:spPr>
          <a:xfrm>
            <a:off x="2374921" y="2457809"/>
            <a:ext cx="2133846" cy="192022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/>
            </a:lvl1pPr>
          </a:lstStyle>
          <a:p>
            <a:endParaRPr lang="pt-BR"/>
          </a:p>
        </p:txBody>
      </p:sp>
      <p:sp>
        <p:nvSpPr>
          <p:cNvPr id="26" name="Espaço Reservado para Imagem 6"/>
          <p:cNvSpPr>
            <a:spLocks noGrp="1"/>
          </p:cNvSpPr>
          <p:nvPr>
            <p:ph type="pic" sz="quarter" idx="29"/>
          </p:nvPr>
        </p:nvSpPr>
        <p:spPr>
          <a:xfrm>
            <a:off x="4643568" y="2457809"/>
            <a:ext cx="2133846" cy="192022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/>
            </a:lvl1pPr>
          </a:lstStyle>
          <a:p>
            <a:endParaRPr lang="pt-BR"/>
          </a:p>
        </p:txBody>
      </p:sp>
      <p:sp>
        <p:nvSpPr>
          <p:cNvPr id="27" name="Espaço Reservado para Imagem 6"/>
          <p:cNvSpPr>
            <a:spLocks noGrp="1"/>
          </p:cNvSpPr>
          <p:nvPr>
            <p:ph type="pic" sz="quarter" idx="30"/>
          </p:nvPr>
        </p:nvSpPr>
        <p:spPr>
          <a:xfrm>
            <a:off x="6922394" y="2457809"/>
            <a:ext cx="2133846" cy="192022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/>
            </a:lvl1pPr>
          </a:lstStyle>
          <a:p>
            <a:endParaRPr lang="pt-BR"/>
          </a:p>
        </p:txBody>
      </p:sp>
      <p:sp>
        <p:nvSpPr>
          <p:cNvPr id="29" name="Espaço Reservado para Texto 15"/>
          <p:cNvSpPr>
            <a:spLocks noGrp="1"/>
          </p:cNvSpPr>
          <p:nvPr>
            <p:ph type="body" sz="quarter" idx="31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847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10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11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214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Texto 12"/>
          <p:cNvSpPr>
            <a:spLocks noGrp="1"/>
          </p:cNvSpPr>
          <p:nvPr>
            <p:ph type="body" sz="quarter" idx="16"/>
          </p:nvPr>
        </p:nvSpPr>
        <p:spPr>
          <a:xfrm>
            <a:off x="3" y="0"/>
            <a:ext cx="4571998" cy="68580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400">
                <a:solidFill>
                  <a:schemeClr val="bg1"/>
                </a:solidFill>
              </a:defRPr>
            </a:lvl2pPr>
            <a:lvl3pPr marL="685800" indent="0" algn="ctr">
              <a:buNone/>
              <a:defRPr sz="1400">
                <a:solidFill>
                  <a:schemeClr val="bg1"/>
                </a:solidFill>
              </a:defRPr>
            </a:lvl3pPr>
            <a:lvl4pPr marL="1028700" indent="0" algn="ctr">
              <a:buNone/>
              <a:defRPr sz="1400">
                <a:solidFill>
                  <a:schemeClr val="bg1"/>
                </a:solidFill>
              </a:defRPr>
            </a:lvl4pPr>
            <a:lvl5pPr marL="13716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Imagem 10"/>
          <p:cNvSpPr>
            <a:spLocks noGrp="1"/>
          </p:cNvSpPr>
          <p:nvPr>
            <p:ph type="pic" sz="quarter" idx="15"/>
          </p:nvPr>
        </p:nvSpPr>
        <p:spPr>
          <a:xfrm>
            <a:off x="4572001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923845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Texto 12"/>
          <p:cNvSpPr>
            <a:spLocks noGrp="1"/>
          </p:cNvSpPr>
          <p:nvPr>
            <p:ph type="body" sz="quarter" idx="16"/>
          </p:nvPr>
        </p:nvSpPr>
        <p:spPr>
          <a:xfrm>
            <a:off x="3" y="0"/>
            <a:ext cx="4571998" cy="68580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400">
                <a:solidFill>
                  <a:schemeClr val="bg1"/>
                </a:solidFill>
              </a:defRPr>
            </a:lvl2pPr>
            <a:lvl3pPr marL="685800" indent="0" algn="ctr">
              <a:buNone/>
              <a:defRPr sz="1400">
                <a:solidFill>
                  <a:schemeClr val="bg1"/>
                </a:solidFill>
              </a:defRPr>
            </a:lvl3pPr>
            <a:lvl4pPr marL="1028700" indent="0" algn="ctr">
              <a:buNone/>
              <a:defRPr sz="1400">
                <a:solidFill>
                  <a:schemeClr val="bg1"/>
                </a:solidFill>
              </a:defRPr>
            </a:lvl4pPr>
            <a:lvl5pPr marL="13716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Imagem 10"/>
          <p:cNvSpPr>
            <a:spLocks noGrp="1"/>
          </p:cNvSpPr>
          <p:nvPr>
            <p:ph type="pic" sz="quarter" idx="15"/>
          </p:nvPr>
        </p:nvSpPr>
        <p:spPr>
          <a:xfrm>
            <a:off x="4572001" y="0"/>
            <a:ext cx="4572000" cy="34290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pt-BR" dirty="0"/>
          </a:p>
        </p:txBody>
      </p:sp>
      <p:sp>
        <p:nvSpPr>
          <p:cNvPr id="8" name="Espaço Reservado para Imagem 10"/>
          <p:cNvSpPr>
            <a:spLocks noGrp="1"/>
          </p:cNvSpPr>
          <p:nvPr>
            <p:ph type="pic" sz="quarter" idx="17"/>
          </p:nvPr>
        </p:nvSpPr>
        <p:spPr>
          <a:xfrm>
            <a:off x="4572001" y="3429000"/>
            <a:ext cx="4572000" cy="34290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01373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12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13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778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09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838199" y="1001194"/>
            <a:ext cx="1658220" cy="16582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9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2686050" y="1342141"/>
            <a:ext cx="5724526" cy="982562"/>
          </a:xfrm>
        </p:spPr>
        <p:txBody>
          <a:bodyPr anchor="ctr"/>
          <a:lstStyle>
            <a:lvl1pPr marL="0" indent="0">
              <a:buNone/>
              <a:defRPr sz="126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838199" y="2755702"/>
            <a:ext cx="1658220" cy="16582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9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2686050" y="3096649"/>
            <a:ext cx="5724526" cy="982562"/>
          </a:xfrm>
        </p:spPr>
        <p:txBody>
          <a:bodyPr anchor="ctr"/>
          <a:lstStyle>
            <a:lvl1pPr marL="0" indent="0">
              <a:buNone/>
              <a:defRPr sz="126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Bildplatzhalter 7"/>
          <p:cNvSpPr>
            <a:spLocks noGrp="1" noChangeAspect="1"/>
          </p:cNvSpPr>
          <p:nvPr>
            <p:ph type="pic" sz="quarter" idx="19"/>
          </p:nvPr>
        </p:nvSpPr>
        <p:spPr>
          <a:xfrm>
            <a:off x="838199" y="4511790"/>
            <a:ext cx="1658220" cy="16582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9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20"/>
          </p:nvPr>
        </p:nvSpPr>
        <p:spPr>
          <a:xfrm>
            <a:off x="2686050" y="4852737"/>
            <a:ext cx="5724526" cy="982562"/>
          </a:xfrm>
        </p:spPr>
        <p:txBody>
          <a:bodyPr anchor="ctr"/>
          <a:lstStyle>
            <a:lvl1pPr marL="0" indent="0">
              <a:buNone/>
              <a:defRPr sz="126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13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14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Bildplatzhalter 7"/>
          <p:cNvSpPr>
            <a:spLocks noGrp="1"/>
          </p:cNvSpPr>
          <p:nvPr>
            <p:ph type="pic" sz="quarter" idx="27"/>
          </p:nvPr>
        </p:nvSpPr>
        <p:spPr>
          <a:xfrm>
            <a:off x="0" y="1229988"/>
            <a:ext cx="4572000" cy="219901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28"/>
          </p:nvPr>
        </p:nvSpPr>
        <p:spPr>
          <a:xfrm>
            <a:off x="4572001" y="1229989"/>
            <a:ext cx="4572000" cy="219901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9"/>
          </p:nvPr>
        </p:nvSpPr>
        <p:spPr>
          <a:xfrm>
            <a:off x="-1" y="3428999"/>
            <a:ext cx="4572000" cy="219901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30"/>
          </p:nvPr>
        </p:nvSpPr>
        <p:spPr>
          <a:xfrm>
            <a:off x="4572000" y="3429000"/>
            <a:ext cx="4572000" cy="219901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11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3541484" y="2398483"/>
            <a:ext cx="2061031" cy="206103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texto</a:t>
            </a:r>
            <a:endParaRPr lang="de-DE" dirty="0"/>
          </a:p>
        </p:txBody>
      </p:sp>
      <p:sp>
        <p:nvSpPr>
          <p:cNvPr id="13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717387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28"/>
          </p:nvPr>
        </p:nvSpPr>
        <p:spPr>
          <a:xfrm>
            <a:off x="6896100" y="1003297"/>
            <a:ext cx="2247900" cy="29273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30"/>
          </p:nvPr>
        </p:nvSpPr>
        <p:spPr>
          <a:xfrm>
            <a:off x="6896100" y="3930649"/>
            <a:ext cx="2247900" cy="29273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31"/>
          </p:nvPr>
        </p:nvSpPr>
        <p:spPr>
          <a:xfrm>
            <a:off x="4572000" y="1003298"/>
            <a:ext cx="2324099" cy="29273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32"/>
          </p:nvPr>
        </p:nvSpPr>
        <p:spPr>
          <a:xfrm>
            <a:off x="4572000" y="3930649"/>
            <a:ext cx="2324099" cy="29273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10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6701" y="1003297"/>
            <a:ext cx="4020456" cy="5854703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13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14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57580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pt 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0"/>
          <a:stretch/>
        </p:blipFill>
        <p:spPr>
          <a:xfrm>
            <a:off x="0" y="1"/>
            <a:ext cx="9144000" cy="6865257"/>
          </a:xfrm>
          <a:prstGeom prst="rect">
            <a:avLst/>
          </a:prstGeom>
        </p:spPr>
      </p:pic>
      <p:sp>
        <p:nvSpPr>
          <p:cNvPr id="24" name="CaixaDeTexto 23"/>
          <p:cNvSpPr txBox="1"/>
          <p:nvPr userDrawn="1"/>
        </p:nvSpPr>
        <p:spPr>
          <a:xfrm>
            <a:off x="4835128" y="690337"/>
            <a:ext cx="32330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4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10"/>
          <p:cNvSpPr txBox="1"/>
          <p:nvPr userDrawn="1"/>
        </p:nvSpPr>
        <p:spPr>
          <a:xfrm>
            <a:off x="4983922" y="3102598"/>
            <a:ext cx="4057124" cy="26794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do Paraná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lang="de-DE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Tecnológico de Transportes e Infraestrutura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Avenida Coronel Heráclito dos Santos, 221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Jardim das Américas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3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UFPR – Centro Politécnico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3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Curitiba – PR | CEP 81530-900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www.itti.org.br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/itti.ufpr</a:t>
            </a:r>
          </a:p>
        </p:txBody>
      </p:sp>
      <p:sp>
        <p:nvSpPr>
          <p:cNvPr id="34" name="Espaço Reservado para Texto 31"/>
          <p:cNvSpPr>
            <a:spLocks noGrp="1"/>
          </p:cNvSpPr>
          <p:nvPr>
            <p:ph type="body" sz="quarter" idx="10"/>
          </p:nvPr>
        </p:nvSpPr>
        <p:spPr>
          <a:xfrm>
            <a:off x="4835128" y="1359155"/>
            <a:ext cx="3908822" cy="4699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35" name="Espaço Reservado para Texto 31"/>
          <p:cNvSpPr>
            <a:spLocks noGrp="1"/>
          </p:cNvSpPr>
          <p:nvPr>
            <p:ph type="body" sz="quarter" idx="11" hasCustomPrompt="1"/>
          </p:nvPr>
        </p:nvSpPr>
        <p:spPr>
          <a:xfrm>
            <a:off x="4983922" y="1920113"/>
            <a:ext cx="3908822" cy="46990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   Clique para editar o texto mestre</a:t>
            </a:r>
          </a:p>
        </p:txBody>
      </p:sp>
      <p:sp>
        <p:nvSpPr>
          <p:cNvPr id="36" name="Espaço Reservado para Texto 31"/>
          <p:cNvSpPr>
            <a:spLocks noGrp="1"/>
          </p:cNvSpPr>
          <p:nvPr>
            <p:ph type="body" sz="quarter" idx="12" hasCustomPrompt="1"/>
          </p:nvPr>
        </p:nvSpPr>
        <p:spPr>
          <a:xfrm>
            <a:off x="4983922" y="2402256"/>
            <a:ext cx="3908822" cy="46990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   Clique para editar o texto mestre</a:t>
            </a:r>
          </a:p>
        </p:txBody>
      </p:sp>
      <p:grpSp>
        <p:nvGrpSpPr>
          <p:cNvPr id="2" name="Grupo 1"/>
          <p:cNvGrpSpPr/>
          <p:nvPr userDrawn="1"/>
        </p:nvGrpSpPr>
        <p:grpSpPr>
          <a:xfrm>
            <a:off x="148938" y="1228578"/>
            <a:ext cx="4400846" cy="4400844"/>
            <a:chOff x="148938" y="1227410"/>
            <a:chExt cx="4400846" cy="4400844"/>
          </a:xfrm>
        </p:grpSpPr>
        <p:sp>
          <p:nvSpPr>
            <p:cNvPr id="18" name="Elipse 17"/>
            <p:cNvSpPr/>
            <p:nvPr userDrawn="1"/>
          </p:nvSpPr>
          <p:spPr>
            <a:xfrm>
              <a:off x="148938" y="1227410"/>
              <a:ext cx="4400846" cy="4400844"/>
            </a:xfrm>
            <a:prstGeom prst="ellipse">
              <a:avLst/>
            </a:prstGeom>
            <a:solidFill>
              <a:schemeClr val="bg2">
                <a:lumMod val="9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/>
            <p:cNvSpPr/>
            <p:nvPr userDrawn="1"/>
          </p:nvSpPr>
          <p:spPr>
            <a:xfrm>
              <a:off x="458866" y="1538627"/>
              <a:ext cx="3784896" cy="378489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Imagem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564" y="2153895"/>
              <a:ext cx="1664626" cy="908924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204" y="3608096"/>
              <a:ext cx="1661666" cy="1075780"/>
            </a:xfrm>
            <a:prstGeom prst="rect">
              <a:avLst/>
            </a:prstGeom>
          </p:spPr>
        </p:pic>
      </p:grp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3" y="4822853"/>
            <a:ext cx="609110" cy="42580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23" y="2072994"/>
            <a:ext cx="234797" cy="1641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24" y="3862544"/>
            <a:ext cx="210316" cy="29985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56" y="2547863"/>
            <a:ext cx="164330" cy="16413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24" y="4943042"/>
            <a:ext cx="210316" cy="210316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24" y="5234571"/>
            <a:ext cx="114516" cy="2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1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31"/>
          </p:nvPr>
        </p:nvSpPr>
        <p:spPr>
          <a:xfrm>
            <a:off x="0" y="1003296"/>
            <a:ext cx="3409950" cy="58547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32"/>
          </p:nvPr>
        </p:nvSpPr>
        <p:spPr>
          <a:xfrm>
            <a:off x="3409950" y="1003295"/>
            <a:ext cx="2324099" cy="29273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13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33"/>
          </p:nvPr>
        </p:nvSpPr>
        <p:spPr>
          <a:xfrm>
            <a:off x="5734050" y="1003295"/>
            <a:ext cx="3409950" cy="58547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34"/>
          </p:nvPr>
        </p:nvSpPr>
        <p:spPr>
          <a:xfrm>
            <a:off x="3409950" y="3930649"/>
            <a:ext cx="2324099" cy="29273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3011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31"/>
          </p:nvPr>
        </p:nvSpPr>
        <p:spPr>
          <a:xfrm>
            <a:off x="0" y="1003296"/>
            <a:ext cx="3409950" cy="58547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32"/>
          </p:nvPr>
        </p:nvSpPr>
        <p:spPr>
          <a:xfrm>
            <a:off x="3409950" y="1003295"/>
            <a:ext cx="2898112" cy="29273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13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35"/>
          </p:nvPr>
        </p:nvSpPr>
        <p:spPr>
          <a:xfrm>
            <a:off x="6308062" y="1003295"/>
            <a:ext cx="2835938" cy="29273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36"/>
          </p:nvPr>
        </p:nvSpPr>
        <p:spPr>
          <a:xfrm>
            <a:off x="3409950" y="3930649"/>
            <a:ext cx="2898112" cy="29273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37"/>
          </p:nvPr>
        </p:nvSpPr>
        <p:spPr>
          <a:xfrm>
            <a:off x="6308062" y="3930649"/>
            <a:ext cx="2835938" cy="29273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18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572381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7"/>
          <p:cNvSpPr>
            <a:spLocks noGrp="1"/>
          </p:cNvSpPr>
          <p:nvPr>
            <p:ph type="pic" sz="quarter" idx="34"/>
          </p:nvPr>
        </p:nvSpPr>
        <p:spPr>
          <a:xfrm>
            <a:off x="0" y="3428995"/>
            <a:ext cx="3028950" cy="219901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35"/>
          </p:nvPr>
        </p:nvSpPr>
        <p:spPr>
          <a:xfrm>
            <a:off x="3028950" y="3428996"/>
            <a:ext cx="3086099" cy="219901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36"/>
          </p:nvPr>
        </p:nvSpPr>
        <p:spPr>
          <a:xfrm>
            <a:off x="6115050" y="3428996"/>
            <a:ext cx="3028950" cy="219901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5" name="Bildplatzhalter 7"/>
          <p:cNvSpPr>
            <a:spLocks noGrp="1"/>
          </p:cNvSpPr>
          <p:nvPr>
            <p:ph type="pic" sz="quarter" idx="27"/>
          </p:nvPr>
        </p:nvSpPr>
        <p:spPr>
          <a:xfrm>
            <a:off x="0" y="1229988"/>
            <a:ext cx="3028950" cy="219901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32"/>
          </p:nvPr>
        </p:nvSpPr>
        <p:spPr>
          <a:xfrm>
            <a:off x="3028950" y="1229989"/>
            <a:ext cx="3086099" cy="219901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33"/>
          </p:nvPr>
        </p:nvSpPr>
        <p:spPr>
          <a:xfrm>
            <a:off x="6115050" y="1229989"/>
            <a:ext cx="3028950" cy="219901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11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1998434" y="2398483"/>
            <a:ext cx="2061031" cy="206103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texto</a:t>
            </a:r>
            <a:endParaRPr lang="de-DE" dirty="0"/>
          </a:p>
        </p:txBody>
      </p:sp>
      <p:sp>
        <p:nvSpPr>
          <p:cNvPr id="18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434015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7300"/>
            <a:ext cx="2949178" cy="800100"/>
          </a:xfrm>
          <a:solidFill>
            <a:schemeClr val="bg2">
              <a:lumMod val="50000"/>
            </a:schemeClr>
          </a:solidFill>
        </p:spPr>
        <p:txBody>
          <a:bodyPr anchor="ctr"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57300"/>
            <a:ext cx="4629150" cy="46037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10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11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250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al pt 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0" y="-10288"/>
            <a:ext cx="9144000" cy="6868287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de-DE" sz="1350" dirty="0"/>
          </a:p>
        </p:txBody>
      </p:sp>
      <p:sp>
        <p:nvSpPr>
          <p:cNvPr id="24" name="CaixaDeTexto 23"/>
          <p:cNvSpPr txBox="1"/>
          <p:nvPr userDrawn="1"/>
        </p:nvSpPr>
        <p:spPr>
          <a:xfrm>
            <a:off x="4835128" y="690337"/>
            <a:ext cx="32330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4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10"/>
          <p:cNvSpPr txBox="1"/>
          <p:nvPr userDrawn="1"/>
        </p:nvSpPr>
        <p:spPr>
          <a:xfrm>
            <a:off x="4983922" y="3102598"/>
            <a:ext cx="4057124" cy="26794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do Paraná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lang="de-DE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Tecnológico de Transportes e Infraestrutura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1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Avenida Coronel Heráclito dos Santos, 221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Jardim das Américas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3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UFPR – Centro Politécnico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3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Curitiba – PR | CEP 81530-900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www.itti.org.br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/itti.ufpr</a:t>
            </a:r>
          </a:p>
        </p:txBody>
      </p:sp>
      <p:sp>
        <p:nvSpPr>
          <p:cNvPr id="34" name="Espaço Reservado para Texto 31"/>
          <p:cNvSpPr>
            <a:spLocks noGrp="1"/>
          </p:cNvSpPr>
          <p:nvPr>
            <p:ph type="body" sz="quarter" idx="10"/>
          </p:nvPr>
        </p:nvSpPr>
        <p:spPr>
          <a:xfrm>
            <a:off x="4835128" y="1359155"/>
            <a:ext cx="3908822" cy="4699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35" name="Espaço Reservado para Texto 31"/>
          <p:cNvSpPr>
            <a:spLocks noGrp="1"/>
          </p:cNvSpPr>
          <p:nvPr>
            <p:ph type="body" sz="quarter" idx="11" hasCustomPrompt="1"/>
          </p:nvPr>
        </p:nvSpPr>
        <p:spPr>
          <a:xfrm>
            <a:off x="4983922" y="1920113"/>
            <a:ext cx="3908822" cy="46990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   Clique para editar o texto mestre</a:t>
            </a:r>
          </a:p>
        </p:txBody>
      </p:sp>
      <p:sp>
        <p:nvSpPr>
          <p:cNvPr id="36" name="Espaço Reservado para Texto 31"/>
          <p:cNvSpPr>
            <a:spLocks noGrp="1"/>
          </p:cNvSpPr>
          <p:nvPr>
            <p:ph type="body" sz="quarter" idx="12" hasCustomPrompt="1"/>
          </p:nvPr>
        </p:nvSpPr>
        <p:spPr>
          <a:xfrm>
            <a:off x="4983922" y="2402256"/>
            <a:ext cx="3908822" cy="46990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   Clique para editar o texto mestre</a:t>
            </a:r>
          </a:p>
        </p:txBody>
      </p:sp>
      <p:sp>
        <p:nvSpPr>
          <p:cNvPr id="18" name="Elipse 17"/>
          <p:cNvSpPr/>
          <p:nvPr userDrawn="1"/>
        </p:nvSpPr>
        <p:spPr>
          <a:xfrm>
            <a:off x="148938" y="1228578"/>
            <a:ext cx="4400846" cy="4400844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 userDrawn="1"/>
        </p:nvSpPr>
        <p:spPr>
          <a:xfrm>
            <a:off x="458866" y="1539795"/>
            <a:ext cx="3784896" cy="3784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64" y="2155807"/>
            <a:ext cx="1664626" cy="9074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04" y="3609264"/>
            <a:ext cx="1661666" cy="1075779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52" y="2072994"/>
            <a:ext cx="164138" cy="1641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24" y="3907311"/>
            <a:ext cx="210316" cy="210316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52" y="2547863"/>
            <a:ext cx="164138" cy="16413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24" y="4943042"/>
            <a:ext cx="210316" cy="210316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24" y="5282471"/>
            <a:ext cx="114516" cy="1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pt 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0" y="-10288"/>
            <a:ext cx="9144000" cy="6868287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de-DE" sz="1350" dirty="0"/>
          </a:p>
        </p:txBody>
      </p:sp>
      <p:sp>
        <p:nvSpPr>
          <p:cNvPr id="24" name="CaixaDeTexto 23"/>
          <p:cNvSpPr txBox="1"/>
          <p:nvPr userDrawn="1"/>
        </p:nvSpPr>
        <p:spPr>
          <a:xfrm>
            <a:off x="4835128" y="690337"/>
            <a:ext cx="32330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5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pt-BR" sz="4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5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pt-BR" sz="4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10"/>
          <p:cNvSpPr txBox="1"/>
          <p:nvPr userDrawn="1"/>
        </p:nvSpPr>
        <p:spPr>
          <a:xfrm>
            <a:off x="4983922" y="3102598"/>
            <a:ext cx="4057124" cy="26794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do Paraná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lang="de-DE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Tecnológico de Transportes e Infraestrutura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1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Avenida Coronel Heráclito dos Santos, 221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Jardim das Américas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3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UFPR – Centro Politécnico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3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Curitiba – PR | CEP 81530-900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www.itti.org.br</a:t>
            </a:r>
          </a:p>
          <a:p>
            <a:pPr lvl="0">
              <a:spcBef>
                <a:spcPts val="150"/>
              </a:spcBef>
              <a:spcAft>
                <a:spcPts val="0"/>
              </a:spcAft>
              <a:tabLst>
                <a:tab pos="406004" algn="l"/>
              </a:tabLst>
            </a:pPr>
            <a:r>
              <a:rPr lang="de-DE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/itti.ufpr</a:t>
            </a:r>
          </a:p>
        </p:txBody>
      </p:sp>
      <p:sp>
        <p:nvSpPr>
          <p:cNvPr id="34" name="Espaço Reservado para Texto 31"/>
          <p:cNvSpPr>
            <a:spLocks noGrp="1"/>
          </p:cNvSpPr>
          <p:nvPr>
            <p:ph type="body" sz="quarter" idx="10"/>
          </p:nvPr>
        </p:nvSpPr>
        <p:spPr>
          <a:xfrm>
            <a:off x="4835128" y="1359155"/>
            <a:ext cx="3908822" cy="4699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35" name="Espaço Reservado para Texto 31"/>
          <p:cNvSpPr>
            <a:spLocks noGrp="1"/>
          </p:cNvSpPr>
          <p:nvPr>
            <p:ph type="body" sz="quarter" idx="11" hasCustomPrompt="1"/>
          </p:nvPr>
        </p:nvSpPr>
        <p:spPr>
          <a:xfrm>
            <a:off x="4983922" y="1920113"/>
            <a:ext cx="3908822" cy="46990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   Clique para editar o texto mestre</a:t>
            </a:r>
          </a:p>
        </p:txBody>
      </p:sp>
      <p:sp>
        <p:nvSpPr>
          <p:cNvPr id="36" name="Espaço Reservado para Texto 31"/>
          <p:cNvSpPr>
            <a:spLocks noGrp="1"/>
          </p:cNvSpPr>
          <p:nvPr>
            <p:ph type="body" sz="quarter" idx="12" hasCustomPrompt="1"/>
          </p:nvPr>
        </p:nvSpPr>
        <p:spPr>
          <a:xfrm>
            <a:off x="4983922" y="2402256"/>
            <a:ext cx="3908822" cy="46990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   Clique para editar o texto mestre</a:t>
            </a:r>
          </a:p>
        </p:txBody>
      </p:sp>
      <p:sp>
        <p:nvSpPr>
          <p:cNvPr id="18" name="Elipse 17"/>
          <p:cNvSpPr/>
          <p:nvPr userDrawn="1"/>
        </p:nvSpPr>
        <p:spPr>
          <a:xfrm>
            <a:off x="148938" y="1228578"/>
            <a:ext cx="4400846" cy="4400844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 userDrawn="1"/>
        </p:nvSpPr>
        <p:spPr>
          <a:xfrm>
            <a:off x="458866" y="1539795"/>
            <a:ext cx="3784896" cy="3784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64" y="2155807"/>
            <a:ext cx="1664626" cy="9074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04" y="3609264"/>
            <a:ext cx="1661666" cy="1075779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52" y="2072994"/>
            <a:ext cx="164138" cy="1641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24" y="3907311"/>
            <a:ext cx="210316" cy="210316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52" y="2547863"/>
            <a:ext cx="164138" cy="16413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24" y="4943042"/>
            <a:ext cx="210316" cy="210316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24" y="5282471"/>
            <a:ext cx="114516" cy="1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162050"/>
            <a:ext cx="9144000" cy="5698111"/>
          </a:xfrm>
          <a:solidFill>
            <a:schemeClr val="bg1">
              <a:lumMod val="85000"/>
            </a:schemeClr>
          </a:solidFill>
        </p:spPr>
        <p:txBody>
          <a:bodyPr lIns="72000" anchor="ctr">
            <a:normAutofit/>
          </a:bodyPr>
          <a:lstStyle>
            <a:lvl1pPr marL="0" indent="0" algn="r">
              <a:buNone/>
              <a:defRPr sz="15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6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247650" y="990600"/>
            <a:ext cx="4876800" cy="4876800"/>
          </a:xfrm>
          <a:prstGeom prst="ellipse">
            <a:avLst/>
          </a:prstGeom>
          <a:solidFill>
            <a:schemeClr val="bg1"/>
          </a:solidFill>
        </p:spPr>
        <p:txBody>
          <a:bodyPr wrap="square" lIns="0" tIns="0" rIns="0" bIns="1260000" anchor="ctr" anchorCtr="0">
            <a:noAutofit/>
          </a:bodyPr>
          <a:lstStyle>
            <a:lvl1pPr marL="0" indent="0" algn="ctr">
              <a:lnSpc>
                <a:spcPct val="90000"/>
              </a:lnSpc>
              <a:defRPr sz="3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Título do Projeto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08050" y="4168570"/>
            <a:ext cx="3556000" cy="51408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pt-BR" dirty="0" smtClean="0"/>
              <a:t>Clique para editar o estilo do subtítulo mestre</a:t>
            </a:r>
            <a:endParaRPr lang="de-DE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33571" y="4955390"/>
            <a:ext cx="3389745" cy="1128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Nome</a:t>
            </a:r>
            <a:endParaRPr lang="de-DE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12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5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162050"/>
            <a:ext cx="9144000" cy="5698111"/>
          </a:xfrm>
          <a:solidFill>
            <a:schemeClr val="bg1">
              <a:lumMod val="85000"/>
            </a:schemeClr>
          </a:solidFill>
        </p:spPr>
        <p:txBody>
          <a:bodyPr lIns="72000" anchor="ctr">
            <a:normAutofit/>
          </a:bodyPr>
          <a:lstStyle>
            <a:lvl1pPr marL="0" indent="0" algn="r">
              <a:buNone/>
              <a:defRPr sz="1500"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6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247650" y="990600"/>
            <a:ext cx="4876800" cy="48768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txBody>
          <a:bodyPr wrap="square" lIns="0" tIns="0" rIns="0" bIns="1260000" anchor="ctr" anchorCtr="0">
            <a:noAutofit/>
          </a:bodyPr>
          <a:lstStyle>
            <a:lvl1pPr marL="0" indent="0" algn="ctr">
              <a:lnSpc>
                <a:spcPct val="90000"/>
              </a:lnSpc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Título do Projeto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08050" y="4168570"/>
            <a:ext cx="3556000" cy="51408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pt-BR" dirty="0" smtClean="0"/>
              <a:t>Clique para editar o estilo do subtítulo mestre</a:t>
            </a:r>
            <a:endParaRPr lang="de-DE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533571" y="4955390"/>
            <a:ext cx="3389745" cy="11282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ts val="1125"/>
              </a:lnSpc>
              <a:spcBef>
                <a:spcPts val="0"/>
              </a:spcBef>
              <a:buNone/>
              <a:defRPr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Nome</a:t>
            </a:r>
            <a:endParaRPr lang="de-DE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12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78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sz="quarter" idx="15"/>
          </p:nvPr>
        </p:nvSpPr>
        <p:spPr>
          <a:xfrm>
            <a:off x="0" y="1355580"/>
            <a:ext cx="2533650" cy="41468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2"/>
            <a:ext cx="843030" cy="545786"/>
          </a:xfrm>
          <a:prstGeom prst="rect">
            <a:avLst/>
          </a:prstGeom>
        </p:spPr>
      </p:pic>
      <p:sp>
        <p:nvSpPr>
          <p:cNvPr id="11" name="Espaço Reservado para Imagem 2"/>
          <p:cNvSpPr>
            <a:spLocks noGrp="1"/>
          </p:cNvSpPr>
          <p:nvPr>
            <p:ph type="pic" sz="quarter" idx="22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12" name="Espaço Reservado para Imagem 6"/>
          <p:cNvSpPr>
            <a:spLocks noGrp="1"/>
          </p:cNvSpPr>
          <p:nvPr>
            <p:ph type="pic" sz="quarter" idx="23"/>
          </p:nvPr>
        </p:nvSpPr>
        <p:spPr>
          <a:xfrm>
            <a:off x="6610350" y="1355581"/>
            <a:ext cx="2533650" cy="41468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7"/>
          </p:nvPr>
        </p:nvSpPr>
        <p:spPr>
          <a:xfrm>
            <a:off x="2686050" y="1355579"/>
            <a:ext cx="3771900" cy="4146839"/>
          </a:xfrm>
        </p:spPr>
        <p:txBody>
          <a:bodyPr>
            <a:normAutofit/>
          </a:bodyPr>
          <a:lstStyle>
            <a:lvl1pPr marL="0" indent="0" algn="l">
              <a:buClr>
                <a:schemeClr val="bg2">
                  <a:lumMod val="50000"/>
                </a:schemeClr>
              </a:buClr>
              <a:buNone/>
              <a:defRPr sz="1400"/>
            </a:lvl1pPr>
            <a:lvl2pPr marL="342900" indent="0" algn="l">
              <a:buClr>
                <a:schemeClr val="bg2">
                  <a:lumMod val="50000"/>
                </a:schemeClr>
              </a:buClr>
              <a:buNone/>
              <a:defRPr sz="1400"/>
            </a:lvl2pPr>
            <a:lvl3pPr marL="685800" indent="0" algn="l">
              <a:buClr>
                <a:schemeClr val="bg2">
                  <a:lumMod val="50000"/>
                </a:schemeClr>
              </a:buClr>
              <a:buNone/>
              <a:defRPr sz="1400"/>
            </a:lvl3pPr>
            <a:lvl4pPr marL="1028700" indent="0" algn="l">
              <a:buClr>
                <a:schemeClr val="bg2">
                  <a:lumMod val="50000"/>
                </a:schemeClr>
              </a:buClr>
              <a:buNone/>
              <a:defRPr sz="1400"/>
            </a:lvl4pPr>
            <a:lvl5pPr marL="1371600" indent="0" algn="l">
              <a:buClr>
                <a:schemeClr val="bg2">
                  <a:lumMod val="50000"/>
                </a:schemeClr>
              </a:buClr>
              <a:buNone/>
              <a:defRPr sz="1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437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bg2">
                  <a:lumMod val="50000"/>
                </a:schemeClr>
              </a:buClr>
              <a:defRPr sz="1400"/>
            </a:lvl1pPr>
            <a:lvl2pPr>
              <a:buClr>
                <a:schemeClr val="bg2">
                  <a:lumMod val="50000"/>
                </a:schemeClr>
              </a:buClr>
              <a:defRPr sz="1400"/>
            </a:lvl2pPr>
            <a:lvl3pPr>
              <a:buClr>
                <a:schemeClr val="bg2">
                  <a:lumMod val="50000"/>
                </a:schemeClr>
              </a:buClr>
              <a:defRPr sz="1400"/>
            </a:lvl3pPr>
            <a:lvl4pPr>
              <a:buClr>
                <a:schemeClr val="bg2">
                  <a:lumMod val="50000"/>
                </a:schemeClr>
              </a:buClr>
              <a:defRPr sz="1400"/>
            </a:lvl4pPr>
            <a:lvl5pPr>
              <a:buClr>
                <a:schemeClr val="bg2">
                  <a:lumMod val="50000"/>
                </a:schemeClr>
              </a:buClr>
              <a:defRPr sz="1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44" y="257987"/>
            <a:ext cx="947299" cy="5164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44" y="228600"/>
            <a:ext cx="843030" cy="545786"/>
          </a:xfrm>
          <a:prstGeom prst="rect">
            <a:avLst/>
          </a:prstGeom>
        </p:spPr>
      </p:pic>
      <p:sp>
        <p:nvSpPr>
          <p:cNvPr id="9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247651" y="143030"/>
            <a:ext cx="2495550" cy="6313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pt-BR"/>
          </a:p>
        </p:txBody>
      </p:sp>
      <p:sp>
        <p:nvSpPr>
          <p:cNvPr id="10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886075" y="142875"/>
            <a:ext cx="3571875" cy="631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t-BR" dirty="0" smtClean="0"/>
              <a:t>Clique para editar 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75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073236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pt-BR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628650" y="4304148"/>
            <a:ext cx="7886700" cy="1893455"/>
          </a:xfrm>
        </p:spPr>
        <p:txBody>
          <a:bodyPr>
            <a:normAutofit/>
          </a:bodyPr>
          <a:lstStyle>
            <a:lvl1pPr marL="0" indent="0" algn="ctr">
              <a:buClr>
                <a:schemeClr val="bg2">
                  <a:lumMod val="50000"/>
                </a:schemeClr>
              </a:buClr>
              <a:buNone/>
              <a:defRPr sz="1400"/>
            </a:lvl1pPr>
            <a:lvl2pPr marL="257175" indent="0" algn="ctr">
              <a:buClr>
                <a:schemeClr val="bg2">
                  <a:lumMod val="50000"/>
                </a:schemeClr>
              </a:buClr>
              <a:buNone/>
              <a:defRPr sz="1400"/>
            </a:lvl2pPr>
            <a:lvl3pPr marL="514350" indent="0" algn="ctr">
              <a:buClr>
                <a:schemeClr val="bg2">
                  <a:lumMod val="50000"/>
                </a:schemeClr>
              </a:buClr>
              <a:buNone/>
              <a:defRPr sz="1400"/>
            </a:lvl3pPr>
            <a:lvl4pPr marL="771525" indent="0" algn="ctr">
              <a:buClr>
                <a:schemeClr val="bg2">
                  <a:lumMod val="50000"/>
                </a:schemeClr>
              </a:buClr>
              <a:buNone/>
              <a:defRPr sz="1400"/>
            </a:lvl4pPr>
            <a:lvl5pPr marL="1028700" indent="0" algn="ctr">
              <a:buClr>
                <a:schemeClr val="bg2">
                  <a:lumMod val="50000"/>
                </a:schemeClr>
              </a:buClr>
              <a:buNone/>
              <a:defRPr sz="1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25CA6EA-E064-4379-BCD8-1DDC47BF7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9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2523E-A0EC-4E4B-A941-F5C80782D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7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1" r:id="rId7"/>
    <p:sldLayoutId id="2147483662" r:id="rId8"/>
    <p:sldLayoutId id="2147483678" r:id="rId9"/>
    <p:sldLayoutId id="2147483663" r:id="rId10"/>
    <p:sldLayoutId id="2147483679" r:id="rId11"/>
    <p:sldLayoutId id="2147483664" r:id="rId12"/>
    <p:sldLayoutId id="2147483680" r:id="rId13"/>
    <p:sldLayoutId id="2147483681" r:id="rId14"/>
    <p:sldLayoutId id="2147483665" r:id="rId15"/>
    <p:sldLayoutId id="2147483666" r:id="rId16"/>
    <p:sldLayoutId id="2147483667" r:id="rId17"/>
    <p:sldLayoutId id="2147483682" r:id="rId18"/>
    <p:sldLayoutId id="2147483684" r:id="rId19"/>
    <p:sldLayoutId id="2147483685" r:id="rId20"/>
    <p:sldLayoutId id="2147483686" r:id="rId21"/>
    <p:sldLayoutId id="2147483683" r:id="rId22"/>
    <p:sldLayoutId id="2147483668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r="4564"/>
          <a:stretch>
            <a:fillRect/>
          </a:stretch>
        </p:blipFill>
        <p:spPr>
          <a:xfrm>
            <a:off x="0" y="0"/>
            <a:ext cx="9144000" cy="6860161"/>
          </a:xfrm>
        </p:spPr>
      </p:pic>
      <p:sp>
        <p:nvSpPr>
          <p:cNvPr id="99" name="Título 98"/>
          <p:cNvSpPr>
            <a:spLocks noGrp="1"/>
          </p:cNvSpPr>
          <p:nvPr>
            <p:ph type="ctrTitle"/>
          </p:nvPr>
        </p:nvSpPr>
        <p:spPr>
          <a:xfrm>
            <a:off x="351155" y="914400"/>
            <a:ext cx="3633991" cy="3345168"/>
          </a:xfrm>
        </p:spPr>
        <p:txBody>
          <a:bodyPr/>
          <a:lstStyle/>
          <a:p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HIDROVIA PARAGUAI-PARANÁ</a:t>
            </a:r>
            <a:endParaRPr lang="pt-BR" sz="2000" dirty="0"/>
          </a:p>
        </p:txBody>
      </p:sp>
      <p:sp>
        <p:nvSpPr>
          <p:cNvPr id="100" name="Subtítulo 99"/>
          <p:cNvSpPr>
            <a:spLocks noGrp="1"/>
          </p:cNvSpPr>
          <p:nvPr>
            <p:ph type="subTitle" idx="1"/>
          </p:nvPr>
        </p:nvSpPr>
        <p:spPr>
          <a:xfrm>
            <a:off x="809470" y="3430080"/>
            <a:ext cx="2717360" cy="514080"/>
          </a:xfrm>
        </p:spPr>
        <p:txBody>
          <a:bodyPr>
            <a:noAutofit/>
          </a:bodyPr>
          <a:lstStyle/>
          <a:p>
            <a:r>
              <a:rPr lang="pt-BR" sz="1100" dirty="0" smtClean="0"/>
              <a:t>Comissão de Relações Exteriores e Defesa Nacional - CREDN</a:t>
            </a:r>
            <a:br>
              <a:rPr lang="pt-BR" sz="1100" dirty="0" smtClean="0"/>
            </a:br>
            <a:r>
              <a:rPr lang="pt-BR" sz="1100" dirty="0" smtClean="0"/>
              <a:t>23/10/2017</a:t>
            </a:r>
            <a:endParaRPr lang="pt-BR" sz="1100" dirty="0"/>
          </a:p>
        </p:txBody>
      </p:sp>
      <p:sp>
        <p:nvSpPr>
          <p:cNvPr id="103" name="Espaço Reservado para Texto 102"/>
          <p:cNvSpPr>
            <a:spLocks noGrp="1"/>
          </p:cNvSpPr>
          <p:nvPr>
            <p:ph type="body" sz="quarter" idx="14"/>
          </p:nvPr>
        </p:nvSpPr>
        <p:spPr>
          <a:xfrm>
            <a:off x="473277" y="4357513"/>
            <a:ext cx="3389745" cy="662895"/>
          </a:xfrm>
        </p:spPr>
        <p:txBody>
          <a:bodyPr/>
          <a:lstStyle/>
          <a:p>
            <a:r>
              <a:rPr lang="pt-BR" sz="1600" dirty="0" smtClean="0"/>
              <a:t>Prof. Dr. Eduardo </a:t>
            </a:r>
            <a:r>
              <a:rPr lang="pt-BR" sz="1600" dirty="0" err="1" smtClean="0"/>
              <a:t>Ratton</a:t>
            </a:r>
            <a:endParaRPr lang="pt-BR" sz="16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5246744" y="1705023"/>
            <a:ext cx="26356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Introdução;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Eixo Infraestrutura;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Eixo Mercado;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Eixo Regulatório.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22246" y="1250396"/>
            <a:ext cx="248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Tópicos abordados: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Grupo 20"/>
          <p:cNvGrpSpPr/>
          <p:nvPr/>
        </p:nvGrpSpPr>
        <p:grpSpPr>
          <a:xfrm>
            <a:off x="102750" y="6178428"/>
            <a:ext cx="2146147" cy="562824"/>
            <a:chOff x="1423013" y="5997749"/>
            <a:chExt cx="2146147" cy="562824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3" y="5997749"/>
              <a:ext cx="1032460" cy="562824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15" y="5997749"/>
              <a:ext cx="869345" cy="562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4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10</a:t>
            </a:fld>
            <a:endParaRPr lang="pt-BR"/>
          </a:p>
        </p:txBody>
      </p:sp>
      <p:pic>
        <p:nvPicPr>
          <p:cNvPr id="20" name="Espaço Reservado para Imagem 2"/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r="4475"/>
          <a:stretch>
            <a:fillRect/>
          </a:stretch>
        </p:blipFill>
        <p:spPr>
          <a:xfrm>
            <a:off x="2686050" y="4621179"/>
            <a:ext cx="5829300" cy="2152054"/>
          </a:xfrm>
        </p:spPr>
      </p:pic>
      <p:sp>
        <p:nvSpPr>
          <p:cNvPr id="23" name="CaixaDeTexto 22"/>
          <p:cNvSpPr txBox="1"/>
          <p:nvPr/>
        </p:nvSpPr>
        <p:spPr>
          <a:xfrm>
            <a:off x="0" y="769650"/>
            <a:ext cx="4345559" cy="32932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Formação de tripulação;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Autorização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empresas de navegação;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Programas de financiamento;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Instalação de estaleiros;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Segurança de tráfego;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Restrições sanitárias;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Restrições dos órgãos ambientais;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Carga tributária e trabalhista;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Requisitos para implantação de terminais;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Restrições para cargas de passagem;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Requisitos para importação de embarcações;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Estudo de caso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/>
          </a:p>
        </p:txBody>
      </p:sp>
      <p:sp>
        <p:nvSpPr>
          <p:cNvPr id="25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388593" y="150083"/>
            <a:ext cx="3571875" cy="631825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EIXO REGULATÓRIO</a:t>
            </a:r>
            <a:endParaRPr lang="pt-BR" sz="1800" b="1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31"/>
          </p:nvPr>
        </p:nvSpPr>
        <p:spPr>
          <a:xfrm>
            <a:off x="1912594" y="3655810"/>
            <a:ext cx="2061031" cy="2061030"/>
          </a:xfrm>
        </p:spPr>
        <p:txBody>
          <a:bodyPr/>
          <a:lstStyle/>
          <a:p>
            <a:r>
              <a:rPr lang="pt-BR" sz="1800" dirty="0" smtClean="0"/>
              <a:t>11 itens</a:t>
            </a:r>
            <a:br>
              <a:rPr lang="pt-BR" sz="1800" dirty="0" smtClean="0"/>
            </a:br>
            <a:endParaRPr lang="pt-BR" sz="1800" dirty="0" smtClean="0"/>
          </a:p>
          <a:p>
            <a:r>
              <a:rPr lang="pt-BR" sz="1800" dirty="0" smtClean="0"/>
              <a:t> analisados</a:t>
            </a:r>
            <a:endParaRPr lang="pt-BR" sz="18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1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48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11</a:t>
            </a:fld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0" y="769650"/>
            <a:ext cx="4696691" cy="45243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de tripulação;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empresas de navegação;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financiamento;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Instalação de estaleiros;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de tráfego;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sanitárias;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dos órgãos ambientais;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tributária;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trabalhista;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implantação de terminais;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para cargas de passagem;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importação de 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embarcações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388593" y="150083"/>
            <a:ext cx="3571875" cy="631825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EIXO REGULATÓRIO</a:t>
            </a:r>
            <a:endParaRPr lang="pt-BR" sz="1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608106"/>
              </p:ext>
            </p:extLst>
          </p:nvPr>
        </p:nvGraphicFramePr>
        <p:xfrm>
          <a:off x="4820408" y="1358565"/>
          <a:ext cx="4220306" cy="1679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834">
                  <a:extLst>
                    <a:ext uri="{9D8B030D-6E8A-4147-A177-3AD203B41FA5}">
                      <a16:colId xmlns:a16="http://schemas.microsoft.com/office/drawing/2014/main" val="2339231101"/>
                    </a:ext>
                  </a:extLst>
                </a:gridCol>
                <a:gridCol w="1679724">
                  <a:extLst>
                    <a:ext uri="{9D8B030D-6E8A-4147-A177-3AD203B41FA5}">
                      <a16:colId xmlns:a16="http://schemas.microsoft.com/office/drawing/2014/main" val="1075443597"/>
                    </a:ext>
                  </a:extLst>
                </a:gridCol>
                <a:gridCol w="1532748">
                  <a:extLst>
                    <a:ext uri="{9D8B030D-6E8A-4147-A177-3AD203B41FA5}">
                      <a16:colId xmlns:a16="http://schemas.microsoft.com/office/drawing/2014/main" val="151724043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País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Tripulação média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Salário médio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853810"/>
                  </a:ext>
                </a:extLst>
              </a:tr>
              <a:tr h="28491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Argentina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R$4.189,84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9228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Bolívia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R$4.502,40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909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Brasil</a:t>
                      </a:r>
                      <a:endParaRPr lang="pt-BR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R$2.858,93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779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Paraguai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R$6.632,22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75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Uruguai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R$5.685,06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4556396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916630" y="3082796"/>
            <a:ext cx="4027863" cy="33855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Viabilizar a navegação diurna/noturna.</a:t>
            </a:r>
            <a:endParaRPr lang="pt-BR" sz="1600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2849014" y="1028672"/>
            <a:ext cx="1847677" cy="2450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3486150" y="1520529"/>
            <a:ext cx="1208809" cy="39963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237124" y="5640492"/>
            <a:ext cx="6249526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Diferenças entre as imposições dos requisitos técnicos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12</a:t>
            </a:fld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0" y="769650"/>
            <a:ext cx="4345559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de tripulação;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 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empresas de navegação;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financiamento;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Instalação de estaleiros;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de tráfego;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sanitárias;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dos órgãos ambientais;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tributária;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trabalhista;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implantação de terminais;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para cargas de passagem;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importação de 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embarcações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388593" y="150083"/>
            <a:ext cx="3571875" cy="631825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EIXO REGULATÓRIO</a:t>
            </a:r>
            <a:endParaRPr lang="pt-BR" sz="18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143378"/>
              </p:ext>
            </p:extLst>
          </p:nvPr>
        </p:nvGraphicFramePr>
        <p:xfrm>
          <a:off x="2252789" y="3591308"/>
          <a:ext cx="6852572" cy="3236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220">
                  <a:extLst>
                    <a:ext uri="{9D8B030D-6E8A-4147-A177-3AD203B41FA5}">
                      <a16:colId xmlns:a16="http://schemas.microsoft.com/office/drawing/2014/main" val="3445595974"/>
                    </a:ext>
                  </a:extLst>
                </a:gridCol>
                <a:gridCol w="2298505">
                  <a:extLst>
                    <a:ext uri="{9D8B030D-6E8A-4147-A177-3AD203B41FA5}">
                      <a16:colId xmlns:a16="http://schemas.microsoft.com/office/drawing/2014/main" val="2074737482"/>
                    </a:ext>
                  </a:extLst>
                </a:gridCol>
                <a:gridCol w="3427847">
                  <a:extLst>
                    <a:ext uri="{9D8B030D-6E8A-4147-A177-3AD203B41FA5}">
                      <a16:colId xmlns:a16="http://schemas.microsoft.com/office/drawing/2014/main" val="28893698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País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Instituição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Montante disponibilizado (em R$ equivalentes)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74923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Argentina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Banco de Investimento e Comércio Exterior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R$ 14,5 milhões para pequenas e médias empresas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450250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R$ 36,2 milhões para grandes empresas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4891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Bolívia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Banco Nacional da Bolívia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 R$ 6 a R$ 95 mil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050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Brasil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BNDES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Mínimo de R$ 20 milhões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808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Paraguai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Banco Nacional de Fomento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Limite de R$ 6,3 milhões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46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Uruguai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Banco da República Oriental do Uruguai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Superior a R$ 31,6 milhões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4940202"/>
                  </a:ext>
                </a:extLst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4910397" y="1470123"/>
            <a:ext cx="3811731" cy="147732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Licenciamento Ambiental: </a:t>
            </a:r>
          </a:p>
          <a:p>
            <a:pPr algn="ctr"/>
            <a:r>
              <a:rPr lang="pt-BR" dirty="0" smtClean="0"/>
              <a:t>Brasil  e Paraguai ≠ Argentina;</a:t>
            </a:r>
          </a:p>
          <a:p>
            <a:pPr algn="ctr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≠ </a:t>
            </a:r>
            <a:r>
              <a:rPr lang="pt-BR" dirty="0" smtClean="0"/>
              <a:t> Composição do quadro de funcionários.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3005011" y="1911098"/>
            <a:ext cx="1268730" cy="16802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2735749" y="2142809"/>
            <a:ext cx="1984841" cy="659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2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0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13</a:t>
            </a:fld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0" y="769650"/>
            <a:ext cx="4345559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de tripulação;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 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empresas de navegação;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financiamento;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Instalação de estaleiros;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de tráfego;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sanitárias;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dos órgãos ambientais;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tributária;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trabalhista;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implantação de terminais;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para cargas de passagem;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importação de 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embarcações.</a:t>
            </a:r>
            <a:endParaRPr lang="pt-BR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388593" y="150083"/>
            <a:ext cx="3571875" cy="631825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EIXO REGULATÓRIO</a:t>
            </a:r>
            <a:endParaRPr lang="pt-BR" sz="1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910397" y="1470123"/>
            <a:ext cx="3811731" cy="9233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Conta com 10 regulamentos, mas ainda necessita de uniformização, como por exemplo Sinalização.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2593438" y="1878564"/>
            <a:ext cx="2172780" cy="5606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2581783" y="2812533"/>
            <a:ext cx="2733167" cy="4857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ca 3"/>
          <p:cNvSpPr/>
          <p:nvPr/>
        </p:nvSpPr>
        <p:spPr>
          <a:xfrm>
            <a:off x="5464527" y="3114506"/>
            <a:ext cx="2948940" cy="11430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GRAVE ENTRAVE</a:t>
            </a:r>
            <a:endParaRPr lang="pt-BR" sz="2400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3250022" y="3386006"/>
            <a:ext cx="1752801" cy="16695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054602" y="5184021"/>
            <a:ext cx="3811731" cy="1200329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Exigente em todos os países;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Grande controle em relação à cargas perigosas.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4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3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14</a:t>
            </a:fld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0" y="769650"/>
            <a:ext cx="4345559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de tripulação;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 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empresas de navegação;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financiamento;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Instalação de estaleiros;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de tráfego;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sanitárias;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dos órgãos ambientais;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tributária;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trabalhista;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implantação de terminais;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para cargas de passagem;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importação de 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embarcações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388593" y="150083"/>
            <a:ext cx="3571875" cy="631825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EIXO REGULATÓRIO</a:t>
            </a:r>
            <a:endParaRPr lang="pt-BR" sz="1800" b="1" dirty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2050233" y="1931790"/>
            <a:ext cx="2693217" cy="16775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930" y="3948841"/>
            <a:ext cx="4018598" cy="28490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930" y="1041194"/>
            <a:ext cx="4018598" cy="2648360"/>
          </a:xfrm>
          <a:prstGeom prst="rect">
            <a:avLst/>
          </a:prstGeom>
        </p:spPr>
      </p:pic>
      <p:cxnSp>
        <p:nvCxnSpPr>
          <p:cNvPr id="19" name="Conector de Seta Reta 18"/>
          <p:cNvCxnSpPr/>
          <p:nvPr/>
        </p:nvCxnSpPr>
        <p:spPr>
          <a:xfrm>
            <a:off x="2172779" y="3974062"/>
            <a:ext cx="2570671" cy="2678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1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15</a:t>
            </a:fld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0" y="769650"/>
            <a:ext cx="4345559" cy="52629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de tripulação;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 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empresas de navegação;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financiamento;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Instalação de estaleiros;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de tráfego;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sanitárias;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dos órgãos ambientais;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tributária;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trabalhista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implantação de terminais;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para cargas de passagem;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importação de embarcações.</a:t>
            </a:r>
          </a:p>
        </p:txBody>
      </p:sp>
      <p:sp>
        <p:nvSpPr>
          <p:cNvPr id="25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388593" y="150083"/>
            <a:ext cx="3571875" cy="631825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EIXO REGULATÓRIO</a:t>
            </a:r>
            <a:endParaRPr lang="pt-BR" sz="1800" b="1" dirty="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3986495" y="4713180"/>
            <a:ext cx="6206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1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99540" y="1385632"/>
            <a:ext cx="3550410" cy="9233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dirty="0"/>
              <a:t>Paraguai e Uruguai apresentam interessantes vantagens competitivas frente aos demais.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98951" y="4251515"/>
            <a:ext cx="3923004" cy="9233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dirty="0"/>
              <a:t> Via de regra, o livre trânsito é seguido </a:t>
            </a:r>
            <a:r>
              <a:rPr lang="pt-BR" dirty="0" smtClean="0"/>
              <a:t>por todos </a:t>
            </a:r>
            <a:r>
              <a:rPr lang="pt-BR" dirty="0"/>
              <a:t>os países signatários</a:t>
            </a:r>
            <a:r>
              <a:rPr lang="pt-BR" dirty="0" smtClean="0"/>
              <a:t>.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3800198" y="2549769"/>
            <a:ext cx="1159188" cy="15438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16</a:t>
            </a:fld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0" y="769650"/>
            <a:ext cx="4345559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de tripulação;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 </a:t>
            </a: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empresas de navegação;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financiamento;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Instalação de estaleiros;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de tráfego;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sanitárias;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dos órgãos ambientais;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tributária;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trabalhista</a:t>
            </a:r>
            <a:r>
              <a:rPr lang="pt-BR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implantação de terminais;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 para cargas de passagem;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importação de 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embarcações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388593" y="150083"/>
            <a:ext cx="3571875" cy="631825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EIXO REGULATÓRIO</a:t>
            </a:r>
            <a:endParaRPr lang="pt-BR" sz="1800" b="1" dirty="0"/>
          </a:p>
        </p:txBody>
      </p:sp>
      <p:cxnSp>
        <p:nvCxnSpPr>
          <p:cNvPr id="19" name="Conector de Seta Reta 18"/>
          <p:cNvCxnSpPr/>
          <p:nvPr/>
        </p:nvCxnSpPr>
        <p:spPr>
          <a:xfrm flipV="1">
            <a:off x="3442871" y="4563208"/>
            <a:ext cx="1067583" cy="7427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1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86544"/>
              </p:ext>
            </p:extLst>
          </p:nvPr>
        </p:nvGraphicFramePr>
        <p:xfrm>
          <a:off x="4345559" y="2049665"/>
          <a:ext cx="4728103" cy="2333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235">
                  <a:extLst>
                    <a:ext uri="{9D8B030D-6E8A-4147-A177-3AD203B41FA5}">
                      <a16:colId xmlns:a16="http://schemas.microsoft.com/office/drawing/2014/main" val="1036510825"/>
                    </a:ext>
                  </a:extLst>
                </a:gridCol>
                <a:gridCol w="3344868">
                  <a:extLst>
                    <a:ext uri="{9D8B030D-6E8A-4147-A177-3AD203B41FA5}">
                      <a16:colId xmlns:a16="http://schemas.microsoft.com/office/drawing/2014/main" val="3333441432"/>
                    </a:ext>
                  </a:extLst>
                </a:gridCol>
              </a:tblGrid>
              <a:tr h="65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País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 paga 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sobre o valor </a:t>
                      </a:r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pt-BR" sz="2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uma</a:t>
                      </a:r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barcaça (R$ 3.780.360,00)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947955"/>
                  </a:ext>
                </a:extLst>
              </a:tr>
              <a:tr h="42480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Argentina</a:t>
                      </a:r>
                      <a:endParaRPr lang="pt-BR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48%</a:t>
                      </a:r>
                      <a:endParaRPr lang="pt-BR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564869"/>
                  </a:ext>
                </a:extLst>
              </a:tr>
              <a:tr h="28036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Bolívia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784296"/>
                  </a:ext>
                </a:extLst>
              </a:tr>
              <a:tr h="28036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Brasil</a:t>
                      </a:r>
                      <a:endParaRPr lang="pt-BR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49%</a:t>
                      </a:r>
                      <a:endParaRPr lang="pt-BR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2479205"/>
                  </a:ext>
                </a:extLst>
              </a:tr>
              <a:tr h="28036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Paraguai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5580"/>
                  </a:ext>
                </a:extLst>
              </a:tr>
              <a:tr h="28036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Uruguai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6939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6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17</a:t>
            </a:fld>
            <a:endParaRPr lang="pt-BR"/>
          </a:p>
        </p:txBody>
      </p:sp>
      <p:sp>
        <p:nvSpPr>
          <p:cNvPr id="25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388593" y="150083"/>
            <a:ext cx="3571875" cy="631825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CONSIDERAÇÕES</a:t>
            </a:r>
            <a:endParaRPr lang="pt-BR" sz="1800" b="1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029691"/>
              </p:ext>
            </p:extLst>
          </p:nvPr>
        </p:nvGraphicFramePr>
        <p:xfrm>
          <a:off x="3674468" y="13247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588181" y="1140083"/>
            <a:ext cx="262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Preço do diesel por litro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laca 13"/>
          <p:cNvSpPr/>
          <p:nvPr/>
        </p:nvSpPr>
        <p:spPr>
          <a:xfrm>
            <a:off x="365483" y="2048737"/>
            <a:ext cx="3188970" cy="111664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combustível é um fator competitivo decisivo!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8650" y="4326323"/>
            <a:ext cx="8234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Expressivos </a:t>
            </a:r>
            <a:r>
              <a:rPr lang="pt-BR" dirty="0"/>
              <a:t>incentivos fiscais propiciados às empresas que exercem atividade voltada totalmente para a exportação, isentando os tributos indiretos incidentes sobre o valor do produto ou do serviço, referendando a lógica de não se exportar </a:t>
            </a:r>
            <a:r>
              <a:rPr lang="pt-BR" dirty="0" smtClean="0"/>
              <a:t>tributos;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Gastos </a:t>
            </a:r>
            <a:r>
              <a:rPr lang="pt-BR" dirty="0"/>
              <a:t>trabalhistas: </a:t>
            </a:r>
            <a:r>
              <a:rPr lang="pt-BR" dirty="0" smtClean="0">
                <a:solidFill>
                  <a:srgbClr val="C00000"/>
                </a:solidFill>
              </a:rPr>
              <a:t>Brasil </a:t>
            </a:r>
            <a:r>
              <a:rPr lang="pt-BR" dirty="0"/>
              <a:t>e </a:t>
            </a:r>
            <a:r>
              <a:rPr lang="pt-BR" dirty="0" smtClean="0">
                <a:solidFill>
                  <a:srgbClr val="C00000"/>
                </a:solidFill>
              </a:rPr>
              <a:t>Argentina</a:t>
            </a:r>
            <a:r>
              <a:rPr lang="pt-BR" dirty="0" smtClean="0"/>
              <a:t> possuem </a:t>
            </a:r>
            <a:r>
              <a:rPr lang="pt-BR" dirty="0">
                <a:solidFill>
                  <a:srgbClr val="C00000"/>
                </a:solidFill>
              </a:rPr>
              <a:t>encargos trabalhistas </a:t>
            </a:r>
            <a:r>
              <a:rPr lang="pt-BR" dirty="0" smtClean="0">
                <a:solidFill>
                  <a:srgbClr val="C00000"/>
                </a:solidFill>
              </a:rPr>
              <a:t>e de </a:t>
            </a:r>
            <a:r>
              <a:rPr lang="pt-BR" dirty="0">
                <a:solidFill>
                  <a:srgbClr val="C00000"/>
                </a:solidFill>
              </a:rPr>
              <a:t>natureza tributária mais elevados </a:t>
            </a:r>
            <a:r>
              <a:rPr lang="pt-BR" dirty="0"/>
              <a:t>do que os identificados no </a:t>
            </a:r>
            <a:r>
              <a:rPr lang="pt-BR" dirty="0" smtClean="0"/>
              <a:t>Paraguai.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1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18</a:t>
            </a:fld>
            <a:endParaRPr lang="pt-BR"/>
          </a:p>
        </p:txBody>
      </p:sp>
      <p:sp>
        <p:nvSpPr>
          <p:cNvPr id="25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388593" y="150083"/>
            <a:ext cx="3571875" cy="631825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CONSIDERAÇÕES</a:t>
            </a:r>
            <a:endParaRPr lang="pt-BR" sz="1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96723" y="928096"/>
            <a:ext cx="438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Comparativo dos custos entre modais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07814"/>
              </p:ext>
            </p:extLst>
          </p:nvPr>
        </p:nvGraphicFramePr>
        <p:xfrm>
          <a:off x="290145" y="1297428"/>
          <a:ext cx="8607669" cy="1378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667">
                  <a:extLst>
                    <a:ext uri="{9D8B030D-6E8A-4147-A177-3AD203B41FA5}">
                      <a16:colId xmlns:a16="http://schemas.microsoft.com/office/drawing/2014/main" val="2538902494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858572621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537816005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3871652643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1637808880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2254265203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2801213363"/>
                    </a:ext>
                  </a:extLst>
                </a:gridCol>
              </a:tblGrid>
              <a:tr h="1964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Categoria de carga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Modal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País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933182"/>
                  </a:ext>
                </a:extLst>
              </a:tr>
              <a:tr h="1964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Argentina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Bolívia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Brasil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Paraguai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Uruguai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81743"/>
                  </a:ext>
                </a:extLst>
              </a:tr>
              <a:tr h="2906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err="1">
                          <a:effectLst/>
                          <a:latin typeface="+mn-lt"/>
                        </a:rPr>
                        <a:t>Granél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 sólido agrícola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Rodoviário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333,80</a:t>
                      </a: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235,20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246,90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343,30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extLst>
                  <a:ext uri="{0D108BD9-81ED-4DB2-BD59-A6C34878D82A}">
                    <a16:rowId xmlns:a16="http://schemas.microsoft.com/office/drawing/2014/main" val="661559542"/>
                  </a:ext>
                </a:extLst>
              </a:tr>
              <a:tr h="290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Ferroviário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120,40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100,90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111,70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122,70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extLst>
                  <a:ext uri="{0D108BD9-81ED-4DB2-BD59-A6C34878D82A}">
                    <a16:rowId xmlns:a16="http://schemas.microsoft.com/office/drawing/2014/main" val="2263471981"/>
                  </a:ext>
                </a:extLst>
              </a:tr>
              <a:tr h="290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Hidroviário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61,80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61,80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extLst>
                  <a:ext uri="{0D108BD9-81ED-4DB2-BD59-A6C34878D82A}">
                    <a16:rowId xmlns:a16="http://schemas.microsoft.com/office/drawing/2014/main" val="3832442432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90144" y="2692535"/>
            <a:ext cx="4211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*Valores em reais (R$) referentes a viagens de 1.000 km</a:t>
            </a:r>
            <a:endParaRPr lang="pt-BR" sz="12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643562"/>
              </p:ext>
            </p:extLst>
          </p:nvPr>
        </p:nvGraphicFramePr>
        <p:xfrm>
          <a:off x="290144" y="3857963"/>
          <a:ext cx="8607669" cy="1378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667">
                  <a:extLst>
                    <a:ext uri="{9D8B030D-6E8A-4147-A177-3AD203B41FA5}">
                      <a16:colId xmlns:a16="http://schemas.microsoft.com/office/drawing/2014/main" val="2538902494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858572621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537816005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3871652643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1637808880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2254265203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2801213363"/>
                    </a:ext>
                  </a:extLst>
                </a:gridCol>
              </a:tblGrid>
              <a:tr h="1964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Categoria de carga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Modal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País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933182"/>
                  </a:ext>
                </a:extLst>
              </a:tr>
              <a:tr h="1964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Argentina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Bolívia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Brasil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Paraguai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Uruguai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81743"/>
                  </a:ext>
                </a:extLst>
              </a:tr>
              <a:tr h="2906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Granél sólido agrícola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Rodoviário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100%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100%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extLst>
                  <a:ext uri="{0D108BD9-81ED-4DB2-BD59-A6C34878D82A}">
                    <a16:rowId xmlns:a16="http://schemas.microsoft.com/office/drawing/2014/main" val="661559542"/>
                  </a:ext>
                </a:extLst>
              </a:tr>
              <a:tr h="290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Ferroviário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38%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46%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48%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45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38%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extLst>
                  <a:ext uri="{0D108BD9-81ED-4DB2-BD59-A6C34878D82A}">
                    <a16:rowId xmlns:a16="http://schemas.microsoft.com/office/drawing/2014/main" val="2263471981"/>
                  </a:ext>
                </a:extLst>
              </a:tr>
              <a:tr h="290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Hidroviário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28%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26%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5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19%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extLst>
                  <a:ext uri="{0D108BD9-81ED-4DB2-BD59-A6C34878D82A}">
                    <a16:rowId xmlns:a16="http://schemas.microsoft.com/office/drawing/2014/main" val="3832442432"/>
                  </a:ext>
                </a:extLst>
              </a:tr>
            </a:tbl>
          </a:graphicData>
        </a:graphic>
      </p:graphicFrame>
      <p:sp>
        <p:nvSpPr>
          <p:cNvPr id="14" name="Seta para Baixo 13"/>
          <p:cNvSpPr/>
          <p:nvPr/>
        </p:nvSpPr>
        <p:spPr>
          <a:xfrm>
            <a:off x="4501661" y="3044851"/>
            <a:ext cx="396356" cy="493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115126" y="3513289"/>
            <a:ext cx="756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Proporção dos custos entre os modais em cada um dos signatários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70420" y="5236054"/>
            <a:ext cx="4211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*Valores referentes a viagens de 1.000 km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3856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19</a:t>
            </a:fld>
            <a:endParaRPr lang="pt-BR"/>
          </a:p>
        </p:txBody>
      </p:sp>
      <p:sp>
        <p:nvSpPr>
          <p:cNvPr id="25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388593" y="150083"/>
            <a:ext cx="3571875" cy="631825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CONSIDERAÇÕES</a:t>
            </a:r>
            <a:endParaRPr lang="pt-BR" sz="1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56290" y="954775"/>
            <a:ext cx="418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Utilizando as % de custos entre os modais para Granel sólido agrícola...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3" t="2739" r="2451" b="2847"/>
          <a:stretch/>
        </p:blipFill>
        <p:spPr>
          <a:xfrm>
            <a:off x="-19316" y="838201"/>
            <a:ext cx="4610636" cy="505750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833" r="1887" b="1899"/>
          <a:stretch/>
        </p:blipFill>
        <p:spPr>
          <a:xfrm>
            <a:off x="0" y="2987899"/>
            <a:ext cx="4823136" cy="3870101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812181" y="3453154"/>
            <a:ext cx="432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Comparação considerando saída de Cuiabá: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935537" y="5467585"/>
            <a:ext cx="406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Rodovia até Santos/SP = 1.800 </a:t>
            </a:r>
            <a:r>
              <a:rPr lang="pt-BR" dirty="0" smtClean="0"/>
              <a:t>km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865638" y="4364855"/>
            <a:ext cx="45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Rodovia até Cáceres </a:t>
            </a:r>
            <a:r>
              <a:rPr lang="pt-BR" dirty="0" smtClean="0"/>
              <a:t>(≈170 </a:t>
            </a:r>
            <a:r>
              <a:rPr lang="pt-BR" dirty="0"/>
              <a:t>km) + Hidrovia até Nova Palmira (3.442 km</a:t>
            </a:r>
            <a:r>
              <a:rPr lang="pt-BR" dirty="0" smtClean="0"/>
              <a:t>)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988503"/>
              </p:ext>
            </p:extLst>
          </p:nvPr>
        </p:nvGraphicFramePr>
        <p:xfrm>
          <a:off x="5128113" y="1686007"/>
          <a:ext cx="3689001" cy="1378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667">
                  <a:extLst>
                    <a:ext uri="{9D8B030D-6E8A-4147-A177-3AD203B41FA5}">
                      <a16:colId xmlns:a16="http://schemas.microsoft.com/office/drawing/2014/main" val="2317504951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1191866954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3887155860"/>
                    </a:ext>
                  </a:extLst>
                </a:gridCol>
              </a:tblGrid>
              <a:tr h="1964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Categoria de carga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Modal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País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68960"/>
                  </a:ext>
                </a:extLst>
              </a:tr>
              <a:tr h="1964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Brasil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34843"/>
                  </a:ext>
                </a:extLst>
              </a:tr>
              <a:tr h="2906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Granél sólido agrícola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Rodoviário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extLst>
                  <a:ext uri="{0D108BD9-81ED-4DB2-BD59-A6C34878D82A}">
                    <a16:rowId xmlns:a16="http://schemas.microsoft.com/office/drawing/2014/main" val="1051837081"/>
                  </a:ext>
                </a:extLst>
              </a:tr>
              <a:tr h="290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Ferroviário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48%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extLst>
                  <a:ext uri="{0D108BD9-81ED-4DB2-BD59-A6C34878D82A}">
                    <a16:rowId xmlns:a16="http://schemas.microsoft.com/office/drawing/2014/main" val="1471494990"/>
                  </a:ext>
                </a:extLst>
              </a:tr>
              <a:tr h="290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Hidroviário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26%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extLst>
                  <a:ext uri="{0D108BD9-81ED-4DB2-BD59-A6C34878D82A}">
                    <a16:rowId xmlns:a16="http://schemas.microsoft.com/office/drawing/2014/main" val="3314913277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812181" y="5011186"/>
            <a:ext cx="418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CUSTO = 254,53 R$/t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883323" y="5923984"/>
            <a:ext cx="418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CUSTO = 442,80 R$/t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482"/>
          <a:stretch/>
        </p:blipFill>
        <p:spPr>
          <a:xfrm>
            <a:off x="5910608" y="3302516"/>
            <a:ext cx="3025240" cy="1450837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2</a:t>
            </a:fld>
            <a:endParaRPr lang="pt-BR" dirty="0"/>
          </a:p>
        </p:txBody>
      </p:sp>
      <p:sp>
        <p:nvSpPr>
          <p:cNvPr id="18" name="Espaço Reservado para Texto 113"/>
          <p:cNvSpPr txBox="1">
            <a:spLocks/>
          </p:cNvSpPr>
          <p:nvPr/>
        </p:nvSpPr>
        <p:spPr>
          <a:xfrm>
            <a:off x="2531842" y="142875"/>
            <a:ext cx="4332982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INTRODUÇÃO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/>
          <a:srcRect l="2741"/>
          <a:stretch/>
        </p:blipFill>
        <p:spPr>
          <a:xfrm>
            <a:off x="35460" y="2120901"/>
            <a:ext cx="5984340" cy="29575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741"/>
          <a:stretch/>
        </p:blipFill>
        <p:spPr>
          <a:xfrm>
            <a:off x="5702456" y="1280161"/>
            <a:ext cx="3441544" cy="170084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246"/>
          <a:stretch/>
        </p:blipFill>
        <p:spPr>
          <a:xfrm>
            <a:off x="6000750" y="5074868"/>
            <a:ext cx="2971800" cy="1464045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sp>
        <p:nvSpPr>
          <p:cNvPr id="10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3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20</a:t>
            </a:fld>
            <a:endParaRPr lang="pt-BR"/>
          </a:p>
        </p:txBody>
      </p:sp>
      <p:sp>
        <p:nvSpPr>
          <p:cNvPr id="25" name="Espaço Reservado para Texto 15"/>
          <p:cNvSpPr>
            <a:spLocks noGrp="1"/>
          </p:cNvSpPr>
          <p:nvPr>
            <p:ph type="body" sz="quarter" idx="24"/>
          </p:nvPr>
        </p:nvSpPr>
        <p:spPr>
          <a:xfrm>
            <a:off x="2388593" y="150083"/>
            <a:ext cx="3571875" cy="631825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CONSIDERAÇÕES</a:t>
            </a:r>
            <a:endParaRPr lang="pt-BR" sz="1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56290" y="954775"/>
            <a:ext cx="418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Utilizando as % de custos entre os modais para Granel sólido agrícola...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508578" y="4893359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Para 30 milhões de toneladas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988503"/>
              </p:ext>
            </p:extLst>
          </p:nvPr>
        </p:nvGraphicFramePr>
        <p:xfrm>
          <a:off x="5128113" y="1686007"/>
          <a:ext cx="3689001" cy="1378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667">
                  <a:extLst>
                    <a:ext uri="{9D8B030D-6E8A-4147-A177-3AD203B41FA5}">
                      <a16:colId xmlns:a16="http://schemas.microsoft.com/office/drawing/2014/main" val="2317504951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1191866954"/>
                    </a:ext>
                  </a:extLst>
                </a:gridCol>
                <a:gridCol w="1229667">
                  <a:extLst>
                    <a:ext uri="{9D8B030D-6E8A-4147-A177-3AD203B41FA5}">
                      <a16:colId xmlns:a16="http://schemas.microsoft.com/office/drawing/2014/main" val="3887155860"/>
                    </a:ext>
                  </a:extLst>
                </a:gridCol>
              </a:tblGrid>
              <a:tr h="1964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Categoria de carga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Modal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+mn-lt"/>
                        </a:rPr>
                        <a:t>País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68960"/>
                  </a:ext>
                </a:extLst>
              </a:tr>
              <a:tr h="1964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Brasil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34843"/>
                  </a:ext>
                </a:extLst>
              </a:tr>
              <a:tr h="2906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Granél sólido agrícola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Rodoviário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extLst>
                  <a:ext uri="{0D108BD9-81ED-4DB2-BD59-A6C34878D82A}">
                    <a16:rowId xmlns:a16="http://schemas.microsoft.com/office/drawing/2014/main" val="1051837081"/>
                  </a:ext>
                </a:extLst>
              </a:tr>
              <a:tr h="290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Ferroviário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48%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extLst>
                  <a:ext uri="{0D108BD9-81ED-4DB2-BD59-A6C34878D82A}">
                    <a16:rowId xmlns:a16="http://schemas.microsoft.com/office/drawing/2014/main" val="1471494990"/>
                  </a:ext>
                </a:extLst>
              </a:tr>
              <a:tr h="290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Hidroviário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26%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2" marR="9172" marT="9172" marB="0" anchor="ctr"/>
                </a:tc>
                <a:extLst>
                  <a:ext uri="{0D108BD9-81ED-4DB2-BD59-A6C34878D82A}">
                    <a16:rowId xmlns:a16="http://schemas.microsoft.com/office/drawing/2014/main" val="3314913277"/>
                  </a:ext>
                </a:extLst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4954466" y="5332173"/>
            <a:ext cx="418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≠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custo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pt-BR" b="1" dirty="0" smtClean="0">
                <a:solidFill>
                  <a:srgbClr val="C00000"/>
                </a:solidFill>
              </a:rPr>
              <a:t>R$ 5.648.100.000,00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3" t="2739" r="2451" b="2847"/>
          <a:stretch/>
        </p:blipFill>
        <p:spPr>
          <a:xfrm>
            <a:off x="381599" y="813659"/>
            <a:ext cx="2850439" cy="312670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2833" r="1887" b="1899"/>
          <a:stretch/>
        </p:blipFill>
        <p:spPr>
          <a:xfrm>
            <a:off x="0" y="3964908"/>
            <a:ext cx="3613638" cy="2899596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451428" y="3571033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Para 5 milhões de toneladas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897316" y="4009847"/>
            <a:ext cx="418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≠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custo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pt-BR" b="1" dirty="0" smtClean="0">
                <a:solidFill>
                  <a:srgbClr val="C00000"/>
                </a:solidFill>
              </a:rPr>
              <a:t>R$ 1.275.600.000,00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24" name="Seta para Baixo 23"/>
          <p:cNvSpPr/>
          <p:nvPr/>
        </p:nvSpPr>
        <p:spPr>
          <a:xfrm rot="16200000">
            <a:off x="4464085" y="3580551"/>
            <a:ext cx="445774" cy="719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have Direita 1"/>
          <p:cNvSpPr/>
          <p:nvPr/>
        </p:nvSpPr>
        <p:spPr>
          <a:xfrm>
            <a:off x="3848491" y="2249511"/>
            <a:ext cx="252274" cy="3381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240214" y="3385778"/>
            <a:ext cx="3576899" cy="24435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3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Prof. Dr. Eduardo </a:t>
            </a:r>
            <a:r>
              <a:rPr lang="pt-BR" dirty="0" err="1" smtClean="0"/>
              <a:t>Ratton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ratton.eduardo@gmail.com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(41) 3226-6658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9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22</a:t>
            </a:fld>
            <a:endParaRPr lang="pt-BR" dirty="0"/>
          </a:p>
        </p:txBody>
      </p:sp>
      <p:sp>
        <p:nvSpPr>
          <p:cNvPr id="18" name="Espaço Reservado para Texto 113"/>
          <p:cNvSpPr txBox="1">
            <a:spLocks/>
          </p:cNvSpPr>
          <p:nvPr/>
        </p:nvSpPr>
        <p:spPr>
          <a:xfrm>
            <a:off x="2531842" y="142875"/>
            <a:ext cx="4332982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EIXO MERCADO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031487" y="1387226"/>
            <a:ext cx="4571066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Carnes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75569"/>
              </p:ext>
            </p:extLst>
          </p:nvPr>
        </p:nvGraphicFramePr>
        <p:xfrm>
          <a:off x="588012" y="2689564"/>
          <a:ext cx="7458017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7149">
                  <a:extLst>
                    <a:ext uri="{9D8B030D-6E8A-4147-A177-3AD203B41FA5}">
                      <a16:colId xmlns:a16="http://schemas.microsoft.com/office/drawing/2014/main" val="1469865927"/>
                    </a:ext>
                  </a:extLst>
                </a:gridCol>
                <a:gridCol w="2329281">
                  <a:extLst>
                    <a:ext uri="{9D8B030D-6E8A-4147-A177-3AD203B41FA5}">
                      <a16:colId xmlns:a16="http://schemas.microsoft.com/office/drawing/2014/main" val="1219235584"/>
                    </a:ext>
                  </a:extLst>
                </a:gridCol>
                <a:gridCol w="3391587">
                  <a:extLst>
                    <a:ext uri="{9D8B030D-6E8A-4147-A177-3AD203B41FA5}">
                      <a16:colId xmlns:a16="http://schemas.microsoft.com/office/drawing/2014/main" val="15514473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País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Total (t)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Principais destinos (participação)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4780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Brasil</a:t>
                      </a:r>
                      <a:endParaRPr lang="pt-BR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808.287,00 </a:t>
                      </a:r>
                      <a:endParaRPr lang="pt-BR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Ásia (54%) e África (21%)</a:t>
                      </a:r>
                      <a:endParaRPr lang="pt-BR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2280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Uruguai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       196.251,00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América Central (76%)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0460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Paraguai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       175.575,00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Ásia (77%)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78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Argentina</a:t>
                      </a:r>
                      <a:endParaRPr lang="pt-BR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148.665,00 </a:t>
                      </a:r>
                      <a:endParaRPr lang="pt-BR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África (37%) e Ásia (36%)</a:t>
                      </a:r>
                      <a:endParaRPr lang="pt-BR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4001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   1.328.779,00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0833334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1723292" y="2142226"/>
            <a:ext cx="534572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Total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de exportação por país para o ano de 2015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123631" y="4844663"/>
            <a:ext cx="474119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</a:rPr>
              <a:t>As simulações indicaram que o produto carnes utiliza a Hidrovia apenas no Paraguai. </a:t>
            </a:r>
          </a:p>
          <a:p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 smtClean="0">
                <a:solidFill>
                  <a:schemeClr val="tx1"/>
                </a:solidFill>
              </a:rPr>
              <a:t>No Brasil essa carga é transportada por rodovia até os portos marítimos.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23</a:t>
            </a:fld>
            <a:endParaRPr lang="pt-BR" dirty="0"/>
          </a:p>
        </p:txBody>
      </p:sp>
      <p:sp>
        <p:nvSpPr>
          <p:cNvPr id="18" name="Espaço Reservado para Texto 113"/>
          <p:cNvSpPr txBox="1">
            <a:spLocks/>
          </p:cNvSpPr>
          <p:nvPr/>
        </p:nvSpPr>
        <p:spPr>
          <a:xfrm>
            <a:off x="2531842" y="142875"/>
            <a:ext cx="4332982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EIXO MERCADO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031487" y="1387226"/>
            <a:ext cx="4571066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Carnes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47252" y="1956313"/>
            <a:ext cx="8502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base nas projeções brasileiras de exportação e dado o contexto nacional de produção e exportação, este agrupamento de produtos foi selecionado como potencial para a Hidrovia Paraguai-Paraná e a sua projeção econômica foi efetuada com base nas exportações brasileiras.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95" y="3272140"/>
            <a:ext cx="6275876" cy="34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741"/>
          <a:stretch/>
        </p:blipFill>
        <p:spPr>
          <a:xfrm>
            <a:off x="5947310" y="1438940"/>
            <a:ext cx="3025240" cy="1495099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482"/>
          <a:stretch/>
        </p:blipFill>
        <p:spPr>
          <a:xfrm>
            <a:off x="-1021" y="2159000"/>
            <a:ext cx="5863516" cy="281201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3</a:t>
            </a:fld>
            <a:endParaRPr lang="pt-BR" dirty="0"/>
          </a:p>
        </p:txBody>
      </p:sp>
      <p:sp>
        <p:nvSpPr>
          <p:cNvPr id="18" name="Espaço Reservado para Texto 113"/>
          <p:cNvSpPr txBox="1">
            <a:spLocks/>
          </p:cNvSpPr>
          <p:nvPr/>
        </p:nvSpPr>
        <p:spPr>
          <a:xfrm>
            <a:off x="2531842" y="142875"/>
            <a:ext cx="4332982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INTRODUÇÃO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246"/>
          <a:stretch/>
        </p:blipFill>
        <p:spPr>
          <a:xfrm>
            <a:off x="6000750" y="5074868"/>
            <a:ext cx="2971800" cy="1464045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482"/>
          <a:stretch/>
        </p:blipFill>
        <p:spPr>
          <a:xfrm>
            <a:off x="5819861" y="3092335"/>
            <a:ext cx="3473768" cy="166594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0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74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1482"/>
          <a:stretch/>
        </p:blipFill>
        <p:spPr>
          <a:xfrm>
            <a:off x="5947267" y="3297233"/>
            <a:ext cx="3025240" cy="1450837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741"/>
          <a:stretch/>
        </p:blipFill>
        <p:spPr>
          <a:xfrm>
            <a:off x="5947267" y="1503929"/>
            <a:ext cx="3025240" cy="1495099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246"/>
          <a:stretch/>
        </p:blipFill>
        <p:spPr>
          <a:xfrm>
            <a:off x="5775775" y="4879572"/>
            <a:ext cx="3368225" cy="165934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246"/>
          <a:stretch/>
        </p:blipFill>
        <p:spPr>
          <a:xfrm>
            <a:off x="0" y="2080822"/>
            <a:ext cx="6019801" cy="296563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4</a:t>
            </a:fld>
            <a:endParaRPr lang="pt-BR" dirty="0"/>
          </a:p>
        </p:txBody>
      </p:sp>
      <p:sp>
        <p:nvSpPr>
          <p:cNvPr id="18" name="Espaço Reservado para Texto 113"/>
          <p:cNvSpPr txBox="1">
            <a:spLocks/>
          </p:cNvSpPr>
          <p:nvPr/>
        </p:nvSpPr>
        <p:spPr>
          <a:xfrm>
            <a:off x="2531842" y="142875"/>
            <a:ext cx="4332982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INTRODUÇÃO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2" name="Lua 11"/>
          <p:cNvSpPr/>
          <p:nvPr/>
        </p:nvSpPr>
        <p:spPr>
          <a:xfrm rot="3786405">
            <a:off x="144667" y="2022626"/>
            <a:ext cx="686568" cy="144245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Lua 12"/>
          <p:cNvSpPr/>
          <p:nvPr/>
        </p:nvSpPr>
        <p:spPr>
          <a:xfrm rot="17896141">
            <a:off x="130953" y="3666456"/>
            <a:ext cx="686568" cy="144245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1934774"/>
            <a:ext cx="124464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4506700"/>
            <a:ext cx="124464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4324472"/>
            <a:ext cx="18327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0" y="2151248"/>
            <a:ext cx="18327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pt-BR" dirty="0" smtClean="0"/>
              <a:t>23/10/2017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1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5</a:t>
            </a:fld>
            <a:endParaRPr lang="pt-BR" dirty="0"/>
          </a:p>
        </p:txBody>
      </p:sp>
      <p:sp>
        <p:nvSpPr>
          <p:cNvPr id="18" name="Espaço Reservado para Texto 113"/>
          <p:cNvSpPr txBox="1">
            <a:spLocks/>
          </p:cNvSpPr>
          <p:nvPr/>
        </p:nvSpPr>
        <p:spPr>
          <a:xfrm>
            <a:off x="2531842" y="142875"/>
            <a:ext cx="4332982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INTRODUÇÃO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/>
          <a:srcRect l="2741"/>
          <a:stretch/>
        </p:blipFill>
        <p:spPr>
          <a:xfrm>
            <a:off x="6118760" y="1485901"/>
            <a:ext cx="3025240" cy="14950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482"/>
          <a:stretch/>
        </p:blipFill>
        <p:spPr>
          <a:xfrm>
            <a:off x="6118760" y="3263479"/>
            <a:ext cx="3025240" cy="14508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6118760" cy="322220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246"/>
          <a:stretch/>
        </p:blipFill>
        <p:spPr>
          <a:xfrm>
            <a:off x="6118760" y="5014378"/>
            <a:ext cx="3025240" cy="1454199"/>
          </a:xfrm>
          <a:prstGeom prst="rect">
            <a:avLst/>
          </a:prstGeom>
        </p:spPr>
      </p:pic>
      <p:sp>
        <p:nvSpPr>
          <p:cNvPr id="9" name="Lua 8"/>
          <p:cNvSpPr/>
          <p:nvPr/>
        </p:nvSpPr>
        <p:spPr>
          <a:xfrm rot="3896295">
            <a:off x="6197832" y="4972803"/>
            <a:ext cx="356072" cy="70385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Lua 19"/>
          <p:cNvSpPr/>
          <p:nvPr/>
        </p:nvSpPr>
        <p:spPr>
          <a:xfrm rot="17656783">
            <a:off x="6197832" y="5823462"/>
            <a:ext cx="356072" cy="70385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041316" y="4875933"/>
            <a:ext cx="709287" cy="39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041316" y="6195762"/>
            <a:ext cx="709287" cy="39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902297" y="6066407"/>
            <a:ext cx="275918" cy="39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5969035" y="4945839"/>
            <a:ext cx="275918" cy="39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4123905"/>
            <a:ext cx="6118760" cy="273409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9731" y="1971280"/>
            <a:ext cx="6100780" cy="48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6</a:t>
            </a:fld>
            <a:endParaRPr lang="pt-BR" dirty="0"/>
          </a:p>
        </p:txBody>
      </p:sp>
      <p:sp>
        <p:nvSpPr>
          <p:cNvPr id="18" name="Espaço Reservado para Texto 113"/>
          <p:cNvSpPr txBox="1">
            <a:spLocks/>
          </p:cNvSpPr>
          <p:nvPr/>
        </p:nvSpPr>
        <p:spPr>
          <a:xfrm>
            <a:off x="2531842" y="142875"/>
            <a:ext cx="4332982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EIXO INFRAESTRUTURA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9" y="947737"/>
            <a:ext cx="8174131" cy="443706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0638" y="3466069"/>
            <a:ext cx="67941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Infraestrutura portuária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93178"/>
              </p:ext>
            </p:extLst>
          </p:nvPr>
        </p:nvGraphicFramePr>
        <p:xfrm>
          <a:off x="70638" y="3835401"/>
          <a:ext cx="6794187" cy="2959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559">
                  <a:extLst>
                    <a:ext uri="{9D8B030D-6E8A-4147-A177-3AD203B41FA5}">
                      <a16:colId xmlns:a16="http://schemas.microsoft.com/office/drawing/2014/main" val="1208077896"/>
                    </a:ext>
                  </a:extLst>
                </a:gridCol>
                <a:gridCol w="1714052">
                  <a:extLst>
                    <a:ext uri="{9D8B030D-6E8A-4147-A177-3AD203B41FA5}">
                      <a16:colId xmlns:a16="http://schemas.microsoft.com/office/drawing/2014/main" val="2616022572"/>
                    </a:ext>
                  </a:extLst>
                </a:gridCol>
                <a:gridCol w="1917032">
                  <a:extLst>
                    <a:ext uri="{9D8B030D-6E8A-4147-A177-3AD203B41FA5}">
                      <a16:colId xmlns:a16="http://schemas.microsoft.com/office/drawing/2014/main" val="388380970"/>
                    </a:ext>
                  </a:extLst>
                </a:gridCol>
                <a:gridCol w="2080544">
                  <a:extLst>
                    <a:ext uri="{9D8B030D-6E8A-4147-A177-3AD203B41FA5}">
                      <a16:colId xmlns:a16="http://schemas.microsoft.com/office/drawing/2014/main" val="2724794742"/>
                    </a:ext>
                  </a:extLst>
                </a:gridCol>
              </a:tblGrid>
              <a:tr h="98031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País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Porto Público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Terminal de uso privado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Quantidade total de portos e terminais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4361378"/>
                  </a:ext>
                </a:extLst>
              </a:tr>
              <a:tr h="3456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Argentina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34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48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03455"/>
                  </a:ext>
                </a:extLst>
              </a:tr>
              <a:tr h="326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Bolívia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9789441"/>
                  </a:ext>
                </a:extLst>
              </a:tr>
              <a:tr h="326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Brasil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49631"/>
                  </a:ext>
                </a:extLst>
              </a:tr>
              <a:tr h="326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Paraguai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8740694"/>
                  </a:ext>
                </a:extLst>
              </a:tr>
              <a:tr h="326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Uruguai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143871"/>
                  </a:ext>
                </a:extLst>
              </a:tr>
              <a:tr h="326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TOTAL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7181571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70636" y="3479191"/>
            <a:ext cx="6794187" cy="3326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304708" y="4027156"/>
            <a:ext cx="483929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Obras de infraestrutura projetadas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59155"/>
              </p:ext>
            </p:extLst>
          </p:nvPr>
        </p:nvGraphicFramePr>
        <p:xfrm>
          <a:off x="4304710" y="4386220"/>
          <a:ext cx="4839290" cy="2419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858">
                  <a:extLst>
                    <a:ext uri="{9D8B030D-6E8A-4147-A177-3AD203B41FA5}">
                      <a16:colId xmlns:a16="http://schemas.microsoft.com/office/drawing/2014/main" val="3165057384"/>
                    </a:ext>
                  </a:extLst>
                </a:gridCol>
                <a:gridCol w="967858">
                  <a:extLst>
                    <a:ext uri="{9D8B030D-6E8A-4147-A177-3AD203B41FA5}">
                      <a16:colId xmlns:a16="http://schemas.microsoft.com/office/drawing/2014/main" val="2326470137"/>
                    </a:ext>
                  </a:extLst>
                </a:gridCol>
                <a:gridCol w="967858">
                  <a:extLst>
                    <a:ext uri="{9D8B030D-6E8A-4147-A177-3AD203B41FA5}">
                      <a16:colId xmlns:a16="http://schemas.microsoft.com/office/drawing/2014/main" val="3686263411"/>
                    </a:ext>
                  </a:extLst>
                </a:gridCol>
                <a:gridCol w="967858">
                  <a:extLst>
                    <a:ext uri="{9D8B030D-6E8A-4147-A177-3AD203B41FA5}">
                      <a16:colId xmlns:a16="http://schemas.microsoft.com/office/drawing/2014/main" val="2791773388"/>
                    </a:ext>
                  </a:extLst>
                </a:gridCol>
                <a:gridCol w="967858">
                  <a:extLst>
                    <a:ext uri="{9D8B030D-6E8A-4147-A177-3AD203B41FA5}">
                      <a16:colId xmlns:a16="http://schemas.microsoft.com/office/drawing/2014/main" val="2148746908"/>
                    </a:ext>
                  </a:extLst>
                </a:gridCol>
              </a:tblGrid>
              <a:tr h="59640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País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Cenário atual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2030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7167426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Argentina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37533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Bolívia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8962924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Brasil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71478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Paraguai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1998729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Uruguai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924348"/>
                  </a:ext>
                </a:extLst>
              </a:tr>
              <a:tr h="303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TOTAL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6715443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4304708" y="4016888"/>
            <a:ext cx="4839292" cy="2778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7</a:t>
            </a:fld>
            <a:endParaRPr lang="pt-BR" dirty="0"/>
          </a:p>
        </p:txBody>
      </p:sp>
      <p:sp>
        <p:nvSpPr>
          <p:cNvPr id="18" name="Espaço Reservado para Texto 113"/>
          <p:cNvSpPr txBox="1">
            <a:spLocks/>
          </p:cNvSpPr>
          <p:nvPr/>
        </p:nvSpPr>
        <p:spPr>
          <a:xfrm>
            <a:off x="2531842" y="142875"/>
            <a:ext cx="4332982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EIXO MERCADO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7255" r="10527" b="24853"/>
          <a:stretch/>
        </p:blipFill>
        <p:spPr>
          <a:xfrm>
            <a:off x="-1" y="1517535"/>
            <a:ext cx="4281055" cy="53321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417" t="3546" r="19260" b="2837"/>
          <a:stretch/>
        </p:blipFill>
        <p:spPr>
          <a:xfrm>
            <a:off x="2461678" y="5128959"/>
            <a:ext cx="1819376" cy="172073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837399" y="1213318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ÁREA DE INFLUÊNCIA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62907" y="1010015"/>
            <a:ext cx="440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Total transportado pela Hidrovia em 2015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6610471" y="1364419"/>
            <a:ext cx="508705" cy="451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2313"/>
              </p:ext>
            </p:extLst>
          </p:nvPr>
        </p:nvGraphicFramePr>
        <p:xfrm>
          <a:off x="5627587" y="1820509"/>
          <a:ext cx="2600510" cy="2092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179">
                  <a:extLst>
                    <a:ext uri="{9D8B030D-6E8A-4147-A177-3AD203B41FA5}">
                      <a16:colId xmlns:a16="http://schemas.microsoft.com/office/drawing/2014/main" val="3049797305"/>
                    </a:ext>
                  </a:extLst>
                </a:gridCol>
                <a:gridCol w="1455331">
                  <a:extLst>
                    <a:ext uri="{9D8B030D-6E8A-4147-A177-3AD203B41FA5}">
                      <a16:colId xmlns:a16="http://schemas.microsoft.com/office/drawing/2014/main" val="1238295225"/>
                    </a:ext>
                  </a:extLst>
                </a:gridCol>
              </a:tblGrid>
              <a:tr h="57242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País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Milhões de toneladas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497105"/>
                  </a:ext>
                </a:extLst>
              </a:tr>
              <a:tr h="24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Argentina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64,60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392763"/>
                  </a:ext>
                </a:extLst>
              </a:tr>
              <a:tr h="24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Bolívia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effectLst/>
                        </a:rPr>
                        <a:t>1,00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1596439"/>
                  </a:ext>
                </a:extLst>
              </a:tr>
              <a:tr h="24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Brasil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4,47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64546"/>
                  </a:ext>
                </a:extLst>
              </a:tr>
              <a:tr h="24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Paraguai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effectLst/>
                        </a:rPr>
                        <a:t>12,97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7718330"/>
                  </a:ext>
                </a:extLst>
              </a:tr>
              <a:tr h="2482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Uruguai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effectLst/>
                        </a:rPr>
                        <a:t>0,05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87544"/>
                  </a:ext>
                </a:extLst>
              </a:tr>
              <a:tr h="24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HPP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9096109"/>
                  </a:ext>
                </a:extLst>
              </a:tr>
            </a:tbl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765627"/>
              </p:ext>
            </p:extLst>
          </p:nvPr>
        </p:nvGraphicFramePr>
        <p:xfrm>
          <a:off x="4776701" y="42642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578701" y="3906615"/>
            <a:ext cx="2698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*Exportação e importação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519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771029" y="6302198"/>
            <a:ext cx="2057400" cy="365125"/>
          </a:xfrm>
        </p:spPr>
        <p:txBody>
          <a:bodyPr/>
          <a:lstStyle/>
          <a:p>
            <a:fld id="{BD12523E-A0EC-4E4B-A941-F5C80782D27F}" type="slidenum">
              <a:rPr lang="pt-BR" smtClean="0"/>
              <a:t>8</a:t>
            </a:fld>
            <a:endParaRPr lang="pt-BR" dirty="0"/>
          </a:p>
        </p:txBody>
      </p:sp>
      <p:sp>
        <p:nvSpPr>
          <p:cNvPr id="18" name="Espaço Reservado para Texto 113"/>
          <p:cNvSpPr txBox="1">
            <a:spLocks/>
          </p:cNvSpPr>
          <p:nvPr/>
        </p:nvSpPr>
        <p:spPr>
          <a:xfrm>
            <a:off x="2531842" y="142875"/>
            <a:ext cx="4332982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EIXO MERCADO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00475"/>
              </p:ext>
            </p:extLst>
          </p:nvPr>
        </p:nvGraphicFramePr>
        <p:xfrm>
          <a:off x="813559" y="2078264"/>
          <a:ext cx="3205020" cy="1740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385">
                  <a:extLst>
                    <a:ext uri="{9D8B030D-6E8A-4147-A177-3AD203B41FA5}">
                      <a16:colId xmlns:a16="http://schemas.microsoft.com/office/drawing/2014/main" val="457015221"/>
                    </a:ext>
                  </a:extLst>
                </a:gridCol>
                <a:gridCol w="1793635">
                  <a:extLst>
                    <a:ext uri="{9D8B030D-6E8A-4147-A177-3AD203B41FA5}">
                      <a16:colId xmlns:a16="http://schemas.microsoft.com/office/drawing/2014/main" val="1430311181"/>
                    </a:ext>
                  </a:extLst>
                </a:gridCol>
              </a:tblGrid>
              <a:tr h="27092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País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Milhões de toneladas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393399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Argentina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92,01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590324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Bolívia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6,12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6268916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Brasil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56,35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904080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Paraguai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15,2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4779688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Uruguai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14,91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715888"/>
                  </a:ext>
                </a:extLst>
              </a:tr>
              <a:tr h="245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effectLst/>
                        </a:rPr>
                        <a:t>Signatários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184,6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819053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28214" y="1109719"/>
            <a:ext cx="499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Cargas analisadas do total transportado por todos os modais na AI para o ano de 2015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Multiplicar 18"/>
          <p:cNvSpPr/>
          <p:nvPr/>
        </p:nvSpPr>
        <p:spPr>
          <a:xfrm>
            <a:off x="6457950" y="1295460"/>
            <a:ext cx="673331" cy="49460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5217510" y="1388873"/>
            <a:ext cx="1206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MATRIZ O/D</a:t>
            </a:r>
            <a:endParaRPr lang="pt-BR" sz="1400" dirty="0"/>
          </a:p>
        </p:txBody>
      </p:sp>
      <p:sp>
        <p:nvSpPr>
          <p:cNvPr id="21" name="Seta para Baixo 20"/>
          <p:cNvSpPr/>
          <p:nvPr/>
        </p:nvSpPr>
        <p:spPr>
          <a:xfrm>
            <a:off x="6651810" y="1835276"/>
            <a:ext cx="268570" cy="466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7164852" y="1293732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SIMULAÇÕES </a:t>
            </a:r>
          </a:p>
          <a:p>
            <a:r>
              <a:rPr lang="pt-BR" sz="1400" dirty="0" smtClean="0"/>
              <a:t>LOGÍSTICAS</a:t>
            </a:r>
            <a:endParaRPr lang="pt-BR" sz="1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249089" y="2658459"/>
            <a:ext cx="3094117" cy="52322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 smtClean="0"/>
              <a:t>Brasil = </a:t>
            </a:r>
            <a:r>
              <a:rPr lang="pt-BR" sz="1400" b="1" dirty="0" smtClean="0"/>
              <a:t>40</a:t>
            </a:r>
            <a:r>
              <a:rPr lang="pt-BR" sz="1400" dirty="0" smtClean="0"/>
              <a:t> milhões de toneladas</a:t>
            </a:r>
          </a:p>
          <a:p>
            <a:r>
              <a:rPr lang="pt-BR" sz="1400" dirty="0" smtClean="0"/>
              <a:t>Argentina = </a:t>
            </a:r>
            <a:r>
              <a:rPr lang="pt-BR" sz="1400" b="1" dirty="0" smtClean="0"/>
              <a:t>78 </a:t>
            </a:r>
            <a:r>
              <a:rPr lang="pt-BR" sz="1400" dirty="0" smtClean="0"/>
              <a:t>milhões de toneladas</a:t>
            </a:r>
            <a:endParaRPr lang="pt-BR" sz="14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450266" y="2325584"/>
            <a:ext cx="2957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Cargas </a:t>
            </a:r>
            <a:r>
              <a:rPr lang="pt-BR" sz="1400" b="1" dirty="0" smtClean="0"/>
              <a:t>potenciais</a:t>
            </a:r>
            <a:r>
              <a:rPr lang="pt-BR" sz="1400" dirty="0" smtClean="0"/>
              <a:t> para a Hidrovia</a:t>
            </a:r>
            <a:endParaRPr lang="pt-BR" sz="14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393760" y="4704871"/>
            <a:ext cx="1080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Argentina </a:t>
            </a:r>
            <a:endParaRPr lang="pt-BR" sz="16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680636" y="4698249"/>
            <a:ext cx="1080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Brasil</a:t>
            </a:r>
            <a:endParaRPr lang="pt-BR" sz="16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2608" y="5210212"/>
            <a:ext cx="218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Resíduos do óleo de soja</a:t>
            </a:r>
            <a:endParaRPr lang="pt-BR" sz="1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665005" y="5211413"/>
            <a:ext cx="1317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Europa e Ásia</a:t>
            </a:r>
            <a:endParaRPr lang="pt-BR" sz="1400" dirty="0"/>
          </a:p>
        </p:txBody>
      </p:sp>
      <p:sp>
        <p:nvSpPr>
          <p:cNvPr id="30" name="Seta para Baixo 29"/>
          <p:cNvSpPr/>
          <p:nvPr/>
        </p:nvSpPr>
        <p:spPr>
          <a:xfrm rot="16200000">
            <a:off x="2306919" y="5150485"/>
            <a:ext cx="268570" cy="466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Baixo 30"/>
          <p:cNvSpPr/>
          <p:nvPr/>
        </p:nvSpPr>
        <p:spPr>
          <a:xfrm rot="5400000">
            <a:off x="2264974" y="6445326"/>
            <a:ext cx="268570" cy="46643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556229" y="6487677"/>
            <a:ext cx="169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Óleos de petróleo</a:t>
            </a:r>
            <a:endParaRPr lang="pt-BR" sz="14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5917044" y="5212670"/>
            <a:ext cx="631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Milho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991083" y="5194269"/>
            <a:ext cx="62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Ásia</a:t>
            </a:r>
            <a:endParaRPr lang="pt-BR" sz="1400" dirty="0"/>
          </a:p>
        </p:txBody>
      </p:sp>
      <p:sp>
        <p:nvSpPr>
          <p:cNvPr id="35" name="Seta para Baixo 34"/>
          <p:cNvSpPr/>
          <p:nvPr/>
        </p:nvSpPr>
        <p:spPr>
          <a:xfrm rot="16200000">
            <a:off x="6632997" y="5133341"/>
            <a:ext cx="268570" cy="466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Baixo 35"/>
          <p:cNvSpPr/>
          <p:nvPr/>
        </p:nvSpPr>
        <p:spPr>
          <a:xfrm rot="5400000">
            <a:off x="6589710" y="6014859"/>
            <a:ext cx="268570" cy="46643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7004248" y="6091975"/>
            <a:ext cx="185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Argentina e Paraguai</a:t>
            </a:r>
            <a:endParaRPr lang="pt-BR" sz="14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868038" y="6074586"/>
            <a:ext cx="748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Trigo</a:t>
            </a:r>
            <a:endParaRPr lang="pt-BR" sz="1400" dirty="0"/>
          </a:p>
        </p:txBody>
      </p:sp>
      <p:sp>
        <p:nvSpPr>
          <p:cNvPr id="39" name="Seta para Baixo 38"/>
          <p:cNvSpPr/>
          <p:nvPr/>
        </p:nvSpPr>
        <p:spPr>
          <a:xfrm rot="5400000">
            <a:off x="6610368" y="6408347"/>
            <a:ext cx="268570" cy="46643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5888696" y="6468074"/>
            <a:ext cx="748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Malte</a:t>
            </a:r>
            <a:endParaRPr lang="pt-BR" sz="1400" dirty="0"/>
          </a:p>
        </p:txBody>
      </p:sp>
      <p:sp>
        <p:nvSpPr>
          <p:cNvPr id="41" name="Seta para Baixo 40"/>
          <p:cNvSpPr/>
          <p:nvPr/>
        </p:nvSpPr>
        <p:spPr>
          <a:xfrm rot="5400000">
            <a:off x="2272992" y="6027369"/>
            <a:ext cx="268570" cy="46643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2780245" y="6126303"/>
            <a:ext cx="1524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Brasil</a:t>
            </a:r>
            <a:endParaRPr lang="pt-BR" sz="14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634896" y="6093803"/>
            <a:ext cx="183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Minério de Ferro</a:t>
            </a:r>
            <a:endParaRPr lang="pt-BR" sz="14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1168360" y="4268392"/>
            <a:ext cx="7059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</a:rPr>
              <a:t>Principais exportações e importações comercializadas com todos os países</a:t>
            </a:r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28" y="4737615"/>
            <a:ext cx="472166" cy="302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12" y="4708134"/>
            <a:ext cx="512456" cy="331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Seta para Baixo 46"/>
          <p:cNvSpPr/>
          <p:nvPr/>
        </p:nvSpPr>
        <p:spPr>
          <a:xfrm rot="1973469">
            <a:off x="6228005" y="3414592"/>
            <a:ext cx="525541" cy="695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1042437" y="1732418"/>
            <a:ext cx="260050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Matriz Origem-Destino</a:t>
            </a:r>
            <a:endParaRPr lang="pt-BR" sz="1600" dirty="0"/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51" name="CaixaDeTexto 50"/>
          <p:cNvSpPr txBox="1"/>
          <p:nvPr/>
        </p:nvSpPr>
        <p:spPr>
          <a:xfrm>
            <a:off x="7051645" y="6505053"/>
            <a:ext cx="192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Argentina e Uruguai</a:t>
            </a:r>
            <a:endParaRPr lang="pt-BR" sz="14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2706251" y="6515981"/>
            <a:ext cx="249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América do Norte e Europa</a:t>
            </a:r>
            <a:endParaRPr lang="pt-BR" sz="1400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1468880" y="5700562"/>
            <a:ext cx="768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Milho </a:t>
            </a:r>
            <a:endParaRPr lang="pt-BR" sz="14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2656213" y="5729210"/>
            <a:ext cx="1994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Ásia, África e Europa</a:t>
            </a:r>
            <a:endParaRPr lang="pt-BR" sz="1400" dirty="0"/>
          </a:p>
        </p:txBody>
      </p:sp>
      <p:sp>
        <p:nvSpPr>
          <p:cNvPr id="55" name="Seta para Baixo 54"/>
          <p:cNvSpPr/>
          <p:nvPr/>
        </p:nvSpPr>
        <p:spPr>
          <a:xfrm rot="16200000">
            <a:off x="2298127" y="5630490"/>
            <a:ext cx="268570" cy="466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5925837" y="5644199"/>
            <a:ext cx="631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Soja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6999876" y="5625798"/>
            <a:ext cx="62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Ásia</a:t>
            </a:r>
            <a:endParaRPr lang="pt-BR" sz="1400" dirty="0"/>
          </a:p>
        </p:txBody>
      </p:sp>
      <p:sp>
        <p:nvSpPr>
          <p:cNvPr id="58" name="Seta para Baixo 57"/>
          <p:cNvSpPr/>
          <p:nvPr/>
        </p:nvSpPr>
        <p:spPr>
          <a:xfrm rot="16200000">
            <a:off x="6641790" y="5564870"/>
            <a:ext cx="268570" cy="466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0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/>
      <p:bldP spid="41" grpId="0" animBg="1"/>
      <p:bldP spid="42" grpId="0"/>
      <p:bldP spid="43" grpId="0"/>
      <p:bldP spid="44" grpId="0"/>
      <p:bldP spid="47" grpId="0" animBg="1"/>
      <p:bldP spid="51" grpId="0"/>
      <p:bldP spid="52" grpId="0"/>
      <p:bldP spid="53" grpId="0"/>
      <p:bldP spid="54" grpId="0"/>
      <p:bldP spid="55" grpId="0" animBg="1"/>
      <p:bldP spid="56" grpId="0"/>
      <p:bldP spid="57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523E-A0EC-4E4B-A941-F5C80782D27F}" type="slidenum">
              <a:rPr lang="pt-BR" smtClean="0"/>
              <a:t>9</a:t>
            </a:fld>
            <a:endParaRPr lang="pt-BR" dirty="0"/>
          </a:p>
        </p:txBody>
      </p:sp>
      <p:sp>
        <p:nvSpPr>
          <p:cNvPr id="18" name="Espaço Reservado para Texto 113"/>
          <p:cNvSpPr txBox="1">
            <a:spLocks/>
          </p:cNvSpPr>
          <p:nvPr/>
        </p:nvSpPr>
        <p:spPr>
          <a:xfrm>
            <a:off x="2531842" y="142875"/>
            <a:ext cx="4332982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EIXO MERCADO</a:t>
            </a: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73" y="1303808"/>
            <a:ext cx="1420794" cy="947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01" y="1292586"/>
            <a:ext cx="1464264" cy="94719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70498"/>
              </p:ext>
            </p:extLst>
          </p:nvPr>
        </p:nvGraphicFramePr>
        <p:xfrm>
          <a:off x="191192" y="2283135"/>
          <a:ext cx="8390217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1648">
                  <a:extLst>
                    <a:ext uri="{9D8B030D-6E8A-4147-A177-3AD203B41FA5}">
                      <a16:colId xmlns:a16="http://schemas.microsoft.com/office/drawing/2014/main" val="1613481323"/>
                    </a:ext>
                  </a:extLst>
                </a:gridCol>
                <a:gridCol w="3398569">
                  <a:extLst>
                    <a:ext uri="{9D8B030D-6E8A-4147-A177-3AD203B41FA5}">
                      <a16:colId xmlns:a16="http://schemas.microsoft.com/office/drawing/2014/main" val="7615728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Produtos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Toneladas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5389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Trigo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3.319.402,43 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4454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Cevada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          415.058,00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6027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Malte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          379.372,39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3126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Polímeros de </a:t>
                      </a:r>
                      <a:r>
                        <a:rPr lang="pt-BR" sz="1600" u="none" strike="noStrike" dirty="0" smtClean="0">
                          <a:effectLst/>
                        </a:rPr>
                        <a:t>etileno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          295.292,00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434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Farinhas ou misturas </a:t>
                      </a:r>
                      <a:r>
                        <a:rPr lang="pt-BR" sz="1600" u="none" strike="noStrike" dirty="0">
                          <a:effectLst/>
                        </a:rPr>
                        <a:t>de </a:t>
                      </a:r>
                      <a:r>
                        <a:rPr lang="pt-BR" sz="1600" u="none" strike="noStrike" dirty="0" smtClean="0">
                          <a:effectLst/>
                        </a:rPr>
                        <a:t>trigo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   271.680,96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3401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Automóveis </a:t>
                      </a:r>
                      <a:r>
                        <a:rPr lang="pt-BR" sz="1600" u="none" strike="noStrike" dirty="0" smtClean="0">
                          <a:effectLst/>
                        </a:rPr>
                        <a:t>para </a:t>
                      </a:r>
                      <a:r>
                        <a:rPr lang="pt-BR" sz="1600" u="none" strike="noStrike" dirty="0">
                          <a:effectLst/>
                        </a:rPr>
                        <a:t>o transporte de </a:t>
                      </a:r>
                      <a:r>
                        <a:rPr lang="pt-BR" sz="1600" u="none" strike="noStrike" dirty="0" smtClean="0">
                          <a:effectLst/>
                        </a:rPr>
                        <a:t>pessoas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          246.633,56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8725180"/>
                  </a:ext>
                </a:extLst>
              </a:tr>
            </a:tbl>
          </a:graphicData>
        </a:graphic>
      </p:graphicFrame>
      <p:sp>
        <p:nvSpPr>
          <p:cNvPr id="51" name="Seta para Baixo 50"/>
          <p:cNvSpPr/>
          <p:nvPr/>
        </p:nvSpPr>
        <p:spPr>
          <a:xfrm rot="16200000">
            <a:off x="3915919" y="1398398"/>
            <a:ext cx="478700" cy="758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71" y="4310249"/>
            <a:ext cx="1420794" cy="947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38" y="4334228"/>
            <a:ext cx="1464264" cy="947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Seta para Baixo 53"/>
          <p:cNvSpPr/>
          <p:nvPr/>
        </p:nvSpPr>
        <p:spPr>
          <a:xfrm rot="16200000">
            <a:off x="3954802" y="4428819"/>
            <a:ext cx="478700" cy="758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707002"/>
              </p:ext>
            </p:extLst>
          </p:nvPr>
        </p:nvGraphicFramePr>
        <p:xfrm>
          <a:off x="135017" y="5310292"/>
          <a:ext cx="8502565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1010">
                  <a:extLst>
                    <a:ext uri="{9D8B030D-6E8A-4147-A177-3AD203B41FA5}">
                      <a16:colId xmlns:a16="http://schemas.microsoft.com/office/drawing/2014/main" val="1911931733"/>
                    </a:ext>
                  </a:extLst>
                </a:gridCol>
                <a:gridCol w="3031555">
                  <a:extLst>
                    <a:ext uri="{9D8B030D-6E8A-4147-A177-3AD203B41FA5}">
                      <a16:colId xmlns:a16="http://schemas.microsoft.com/office/drawing/2014/main" val="207786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Produtos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Toneladas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6588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Minério </a:t>
                      </a:r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de </a:t>
                      </a:r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ferro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             3.871.320,11 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31571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Minério </a:t>
                      </a:r>
                      <a:r>
                        <a:rPr lang="pt-BR" sz="1600" u="none" strike="noStrike" dirty="0">
                          <a:effectLst/>
                        </a:rPr>
                        <a:t>de </a:t>
                      </a:r>
                      <a:r>
                        <a:rPr lang="pt-BR" sz="1600" u="none" strike="noStrike" dirty="0" smtClean="0">
                          <a:effectLst/>
                        </a:rPr>
                        <a:t>manganês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          559.413,11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66329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Pastas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químicas de madeira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46.552,89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4047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Bananas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 15.264,55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8038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Glicerol em bruto; águas e lixívias, glicéricas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 2.855,23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9529426"/>
                  </a:ext>
                </a:extLst>
              </a:tr>
            </a:tbl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43" y="301876"/>
            <a:ext cx="878102" cy="47282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833694" y="870407"/>
            <a:ext cx="6834212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Principais </a:t>
            </a:r>
            <a:r>
              <a:rPr lang="pt-BR" dirty="0" smtClean="0"/>
              <a:t>produtos de trocas comerciais entre Argentina e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3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3635</TotalTime>
  <Words>1431</Words>
  <Application>Microsoft Office PowerPoint</Application>
  <PresentationFormat>Apresentação na tela (4:3)</PresentationFormat>
  <Paragraphs>496</Paragraphs>
  <Slides>23</Slides>
  <Notes>2</Notes>
  <HiddenSlides>2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Tema do Office</vt:lpstr>
      <vt:lpstr>   HIDROVIA PARAGUAI-PARANÁ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 PARAGUAI:  EVTEA e Estudo das Práticas Regulatórias e Vantagens Competitivas</dc:title>
  <dc:creator>Gilza</dc:creator>
  <cp:lastModifiedBy>Flávia W</cp:lastModifiedBy>
  <cp:revision>108</cp:revision>
  <dcterms:modified xsi:type="dcterms:W3CDTF">2017-10-23T13:20:52Z</dcterms:modified>
</cp:coreProperties>
</file>