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62" r:id="rId5"/>
    <p:sldId id="260" r:id="rId6"/>
    <p:sldId id="265" r:id="rId7"/>
    <p:sldId id="266" r:id="rId8"/>
    <p:sldId id="267" r:id="rId9"/>
    <p:sldId id="268" r:id="rId10"/>
    <p:sldId id="269" r:id="rId11"/>
    <p:sldId id="271" r:id="rId12"/>
    <p:sldId id="277" r:id="rId13"/>
    <p:sldId id="278" r:id="rId14"/>
    <p:sldId id="296" r:id="rId15"/>
    <p:sldId id="286" r:id="rId16"/>
    <p:sldId id="281" r:id="rId17"/>
    <p:sldId id="282" r:id="rId18"/>
    <p:sldId id="297" r:id="rId19"/>
    <p:sldId id="283" r:id="rId20"/>
    <p:sldId id="284" r:id="rId21"/>
    <p:sldId id="287" r:id="rId22"/>
    <p:sldId id="285" r:id="rId23"/>
    <p:sldId id="290" r:id="rId24"/>
    <p:sldId id="292" r:id="rId25"/>
    <p:sldId id="300" r:id="rId26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B1D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raxa\diretoria$\DIRETORIA-GERAL\DOCUMENTOS%20DG%20-%20CG\DG\LUCIENE\12.%20PRODU&#199;&#195;O\Reservas%20provadas%202001%20a%202011_bo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xa\diretoria$\DIRETORIA-GERAL\DOCUMENTOS%20DG%20-%20CG\DG\LUCIENE\19.%20DIVERSOS\Investimentos_Ind&#250;str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edrosa\AppData\Local\Temp\notes97E53A\sonda_total_r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xa\diretoria$\DIRETORIA-GERAL\DOCUMENTOS%20DG%20-%20CG\DG\LUCIENE\09.%20P&amp;D_PRH\Gr&#225;ficos_P&amp;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xa\diretoria$\DIRETORIA-GERAL\DOCUMENTOS%20DG%20-%20CG\DG\LUCIENE\12.%20PRODU&#199;&#195;O\Produ&#231;&#227;o_Pr&#233;-s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2849118768224502"/>
          <c:y val="0.14399314668999993"/>
          <c:w val="0.84242438454015123"/>
          <c:h val="0.69724154272383632"/>
        </c:manualLayout>
      </c:layout>
      <c:barChart>
        <c:barDir val="col"/>
        <c:grouping val="stacked"/>
        <c:ser>
          <c:idx val="0"/>
          <c:order val="0"/>
          <c:tx>
            <c:strRef>
              <c:f>'Reservas 2001 a 2011'!$F$5</c:f>
              <c:strCache>
                <c:ptCount val="1"/>
                <c:pt idx="0">
                  <c:v>Petróleo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'Reservas 2001 a 2011'!$Q$6:$Q$18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Futuro próximo</c:v>
                </c:pt>
              </c:strCache>
            </c:strRef>
          </c:cat>
          <c:val>
            <c:numRef>
              <c:f>'Reservas 2001 a 2011'!$B$22:$B$34</c:f>
              <c:numCache>
                <c:formatCode>#,##0</c:formatCode>
                <c:ptCount val="13"/>
                <c:pt idx="0">
                  <c:v>8.4958280000000013</c:v>
                </c:pt>
                <c:pt idx="1">
                  <c:v>9.8045800000000067</c:v>
                </c:pt>
                <c:pt idx="2">
                  <c:v>10.601904000000001</c:v>
                </c:pt>
                <c:pt idx="3">
                  <c:v>11.243299999999998</c:v>
                </c:pt>
                <c:pt idx="4">
                  <c:v>11.772640000000004</c:v>
                </c:pt>
                <c:pt idx="5">
                  <c:v>12.181620000000001</c:v>
                </c:pt>
                <c:pt idx="6">
                  <c:v>12.623830000000002</c:v>
                </c:pt>
                <c:pt idx="7">
                  <c:v>12.80142</c:v>
                </c:pt>
                <c:pt idx="8">
                  <c:v>12.875670000000024</c:v>
                </c:pt>
                <c:pt idx="9">
                  <c:v>14.246329999999999</c:v>
                </c:pt>
                <c:pt idx="10">
                  <c:v>15.05035</c:v>
                </c:pt>
                <c:pt idx="11">
                  <c:v>15.3</c:v>
                </c:pt>
                <c:pt idx="1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'Reservas 2001 a 2011'!$F$6</c:f>
              <c:strCache>
                <c:ptCount val="1"/>
                <c:pt idx="0">
                  <c:v>Gás natural</c:v>
                </c:pt>
              </c:strCache>
            </c:strRef>
          </c:tx>
          <c:spPr>
            <a:solidFill>
              <a:schemeClr val="accent6"/>
            </a:solidFill>
          </c:spPr>
          <c:dPt>
            <c:idx val="1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'Reservas 2001 a 2011'!$Q$6:$Q$18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Futuro próximo</c:v>
                </c:pt>
              </c:strCache>
            </c:strRef>
          </c:cat>
          <c:val>
            <c:numRef>
              <c:f>'Reservas 2001 a 2011'!$C$22:$C$34</c:f>
              <c:numCache>
                <c:formatCode>#,##0</c:formatCode>
                <c:ptCount val="13"/>
                <c:pt idx="0">
                  <c:v>1.4007552589999912</c:v>
                </c:pt>
                <c:pt idx="1">
                  <c:v>1.5379588941829998</c:v>
                </c:pt>
                <c:pt idx="2">
                  <c:v>1.5429436499179998</c:v>
                </c:pt>
                <c:pt idx="3">
                  <c:v>2.0507431438819994</c:v>
                </c:pt>
                <c:pt idx="4">
                  <c:v>1.9269175261000104</c:v>
                </c:pt>
                <c:pt idx="5">
                  <c:v>2.18796202989</c:v>
                </c:pt>
                <c:pt idx="6">
                  <c:v>2.2954256947299987</c:v>
                </c:pt>
                <c:pt idx="7">
                  <c:v>2.2906783801899997</c:v>
                </c:pt>
                <c:pt idx="8">
                  <c:v>2.3086586940799791</c:v>
                </c:pt>
                <c:pt idx="9">
                  <c:v>2.6602659927799999</c:v>
                </c:pt>
                <c:pt idx="10">
                  <c:v>2.8891873537000001</c:v>
                </c:pt>
                <c:pt idx="11">
                  <c:v>3</c:v>
                </c:pt>
                <c:pt idx="12">
                  <c:v>15</c:v>
                </c:pt>
              </c:numCache>
            </c:numRef>
          </c:val>
        </c:ser>
        <c:ser>
          <c:idx val="2"/>
          <c:order val="2"/>
          <c:spPr>
            <a:solidFill>
              <a:schemeClr val="accent6"/>
            </a:solidFill>
          </c:spPr>
          <c:cat>
            <c:strRef>
              <c:f>'Reservas 2001 a 2011'!$Q$6:$Q$18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Futuro próximo</c:v>
                </c:pt>
              </c:strCache>
            </c:strRef>
          </c:cat>
          <c:val>
            <c:numRef>
              <c:f>'Reservas 2001 a 2011'!$E$22:$E$34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3</c:v>
                </c:pt>
              </c:numCache>
            </c:numRef>
          </c:val>
        </c:ser>
        <c:ser>
          <c:idx val="3"/>
          <c:order val="3"/>
          <c:tx>
            <c:strRef>
              <c:f>'Reservas 2001 a 2011'!$F$22:$F$34</c:f>
              <c:strCache>
                <c:ptCount val="1"/>
                <c:pt idx="0">
                  <c:v>0 0 0 0 0 0 0 0 0 0 0 5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'Reservas 2001 a 2011'!$Q$6:$Q$18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Futuro próximo</c:v>
                </c:pt>
              </c:strCache>
            </c:strRef>
          </c:cat>
          <c:val>
            <c:numRef>
              <c:f>'Reservas 2001 a 2011'!$F$22:$F$34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 formatCode="#,##0">
                  <c:v>4.5</c:v>
                </c:pt>
              </c:numCache>
            </c:numRef>
          </c:val>
        </c:ser>
        <c:overlap val="100"/>
        <c:axId val="79277440"/>
        <c:axId val="81069184"/>
      </c:barChart>
      <c:catAx>
        <c:axId val="7927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60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069184"/>
        <c:crosses val="autoZero"/>
        <c:auto val="1"/>
        <c:lblAlgn val="ctr"/>
        <c:lblOffset val="100"/>
      </c:catAx>
      <c:valAx>
        <c:axId val="8106918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79277440"/>
        <c:crosses val="autoZero"/>
        <c:crossBetween val="between"/>
        <c:majorUnit val="5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11"/>
            <c:spPr>
              <a:solidFill>
                <a:srgbClr val="115B1D"/>
              </a:solidFill>
            </c:spPr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115B1D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Plan1!$A$2:$A$13</c:f>
              <c:strCache>
                <c:ptCount val="12"/>
                <c:pt idx="0">
                  <c:v>Outros </c:v>
                </c:pt>
                <c:pt idx="1">
                  <c:v>Sucroenergético</c:v>
                </c:pt>
                <c:pt idx="2">
                  <c:v>Aeronáutica</c:v>
                </c:pt>
                <c:pt idx="3">
                  <c:v>Complexo industrial da saúde</c:v>
                </c:pt>
                <c:pt idx="4">
                  <c:v>Têxtil e confecções</c:v>
                </c:pt>
                <c:pt idx="5">
                  <c:v>Siderurgia</c:v>
                </c:pt>
                <c:pt idx="6">
                  <c:v>Eletroeletrônica</c:v>
                </c:pt>
                <c:pt idx="7">
                  <c:v>Química</c:v>
                </c:pt>
                <c:pt idx="8">
                  <c:v>Papel e celulose</c:v>
                </c:pt>
                <c:pt idx="9">
                  <c:v>Extrativa mineral</c:v>
                </c:pt>
                <c:pt idx="10">
                  <c:v>Automotivo</c:v>
                </c:pt>
                <c:pt idx="11">
                  <c:v>Petróleo e gás</c:v>
                </c:pt>
              </c:strCache>
            </c:strRef>
          </c:cat>
          <c:val>
            <c:numRef>
              <c:f>Plan1!$D$2:$D$13</c:f>
              <c:numCache>
                <c:formatCode>General</c:formatCode>
                <c:ptCount val="12"/>
                <c:pt idx="0">
                  <c:v>352</c:v>
                </c:pt>
                <c:pt idx="1">
                  <c:v>5</c:v>
                </c:pt>
                <c:pt idx="2">
                  <c:v>10</c:v>
                </c:pt>
                <c:pt idx="3">
                  <c:v>12</c:v>
                </c:pt>
                <c:pt idx="4">
                  <c:v>14</c:v>
                </c:pt>
                <c:pt idx="5">
                  <c:v>28</c:v>
                </c:pt>
                <c:pt idx="6">
                  <c:v>28</c:v>
                </c:pt>
                <c:pt idx="7">
                  <c:v>30</c:v>
                </c:pt>
                <c:pt idx="8">
                  <c:v>30</c:v>
                </c:pt>
                <c:pt idx="9">
                  <c:v>57</c:v>
                </c:pt>
                <c:pt idx="10">
                  <c:v>63</c:v>
                </c:pt>
                <c:pt idx="11">
                  <c:v>405</c:v>
                </c:pt>
              </c:numCache>
            </c:numRef>
          </c:val>
        </c:ser>
        <c:axId val="64881024"/>
        <c:axId val="64882560"/>
      </c:barChart>
      <c:catAx>
        <c:axId val="648810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4882560"/>
        <c:crosses val="autoZero"/>
        <c:auto val="1"/>
        <c:lblAlgn val="ctr"/>
        <c:lblOffset val="100"/>
      </c:catAx>
      <c:valAx>
        <c:axId val="64882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648810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7510083114610694"/>
          <c:y val="1.624242804682859E-4"/>
          <c:w val="0.67757633420822394"/>
          <c:h val="0.81025888494816023"/>
        </c:manualLayout>
      </c:layout>
      <c:pieChart>
        <c:varyColors val="1"/>
        <c:ser>
          <c:idx val="0"/>
          <c:order val="0"/>
          <c:spPr>
            <a:solidFill>
              <a:schemeClr val="accent5"/>
            </a:solidFill>
          </c:spPr>
          <c:explosion val="25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3977012248468937"/>
                  <c:y val="3.322635824362073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(Plan1!$A$32;Plan1!$A$30)</c:f>
              <c:strCache>
                <c:ptCount val="2"/>
                <c:pt idx="0">
                  <c:v>Drilling rings</c:v>
                </c:pt>
                <c:pt idx="1">
                  <c:v>Others</c:v>
                </c:pt>
              </c:strCache>
            </c:strRef>
          </c:cat>
          <c:val>
            <c:numRef>
              <c:f>(Plan1!$B$32;Plan1!$B$30)</c:f>
              <c:numCache>
                <c:formatCode>0%</c:formatCode>
                <c:ptCount val="2"/>
                <c:pt idx="0">
                  <c:v>0.40074065476588311</c:v>
                </c:pt>
                <c:pt idx="1">
                  <c:v>0.5992593452341165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9.809966926397283E-2"/>
          <c:y val="0.82898580291474755"/>
          <c:w val="0.82759909067612991"/>
          <c:h val="7.136258539698484E-2"/>
        </c:manualLayout>
      </c:layout>
      <c:txPr>
        <a:bodyPr/>
        <a:lstStyle/>
        <a:p>
          <a:pPr rtl="0">
            <a:defRPr sz="1200" b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plotArea>
      <c:layout>
        <c:manualLayout>
          <c:layoutTarget val="inner"/>
          <c:xMode val="edge"/>
          <c:yMode val="edge"/>
          <c:x val="0.12468646789252939"/>
          <c:y val="3.7820696141795833E-2"/>
          <c:w val="0.85402664289605312"/>
          <c:h val="0.87529211390949269"/>
        </c:manualLayout>
      </c:layout>
      <c:barChart>
        <c:barDir val="col"/>
        <c:grouping val="clustered"/>
        <c:ser>
          <c:idx val="0"/>
          <c:order val="0"/>
          <c:dLbls>
            <c:numFmt formatCode="###\ ###\ ###\ ##0&quot; &quot;" sourceLinked="0"/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numRef>
              <c:f>Plan1!$A$69:$A$78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Plan1!$C$69:$C$78</c:f>
              <c:numCache>
                <c:formatCode>_-* #,##0.0_-;\-* #,##0.0_-;_-* "-"??_-;_-@_-</c:formatCode>
                <c:ptCount val="10"/>
                <c:pt idx="0">
                  <c:v>1724.4209567750081</c:v>
                </c:pt>
                <c:pt idx="1">
                  <c:v>3448.8419135500217</c:v>
                </c:pt>
                <c:pt idx="2">
                  <c:v>5791.3547857851336</c:v>
                </c:pt>
                <c:pt idx="3">
                  <c:v>8466.443909884385</c:v>
                </c:pt>
                <c:pt idx="4">
                  <c:v>11440.812591182039</c:v>
                </c:pt>
                <c:pt idx="5">
                  <c:v>14538.416065428341</c:v>
                </c:pt>
                <c:pt idx="6">
                  <c:v>17932.240986035904</c:v>
                </c:pt>
                <c:pt idx="7">
                  <c:v>21510.77012637907</c:v>
                </c:pt>
                <c:pt idx="8">
                  <c:v>25234.063224857357</c:v>
                </c:pt>
                <c:pt idx="9">
                  <c:v>28827.231639094542</c:v>
                </c:pt>
              </c:numCache>
            </c:numRef>
          </c:val>
        </c:ser>
        <c:axId val="81134336"/>
        <c:axId val="81135872"/>
      </c:barChart>
      <c:catAx>
        <c:axId val="8113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135872"/>
        <c:crosses val="autoZero"/>
        <c:auto val="1"/>
        <c:lblAlgn val="ctr"/>
        <c:lblOffset val="100"/>
      </c:catAx>
      <c:valAx>
        <c:axId val="8113587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##\ ###\ ###\ ##0&quot; &quot;" sourceLinked="0"/>
        <c:tickLblPos val="nextTo"/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13433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cat>
            <c:strRef>
              <c:f>Plan2!$B$1:$B$15</c:f>
              <c:strCache>
                <c:ptCount val="15"/>
                <c:pt idx="0">
                  <c:v>7LL3DRJS (Lula) </c:v>
                </c:pt>
                <c:pt idx="1">
                  <c:v>9BRSA716RJS (Lula)</c:v>
                </c:pt>
                <c:pt idx="2">
                  <c:v>7JUB34HESS (Jubarte)</c:v>
                </c:pt>
                <c:pt idx="3">
                  <c:v>7MLS157HRJS (Marlim Sul)</c:v>
                </c:pt>
                <c:pt idx="4">
                  <c:v>7BAZ4ESS (Baleia Azul)</c:v>
                </c:pt>
                <c:pt idx="5">
                  <c:v>1BRSA594SPS (Sapinhoá)</c:v>
                </c:pt>
                <c:pt idx="6">
                  <c:v>7MLS159HPRJS (Marlim Sul)</c:v>
                </c:pt>
                <c:pt idx="7">
                  <c:v>3BRSA496RJS (Lula)</c:v>
                </c:pt>
                <c:pt idx="8">
                  <c:v>6BRSA639ESS (Jubarte)</c:v>
                </c:pt>
                <c:pt idx="9">
                  <c:v>7MLL10HPRJS (Marlim Leste)</c:v>
                </c:pt>
                <c:pt idx="10">
                  <c:v>7MLS189HPRJS (Marlim Sul)</c:v>
                </c:pt>
                <c:pt idx="11">
                  <c:v>7RO135HRJS (Roncador)</c:v>
                </c:pt>
                <c:pt idx="12">
                  <c:v>6BRSA817RJS (Marlim Leste)</c:v>
                </c:pt>
                <c:pt idx="13">
                  <c:v>7MLS163HPRJS (Marlim Sul)</c:v>
                </c:pt>
                <c:pt idx="14">
                  <c:v>7PRA2SPS (Baúna)</c:v>
                </c:pt>
              </c:strCache>
            </c:strRef>
          </c:cat>
          <c:val>
            <c:numRef>
              <c:f>Plan2!$C$1:$C$15</c:f>
              <c:numCache>
                <c:formatCode>General</c:formatCode>
                <c:ptCount val="15"/>
                <c:pt idx="0">
                  <c:v>28863</c:v>
                </c:pt>
                <c:pt idx="1">
                  <c:v>26378</c:v>
                </c:pt>
                <c:pt idx="2">
                  <c:v>26203</c:v>
                </c:pt>
                <c:pt idx="3">
                  <c:v>24227</c:v>
                </c:pt>
                <c:pt idx="4">
                  <c:v>24171</c:v>
                </c:pt>
                <c:pt idx="5">
                  <c:v>23577</c:v>
                </c:pt>
                <c:pt idx="6">
                  <c:v>23534</c:v>
                </c:pt>
                <c:pt idx="7">
                  <c:v>23338</c:v>
                </c:pt>
                <c:pt idx="8">
                  <c:v>20582</c:v>
                </c:pt>
                <c:pt idx="9">
                  <c:v>19111</c:v>
                </c:pt>
                <c:pt idx="10">
                  <c:v>18989</c:v>
                </c:pt>
                <c:pt idx="11">
                  <c:v>18425</c:v>
                </c:pt>
                <c:pt idx="12">
                  <c:v>18377</c:v>
                </c:pt>
                <c:pt idx="13">
                  <c:v>17761</c:v>
                </c:pt>
                <c:pt idx="14">
                  <c:v>17317</c:v>
                </c:pt>
              </c:numCache>
            </c:numRef>
          </c:val>
        </c:ser>
        <c:axId val="81175296"/>
        <c:axId val="81176832"/>
      </c:barChart>
      <c:catAx>
        <c:axId val="811752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176832"/>
        <c:crosses val="autoZero"/>
        <c:auto val="1"/>
        <c:lblAlgn val="ctr"/>
        <c:lblOffset val="100"/>
      </c:catAx>
      <c:valAx>
        <c:axId val="811768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##\ ###\ ###\ ##0&quot; &quot;" sourceLinked="0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1175296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0.28364</cdr:x>
      <cdr:y>0.05585</cdr:y>
    </cdr:from>
    <cdr:to>
      <cdr:x>0.72257</cdr:x>
      <cdr:y>0.1496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45885" y="277510"/>
          <a:ext cx="1927995" cy="465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Reservas</a:t>
          </a: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Provadas</a:t>
          </a: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sz="1400" b="1" baseline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Bboe</a:t>
          </a:r>
          <a:r>
            <a:rPr lang="en-US" sz="1400" b="1" baseline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en-US" sz="1400" b="1" dirty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667B9E-DB0A-4D75-8CE8-07E2CFC78DE5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EA34ED-885C-4A87-883B-C5D4D90D75E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50EC83-AACB-40A7-8DCB-7CBCB8B7F113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9DDA95-5C7A-4AF8-9ED8-56E4A131D7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C2525-C4A3-49A4-9E93-BA12353AE138}" type="slidenum">
              <a:rPr lang="pt-BR" smtClean="0">
                <a:latin typeface="Arial" charset="0"/>
              </a:rPr>
              <a:pPr/>
              <a:t>6</a:t>
            </a:fld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CFBAD-AAE9-42EE-AC6D-1861DD5A644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854E-A623-4E53-9C06-6697167ECC18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11C7-24C2-4BAC-9AA8-06DA802277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AC3B0-742F-414B-8782-72395421D119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F852-DE6C-4FF5-9630-881425D16F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8A8A-BAB1-422E-B94A-B4873BEC2DEA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322F-C346-4A95-8EDC-8649B5C813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DC51-0F0C-4357-9D76-313F6B7020FD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D24F-4C73-4415-9641-426AB2EE70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1C84B-4304-41BB-9641-D6009A6B922A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E94D-C25B-4F4E-BF26-3DBBC85486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3457-F83C-4768-99A6-6814B2490B83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2CB0-ACDB-4252-B7C2-9ABABF0566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8D694-C10C-49F5-AA09-5BE485C1528B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BCAB-A793-44E3-B7D3-F4FBE30EF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81F8-051F-45C4-A971-10D5F6E59373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7400-40CA-4BBD-A3E4-0858BC55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Subtítulo 1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Subtítulo 2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6C8EF-91D1-42CC-97A7-07C035B971DE}" type="datetimeFigureOut">
              <a:rPr lang="pt-BR" smtClean="0"/>
              <a:pPr/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E179FF-C556-4F05-A18E-48756B440C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7B87-001C-4F4A-B3AE-35D3C5699534}" type="datetime1">
              <a:rPr lang="pt-BR" smtClean="0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BE6D-C3CE-4A68-B97D-44DC89D2DB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C46F-1457-4D6E-BDC0-F5FE865A5681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D751-F912-4C92-98F8-82BF850DDE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9E12-10F9-4286-80C6-FF341E26DD6B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7797-BFA0-42FA-8E3D-7287A16FE2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F3A2-33E7-4193-A946-0F240CDEDB45}" type="datetime1">
              <a:rPr lang="pt-BR"/>
              <a:pPr>
                <a:defRPr/>
              </a:pPr>
              <a:t>16/09/2013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991A-F073-4CAE-AD65-4A182360ED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opo portugues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41336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644008" y="44624"/>
            <a:ext cx="4042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0" name="Imagem 9" descr="bas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6741368"/>
            <a:ext cx="9144000" cy="144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49" r:id="rId5"/>
    <p:sldLayoutId id="2147483655" r:id="rId6"/>
  </p:sldLayoutIdLst>
  <p:txStyles>
    <p:titleStyle>
      <a:lvl1pPr algn="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base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742113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6" descr="topo ingles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6988"/>
            <a:ext cx="9144000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56E64-DA93-4CA0-9AD5-2843576CA1D9}" type="datetime1">
              <a:rPr 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16/09/2013</a:t>
            </a:fld>
            <a:endParaRPr lang="pt-BR">
              <a:ea typeface="ＭＳ Ｐゴシック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0BEB7-687D-44E0-BB5B-0085DE8C7FB6}" type="slidenum">
              <a:rPr lang="pt-BR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hyperlink" Target="http://www.anp.gov.b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99392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14" name="Imagem 13" descr="imagem_capa_menos lar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3533578" cy="6957392"/>
          </a:xfrm>
          <a:prstGeom prst="rect">
            <a:avLst/>
          </a:prstGeom>
        </p:spPr>
      </p:pic>
      <p:pic>
        <p:nvPicPr>
          <p:cNvPr id="15" name="Imagem 14" descr="logo ANP 15 anos centralizada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8559" y="5247215"/>
            <a:ext cx="2225769" cy="1206121"/>
          </a:xfrm>
          <a:prstGeom prst="rect">
            <a:avLst/>
          </a:prstGeom>
        </p:spPr>
      </p:pic>
      <p:pic>
        <p:nvPicPr>
          <p:cNvPr id="16" name="Imagem 15" descr="marca_1PSal_portugu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721085"/>
            <a:ext cx="1944000" cy="1051731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3492500" y="3730923"/>
            <a:ext cx="5651500" cy="113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Magda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Chambriard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Diretora-Geral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 smtClean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Setembro, 2013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3635896" y="2276475"/>
            <a:ext cx="54356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Perspectivas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Óleo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Gás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Brasileiro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as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Licitações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ANP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 descr="logomarca_12a_Rodada_horizont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264" y="903502"/>
            <a:ext cx="2592000" cy="75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8430" y="476672"/>
            <a:ext cx="4824090" cy="32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11ª Rodada de Licitações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8809515"/>
              </p:ext>
            </p:extLst>
          </p:nvPr>
        </p:nvGraphicFramePr>
        <p:xfrm>
          <a:off x="5220072" y="1484784"/>
          <a:ext cx="3672408" cy="4320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/>
                <a:gridCol w="1080120"/>
                <a:gridCol w="1080120"/>
              </a:tblGrid>
              <a:tr h="34961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Bacia</a:t>
                      </a:r>
                      <a:endParaRPr lang="en-US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Estado</a:t>
                      </a:r>
                      <a:endParaRPr lang="en-US" sz="14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err="1" smtClean="0">
                          <a:latin typeface="Arial" pitchFamily="34" charset="0"/>
                          <a:cs typeface="Arial" pitchFamily="34" charset="0"/>
                        </a:rPr>
                        <a:t>Área</a:t>
                      </a:r>
                      <a:r>
                        <a:rPr lang="en-U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aseline="0" noProof="0" dirty="0" smtClean="0">
                          <a:latin typeface="Arial" pitchFamily="34" charset="0"/>
                          <a:cs typeface="Arial" pitchFamily="34" charset="0"/>
                        </a:rPr>
                        <a:t>(km</a:t>
                      </a:r>
                      <a:r>
                        <a:rPr lang="en-US" sz="1100" baseline="30000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100" kern="1200" noProof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100" b="1" kern="1200" noProof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Foz do Amazonas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AP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kern="1200" dirty="0" smtClean="0">
                          <a:latin typeface="Arial" pitchFamily="34" charset="0"/>
                          <a:cs typeface="Arial" pitchFamily="34" charset="0"/>
                        </a:rPr>
                        <a:t>44.500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Pará-Maranhão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PA, MA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4.616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Barreirinhas</a:t>
                      </a:r>
                      <a:endParaRPr lang="pt-BR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13.074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Ceará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CE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7.388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Potiguar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CE, RN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7.326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Pernambuco-Paraíba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PE, PB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6.291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Espírito-Santo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4.330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Parnaíba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MA, PI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59.764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Sergipe-Alagoas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733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Recôncavo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475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Tucano Sul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6.455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Potiguar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RN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588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452">
                <a:tc>
                  <a:txBody>
                    <a:bodyPr/>
                    <a:lstStyle/>
                    <a:p>
                      <a:pPr algn="l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Espírito-Santo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itchFamily="34" charset="0"/>
                          <a:cs typeface="Arial" pitchFamily="34" charset="0"/>
                        </a:rPr>
                        <a:t>ES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Arial" pitchFamily="34" charset="0"/>
                          <a:cs typeface="Arial" pitchFamily="34" charset="0"/>
                        </a:rPr>
                        <a:t>179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220072" y="587727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Área total:  155.718 km</a:t>
            </a:r>
            <a:r>
              <a:rPr lang="pt-BR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1864"/>
            <a:ext cx="48133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 rot="1957720">
            <a:off x="2103562" y="1864301"/>
            <a:ext cx="2736850" cy="180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Elipse 11"/>
          <p:cNvSpPr/>
          <p:nvPr/>
        </p:nvSpPr>
        <p:spPr>
          <a:xfrm>
            <a:off x="3743449" y="4293176"/>
            <a:ext cx="325438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4427538" y="115094"/>
            <a:ext cx="47529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/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Pré-sal</a:t>
            </a:r>
            <a:r>
              <a:rPr lang="en-US" b="1" baseline="30000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(*)</a:t>
            </a:r>
            <a:endParaRPr lang="en-US" b="1" baseline="30000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r>
              <a:rPr lang="pt-B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(21 </a:t>
            </a:r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outubro</a:t>
            </a:r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</a:t>
            </a:r>
            <a:r>
              <a:rPr lang="pt-BR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2013)</a:t>
            </a:r>
            <a:endParaRPr lang="en-US" sz="18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Regime de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Partilha</a:t>
            </a: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Produção</a:t>
            </a:r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5508104" y="5682734"/>
            <a:ext cx="3279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www.brasil-rounds.gov.br</a:t>
            </a:r>
            <a:endParaRPr lang="en-US" sz="16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5530237" y="1772816"/>
            <a:ext cx="329023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Bônus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assinatura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PEM e CL</a:t>
            </a:r>
          </a:p>
          <a:p>
            <a:pPr algn="ctr">
              <a:defRPr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Definidos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edital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5558073" y="3178496"/>
            <a:ext cx="304628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de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excedente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óleo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      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Parâmetro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569045" y="4381366"/>
            <a:ext cx="325142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Vencedor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oferta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652120" y="4964981"/>
            <a:ext cx="30243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Petrobras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operadora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com, no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mínimo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30%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6876256" y="4437112"/>
            <a:ext cx="192564" cy="216000"/>
          </a:xfrm>
          <a:prstGeom prst="rightArrow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 rot="5400000">
            <a:off x="7020256" y="2085032"/>
            <a:ext cx="216000" cy="504000"/>
          </a:xfrm>
          <a:prstGeom prst="rightArrow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6228184" y="3645024"/>
            <a:ext cx="192564" cy="252000"/>
          </a:xfrm>
          <a:prstGeom prst="rightArrow">
            <a:avLst/>
          </a:prstGeom>
          <a:solidFill>
            <a:schemeClr val="accent2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70013"/>
            <a:ext cx="75977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angulado 7"/>
          <p:cNvCxnSpPr/>
          <p:nvPr/>
        </p:nvCxnSpPr>
        <p:spPr>
          <a:xfrm>
            <a:off x="1296988" y="4868863"/>
            <a:ext cx="2808287" cy="288925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647700" y="4663301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Lula </a:t>
            </a: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(5 poços)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107,2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4,3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12" name="Conector angulado 11"/>
          <p:cNvCxnSpPr/>
          <p:nvPr/>
        </p:nvCxnSpPr>
        <p:spPr>
          <a:xfrm flipV="1">
            <a:off x="1368425" y="5373688"/>
            <a:ext cx="2520950" cy="358775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47700" y="5384820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Sapinhoá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 (2 </a:t>
            </a: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poços)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37,4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1,2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22" name="Conector angulado 21"/>
          <p:cNvCxnSpPr/>
          <p:nvPr/>
        </p:nvCxnSpPr>
        <p:spPr>
          <a:xfrm>
            <a:off x="4752975" y="2043113"/>
            <a:ext cx="1368425" cy="144462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600450" y="1955026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Jubarte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48,3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1,6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25" name="Conector angulado 24"/>
          <p:cNvCxnSpPr/>
          <p:nvPr/>
        </p:nvCxnSpPr>
        <p:spPr>
          <a:xfrm flipV="1">
            <a:off x="6121400" y="2133600"/>
            <a:ext cx="1295400" cy="142875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6985000" y="1856601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Baleia Azul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58,1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2,0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31" name="Conector angulado 30"/>
          <p:cNvCxnSpPr/>
          <p:nvPr/>
        </p:nvCxnSpPr>
        <p:spPr>
          <a:xfrm>
            <a:off x="4608513" y="2852738"/>
            <a:ext cx="1368425" cy="144462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3600450" y="2576532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Voador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3,2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68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35" name="Conector angulado 34"/>
          <p:cNvCxnSpPr/>
          <p:nvPr/>
        </p:nvCxnSpPr>
        <p:spPr>
          <a:xfrm>
            <a:off x="6192838" y="2997200"/>
            <a:ext cx="1404937" cy="28733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/>
          <p:nvPr/>
        </p:nvCxnSpPr>
        <p:spPr>
          <a:xfrm rot="16200000" flipH="1">
            <a:off x="6066631" y="2997995"/>
            <a:ext cx="1152525" cy="1116012"/>
          </a:xfrm>
          <a:prstGeom prst="bentConnector3">
            <a:avLst>
              <a:gd name="adj1" fmla="val 93840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6985000" y="3224232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Marlim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 Leste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32,4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577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45" name="Conector angulado 44"/>
          <p:cNvCxnSpPr/>
          <p:nvPr/>
        </p:nvCxnSpPr>
        <p:spPr>
          <a:xfrm rot="16200000" flipH="1">
            <a:off x="5491163" y="3662363"/>
            <a:ext cx="2484437" cy="1512887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4"/>
          <p:cNvCxnSpPr/>
          <p:nvPr/>
        </p:nvCxnSpPr>
        <p:spPr>
          <a:xfrm rot="16200000" flipH="1">
            <a:off x="5779294" y="3302794"/>
            <a:ext cx="1763713" cy="1368425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6985000" y="4592657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Barracuda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848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12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6985000" y="5301208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Caratinga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13,3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186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51" name="Conector angulado 50"/>
          <p:cNvCxnSpPr/>
          <p:nvPr/>
        </p:nvCxnSpPr>
        <p:spPr>
          <a:xfrm>
            <a:off x="2628900" y="3141663"/>
            <a:ext cx="2916238" cy="71437"/>
          </a:xfrm>
          <a:prstGeom prst="bentConnector3">
            <a:avLst>
              <a:gd name="adj1" fmla="val 30913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do 52"/>
          <p:cNvCxnSpPr/>
          <p:nvPr/>
        </p:nvCxnSpPr>
        <p:spPr>
          <a:xfrm flipV="1">
            <a:off x="2808288" y="3284538"/>
            <a:ext cx="2663825" cy="504825"/>
          </a:xfrm>
          <a:prstGeom prst="bentConnector3">
            <a:avLst>
              <a:gd name="adj1" fmla="val 13422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1584325" y="3727470"/>
            <a:ext cx="1296988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Linguado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176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33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84325" y="3068960"/>
            <a:ext cx="1296988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Trilha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157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5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cxnSp>
        <p:nvCxnSpPr>
          <p:cNvPr id="61" name="Conector angulado 60"/>
          <p:cNvCxnSpPr/>
          <p:nvPr/>
        </p:nvCxnSpPr>
        <p:spPr>
          <a:xfrm flipV="1">
            <a:off x="4465638" y="3284538"/>
            <a:ext cx="1150937" cy="431800"/>
          </a:xfrm>
          <a:prstGeom prst="bentConnector3">
            <a:avLst>
              <a:gd name="adj1" fmla="val 100585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>
            <a:off x="3313113" y="3368695"/>
            <a:ext cx="129540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Pampo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126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6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499992" y="260648"/>
            <a:ext cx="4609083" cy="6985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Produção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Junho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de 2013)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4021652" y="1331476"/>
            <a:ext cx="4455067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Óleo: 310,7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bbl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/d;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Gás: 10,4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MM m³/d</a:t>
            </a:r>
          </a:p>
        </p:txBody>
      </p:sp>
      <p:sp>
        <p:nvSpPr>
          <p:cNvPr id="22556" name="CaixaDeTexto 39"/>
          <p:cNvSpPr txBox="1">
            <a:spLocks noChangeArrowheads="1"/>
          </p:cNvSpPr>
          <p:nvPr/>
        </p:nvSpPr>
        <p:spPr bwMode="auto">
          <a:xfrm>
            <a:off x="4405313" y="4437063"/>
            <a:ext cx="419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600" b="1">
                <a:solidFill>
                  <a:schemeClr val="bg1"/>
                </a:solidFill>
              </a:rPr>
              <a:t>LIBRA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2557" name="Retângulo 41"/>
          <p:cNvSpPr>
            <a:spLocks noChangeArrowheads="1"/>
          </p:cNvSpPr>
          <p:nvPr/>
        </p:nvSpPr>
        <p:spPr bwMode="auto">
          <a:xfrm>
            <a:off x="936625" y="1989138"/>
            <a:ext cx="2873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/>
          </a:p>
        </p:txBody>
      </p:sp>
      <p:cxnSp>
        <p:nvCxnSpPr>
          <p:cNvPr id="39" name="Conector angulado 38"/>
          <p:cNvCxnSpPr/>
          <p:nvPr/>
        </p:nvCxnSpPr>
        <p:spPr>
          <a:xfrm>
            <a:off x="6048375" y="2349500"/>
            <a:ext cx="1225550" cy="431800"/>
          </a:xfrm>
          <a:prstGeom prst="bentConnector3">
            <a:avLst>
              <a:gd name="adj1" fmla="val 51299"/>
            </a:avLst>
          </a:prstGeom>
          <a:ln>
            <a:solidFill>
              <a:schemeClr val="accent4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6985000" y="2503507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Pirambu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7,0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217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6985000" y="3872726"/>
            <a:ext cx="1368425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Marlim</a:t>
            </a:r>
            <a:endParaRPr lang="pt-BR" sz="1000" b="1" dirty="0">
              <a:solidFill>
                <a:srgbClr val="40404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Óleo: 2,6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</a:t>
            </a:r>
            <a:r>
              <a:rPr lang="pt-BR" sz="1000" b="1" dirty="0" err="1">
                <a:solidFill>
                  <a:srgbClr val="404040"/>
                </a:solidFill>
                <a:latin typeface="Arial" pitchFamily="34" charset="0"/>
              </a:rPr>
              <a:t>bbl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</a:p>
          <a:p>
            <a:pPr algn="ctr">
              <a:defRPr/>
            </a:pPr>
            <a:r>
              <a:rPr lang="pt-BR" sz="1000" b="1" dirty="0" smtClean="0">
                <a:solidFill>
                  <a:srgbClr val="404040"/>
                </a:solidFill>
                <a:latin typeface="Arial" pitchFamily="34" charset="0"/>
              </a:rPr>
              <a:t>Gás: 56 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M m</a:t>
            </a:r>
            <a:r>
              <a:rPr lang="pt-BR" sz="1000" b="1" baseline="30000" dirty="0">
                <a:solidFill>
                  <a:srgbClr val="404040"/>
                </a:solidFill>
                <a:latin typeface="Arial" pitchFamily="34" charset="0"/>
              </a:rPr>
              <a:t>3</a:t>
            </a:r>
            <a:r>
              <a:rPr lang="pt-BR" sz="1000" b="1" dirty="0">
                <a:solidFill>
                  <a:srgbClr val="404040"/>
                </a:solidFill>
                <a:latin typeface="Arial" pitchFamily="34" charset="0"/>
              </a:rPr>
              <a:t>/d</a:t>
            </a:r>
            <a:endParaRPr lang="en-US" sz="1000" b="1" dirty="0">
              <a:solidFill>
                <a:srgbClr val="404040"/>
              </a:solidFill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9"/>
            <a:ext cx="1440000" cy="12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/>
          <p:nvPr/>
        </p:nvGraphicFramePr>
        <p:xfrm>
          <a:off x="179512" y="1844825"/>
          <a:ext cx="87849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Estrela de 5 pontas 17"/>
          <p:cNvSpPr/>
          <p:nvPr/>
        </p:nvSpPr>
        <p:spPr>
          <a:xfrm>
            <a:off x="1115616" y="2204864"/>
            <a:ext cx="215900" cy="215900"/>
          </a:xfrm>
          <a:prstGeom prst="star5">
            <a:avLst/>
          </a:prstGeom>
          <a:solidFill>
            <a:srgbClr val="43F52B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19" name="Estrela de 5 pontas 18"/>
          <p:cNvSpPr/>
          <p:nvPr/>
        </p:nvSpPr>
        <p:spPr>
          <a:xfrm>
            <a:off x="1619672" y="2420888"/>
            <a:ext cx="215900" cy="215900"/>
          </a:xfrm>
          <a:prstGeom prst="star5">
            <a:avLst/>
          </a:prstGeom>
          <a:solidFill>
            <a:srgbClr val="43F52B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0" name="Estrela de 5 pontas 19"/>
          <p:cNvSpPr/>
          <p:nvPr/>
        </p:nvSpPr>
        <p:spPr>
          <a:xfrm>
            <a:off x="3780036" y="2636912"/>
            <a:ext cx="215900" cy="215900"/>
          </a:xfrm>
          <a:prstGeom prst="star5">
            <a:avLst/>
          </a:prstGeom>
          <a:solidFill>
            <a:srgbClr val="43F52B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1" name="Estrela de 5 pontas 20"/>
          <p:cNvSpPr/>
          <p:nvPr/>
        </p:nvSpPr>
        <p:spPr>
          <a:xfrm>
            <a:off x="3203848" y="2565028"/>
            <a:ext cx="215900" cy="215900"/>
          </a:xfrm>
          <a:prstGeom prst="star5">
            <a:avLst/>
          </a:prstGeom>
          <a:solidFill>
            <a:srgbClr val="F8E708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2" name="Estrela de 5 pontas 21"/>
          <p:cNvSpPr/>
          <p:nvPr/>
        </p:nvSpPr>
        <p:spPr>
          <a:xfrm>
            <a:off x="2195736" y="2421012"/>
            <a:ext cx="215900" cy="215900"/>
          </a:xfrm>
          <a:prstGeom prst="star5">
            <a:avLst/>
          </a:prstGeom>
          <a:solidFill>
            <a:srgbClr val="F8E708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5" name="Estrela de 5 pontas 24"/>
          <p:cNvSpPr/>
          <p:nvPr/>
        </p:nvSpPr>
        <p:spPr>
          <a:xfrm>
            <a:off x="4788148" y="2636912"/>
            <a:ext cx="215900" cy="215900"/>
          </a:xfrm>
          <a:prstGeom prst="star5">
            <a:avLst/>
          </a:prstGeom>
          <a:solidFill>
            <a:srgbClr val="43F52B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6" name="Estrela de 5 pontas 25"/>
          <p:cNvSpPr/>
          <p:nvPr/>
        </p:nvSpPr>
        <p:spPr>
          <a:xfrm>
            <a:off x="5292080" y="2852936"/>
            <a:ext cx="215900" cy="215900"/>
          </a:xfrm>
          <a:prstGeom prst="star5">
            <a:avLst/>
          </a:prstGeom>
          <a:solidFill>
            <a:srgbClr val="F8E708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7" name="Estrela de 5 pontas 26"/>
          <p:cNvSpPr/>
          <p:nvPr/>
        </p:nvSpPr>
        <p:spPr>
          <a:xfrm>
            <a:off x="7380436" y="2996952"/>
            <a:ext cx="215900" cy="215900"/>
          </a:xfrm>
          <a:prstGeom prst="star5">
            <a:avLst/>
          </a:prstGeom>
          <a:solidFill>
            <a:srgbClr val="F8E708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499992" y="260648"/>
            <a:ext cx="4609083" cy="6985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Poços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- Top 15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Junho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2013)</a:t>
            </a:r>
          </a:p>
        </p:txBody>
      </p:sp>
      <p:sp>
        <p:nvSpPr>
          <p:cNvPr id="23" name="CaixaDeTexto 14"/>
          <p:cNvSpPr txBox="1">
            <a:spLocks noChangeArrowheads="1"/>
          </p:cNvSpPr>
          <p:nvPr/>
        </p:nvSpPr>
        <p:spPr bwMode="auto">
          <a:xfrm>
            <a:off x="3765192" y="1434262"/>
            <a:ext cx="1814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Produção (</a:t>
            </a:r>
            <a:r>
              <a:rPr lang="pt-BR" sz="1600" b="1" dirty="0" err="1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bbl</a:t>
            </a:r>
            <a:r>
              <a:rPr lang="pt-BR" sz="16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/d</a:t>
            </a:r>
            <a:r>
              <a:rPr lang="pt-BR" sz="16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trela de 5 pontas 23"/>
          <p:cNvSpPr/>
          <p:nvPr/>
        </p:nvSpPr>
        <p:spPr>
          <a:xfrm>
            <a:off x="107950" y="6381328"/>
            <a:ext cx="142875" cy="144463"/>
          </a:xfrm>
          <a:prstGeom prst="star5">
            <a:avLst/>
          </a:prstGeom>
          <a:solidFill>
            <a:srgbClr val="F8E708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  <p:sp>
        <p:nvSpPr>
          <p:cNvPr id="28" name="CaixaDeTexto 12"/>
          <p:cNvSpPr txBox="1">
            <a:spLocks noChangeArrowheads="1"/>
          </p:cNvSpPr>
          <p:nvPr/>
        </p:nvSpPr>
        <p:spPr bwMode="auto">
          <a:xfrm>
            <a:off x="250825" y="6340475"/>
            <a:ext cx="1737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Pré-sal – Bacia de Campos</a:t>
            </a:r>
            <a:endParaRPr lang="pt-BR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Pré-sal </a:t>
            </a:r>
            <a:r>
              <a:rPr lang="pt-BR" sz="1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sz="1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Bacia de Santos</a:t>
            </a:r>
            <a:endParaRPr lang="en-US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Estrela de 5 pontas 28"/>
          <p:cNvSpPr/>
          <p:nvPr/>
        </p:nvSpPr>
        <p:spPr>
          <a:xfrm>
            <a:off x="107950" y="6533728"/>
            <a:ext cx="142875" cy="144463"/>
          </a:xfrm>
          <a:prstGeom prst="star5">
            <a:avLst/>
          </a:prstGeom>
          <a:solidFill>
            <a:srgbClr val="43F52B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5414057" y="4952826"/>
            <a:ext cx="3729943" cy="7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418670" y="4049986"/>
            <a:ext cx="372994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36097" y="1858094"/>
            <a:ext cx="273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“Libra” – Reservas </a:t>
            </a:r>
            <a:br>
              <a:rPr lang="pt-B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a 12 bilhões de barris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436096" y="3089980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Net pay: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326,4 m</a:t>
            </a:r>
          </a:p>
          <a:p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API: 27º</a:t>
            </a:r>
          </a:p>
          <a:p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5548 a 5560 m: </a:t>
            </a:r>
          </a:p>
          <a:p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Fluxo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Ø = 32/64” – 3667 </a:t>
            </a: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bopd</a:t>
            </a:r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Fluxo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, Ø = 16/64”– 1057 </a:t>
            </a: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bopd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</a:t>
            </a: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coletar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fluido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4528" y="1916832"/>
            <a:ext cx="450000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Prospecto de Libra – Base do Sal (profundidade); IC: 100 m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36096" y="2636912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2-ANP-2A-RJS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1520" y="2708920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2-ANP-2A-RJS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Prospecto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Libra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l="13792" r="22555" b="17796"/>
          <a:stretch>
            <a:fillRect/>
          </a:stretch>
        </p:blipFill>
        <p:spPr bwMode="auto">
          <a:xfrm>
            <a:off x="323528" y="2375845"/>
            <a:ext cx="4788000" cy="36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1508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4"/>
          <p:cNvSpPr/>
          <p:nvPr/>
        </p:nvSpPr>
        <p:spPr>
          <a:xfrm>
            <a:off x="6408000" y="4329144"/>
            <a:ext cx="273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4"/>
          <p:cNvSpPr/>
          <p:nvPr/>
        </p:nvSpPr>
        <p:spPr>
          <a:xfrm>
            <a:off x="6408000" y="3321032"/>
            <a:ext cx="273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4"/>
          <p:cNvSpPr/>
          <p:nvPr/>
        </p:nvSpPr>
        <p:spPr>
          <a:xfrm>
            <a:off x="6408000" y="2312920"/>
            <a:ext cx="2736000" cy="3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tângulo 7"/>
          <p:cNvSpPr>
            <a:spLocks noChangeArrowheads="1"/>
          </p:cNvSpPr>
          <p:nvPr/>
        </p:nvSpPr>
        <p:spPr bwMode="auto">
          <a:xfrm>
            <a:off x="6156176" y="1556792"/>
            <a:ext cx="28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poços</a:t>
            </a:r>
            <a:endParaRPr lang="pt-BR" sz="18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600"/>
              </a:spcBef>
            </a:pPr>
            <a:r>
              <a:rPr lang="pt-BR" sz="1200" b="1" i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BR" sz="1200" b="1" i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PEV, </a:t>
            </a:r>
            <a:r>
              <a:rPr lang="pt-BR" sz="1200" b="1" i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PVT </a:t>
            </a:r>
            <a:r>
              <a:rPr lang="pt-BR" sz="1200" b="1" i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e outros</a:t>
            </a:r>
            <a:endParaRPr lang="pt-BR" sz="1200" b="1" i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</a:pPr>
            <a:r>
              <a:rPr lang="pt-BR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Sísmica </a:t>
            </a:r>
            <a:r>
              <a:rPr lang="pt-B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2D</a:t>
            </a:r>
          </a:p>
          <a:p>
            <a:pPr algn="r">
              <a:spcBef>
                <a:spcPts val="1800"/>
              </a:spcBef>
            </a:pP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Sísmica </a:t>
            </a:r>
            <a:r>
              <a:rPr lang="pt-BR" sz="18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3D</a:t>
            </a:r>
          </a:p>
          <a:p>
            <a:pPr algn="r">
              <a:spcBef>
                <a:spcPts val="1800"/>
              </a:spcBef>
            </a:pPr>
            <a:r>
              <a:rPr lang="pt-BR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Métodos Potenciais</a:t>
            </a:r>
            <a:endParaRPr lang="pt-BR" sz="18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</a:pPr>
            <a:r>
              <a:rPr lang="pt-BR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Geoquímica de poço</a:t>
            </a:r>
            <a:endParaRPr lang="pt-BR" sz="18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800"/>
              </a:spcBef>
            </a:pPr>
            <a:r>
              <a:rPr lang="pt-BR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Estudos técnicos</a:t>
            </a:r>
            <a:endParaRPr lang="pt-BR" sz="18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179388" y="1535113"/>
            <a:ext cx="5940425" cy="4989512"/>
            <a:chOff x="216176" y="1463317"/>
            <a:chExt cx="5940000" cy="4990019"/>
          </a:xfrm>
        </p:grpSpPr>
        <p:pic>
          <p:nvPicPr>
            <p:cNvPr id="287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176" y="1463317"/>
              <a:ext cx="5940000" cy="4990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52" name="CaixaDeTexto 11"/>
            <p:cNvSpPr txBox="1">
              <a:spLocks noChangeArrowheads="1"/>
            </p:cNvSpPr>
            <p:nvPr/>
          </p:nvSpPr>
          <p:spPr bwMode="auto">
            <a:xfrm>
              <a:off x="3045543" y="3501008"/>
              <a:ext cx="66236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/>
                <a:t>2-ANP-1-RJS</a:t>
              </a:r>
              <a:endParaRPr lang="en-US" sz="600" b="1"/>
            </a:p>
          </p:txBody>
        </p:sp>
        <p:sp>
          <p:nvSpPr>
            <p:cNvPr id="28753" name="CaixaDeTexto 12"/>
            <p:cNvSpPr txBox="1">
              <a:spLocks noChangeArrowheads="1"/>
            </p:cNvSpPr>
            <p:nvPr/>
          </p:nvSpPr>
          <p:spPr bwMode="auto">
            <a:xfrm>
              <a:off x="3059832" y="3244334"/>
              <a:ext cx="8050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/>
                <a:t>4-BRSA-451-RJS</a:t>
              </a:r>
              <a:endParaRPr lang="en-US" sz="600" b="1"/>
            </a:p>
          </p:txBody>
        </p:sp>
        <p:sp>
          <p:nvSpPr>
            <p:cNvPr id="28754" name="CaixaDeTexto 13"/>
            <p:cNvSpPr txBox="1">
              <a:spLocks noChangeArrowheads="1"/>
            </p:cNvSpPr>
            <p:nvPr/>
          </p:nvSpPr>
          <p:spPr bwMode="auto">
            <a:xfrm>
              <a:off x="3205462" y="3388350"/>
              <a:ext cx="71846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/>
                <a:t>2-ANP-2A-RJS</a:t>
              </a:r>
              <a:endParaRPr lang="en-US" sz="600" b="1"/>
            </a:p>
          </p:txBody>
        </p:sp>
        <p:sp>
          <p:nvSpPr>
            <p:cNvPr id="28755" name="CaixaDeTexto 14"/>
            <p:cNvSpPr txBox="1">
              <a:spLocks noChangeArrowheads="1"/>
            </p:cNvSpPr>
            <p:nvPr/>
          </p:nvSpPr>
          <p:spPr bwMode="auto">
            <a:xfrm>
              <a:off x="3995936" y="3356992"/>
              <a:ext cx="7040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/>
                <a:t>1-SHEL-5-RJS</a:t>
              </a:r>
              <a:endParaRPr lang="en-US" sz="600" b="1"/>
            </a:p>
          </p:txBody>
        </p:sp>
        <p:sp>
          <p:nvSpPr>
            <p:cNvPr id="28756" name="CaixaDeTexto 15"/>
            <p:cNvSpPr txBox="1">
              <a:spLocks noChangeArrowheads="1"/>
            </p:cNvSpPr>
            <p:nvPr/>
          </p:nvSpPr>
          <p:spPr bwMode="auto">
            <a:xfrm>
              <a:off x="2686851" y="4036422"/>
              <a:ext cx="8050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600" b="1"/>
                <a:t>9-BRSA-716-RJS</a:t>
              </a:r>
              <a:endParaRPr lang="en-US" sz="600" b="1"/>
            </a:p>
          </p:txBody>
        </p:sp>
      </p:grpSp>
      <p:grpSp>
        <p:nvGrpSpPr>
          <p:cNvPr id="3" name="Grupo 137"/>
          <p:cNvGrpSpPr>
            <a:grpSpLocks noChangeAspect="1"/>
          </p:cNvGrpSpPr>
          <p:nvPr/>
        </p:nvGrpSpPr>
        <p:grpSpPr bwMode="auto">
          <a:xfrm>
            <a:off x="6372225" y="5035550"/>
            <a:ext cx="2468563" cy="1201738"/>
            <a:chOff x="6444208" y="5224463"/>
            <a:chExt cx="2231480" cy="1084857"/>
          </a:xfrm>
        </p:grpSpPr>
        <p:sp>
          <p:nvSpPr>
            <p:cNvPr id="28681" name="AutoShape 5"/>
            <p:cNvSpPr>
              <a:spLocks noChangeAspect="1" noChangeArrowheads="1" noTextEdit="1"/>
            </p:cNvSpPr>
            <p:nvPr/>
          </p:nvSpPr>
          <p:spPr bwMode="auto">
            <a:xfrm>
              <a:off x="6450013" y="5229225"/>
              <a:ext cx="2225675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6467476" y="5224463"/>
              <a:ext cx="572375" cy="166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Legenda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6467476" y="5713413"/>
              <a:ext cx="307975" cy="153988"/>
            </a:xfrm>
            <a:prstGeom prst="rect">
              <a:avLst/>
            </a:prstGeom>
            <a:solidFill>
              <a:srgbClr val="FF00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6831013" y="5732463"/>
              <a:ext cx="533250" cy="125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Sísmica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3D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>
              <a:off x="6467476" y="6000750"/>
              <a:ext cx="307975" cy="1588"/>
            </a:xfrm>
            <a:prstGeom prst="line">
              <a:avLst/>
            </a:prstGeom>
            <a:noFill/>
            <a:ln w="11113">
              <a:solidFill>
                <a:srgbClr val="FFAA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6831013" y="5942013"/>
              <a:ext cx="533250" cy="125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Sísmica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2D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87" name="Rectangle 12"/>
            <p:cNvSpPr>
              <a:spLocks noChangeArrowheads="1"/>
            </p:cNvSpPr>
            <p:nvPr/>
          </p:nvSpPr>
          <p:spPr bwMode="auto">
            <a:xfrm>
              <a:off x="6444208" y="6156920"/>
              <a:ext cx="307975" cy="152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88" name="Rectangle 15"/>
            <p:cNvSpPr>
              <a:spLocks noChangeArrowheads="1"/>
            </p:cNvSpPr>
            <p:nvPr/>
          </p:nvSpPr>
          <p:spPr bwMode="auto">
            <a:xfrm>
              <a:off x="6456908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89" name="Rectangle 18"/>
            <p:cNvSpPr>
              <a:spLocks noChangeArrowheads="1"/>
            </p:cNvSpPr>
            <p:nvPr/>
          </p:nvSpPr>
          <p:spPr bwMode="auto">
            <a:xfrm>
              <a:off x="6456908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0" name="Rectangle 21"/>
            <p:cNvSpPr>
              <a:spLocks noChangeArrowheads="1"/>
            </p:cNvSpPr>
            <p:nvPr/>
          </p:nvSpPr>
          <p:spPr bwMode="auto">
            <a:xfrm>
              <a:off x="6456908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1" name="Rectangle 24"/>
            <p:cNvSpPr>
              <a:spLocks noChangeArrowheads="1"/>
            </p:cNvSpPr>
            <p:nvPr/>
          </p:nvSpPr>
          <p:spPr bwMode="auto">
            <a:xfrm>
              <a:off x="6456908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2" name="Rectangle 27"/>
            <p:cNvSpPr>
              <a:spLocks noChangeArrowheads="1"/>
            </p:cNvSpPr>
            <p:nvPr/>
          </p:nvSpPr>
          <p:spPr bwMode="auto">
            <a:xfrm>
              <a:off x="6456908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3" name="Rectangle 30"/>
            <p:cNvSpPr>
              <a:spLocks noChangeArrowheads="1"/>
            </p:cNvSpPr>
            <p:nvPr/>
          </p:nvSpPr>
          <p:spPr bwMode="auto">
            <a:xfrm>
              <a:off x="6456908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4" name="Rectangle 40"/>
            <p:cNvSpPr>
              <a:spLocks noChangeArrowheads="1"/>
            </p:cNvSpPr>
            <p:nvPr/>
          </p:nvSpPr>
          <p:spPr bwMode="auto">
            <a:xfrm>
              <a:off x="6490245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5" name="Rectangle 41"/>
            <p:cNvSpPr>
              <a:spLocks noChangeArrowheads="1"/>
            </p:cNvSpPr>
            <p:nvPr/>
          </p:nvSpPr>
          <p:spPr bwMode="auto">
            <a:xfrm>
              <a:off x="6523583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6" name="Rectangle 42"/>
            <p:cNvSpPr>
              <a:spLocks noChangeArrowheads="1"/>
            </p:cNvSpPr>
            <p:nvPr/>
          </p:nvSpPr>
          <p:spPr bwMode="auto">
            <a:xfrm>
              <a:off x="6556920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7" name="Rectangle 43"/>
            <p:cNvSpPr>
              <a:spLocks noChangeArrowheads="1"/>
            </p:cNvSpPr>
            <p:nvPr/>
          </p:nvSpPr>
          <p:spPr bwMode="auto">
            <a:xfrm>
              <a:off x="6490245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8" name="Rectangle 44"/>
            <p:cNvSpPr>
              <a:spLocks noChangeArrowheads="1"/>
            </p:cNvSpPr>
            <p:nvPr/>
          </p:nvSpPr>
          <p:spPr bwMode="auto">
            <a:xfrm>
              <a:off x="6523583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699" name="Rectangle 45"/>
            <p:cNvSpPr>
              <a:spLocks noChangeArrowheads="1"/>
            </p:cNvSpPr>
            <p:nvPr/>
          </p:nvSpPr>
          <p:spPr bwMode="auto">
            <a:xfrm>
              <a:off x="6556920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0" name="Rectangle 46"/>
            <p:cNvSpPr>
              <a:spLocks noChangeArrowheads="1"/>
            </p:cNvSpPr>
            <p:nvPr/>
          </p:nvSpPr>
          <p:spPr bwMode="auto">
            <a:xfrm>
              <a:off x="6490245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1" name="Rectangle 47"/>
            <p:cNvSpPr>
              <a:spLocks noChangeArrowheads="1"/>
            </p:cNvSpPr>
            <p:nvPr/>
          </p:nvSpPr>
          <p:spPr bwMode="auto">
            <a:xfrm>
              <a:off x="6523583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2" name="Rectangle 48"/>
            <p:cNvSpPr>
              <a:spLocks noChangeArrowheads="1"/>
            </p:cNvSpPr>
            <p:nvPr/>
          </p:nvSpPr>
          <p:spPr bwMode="auto">
            <a:xfrm>
              <a:off x="6556920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3" name="Rectangle 49"/>
            <p:cNvSpPr>
              <a:spLocks noChangeArrowheads="1"/>
            </p:cNvSpPr>
            <p:nvPr/>
          </p:nvSpPr>
          <p:spPr bwMode="auto">
            <a:xfrm>
              <a:off x="6490245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4" name="Rectangle 50"/>
            <p:cNvSpPr>
              <a:spLocks noChangeArrowheads="1"/>
            </p:cNvSpPr>
            <p:nvPr/>
          </p:nvSpPr>
          <p:spPr bwMode="auto">
            <a:xfrm>
              <a:off x="6523583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5" name="Rectangle 51"/>
            <p:cNvSpPr>
              <a:spLocks noChangeArrowheads="1"/>
            </p:cNvSpPr>
            <p:nvPr/>
          </p:nvSpPr>
          <p:spPr bwMode="auto">
            <a:xfrm>
              <a:off x="6556920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6" name="Rectangle 53"/>
            <p:cNvSpPr>
              <a:spLocks noChangeArrowheads="1"/>
            </p:cNvSpPr>
            <p:nvPr/>
          </p:nvSpPr>
          <p:spPr bwMode="auto">
            <a:xfrm>
              <a:off x="6523583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7" name="Rectangle 54"/>
            <p:cNvSpPr>
              <a:spLocks noChangeArrowheads="1"/>
            </p:cNvSpPr>
            <p:nvPr/>
          </p:nvSpPr>
          <p:spPr bwMode="auto">
            <a:xfrm>
              <a:off x="6556920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8" name="Rectangle 55"/>
            <p:cNvSpPr>
              <a:spLocks noChangeArrowheads="1"/>
            </p:cNvSpPr>
            <p:nvPr/>
          </p:nvSpPr>
          <p:spPr bwMode="auto">
            <a:xfrm>
              <a:off x="6490245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09" name="Rectangle 56"/>
            <p:cNvSpPr>
              <a:spLocks noChangeArrowheads="1"/>
            </p:cNvSpPr>
            <p:nvPr/>
          </p:nvSpPr>
          <p:spPr bwMode="auto">
            <a:xfrm>
              <a:off x="6523583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0" name="Rectangle 57"/>
            <p:cNvSpPr>
              <a:spLocks noChangeArrowheads="1"/>
            </p:cNvSpPr>
            <p:nvPr/>
          </p:nvSpPr>
          <p:spPr bwMode="auto">
            <a:xfrm>
              <a:off x="6556920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1" name="Rectangle 67"/>
            <p:cNvSpPr>
              <a:spLocks noChangeArrowheads="1"/>
            </p:cNvSpPr>
            <p:nvPr/>
          </p:nvSpPr>
          <p:spPr bwMode="auto">
            <a:xfrm>
              <a:off x="6590258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2" name="Rectangle 68"/>
            <p:cNvSpPr>
              <a:spLocks noChangeArrowheads="1"/>
            </p:cNvSpPr>
            <p:nvPr/>
          </p:nvSpPr>
          <p:spPr bwMode="auto">
            <a:xfrm>
              <a:off x="6623595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3" name="Rectangle 69"/>
            <p:cNvSpPr>
              <a:spLocks noChangeArrowheads="1"/>
            </p:cNvSpPr>
            <p:nvPr/>
          </p:nvSpPr>
          <p:spPr bwMode="auto">
            <a:xfrm>
              <a:off x="6656933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4" name="Rectangle 70"/>
            <p:cNvSpPr>
              <a:spLocks noChangeArrowheads="1"/>
            </p:cNvSpPr>
            <p:nvPr/>
          </p:nvSpPr>
          <p:spPr bwMode="auto">
            <a:xfrm>
              <a:off x="6590258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5" name="Rectangle 71"/>
            <p:cNvSpPr>
              <a:spLocks noChangeArrowheads="1"/>
            </p:cNvSpPr>
            <p:nvPr/>
          </p:nvSpPr>
          <p:spPr bwMode="auto">
            <a:xfrm>
              <a:off x="6623595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6" name="Rectangle 72"/>
            <p:cNvSpPr>
              <a:spLocks noChangeArrowheads="1"/>
            </p:cNvSpPr>
            <p:nvPr/>
          </p:nvSpPr>
          <p:spPr bwMode="auto">
            <a:xfrm>
              <a:off x="6656933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7" name="Rectangle 73"/>
            <p:cNvSpPr>
              <a:spLocks noChangeArrowheads="1"/>
            </p:cNvSpPr>
            <p:nvPr/>
          </p:nvSpPr>
          <p:spPr bwMode="auto">
            <a:xfrm>
              <a:off x="6590258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8" name="Rectangle 74"/>
            <p:cNvSpPr>
              <a:spLocks noChangeArrowheads="1"/>
            </p:cNvSpPr>
            <p:nvPr/>
          </p:nvSpPr>
          <p:spPr bwMode="auto">
            <a:xfrm>
              <a:off x="6623595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19" name="Rectangle 75"/>
            <p:cNvSpPr>
              <a:spLocks noChangeArrowheads="1"/>
            </p:cNvSpPr>
            <p:nvPr/>
          </p:nvSpPr>
          <p:spPr bwMode="auto">
            <a:xfrm>
              <a:off x="6656933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0" name="Rectangle 76"/>
            <p:cNvSpPr>
              <a:spLocks noChangeArrowheads="1"/>
            </p:cNvSpPr>
            <p:nvPr/>
          </p:nvSpPr>
          <p:spPr bwMode="auto">
            <a:xfrm>
              <a:off x="6590258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1" name="Rectangle 77"/>
            <p:cNvSpPr>
              <a:spLocks noChangeArrowheads="1"/>
            </p:cNvSpPr>
            <p:nvPr/>
          </p:nvSpPr>
          <p:spPr bwMode="auto">
            <a:xfrm>
              <a:off x="6623595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2" name="Rectangle 78"/>
            <p:cNvSpPr>
              <a:spLocks noChangeArrowheads="1"/>
            </p:cNvSpPr>
            <p:nvPr/>
          </p:nvSpPr>
          <p:spPr bwMode="auto">
            <a:xfrm>
              <a:off x="6656933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3" name="Rectangle 79"/>
            <p:cNvSpPr>
              <a:spLocks noChangeArrowheads="1"/>
            </p:cNvSpPr>
            <p:nvPr/>
          </p:nvSpPr>
          <p:spPr bwMode="auto">
            <a:xfrm>
              <a:off x="6590258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4" name="Rectangle 80"/>
            <p:cNvSpPr>
              <a:spLocks noChangeArrowheads="1"/>
            </p:cNvSpPr>
            <p:nvPr/>
          </p:nvSpPr>
          <p:spPr bwMode="auto">
            <a:xfrm>
              <a:off x="6623595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5" name="Rectangle 81"/>
            <p:cNvSpPr>
              <a:spLocks noChangeArrowheads="1"/>
            </p:cNvSpPr>
            <p:nvPr/>
          </p:nvSpPr>
          <p:spPr bwMode="auto">
            <a:xfrm>
              <a:off x="6656933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6" name="Rectangle 82"/>
            <p:cNvSpPr>
              <a:spLocks noChangeArrowheads="1"/>
            </p:cNvSpPr>
            <p:nvPr/>
          </p:nvSpPr>
          <p:spPr bwMode="auto">
            <a:xfrm>
              <a:off x="6590258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7" name="Rectangle 83"/>
            <p:cNvSpPr>
              <a:spLocks noChangeArrowheads="1"/>
            </p:cNvSpPr>
            <p:nvPr/>
          </p:nvSpPr>
          <p:spPr bwMode="auto">
            <a:xfrm>
              <a:off x="6623595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8" name="Rectangle 84"/>
            <p:cNvSpPr>
              <a:spLocks noChangeArrowheads="1"/>
            </p:cNvSpPr>
            <p:nvPr/>
          </p:nvSpPr>
          <p:spPr bwMode="auto">
            <a:xfrm>
              <a:off x="6656933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29" name="Rectangle 94"/>
            <p:cNvSpPr>
              <a:spLocks noChangeArrowheads="1"/>
            </p:cNvSpPr>
            <p:nvPr/>
          </p:nvSpPr>
          <p:spPr bwMode="auto">
            <a:xfrm>
              <a:off x="6688683" y="6123582"/>
              <a:ext cx="9525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0" name="Rectangle 95"/>
            <p:cNvSpPr>
              <a:spLocks noChangeArrowheads="1"/>
            </p:cNvSpPr>
            <p:nvPr/>
          </p:nvSpPr>
          <p:spPr bwMode="auto">
            <a:xfrm>
              <a:off x="6722020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1" name="Rectangle 96"/>
            <p:cNvSpPr>
              <a:spLocks noChangeArrowheads="1"/>
            </p:cNvSpPr>
            <p:nvPr/>
          </p:nvSpPr>
          <p:spPr bwMode="auto">
            <a:xfrm>
              <a:off x="6755358" y="6123582"/>
              <a:ext cx="7938" cy="9525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2" name="Rectangle 97"/>
            <p:cNvSpPr>
              <a:spLocks noChangeArrowheads="1"/>
            </p:cNvSpPr>
            <p:nvPr/>
          </p:nvSpPr>
          <p:spPr bwMode="auto">
            <a:xfrm>
              <a:off x="6688683" y="6156920"/>
              <a:ext cx="9525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3" name="Rectangle 98"/>
            <p:cNvSpPr>
              <a:spLocks noChangeArrowheads="1"/>
            </p:cNvSpPr>
            <p:nvPr/>
          </p:nvSpPr>
          <p:spPr bwMode="auto">
            <a:xfrm>
              <a:off x="6722020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4" name="Rectangle 99"/>
            <p:cNvSpPr>
              <a:spLocks noChangeArrowheads="1"/>
            </p:cNvSpPr>
            <p:nvPr/>
          </p:nvSpPr>
          <p:spPr bwMode="auto">
            <a:xfrm>
              <a:off x="6755358" y="615692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5" name="Rectangle 100"/>
            <p:cNvSpPr>
              <a:spLocks noChangeArrowheads="1"/>
            </p:cNvSpPr>
            <p:nvPr/>
          </p:nvSpPr>
          <p:spPr bwMode="auto">
            <a:xfrm>
              <a:off x="6688683" y="6190257"/>
              <a:ext cx="9525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6" name="Rectangle 101"/>
            <p:cNvSpPr>
              <a:spLocks noChangeArrowheads="1"/>
            </p:cNvSpPr>
            <p:nvPr/>
          </p:nvSpPr>
          <p:spPr bwMode="auto">
            <a:xfrm>
              <a:off x="6722020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7" name="Rectangle 102"/>
            <p:cNvSpPr>
              <a:spLocks noChangeArrowheads="1"/>
            </p:cNvSpPr>
            <p:nvPr/>
          </p:nvSpPr>
          <p:spPr bwMode="auto">
            <a:xfrm>
              <a:off x="6755358" y="6190257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8" name="Rectangle 103"/>
            <p:cNvSpPr>
              <a:spLocks noChangeArrowheads="1"/>
            </p:cNvSpPr>
            <p:nvPr/>
          </p:nvSpPr>
          <p:spPr bwMode="auto">
            <a:xfrm>
              <a:off x="6688683" y="6223595"/>
              <a:ext cx="9525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39" name="Rectangle 104"/>
            <p:cNvSpPr>
              <a:spLocks noChangeArrowheads="1"/>
            </p:cNvSpPr>
            <p:nvPr/>
          </p:nvSpPr>
          <p:spPr bwMode="auto">
            <a:xfrm>
              <a:off x="6722020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0" name="Rectangle 105"/>
            <p:cNvSpPr>
              <a:spLocks noChangeArrowheads="1"/>
            </p:cNvSpPr>
            <p:nvPr/>
          </p:nvSpPr>
          <p:spPr bwMode="auto">
            <a:xfrm>
              <a:off x="6755358" y="6223595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1" name="Rectangle 106"/>
            <p:cNvSpPr>
              <a:spLocks noChangeArrowheads="1"/>
            </p:cNvSpPr>
            <p:nvPr/>
          </p:nvSpPr>
          <p:spPr bwMode="auto">
            <a:xfrm>
              <a:off x="6688683" y="6256932"/>
              <a:ext cx="9525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2" name="Rectangle 107"/>
            <p:cNvSpPr>
              <a:spLocks noChangeArrowheads="1"/>
            </p:cNvSpPr>
            <p:nvPr/>
          </p:nvSpPr>
          <p:spPr bwMode="auto">
            <a:xfrm>
              <a:off x="6722020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3" name="Rectangle 108"/>
            <p:cNvSpPr>
              <a:spLocks noChangeArrowheads="1"/>
            </p:cNvSpPr>
            <p:nvPr/>
          </p:nvSpPr>
          <p:spPr bwMode="auto">
            <a:xfrm>
              <a:off x="6755358" y="6256932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4" name="Rectangle 109"/>
            <p:cNvSpPr>
              <a:spLocks noChangeArrowheads="1"/>
            </p:cNvSpPr>
            <p:nvPr/>
          </p:nvSpPr>
          <p:spPr bwMode="auto">
            <a:xfrm>
              <a:off x="6688683" y="6290270"/>
              <a:ext cx="9525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5" name="Rectangle 110"/>
            <p:cNvSpPr>
              <a:spLocks noChangeArrowheads="1"/>
            </p:cNvSpPr>
            <p:nvPr/>
          </p:nvSpPr>
          <p:spPr bwMode="auto">
            <a:xfrm>
              <a:off x="6722020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6" name="Rectangle 111"/>
            <p:cNvSpPr>
              <a:spLocks noChangeArrowheads="1"/>
            </p:cNvSpPr>
            <p:nvPr/>
          </p:nvSpPr>
          <p:spPr bwMode="auto">
            <a:xfrm>
              <a:off x="6755358" y="6290270"/>
              <a:ext cx="7938" cy="7938"/>
            </a:xfrm>
            <a:prstGeom prst="rect">
              <a:avLst/>
            </a:prstGeom>
            <a:solidFill>
              <a:srgbClr val="007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747" name="Rectangle 122"/>
            <p:cNvSpPr>
              <a:spLocks noChangeArrowheads="1"/>
            </p:cNvSpPr>
            <p:nvPr/>
          </p:nvSpPr>
          <p:spPr bwMode="auto">
            <a:xfrm>
              <a:off x="6831013" y="6149975"/>
              <a:ext cx="1350514" cy="125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Gravimetria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e </a:t>
              </a:r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magnetometria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48" name="Rectangle 123"/>
            <p:cNvSpPr>
              <a:spLocks noChangeArrowheads="1"/>
            </p:cNvSpPr>
            <p:nvPr/>
          </p:nvSpPr>
          <p:spPr bwMode="auto">
            <a:xfrm>
              <a:off x="6580729" y="5522913"/>
              <a:ext cx="1238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dirty="0">
                  <a:solidFill>
                    <a:srgbClr val="000000"/>
                  </a:solidFill>
                  <a:latin typeface="ESRI Default Marker" pitchFamily="2" charset="0"/>
                  <a:cs typeface="Arial" charset="0"/>
                </a:rPr>
                <a:t>!</a:t>
              </a:r>
              <a:endParaRPr lang="en-US" sz="1800" dirty="0">
                <a:cs typeface="Arial" charset="0"/>
              </a:endParaRPr>
            </a:p>
          </p:txBody>
        </p:sp>
        <p:sp>
          <p:nvSpPr>
            <p:cNvPr id="28749" name="Rectangle 124"/>
            <p:cNvSpPr>
              <a:spLocks noChangeArrowheads="1"/>
            </p:cNvSpPr>
            <p:nvPr/>
          </p:nvSpPr>
          <p:spPr bwMode="auto">
            <a:xfrm>
              <a:off x="6813551" y="5495925"/>
              <a:ext cx="289810" cy="125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Poços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tângulo 136"/>
            <p:cNvSpPr/>
            <p:nvPr/>
          </p:nvSpPr>
          <p:spPr>
            <a:xfrm>
              <a:off x="6457124" y="6117285"/>
              <a:ext cx="324318" cy="18057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1800" b="1" dirty="0">
                <a:latin typeface="Arial" pitchFamily="34" charset="0"/>
                <a:ea typeface="+mn-ea"/>
              </a:endParaRPr>
            </a:p>
          </p:txBody>
        </p:sp>
      </p:grpSp>
      <p:sp>
        <p:nvSpPr>
          <p:cNvPr id="85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Pacote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dados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6588125" y="2416453"/>
            <a:ext cx="2556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tângulo 7"/>
          <p:cNvSpPr>
            <a:spLocks noChangeArrowheads="1"/>
          </p:cNvSpPr>
          <p:nvPr/>
        </p:nvSpPr>
        <p:spPr bwMode="auto">
          <a:xfrm>
            <a:off x="7164388" y="2420938"/>
            <a:ext cx="1854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1800"/>
              </a:spcBef>
            </a:pPr>
            <a:r>
              <a:rPr lang="en-US" sz="1800" b="1" dirty="0" err="1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Sísmica</a:t>
            </a:r>
            <a:r>
              <a:rPr lang="pt-BR" sz="18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2D</a:t>
            </a:r>
          </a:p>
          <a:p>
            <a:pPr algn="r">
              <a:spcBef>
                <a:spcPts val="1800"/>
              </a:spcBef>
            </a:pP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Sísmica</a:t>
            </a: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3D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628775"/>
            <a:ext cx="54721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795965" y="4508498"/>
            <a:ext cx="3225801" cy="1520825"/>
            <a:chOff x="3833" y="2972"/>
            <a:chExt cx="2032" cy="958"/>
          </a:xfrm>
        </p:grpSpPr>
        <p:sp>
          <p:nvSpPr>
            <p:cNvPr id="297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33" y="2976"/>
              <a:ext cx="1814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3834" y="2972"/>
              <a:ext cx="39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Legenda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3839" y="3447"/>
              <a:ext cx="4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Sísmica</a:t>
              </a:r>
              <a:r>
                <a:rPr lang="en-US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2D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3839" y="3620"/>
              <a:ext cx="191" cy="1"/>
            </a:xfrm>
            <a:prstGeom prst="line">
              <a:avLst/>
            </a:prstGeom>
            <a:noFill/>
            <a:ln w="11113">
              <a:solidFill>
                <a:srgbClr val="FFAA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4064" y="3584"/>
              <a:ext cx="57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BAKER HUGHES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Line 9"/>
            <p:cNvSpPr>
              <a:spLocks noChangeShapeType="1"/>
            </p:cNvSpPr>
            <p:nvPr/>
          </p:nvSpPr>
          <p:spPr bwMode="auto">
            <a:xfrm>
              <a:off x="3839" y="3750"/>
              <a:ext cx="191" cy="1"/>
            </a:xfrm>
            <a:prstGeom prst="line">
              <a:avLst/>
            </a:prstGeom>
            <a:noFill/>
            <a:ln w="11113">
              <a:solidFill>
                <a:srgbClr val="FF00C5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9" name="Rectangle 10"/>
            <p:cNvSpPr>
              <a:spLocks noChangeArrowheads="1"/>
            </p:cNvSpPr>
            <p:nvPr/>
          </p:nvSpPr>
          <p:spPr bwMode="auto">
            <a:xfrm>
              <a:off x="4064" y="3714"/>
              <a:ext cx="14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GXT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>
              <a:off x="3839" y="3879"/>
              <a:ext cx="191" cy="1"/>
            </a:xfrm>
            <a:prstGeom prst="line">
              <a:avLst/>
            </a:prstGeom>
            <a:noFill/>
            <a:ln w="11113">
              <a:solidFill>
                <a:srgbClr val="007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1" name="Rectangle 12"/>
            <p:cNvSpPr>
              <a:spLocks noChangeArrowheads="1"/>
            </p:cNvSpPr>
            <p:nvPr/>
          </p:nvSpPr>
          <p:spPr bwMode="auto">
            <a:xfrm>
              <a:off x="4064" y="3843"/>
              <a:ext cx="61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SCHLUMBERGER</a:t>
              </a:r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3839" y="3295"/>
              <a:ext cx="191" cy="95"/>
            </a:xfrm>
            <a:prstGeom prst="rect">
              <a:avLst/>
            </a:prstGeom>
            <a:solidFill>
              <a:srgbClr val="FF73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3" name="Rectangle 14"/>
            <p:cNvSpPr>
              <a:spLocks noChangeArrowheads="1"/>
            </p:cNvSpPr>
            <p:nvPr/>
          </p:nvSpPr>
          <p:spPr bwMode="auto">
            <a:xfrm>
              <a:off x="4064" y="3306"/>
              <a:ext cx="18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Sísmica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3D_0264_CGGV_SANTOS_FASE_I-VI_PSDM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4" name="Rectangle 15"/>
            <p:cNvSpPr>
              <a:spLocks noChangeArrowheads="1"/>
            </p:cNvSpPr>
            <p:nvPr/>
          </p:nvSpPr>
          <p:spPr bwMode="auto">
            <a:xfrm>
              <a:off x="3834" y="3137"/>
              <a:ext cx="191" cy="96"/>
            </a:xfrm>
            <a:prstGeom prst="rect">
              <a:avLst/>
            </a:prstGeom>
            <a:solidFill>
              <a:srgbClr val="AA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4059" y="3148"/>
              <a:ext cx="143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Sísmica</a:t>
              </a:r>
              <a:r>
                <a:rPr lang="en-US" sz="9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3D_R0014_PGS_SANTOS-I-PSDM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Outros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dados - SPEC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36"/>
          <p:cNvSpPr>
            <a:spLocks noChangeArrowheads="1"/>
          </p:cNvSpPr>
          <p:nvPr/>
        </p:nvSpPr>
        <p:spPr bwMode="auto">
          <a:xfrm>
            <a:off x="1476375" y="4500860"/>
            <a:ext cx="1697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F81BD"/>
                </a:solidFill>
              </a:rPr>
              <a:t>HD EXTERNO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580111" y="116632"/>
            <a:ext cx="32403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Disponibilização de Dados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23" descr="http://www.sonambulando.com/wp-content/uploads/2013/01/H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911749"/>
            <a:ext cx="225742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85750" y="2750694"/>
            <a:ext cx="4543991" cy="168641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disponibilização dos dados públicos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existentes no Prospecto de Libra são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fundamentais para agilizar e fomentar o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processo de tomada de decisão de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investimentos de potenciais participantes 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endParaRPr lang="pt-BR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436096" y="3429000"/>
            <a:ext cx="3133725" cy="11951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50"/>
              </a:spcAft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&gt;&gt; 19 empresas acessaram os dados entre 25/06/2013 até hoje;</a:t>
            </a:r>
          </a:p>
          <a:p>
            <a:pPr>
              <a:spcAft>
                <a:spcPts val="50"/>
              </a:spcAft>
              <a:defRPr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50"/>
              </a:spcAft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&gt;&gt; manifestação de interesse até 18/09/2013.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64088" y="1598566"/>
            <a:ext cx="2636287" cy="923361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Empresas </a:t>
            </a:r>
            <a:endParaRPr lang="pt-BR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que acessaram os dados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5076825" y="1844675"/>
            <a:ext cx="0" cy="4464050"/>
          </a:xfrm>
          <a:prstGeom prst="line">
            <a:avLst/>
          </a:prstGeom>
          <a:ln w="19050">
            <a:solidFill>
              <a:srgbClr val="4F8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16041" y="1527150"/>
            <a:ext cx="4543991" cy="1037754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pPr>
              <a:defRPr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Os dados do Prospecto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Libra são públicos</a:t>
            </a:r>
          </a:p>
          <a:p>
            <a:pPr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 foram disponibilizados bem antes do anúncio</a:t>
            </a:r>
          </a:p>
          <a:p>
            <a:pPr>
              <a:defRPr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 “Leilão do prospecto de Libra”</a:t>
            </a:r>
          </a:p>
          <a:p>
            <a:pPr>
              <a:defRPr/>
            </a:pPr>
            <a:endParaRPr lang="pt-BR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"/>
          <p:cNvSpPr/>
          <p:nvPr/>
        </p:nvSpPr>
        <p:spPr>
          <a:xfrm>
            <a:off x="4716016" y="5445224"/>
            <a:ext cx="4428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"/>
          <p:cNvSpPr/>
          <p:nvPr/>
        </p:nvSpPr>
        <p:spPr>
          <a:xfrm>
            <a:off x="4716512" y="3285064"/>
            <a:ext cx="4428000" cy="7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1"/>
          <p:cNvSpPr/>
          <p:nvPr/>
        </p:nvSpPr>
        <p:spPr>
          <a:xfrm>
            <a:off x="4716016" y="1520848"/>
            <a:ext cx="4428000" cy="7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29313" y="1556792"/>
            <a:ext cx="3106737" cy="420687"/>
          </a:xfrm>
        </p:spPr>
        <p:txBody>
          <a:bodyPr/>
          <a:lstStyle/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Tempo contratual: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35 anos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27763" y="1865139"/>
            <a:ext cx="28082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0" hangingPunct="0">
              <a:defRPr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Fase exploratória: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anos</a:t>
            </a:r>
            <a:endParaRPr lang="pt-BR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04093" y="2484185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eaLnBrk="0" hangingPunct="0">
              <a:defRPr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PEM: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1.547 km</a:t>
            </a:r>
            <a:r>
              <a:rPr lang="pt-BR" sz="1600" b="1" baseline="30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sísmica 3D</a:t>
            </a:r>
          </a:p>
          <a:p>
            <a:pPr marL="342900" indent="-342900" algn="r" eaLnBrk="0" hangingPunct="0">
              <a:defRPr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poços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74650" y="3348281"/>
            <a:ext cx="4111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hangingPunct="0">
              <a:defRPr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Bônus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assinatura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R$ 15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bilhões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eaLnBrk="0" hangingPunct="0"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Government take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mínimo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75%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tângulo 8"/>
          <p:cNvSpPr>
            <a:spLocks noChangeArrowheads="1"/>
          </p:cNvSpPr>
          <p:nvPr/>
        </p:nvSpPr>
        <p:spPr bwMode="auto">
          <a:xfrm>
            <a:off x="4788024" y="4149080"/>
            <a:ext cx="42480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eaLnBrk="0" hangingPunct="0"/>
            <a:r>
              <a:rPr lang="pt-BR" sz="16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Conteúdo Local:</a:t>
            </a:r>
            <a:endParaRPr lang="pt-BR" sz="16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eaLnBrk="0" hangingPunct="0"/>
            <a:r>
              <a:rPr lang="pt-BR" sz="16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37% </a:t>
            </a:r>
            <a:r>
              <a:rPr lang="en-US" sz="16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fase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exploração</a:t>
            </a:r>
            <a:endParaRPr lang="en-US" sz="16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eaLnBrk="0" hangingPunct="0"/>
            <a:r>
              <a:rPr lang="en-US" sz="16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55% -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fase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desenvolvimento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até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en-US" sz="16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eaLnBrk="0" hangingPunct="0"/>
            <a:r>
              <a:rPr lang="en-US" sz="16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59% -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fase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desenvolvimento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após</a:t>
            </a:r>
            <a:r>
              <a:rPr lang="en-US" sz="16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en-US" sz="16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65305"/>
            <a:ext cx="4500000" cy="44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88024" y="551723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partilha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produção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será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progressiva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com o valor do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óleo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Brent (US$/bbl) e com a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produtividade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poço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Mbbl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/d)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Oportunidade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0932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A parcela mínima do excedente em óleo para a União não poderá ser inferior a 41,65% em qualquer oferta válida</a:t>
            </a:r>
            <a:endParaRPr lang="pt-BR" sz="1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79514" y="1484785"/>
          <a:ext cx="8712972" cy="4536504"/>
        </p:xfrm>
        <a:graphic>
          <a:graphicData uri="http://schemas.openxmlformats.org/drawingml/2006/table">
            <a:tbl>
              <a:tblPr/>
              <a:tblGrid>
                <a:gridCol w="288030"/>
                <a:gridCol w="576064"/>
                <a:gridCol w="529982"/>
                <a:gridCol w="609908"/>
                <a:gridCol w="609908"/>
                <a:gridCol w="609908"/>
                <a:gridCol w="609908"/>
                <a:gridCol w="609908"/>
                <a:gridCol w="609908"/>
                <a:gridCol w="609908"/>
                <a:gridCol w="609908"/>
                <a:gridCol w="609908"/>
                <a:gridCol w="609908"/>
                <a:gridCol w="609908"/>
                <a:gridCol w="609908"/>
              </a:tblGrid>
              <a:tr h="311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noProof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Produtividade média dos poços produtores (</a:t>
                      </a:r>
                      <a:r>
                        <a:rPr lang="pt-BR" sz="1100" b="1" i="0" u="none" strike="noStrike" noProof="0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bbl</a:t>
                      </a:r>
                      <a:r>
                        <a:rPr lang="pt-BR" sz="1100" b="1" i="0" u="none" strike="noStrike" noProof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/d)</a:t>
                      </a:r>
                      <a:endParaRPr lang="pt-BR" sz="1100" b="1" i="0" u="none" strike="noStrike" noProof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8.001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12.001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14.001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16.001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18.001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22.001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&gt; 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24.001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311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Até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8.000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12.000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14.000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16.000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18.000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20.000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22.000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24.000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51444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Brent (US$/bbl)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60,00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-31,72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-15,85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-9,62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-6,33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-4,26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-2,56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-1,48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-0,86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-0,29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+0,23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+0,69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+1,11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</a:tr>
              <a:tr h="5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60,01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80,00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-26,45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-12,85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-7,51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-4,70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-2,92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-1,46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-0,54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-0,00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+0,48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+0,92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+1,32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+1,68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5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80,01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-19,44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-8,86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-4,71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-2,52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-1,14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-0,00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+0,71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+1,13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+1,51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+1,85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+2,16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+2,44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</a:tr>
              <a:tr h="5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100,01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120,00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-14,98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-6,32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-2,92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-1,13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+0,93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+1,51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+1,86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+2,17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+2,45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+2,70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+2,93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5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120,01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140,00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-11,89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-4,56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-1,69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-0,17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+0,79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+1,57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+2,07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+2,36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+2,62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+2,86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+3,07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+3,26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</a:tr>
              <a:tr h="5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140,01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160,00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-9,62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-3,27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-0,78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+0,53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+1,36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+2,04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+2,47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+2,72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+2,95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+3,16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+3,34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+3,51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5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&gt; </a:t>
                      </a:r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160,01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-5,94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-1,18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+0,69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+1,68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+2,30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+2,81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+3,13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+3,32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+3,49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+3,65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+3,73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+3,91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5E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Rodada do Pré-sal</a:t>
            </a:r>
          </a:p>
          <a:p>
            <a:pPr indent="-342900" algn="ctr" eaLnBrk="0" hangingPunct="0">
              <a:defRPr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  <a:endParaRPr lang="pt-BR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Partilha do excedente em óleo</a:t>
            </a:r>
          </a:p>
        </p:txBody>
      </p:sp>
      <p:sp>
        <p:nvSpPr>
          <p:cNvPr id="6" name="Seta para cima 5"/>
          <p:cNvSpPr/>
          <p:nvPr/>
        </p:nvSpPr>
        <p:spPr>
          <a:xfrm rot="6917810">
            <a:off x="5878630" y="3958584"/>
            <a:ext cx="266935" cy="1770531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 rot="17716355">
            <a:off x="2775766" y="2538313"/>
            <a:ext cx="266935" cy="1770531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9680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ector reto 44"/>
          <p:cNvCxnSpPr/>
          <p:nvPr/>
        </p:nvCxnSpPr>
        <p:spPr>
          <a:xfrm>
            <a:off x="5436096" y="3284984"/>
            <a:ext cx="0" cy="360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6823298" y="2132856"/>
            <a:ext cx="109917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dos royalties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Conexão recta 73"/>
          <p:cNvCxnSpPr/>
          <p:nvPr/>
        </p:nvCxnSpPr>
        <p:spPr>
          <a:xfrm>
            <a:off x="6804248" y="2132856"/>
            <a:ext cx="0" cy="75673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cta 74"/>
          <p:cNvCxnSpPr/>
          <p:nvPr/>
        </p:nvCxnSpPr>
        <p:spPr>
          <a:xfrm>
            <a:off x="7922468" y="2132856"/>
            <a:ext cx="0" cy="75673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8748464" y="3230979"/>
            <a:ext cx="0" cy="52025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188640"/>
            <a:ext cx="4320480" cy="67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Retomada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Licitações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indent="-342900" algn="ctr" eaLnBrk="0" hangingPunct="0">
              <a:defRPr/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971600" y="3229238"/>
            <a:ext cx="0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547664" y="3229238"/>
            <a:ext cx="0" cy="522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040844" y="3229238"/>
            <a:ext cx="0" cy="522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2617154" y="3229238"/>
            <a:ext cx="0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203848" y="3229238"/>
            <a:ext cx="0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779912" y="3229238"/>
            <a:ext cx="0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283968" y="3229238"/>
            <a:ext cx="0" cy="36004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4860032" y="3229238"/>
            <a:ext cx="0" cy="360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940152" y="1484784"/>
            <a:ext cx="0" cy="209520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7164288" y="3229238"/>
            <a:ext cx="0" cy="178393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2" descr="LOGO_R8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587" y="3583208"/>
            <a:ext cx="411469" cy="3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3" descr="Logo-R7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076" y="3583207"/>
            <a:ext cx="370916" cy="3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83207"/>
            <a:ext cx="387731" cy="3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0162" y="3578868"/>
            <a:ext cx="389710" cy="3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6" descr="4Rod_Blocos_Exploratori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81986"/>
            <a:ext cx="565187" cy="4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9" descr="1Rod_Blocos_Exploratori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433" y="3517270"/>
            <a:ext cx="534199" cy="5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3" descr="logo R9 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583207"/>
            <a:ext cx="370916" cy="3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77" descr="logo_10a_Rodada_vert_RGB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374" y="3579136"/>
            <a:ext cx="647826" cy="3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ixaDeTexto 36"/>
          <p:cNvSpPr txBox="1"/>
          <p:nvPr/>
        </p:nvSpPr>
        <p:spPr>
          <a:xfrm>
            <a:off x="2823229" y="2175247"/>
            <a:ext cx="203680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Descobertas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novo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paradigma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4211960" y="4366845"/>
            <a:ext cx="29523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novo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marco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regulatório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Maior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potencial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Capitalização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Petrobras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067944" y="1484784"/>
            <a:ext cx="18722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Criação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Grupo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Interministerial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7" descr="3Rod_Blocos_Exploratorio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8580" y="3912198"/>
            <a:ext cx="439164" cy="28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8" descr="2Rod_Blocos_Exploratorio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0537" y="3863889"/>
            <a:ext cx="487323" cy="32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Conector reto 43"/>
          <p:cNvCxnSpPr/>
          <p:nvPr/>
        </p:nvCxnSpPr>
        <p:spPr>
          <a:xfrm>
            <a:off x="1835696" y="4345866"/>
            <a:ext cx="0" cy="66731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1855328" y="4551511"/>
            <a:ext cx="134851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Blocos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 cluster do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67544" y="566298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ANP tem investido em levantamentos de geologia e geofísica para aumentar o conhecimento das bacias sedimentares brasileiras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ector reto 48"/>
          <p:cNvCxnSpPr/>
          <p:nvPr/>
        </p:nvCxnSpPr>
        <p:spPr>
          <a:xfrm flipV="1">
            <a:off x="8748464" y="1497613"/>
            <a:ext cx="0" cy="135532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6516215" y="1495817"/>
            <a:ext cx="2232249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MP 592/12  e lei 12,734/12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exão recta 53"/>
          <p:cNvCxnSpPr/>
          <p:nvPr/>
        </p:nvCxnSpPr>
        <p:spPr>
          <a:xfrm>
            <a:off x="4860032" y="2175247"/>
            <a:ext cx="0" cy="75673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40"/>
          <p:cNvCxnSpPr/>
          <p:nvPr/>
        </p:nvCxnSpPr>
        <p:spPr>
          <a:xfrm flipH="1">
            <a:off x="1295968" y="4338896"/>
            <a:ext cx="97177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/>
          <a:srcRect l="47444" t="22133" r="43500" b="68067"/>
          <a:stretch>
            <a:fillRect/>
          </a:stretch>
        </p:blipFill>
        <p:spPr bwMode="auto">
          <a:xfrm>
            <a:off x="8352504" y="3795305"/>
            <a:ext cx="756000" cy="46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m 39" descr="marca_1PSal_portugu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52488" y="4293096"/>
            <a:ext cx="612000" cy="331101"/>
          </a:xfrm>
          <a:prstGeom prst="rect">
            <a:avLst/>
          </a:prstGeom>
        </p:spPr>
      </p:pic>
      <p:pic>
        <p:nvPicPr>
          <p:cNvPr id="41" name="Imagem 40" descr="logomarca_12a_Rodada_horizonta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64000" y="4698454"/>
            <a:ext cx="1080000" cy="314722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251520" y="2168205"/>
            <a:ext cx="203680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Implementação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ANP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exão recta 53"/>
          <p:cNvCxnSpPr/>
          <p:nvPr/>
        </p:nvCxnSpPr>
        <p:spPr>
          <a:xfrm>
            <a:off x="251520" y="2168205"/>
            <a:ext cx="0" cy="75673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ela 41"/>
          <p:cNvGraphicFramePr>
            <a:graphicFrameLocks noGrp="1"/>
          </p:cNvGraphicFramePr>
          <p:nvPr/>
        </p:nvGraphicFramePr>
        <p:xfrm>
          <a:off x="144463" y="2797175"/>
          <a:ext cx="8893179" cy="504825"/>
        </p:xfrm>
        <a:graphic>
          <a:graphicData uri="http://schemas.openxmlformats.org/drawingml/2006/table">
            <a:tbl>
              <a:tblPr/>
              <a:tblGrid>
                <a:gridCol w="555172"/>
                <a:gridCol w="555172"/>
                <a:gridCol w="556661"/>
                <a:gridCol w="555173"/>
                <a:gridCol w="556661"/>
                <a:gridCol w="555172"/>
                <a:gridCol w="556661"/>
                <a:gridCol w="555173"/>
                <a:gridCol w="556661"/>
                <a:gridCol w="555172"/>
                <a:gridCol w="555173"/>
                <a:gridCol w="556661"/>
                <a:gridCol w="555172"/>
                <a:gridCol w="556661"/>
                <a:gridCol w="555173"/>
                <a:gridCol w="556661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1998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1999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2009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catronicaatual.com.br/files/image/figura3_3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8"/>
            <a:ext cx="1656000" cy="2188289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Participações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Governamentais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2123728" y="1700944"/>
            <a:ext cx="360040" cy="12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9752" y="1772816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Óleo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lucro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partilhar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2123728" y="2996952"/>
            <a:ext cx="360040" cy="50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23728" y="3068960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Custos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87624" y="3789040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escala</a:t>
            </a:r>
            <a:r>
              <a:rPr 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4283968" y="1495821"/>
            <a:ext cx="4860032" cy="2581251"/>
            <a:chOff x="4283968" y="1495821"/>
            <a:chExt cx="4860032" cy="2581251"/>
          </a:xfrm>
        </p:grpSpPr>
        <p:pic>
          <p:nvPicPr>
            <p:cNvPr id="12" name="Picture 2" descr="http://www.mecatronicaatual.com.br/files/image/figura3_33_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3968" y="1495821"/>
              <a:ext cx="1656000" cy="2188289"/>
            </a:xfrm>
            <a:prstGeom prst="rect">
              <a:avLst/>
            </a:prstGeom>
            <a:noFill/>
          </p:spPr>
        </p:pic>
        <p:sp>
          <p:nvSpPr>
            <p:cNvPr id="13" name="Chave direita 12"/>
            <p:cNvSpPr/>
            <p:nvPr/>
          </p:nvSpPr>
          <p:spPr>
            <a:xfrm>
              <a:off x="5940152" y="2060848"/>
              <a:ext cx="360040" cy="864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156176" y="1701969"/>
              <a:ext cx="27363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08000" algn="ctr"/>
              <a:r>
                <a:rPr lang="pt-BR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Lucro do grupo investidor </a:t>
              </a:r>
            </a:p>
            <a:p>
              <a:pPr indent="-108000" algn="ctr"/>
              <a:r>
                <a:rPr lang="pt-BR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(inclui a Petrobras)</a:t>
              </a:r>
              <a:endParaRPr lang="en-US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Chave direita 14"/>
            <p:cNvSpPr/>
            <p:nvPr/>
          </p:nvSpPr>
          <p:spPr>
            <a:xfrm>
              <a:off x="5940152" y="2997008"/>
              <a:ext cx="360040" cy="504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444208" y="3070121"/>
              <a:ext cx="187220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Custos</a:t>
              </a:r>
              <a:r>
                <a:rPr lang="en-U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1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investimentos</a:t>
              </a:r>
              <a:r>
                <a:rPr lang="en-U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11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custos</a:t>
              </a:r>
              <a:r>
                <a:rPr lang="en-U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operacionais</a:t>
              </a:r>
              <a:r>
                <a:rPr lang="en-U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292080" y="3800073"/>
              <a:ext cx="187220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sem</a:t>
              </a:r>
              <a:r>
                <a:rPr lang="en-US" sz="12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i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escala</a:t>
              </a:r>
              <a:r>
                <a:rPr lang="en-US" sz="12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Chave direita 17"/>
            <p:cNvSpPr/>
            <p:nvPr/>
          </p:nvSpPr>
          <p:spPr>
            <a:xfrm>
              <a:off x="5940152" y="1700840"/>
              <a:ext cx="360040" cy="288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228184" y="2350041"/>
              <a:ext cx="29158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08000" algn="ctr"/>
              <a:r>
                <a:rPr lang="pt-BR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Bônus + IR/CS + (royalties) + </a:t>
              </a:r>
            </a:p>
            <a:p>
              <a:pPr indent="-108000" algn="ctr"/>
              <a:r>
                <a:rPr lang="pt-BR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% partilhada do óleo (mínimo de 41,65%)</a:t>
              </a:r>
              <a:endParaRPr lang="en-US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tângulo 19"/>
          <p:cNvSpPr/>
          <p:nvPr/>
        </p:nvSpPr>
        <p:spPr>
          <a:xfrm>
            <a:off x="539552" y="4585191"/>
            <a:ext cx="806489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Participação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Governamental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mínima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75%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com 41,65% de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403648" y="5106670"/>
            <a:ext cx="64015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Participação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Governamental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80%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com 50% de </a:t>
            </a:r>
            <a:r>
              <a:rPr 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oferta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39552" y="5625280"/>
            <a:ext cx="806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Participação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Governamental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86%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com 60% de </a:t>
            </a:r>
            <a:r>
              <a:rPr lang="en-US" sz="1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oferta</a:t>
            </a:r>
            <a:r>
              <a:rPr lang="en-US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8"/>
          <p:cNvSpPr/>
          <p:nvPr/>
        </p:nvSpPr>
        <p:spPr>
          <a:xfrm>
            <a:off x="147415" y="1268760"/>
            <a:ext cx="8751888" cy="719137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</a:p>
          <a:p>
            <a:pPr algn="ctr"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Pré-edital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en-US" sz="16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até</a:t>
            </a:r>
            <a:r>
              <a:rPr lang="en-US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10 de </a:t>
            </a:r>
            <a:r>
              <a:rPr lang="en-US" sz="16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julho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e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edital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(a </a:t>
            </a:r>
            <a:r>
              <a:rPr lang="en-US" sz="16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partir</a:t>
            </a:r>
            <a:r>
              <a:rPr lang="en-US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23 de </a:t>
            </a:r>
            <a:r>
              <a:rPr lang="en-US" sz="16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agosto</a:t>
            </a:r>
            <a:r>
              <a:rPr lang="en-US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                 </a:t>
            </a:r>
            <a:endParaRPr lang="en-US" sz="1800" b="1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1800" b="1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900113" y="3868191"/>
            <a:ext cx="7883525" cy="719137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</a:p>
          <a:p>
            <a:pPr defTabSz="1555750">
              <a:lnSpc>
                <a:spcPct val="90000"/>
              </a:lnSpc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</a:t>
            </a:r>
            <a:endParaRPr lang="en-US" sz="1800" b="1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Forma livre 27"/>
          <p:cNvSpPr/>
          <p:nvPr/>
        </p:nvSpPr>
        <p:spPr>
          <a:xfrm>
            <a:off x="212725" y="4652963"/>
            <a:ext cx="8732838" cy="504825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endParaRPr lang="en-US" sz="1800" b="1" baseline="30000" dirty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185736" y="3976688"/>
            <a:ext cx="8732838" cy="676275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Seminário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Técnico-Ambiental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17 de setembro</a:t>
            </a:r>
            <a:endParaRPr lang="en-US" sz="1600" b="1" baseline="30000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Seminário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Jurídico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-Fiscal</a:t>
            </a: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17 de setembro </a:t>
            </a:r>
            <a:endParaRPr lang="en-US" sz="1800" b="1" baseline="30000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" name="Forma livre 30"/>
          <p:cNvSpPr/>
          <p:nvPr/>
        </p:nvSpPr>
        <p:spPr>
          <a:xfrm>
            <a:off x="1043608" y="4646790"/>
            <a:ext cx="7957271" cy="649287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endParaRPr lang="pt-BR" sz="1800" b="1" dirty="0" smtClean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Qualificação</a:t>
            </a:r>
            <a:r>
              <a:rPr lang="en-US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técnico-econômico-financeira</a:t>
            </a:r>
            <a:r>
              <a:rPr lang="pt-BR" sz="16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sz="14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 10 de julho a 24 de setembro</a:t>
            </a:r>
            <a:r>
              <a:rPr lang="pt-BR" sz="14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</a:t>
            </a:r>
            <a:endParaRPr lang="pt-BR" sz="1400" b="1" baseline="30000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</a:t>
            </a:r>
            <a:endParaRPr lang="en-US" sz="1800" b="1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2" name="Imagem 4" descr="01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19" y="5442748"/>
            <a:ext cx="693846" cy="50201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Forma livre 15"/>
          <p:cNvSpPr/>
          <p:nvPr/>
        </p:nvSpPr>
        <p:spPr>
          <a:xfrm>
            <a:off x="246286" y="1976611"/>
            <a:ext cx="8732838" cy="546100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</a:t>
            </a: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Manifestação</a:t>
            </a:r>
            <a:r>
              <a:rPr lang="en-US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</a:t>
            </a: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interesse</a:t>
            </a:r>
            <a:r>
              <a:rPr lang="en-US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das </a:t>
            </a: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companhias</a:t>
            </a:r>
            <a:r>
              <a:rPr lang="pt-BR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sz="14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 10 de julho a </a:t>
            </a:r>
            <a:r>
              <a:rPr lang="pt-BR" sz="14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 </a:t>
            </a:r>
            <a:r>
              <a:rPr lang="pt-BR" sz="14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 setembro</a:t>
            </a:r>
            <a:endParaRPr lang="en-US" sz="1600" b="1" baseline="30000" dirty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8" name="Imagem 5" descr="DIA 15 _ 00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57" y="4041128"/>
            <a:ext cx="671551" cy="54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8" descr="http://pt.dreamstime.com/sinal-positivo-thumb17986210.jpg"/>
          <p:cNvPicPr>
            <a:picLocks noChangeAspect="1" noChangeArrowheads="1"/>
          </p:cNvPicPr>
          <p:nvPr/>
        </p:nvPicPr>
        <p:blipFill>
          <a:blip r:embed="rId4" cstate="print"/>
          <a:srcRect l="11739" r="8436" b="26081"/>
          <a:stretch>
            <a:fillRect/>
          </a:stretch>
        </p:blipFill>
        <p:spPr bwMode="auto">
          <a:xfrm>
            <a:off x="610990" y="4785081"/>
            <a:ext cx="288000" cy="372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32" name="Picture 4" descr="http://www.rodaslivres.com.br/wordpress/wp-content/uploads/050-positiv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617" y="2037903"/>
            <a:ext cx="431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4" descr="https://encrypted-tbn0.gstatic.com/images?q=tbn:ANd9GcR0KmcgAQmwyH9cLbm2pzgNblS5FxnicAMZK6iVQXNxmwJPfO83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600" y="1299665"/>
            <a:ext cx="612000" cy="5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de cantos arredondados 21"/>
          <p:cNvSpPr/>
          <p:nvPr/>
        </p:nvSpPr>
        <p:spPr>
          <a:xfrm>
            <a:off x="179388" y="1268760"/>
            <a:ext cx="8713787" cy="6477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185736" y="3976687"/>
            <a:ext cx="8705852" cy="67627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79388" y="1987897"/>
            <a:ext cx="8697912" cy="53975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81992" y="3232497"/>
            <a:ext cx="8712199" cy="62865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79388" y="5351649"/>
            <a:ext cx="8712200" cy="68421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sp>
        <p:nvSpPr>
          <p:cNvPr id="35" name="Forma livre 34"/>
          <p:cNvSpPr/>
          <p:nvPr/>
        </p:nvSpPr>
        <p:spPr>
          <a:xfrm>
            <a:off x="268040" y="6044592"/>
            <a:ext cx="8732838" cy="720725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Assinatura</a:t>
            </a:r>
            <a:r>
              <a:rPr lang="en-US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dos </a:t>
            </a:r>
            <a:r>
              <a:rPr lang="en-US" sz="1800" b="1" dirty="0" err="1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contratos</a:t>
            </a:r>
            <a:r>
              <a:rPr lang="pt-BR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sz="14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novembro de </a:t>
            </a:r>
            <a:r>
              <a:rPr lang="pt-BR" sz="1400" b="1" dirty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2013</a:t>
            </a:r>
            <a:endParaRPr lang="en-US" sz="1400" b="1" dirty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212724" y="6155928"/>
            <a:ext cx="8664576" cy="51831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pic>
        <p:nvPicPr>
          <p:cNvPr id="30746" name="Picture 2" descr="https://encrypted-tbn2.gstatic.com/images?q=tbn:ANd9GcQMjkATihBMdp5-dY5M5L7b9GCwHOmMFtK1IJVBrYmDjtMoWrKYi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2743547"/>
            <a:ext cx="48736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Forma livre 34"/>
          <p:cNvSpPr/>
          <p:nvPr/>
        </p:nvSpPr>
        <p:spPr>
          <a:xfrm>
            <a:off x="246286" y="6343650"/>
            <a:ext cx="8732838" cy="720725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endParaRPr lang="en-US" sz="1800" b="1" dirty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8" name="Picture 2" descr="https://encrypted-tbn2.gstatic.com/images?q=tbn:ANd9GcRyuemV1bTFgzjRbPTsg-uua9t3bigD1UXXmGas-9g8BzA5XKXP6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0" y="6237312"/>
            <a:ext cx="629618" cy="3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orma livre 30"/>
          <p:cNvSpPr/>
          <p:nvPr/>
        </p:nvSpPr>
        <p:spPr>
          <a:xfrm>
            <a:off x="1331640" y="5589240"/>
            <a:ext cx="5472000" cy="648072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Garantia de oferta: </a:t>
            </a:r>
            <a:r>
              <a:rPr lang="pt-BR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até 07 de outubro</a:t>
            </a:r>
            <a:endParaRPr lang="pt-BR" sz="1800" b="1" baseline="30000" dirty="0" smtClean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700" b="1" i="1" cap="all" normalizeH="1" dirty="0" err="1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submissÃo</a:t>
            </a:r>
            <a:r>
              <a:rPr lang="en-US" sz="1700" b="1" i="1" cap="all" normalizeH="1" dirty="0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das </a:t>
            </a:r>
            <a:r>
              <a:rPr lang="en-US" sz="1700" b="1" i="1" cap="all" normalizeH="1" dirty="0" err="1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ofertas</a:t>
            </a:r>
            <a:r>
              <a:rPr lang="pt-BR" sz="1700" b="1" i="1" cap="all" normalizeH="1" dirty="0" smtClean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21 de outubro</a:t>
            </a: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</a:t>
            </a:r>
            <a:endParaRPr lang="en-US" sz="1800" b="1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445" y="2653605"/>
            <a:ext cx="6842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orma livre 25"/>
          <p:cNvSpPr/>
          <p:nvPr/>
        </p:nvSpPr>
        <p:spPr>
          <a:xfrm>
            <a:off x="1403649" y="2751485"/>
            <a:ext cx="7272808" cy="327024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1800" b="1" dirty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Acesso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ao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pacote</a:t>
            </a:r>
            <a:r>
              <a:rPr lang="en-US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 dados</a:t>
            </a:r>
            <a:r>
              <a:rPr lang="pt-BR" sz="18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 10 de julho a </a:t>
            </a:r>
            <a:r>
              <a:rPr lang="pt-BR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 </a:t>
            </a:r>
            <a:r>
              <a:rPr lang="pt-BR" sz="1600" b="1" dirty="0" smtClean="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 setembro</a:t>
            </a:r>
            <a:endParaRPr lang="en-US" sz="1600" b="1" baseline="30000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b="1" dirty="0" smtClean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rgbClr val="953735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</a:t>
            </a:r>
            <a:endParaRPr lang="en-US" sz="1800" b="1" dirty="0">
              <a:solidFill>
                <a:srgbClr val="40404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" name="Retângulo de cantos arredondados 22"/>
          <p:cNvSpPr/>
          <p:nvPr/>
        </p:nvSpPr>
        <p:spPr>
          <a:xfrm>
            <a:off x="180975" y="2600673"/>
            <a:ext cx="8712200" cy="57626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sp>
        <p:nvSpPr>
          <p:cNvPr id="47" name="Forma livre 25"/>
          <p:cNvSpPr/>
          <p:nvPr/>
        </p:nvSpPr>
        <p:spPr>
          <a:xfrm>
            <a:off x="1403649" y="3383310"/>
            <a:ext cx="7272808" cy="327024"/>
          </a:xfrm>
          <a:custGeom>
            <a:avLst/>
            <a:gdLst>
              <a:gd name="connsiteX0" fmla="*/ 0 w 1601390"/>
              <a:gd name="connsiteY0" fmla="*/ 96083 h 960834"/>
              <a:gd name="connsiteX1" fmla="*/ 28142 w 1601390"/>
              <a:gd name="connsiteY1" fmla="*/ 28142 h 960834"/>
              <a:gd name="connsiteX2" fmla="*/ 96083 w 1601390"/>
              <a:gd name="connsiteY2" fmla="*/ 0 h 960834"/>
              <a:gd name="connsiteX3" fmla="*/ 1505307 w 1601390"/>
              <a:gd name="connsiteY3" fmla="*/ 0 h 960834"/>
              <a:gd name="connsiteX4" fmla="*/ 1573248 w 1601390"/>
              <a:gd name="connsiteY4" fmla="*/ 28142 h 960834"/>
              <a:gd name="connsiteX5" fmla="*/ 1601390 w 1601390"/>
              <a:gd name="connsiteY5" fmla="*/ 96083 h 960834"/>
              <a:gd name="connsiteX6" fmla="*/ 1601390 w 1601390"/>
              <a:gd name="connsiteY6" fmla="*/ 864751 h 960834"/>
              <a:gd name="connsiteX7" fmla="*/ 1573248 w 1601390"/>
              <a:gd name="connsiteY7" fmla="*/ 932692 h 960834"/>
              <a:gd name="connsiteX8" fmla="*/ 1505307 w 1601390"/>
              <a:gd name="connsiteY8" fmla="*/ 960834 h 960834"/>
              <a:gd name="connsiteX9" fmla="*/ 96083 w 1601390"/>
              <a:gd name="connsiteY9" fmla="*/ 960834 h 960834"/>
              <a:gd name="connsiteX10" fmla="*/ 28142 w 1601390"/>
              <a:gd name="connsiteY10" fmla="*/ 932692 h 960834"/>
              <a:gd name="connsiteX11" fmla="*/ 0 w 1601390"/>
              <a:gd name="connsiteY11" fmla="*/ 864751 h 960834"/>
              <a:gd name="connsiteX12" fmla="*/ 0 w 1601390"/>
              <a:gd name="connsiteY12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70600"/>
                  <a:pt x="10123" y="46161"/>
                  <a:pt x="28142" y="28142"/>
                </a:cubicBezTo>
                <a:cubicBezTo>
                  <a:pt x="46161" y="10123"/>
                  <a:pt x="70600" y="0"/>
                  <a:pt x="96083" y="0"/>
                </a:cubicBezTo>
                <a:lnTo>
                  <a:pt x="1505307" y="0"/>
                </a:lnTo>
                <a:cubicBezTo>
                  <a:pt x="1530790" y="0"/>
                  <a:pt x="1555229" y="10123"/>
                  <a:pt x="1573248" y="28142"/>
                </a:cubicBezTo>
                <a:cubicBezTo>
                  <a:pt x="1591267" y="46161"/>
                  <a:pt x="1601390" y="70600"/>
                  <a:pt x="1601390" y="96083"/>
                </a:cubicBezTo>
                <a:lnTo>
                  <a:pt x="1601390" y="864751"/>
                </a:lnTo>
                <a:cubicBezTo>
                  <a:pt x="1601390" y="890234"/>
                  <a:pt x="1591267" y="914673"/>
                  <a:pt x="1573248" y="932692"/>
                </a:cubicBezTo>
                <a:cubicBezTo>
                  <a:pt x="1555229" y="950711"/>
                  <a:pt x="1530790" y="960834"/>
                  <a:pt x="1505307" y="960834"/>
                </a:cubicBezTo>
                <a:lnTo>
                  <a:pt x="96083" y="960834"/>
                </a:lnTo>
                <a:cubicBezTo>
                  <a:pt x="70600" y="960834"/>
                  <a:pt x="46161" y="950711"/>
                  <a:pt x="28142" y="932692"/>
                </a:cubicBezTo>
                <a:cubicBezTo>
                  <a:pt x="10123" y="914673"/>
                  <a:pt x="0" y="890234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61492" tIns="161492" rIns="161492" bIns="161492" anchor="ctr"/>
          <a:lstStyle/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1800" b="1" dirty="0" smtClean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en-US" sz="1800" b="1" dirty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Audiência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Pública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06 de agosto</a:t>
            </a:r>
            <a:endParaRPr lang="en-US" sz="1800" b="1" baseline="300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b="1" dirty="0" smtClean="0">
              <a:solidFill>
                <a:srgbClr val="953735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defTabSz="1555750">
              <a:lnSpc>
                <a:spcPct val="90000"/>
              </a:lnSpc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</a:t>
            </a:r>
            <a:endParaRPr lang="en-US" sz="18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" name="Retângulo de cantos arredondados 24"/>
          <p:cNvSpPr/>
          <p:nvPr/>
        </p:nvSpPr>
        <p:spPr>
          <a:xfrm>
            <a:off x="187624" y="4734374"/>
            <a:ext cx="8712200" cy="50482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en-US" sz="1800" b="1" dirty="0"/>
          </a:p>
        </p:txBody>
      </p:sp>
      <p:pic>
        <p:nvPicPr>
          <p:cNvPr id="50" name="Picture 2" descr="https://encrypted-tbn2.gstatic.com/images?q=tbn:ANd9GcQMjkATihBMdp5-dY5M5L7b9GCwHOmMFtK1IJVBrYmDjtMoWrKYi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813" y="3332194"/>
            <a:ext cx="693847" cy="4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4211960" y="116632"/>
            <a:ext cx="48965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Pré-sal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(21 de outubro de 2013) 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Cronograma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64088" y="1772816"/>
          <a:ext cx="352839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0881"/>
                <a:gridCol w="1077391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Bacia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Estado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Área (km</a:t>
                      </a:r>
                      <a:r>
                        <a:rPr lang="pt-BR" sz="12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1200" kern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Acre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AC,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AM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19.719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Paraná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PR, SP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49.362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Parecis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41.431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Parnaíba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MA, PI, TO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23.462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Recôncavo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1.452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São Francisco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BA, GO, TO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26.060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Sergipe-Alagoas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AL, SE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2.419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64088" y="480818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Área total: 163.905 km</a:t>
            </a:r>
            <a:r>
              <a:rPr lang="pt-BR" sz="12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19872" y="1578278"/>
            <a:ext cx="1584176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cs typeface="Arial" pitchFamily="34" charset="0"/>
              </a:rPr>
              <a:t>240 </a:t>
            </a:r>
            <a:r>
              <a:rPr lang="pt-BR" sz="1600" b="1" dirty="0" err="1" smtClean="0">
                <a:solidFill>
                  <a:schemeClr val="bg1"/>
                </a:solidFill>
                <a:cs typeface="Arial" pitchFamily="34" charset="0"/>
              </a:rPr>
              <a:t>blocks</a:t>
            </a:r>
            <a:endParaRPr lang="en-US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568351"/>
            <a:ext cx="4956993" cy="4956993"/>
            <a:chOff x="107504" y="1568351"/>
            <a:chExt cx="4956993" cy="49569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568351"/>
              <a:ext cx="4956993" cy="495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ângulo 9"/>
            <p:cNvSpPr/>
            <p:nvPr/>
          </p:nvSpPr>
          <p:spPr>
            <a:xfrm>
              <a:off x="395536" y="5949280"/>
              <a:ext cx="288000" cy="180000"/>
            </a:xfrm>
            <a:prstGeom prst="rect">
              <a:avLst/>
            </a:prstGeom>
            <a:solidFill>
              <a:srgbClr val="00009F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83568" y="5934472"/>
              <a:ext cx="6944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b="1" dirty="0" smtClean="0"/>
                <a:t>Rodada 12</a:t>
              </a:r>
              <a:endParaRPr lang="en-US" sz="900" b="1" dirty="0"/>
            </a:p>
          </p:txBody>
        </p:sp>
      </p:grpSp>
      <p:sp>
        <p:nvSpPr>
          <p:cNvPr id="13" name="Retângulo 12"/>
          <p:cNvSpPr/>
          <p:nvPr/>
        </p:nvSpPr>
        <p:spPr>
          <a:xfrm>
            <a:off x="3279532" y="1556792"/>
            <a:ext cx="1652508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240 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blocos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99992" y="96174"/>
            <a:ext cx="4392488" cy="9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12ª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Rodada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Licitações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>
              <a:defRPr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novembro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2013)</a:t>
            </a:r>
          </a:p>
          <a:p>
            <a:pPr indent="-342900" algn="ctr" eaLnBrk="0" hangingPunct="0">
              <a:defRPr/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Gás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Natural Onshore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>
          <a:xfrm>
            <a:off x="683568" y="1607780"/>
            <a:ext cx="7776864" cy="266429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Agência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Petróleo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Gás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Natural 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Biocombustíveis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ANP</a:t>
            </a:r>
          </a:p>
          <a:p>
            <a:pPr algn="ctr" eaLnBrk="0" hangingPunct="0">
              <a:spcBef>
                <a:spcPts val="0"/>
              </a:spcBef>
              <a:buFont typeface="Arial" charset="0"/>
              <a:buNone/>
              <a:defRPr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Av. Rio Branco, 65 – Centro – Rio de Janeiro – Brasil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12º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ao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22º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andar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pt-BR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Tel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+55 (21) 2112-8100 </a:t>
            </a:r>
            <a:endParaRPr lang="pt-BR" sz="1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www.anp.gov.br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pic>
        <p:nvPicPr>
          <p:cNvPr id="4" name="Imagem 3" descr="DSC0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0184" y="5635790"/>
            <a:ext cx="1440000" cy="1080000"/>
          </a:xfrm>
          <a:prstGeom prst="rect">
            <a:avLst/>
          </a:prstGeom>
        </p:spPr>
      </p:pic>
      <p:pic>
        <p:nvPicPr>
          <p:cNvPr id="5" name="Imagem 4" descr="DSC04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908" y="5640348"/>
            <a:ext cx="1440000" cy="1080000"/>
          </a:xfrm>
          <a:prstGeom prst="rect">
            <a:avLst/>
          </a:prstGeom>
        </p:spPr>
      </p:pic>
      <p:pic>
        <p:nvPicPr>
          <p:cNvPr id="6" name="Imagem 5" descr="DSC043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601" y="5637325"/>
            <a:ext cx="1440000" cy="1080000"/>
          </a:xfrm>
          <a:prstGeom prst="rect">
            <a:avLst/>
          </a:prstGeom>
        </p:spPr>
      </p:pic>
      <p:pic>
        <p:nvPicPr>
          <p:cNvPr id="7" name="Imagem 6" descr="PC100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7073" y="5638229"/>
            <a:ext cx="1440000" cy="1080000"/>
          </a:xfrm>
          <a:prstGeom prst="rect">
            <a:avLst/>
          </a:prstGeom>
        </p:spPr>
      </p:pic>
      <p:pic>
        <p:nvPicPr>
          <p:cNvPr id="8" name="Imagem 7" descr="DSC002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8406" y="5633466"/>
            <a:ext cx="1440000" cy="1080000"/>
          </a:xfrm>
          <a:prstGeom prst="rect">
            <a:avLst/>
          </a:prstGeom>
        </p:spPr>
      </p:pic>
      <p:pic>
        <p:nvPicPr>
          <p:cNvPr id="9" name="Imagem 8" descr="DSC024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9831" y="5628095"/>
            <a:ext cx="1440000" cy="1080000"/>
          </a:xfrm>
          <a:prstGeom prst="rect">
            <a:avLst/>
          </a:prstGeom>
        </p:spPr>
      </p:pic>
      <p:pic>
        <p:nvPicPr>
          <p:cNvPr id="10" name="Imagem 9" descr="gindaste munck Mac Laren 08fev07 3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8406" y="4521176"/>
            <a:ext cx="1440000" cy="1080000"/>
          </a:xfrm>
          <a:prstGeom prst="rect">
            <a:avLst/>
          </a:prstGeom>
        </p:spPr>
      </p:pic>
      <p:pic>
        <p:nvPicPr>
          <p:cNvPr id="11" name="Imagem 10" descr="P905059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17073" y="4531567"/>
            <a:ext cx="1440000" cy="1080000"/>
          </a:xfrm>
          <a:prstGeom prst="rect">
            <a:avLst/>
          </a:prstGeom>
        </p:spPr>
      </p:pic>
      <p:pic>
        <p:nvPicPr>
          <p:cNvPr id="12" name="Imagem 11" descr="P904058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2068" y="4531567"/>
            <a:ext cx="1440000" cy="1080000"/>
          </a:xfrm>
          <a:prstGeom prst="rect">
            <a:avLst/>
          </a:prstGeom>
        </p:spPr>
      </p:pic>
      <p:pic>
        <p:nvPicPr>
          <p:cNvPr id="13" name="Imagem 12" descr="P907058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50184" y="4521176"/>
            <a:ext cx="1440000" cy="1080000"/>
          </a:xfrm>
          <a:prstGeom prst="rect">
            <a:avLst/>
          </a:prstGeom>
        </p:spPr>
      </p:pic>
      <p:pic>
        <p:nvPicPr>
          <p:cNvPr id="14" name="Imagem 13" descr="IMG_03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5601" y="4517735"/>
            <a:ext cx="1440000" cy="1080000"/>
          </a:xfrm>
          <a:prstGeom prst="rect">
            <a:avLst/>
          </a:prstGeom>
        </p:spPr>
      </p:pic>
      <p:pic>
        <p:nvPicPr>
          <p:cNvPr id="15" name="Imagem 14" descr="DSC045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59831" y="4517735"/>
            <a:ext cx="1440000" cy="108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466728" cy="936104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Blocos devolvidos no Polígono do Pré-sal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504" y="1340768"/>
          <a:ext cx="8856985" cy="52565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8384"/>
                <a:gridCol w="1056610"/>
                <a:gridCol w="1676443"/>
                <a:gridCol w="4575548"/>
              </a:tblGrid>
              <a:tr h="25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Bloco</a:t>
                      </a:r>
                      <a:r>
                        <a:rPr lang="en-US" sz="1050" b="1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="1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devolvido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Rodada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Devolução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Concessionários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>
                    <a:solidFill>
                      <a:schemeClr val="accent5"/>
                    </a:solidFill>
                  </a:tcPr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BM-C-4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25/07/2007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- 40%, 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- 30%, Texaco BM-C-4 - 30%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BC-2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28/08/2007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latin typeface="Arial" pitchFamily="34" charset="0"/>
                          <a:cs typeface="Arial" pitchFamily="34" charset="0"/>
                        </a:rPr>
                        <a:t>*Total E&amp;P Brasil - 41.1765%, Petrobras - 41.1765%, BP Energy - 17.647%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02/09/2007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*Shell - 55%, Maersk - 45%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BM-C-8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15/09/2007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u="none" strike="noStrike">
                          <a:latin typeface="Arial" pitchFamily="34" charset="0"/>
                          <a:cs typeface="Arial" pitchFamily="34" charset="0"/>
                        </a:rPr>
                        <a:t>*BP Energy - 60%, Maersk Energia - 40%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C-M-231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04/03/2008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C-M-334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11/03/2008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31/03/2008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12/08/2008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>
                          <a:latin typeface="Arial" pitchFamily="34" charset="0"/>
                          <a:cs typeface="Arial" pitchFamily="34" charset="0"/>
                        </a:rPr>
                        <a:t>*BG Brasil - 60%, Repsol - 40%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S-M-170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19/11/2008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*Shell - 40%, Petrobras - 35%, Repsol - 25%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S-M-166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21/11/2008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S-M-237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27/02/2009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30/09/2009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C-M-299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01/12/2009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*Petrobras - 100%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S-M-615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*BG Brasil - 50%, CVRD - 25%, </a:t>
                      </a:r>
                      <a:r>
                        <a:rPr lang="pt-BR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- 25%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S-M-616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*Repsol - 40%, Petrobras - 35%, CVRD - 12.5%, Woodside - 12.5%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S-M-617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- 40%, 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- 35%, CVRD - 12.5%, Woodside - 12.5%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S-M-672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*BG Brasil - 50%, CVRD - 25%, </a:t>
                      </a:r>
                      <a:r>
                        <a:rPr lang="pt-BR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- 25%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S-M-728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- 40%, 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- 35%, CVRD - 12.5%, Woodside - 12.5%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S-M-729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S-M-790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11/01/2010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28/05/2010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Eni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Oil - 50%, CVRD - 50%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S-M-320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23/12/2010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S-M-791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10/03/2011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*Petrobras - 40%, CVRD - 30%, </a:t>
                      </a:r>
                      <a:r>
                        <a:rPr lang="es-E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Maersk</a:t>
                      </a:r>
                      <a:r>
                        <a:rPr lang="es-E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- 30%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S-M-792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10/03/2011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*Petrobras - 40%, CVRD - 30%, </a:t>
                      </a:r>
                      <a:r>
                        <a:rPr lang="es-E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Maersk</a:t>
                      </a:r>
                      <a:r>
                        <a:rPr lang="es-E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- 30%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S-M-731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03/11/2011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- 60%, CVRD </a:t>
                      </a:r>
                      <a:r>
                        <a:rPr lang="en-US" sz="8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S-M-506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11/01/2012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- 40%, 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- 35%, CVRD - 12.5%, Woodside - 12.5%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S-M-675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11/01/2012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- 40%, 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- 35%, CVRD - 12.5%, Woodside - 12.5%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S-M-508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12/01/2012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*BG Brasil - 40%, Petrobras - 60%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C-M-103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22/02/2012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*Petrobras - 60%, </a:t>
                      </a:r>
                      <a:r>
                        <a:rPr lang="pt-BR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Inpex</a:t>
                      </a:r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- 20%, Shell Brasil - 20%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C-M-151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22/02/2012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*Petrobras - 60%, </a:t>
                      </a:r>
                      <a:r>
                        <a:rPr lang="pt-BR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Inpex</a:t>
                      </a:r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- 20%, Shell Brasil - 20%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04/04/2012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*ExxonMobil Brasil - 40%, </a:t>
                      </a:r>
                      <a:r>
                        <a:rPr lang="pt-BR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Hess</a:t>
                      </a:r>
                      <a:r>
                        <a:rPr lang="pt-BR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Brasil - 40%, Petrobras - 20%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23/07/2012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S-M-330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03/08/2012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- 75%, 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Repsol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- 25%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BM-S-29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15/08/2012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*OGX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S-M-1358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18/12/2012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S-M-322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20/12/2012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S-M-415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20/12/2012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n-US" sz="8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Petrobras</a:t>
                      </a:r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  <a:tr h="13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C-M-499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latin typeface="Arial" pitchFamily="34" charset="0"/>
                          <a:cs typeface="Arial" pitchFamily="34" charset="0"/>
                        </a:rPr>
                        <a:t>07/06/2013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latin typeface="Arial" pitchFamily="34" charset="0"/>
                          <a:cs typeface="Arial" pitchFamily="34" charset="0"/>
                        </a:rPr>
                        <a:t>*OGX - 100%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09" marR="4509" marT="450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ângulo 25"/>
          <p:cNvSpPr/>
          <p:nvPr/>
        </p:nvSpPr>
        <p:spPr>
          <a:xfrm>
            <a:off x="5004048" y="4941168"/>
            <a:ext cx="4140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5004048" y="1736928"/>
            <a:ext cx="4139952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88024" y="449511"/>
            <a:ext cx="4248472" cy="603225"/>
          </a:xfrm>
          <a:prstGeom prst="rect">
            <a:avLst/>
          </a:prstGeom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“Um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país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sistemas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…”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Concessões.jpg"/>
          <p:cNvPicPr>
            <a:picLocks noChangeAspect="1"/>
          </p:cNvPicPr>
          <p:nvPr/>
        </p:nvPicPr>
        <p:blipFill>
          <a:blip r:embed="rId2" cstate="print"/>
          <a:srcRect r="2562"/>
          <a:stretch>
            <a:fillRect/>
          </a:stretch>
        </p:blipFill>
        <p:spPr>
          <a:xfrm>
            <a:off x="323528" y="1969964"/>
            <a:ext cx="4185989" cy="390730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44969" y="1853654"/>
            <a:ext cx="1794081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7,5 milhões de km</a:t>
            </a:r>
            <a:r>
              <a:rPr lang="pt-BR" sz="1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290078" y="3792612"/>
            <a:ext cx="3530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 2% das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áreas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sedimentares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</a:rPr>
              <a:t>Regime de </a:t>
            </a:r>
            <a:r>
              <a:rPr lang="en-US" sz="1600" b="1" dirty="0" err="1" smtClean="0">
                <a:solidFill>
                  <a:srgbClr val="008000"/>
                </a:solidFill>
                <a:latin typeface="Arial" pitchFamily="34" charset="0"/>
              </a:rPr>
              <a:t>Partilha</a:t>
            </a: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</a:rPr>
              <a:t> de </a:t>
            </a:r>
            <a:r>
              <a:rPr lang="en-US" sz="1600" b="1" dirty="0" err="1" smtClean="0">
                <a:solidFill>
                  <a:srgbClr val="008000"/>
                </a:solidFill>
                <a:latin typeface="Arial" pitchFamily="34" charset="0"/>
              </a:rPr>
              <a:t>Produção</a:t>
            </a:r>
            <a:endParaRPr lang="en-US" sz="1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r>
              <a:rPr lang="pt-BR" sz="1600" b="1" dirty="0" smtClean="0">
                <a:solidFill>
                  <a:srgbClr val="008000"/>
                </a:solidFill>
                <a:latin typeface="Arial" pitchFamily="34" charset="0"/>
              </a:rPr>
              <a:t>1ª Licitação do </a:t>
            </a:r>
            <a:r>
              <a:rPr lang="pt-BR" sz="1600" b="1" dirty="0" err="1" smtClean="0">
                <a:solidFill>
                  <a:srgbClr val="008000"/>
                </a:solidFill>
                <a:latin typeface="Arial" pitchFamily="34" charset="0"/>
              </a:rPr>
              <a:t>Pré</a:t>
            </a:r>
            <a:r>
              <a:rPr lang="pt-BR" sz="1600" b="1" dirty="0" smtClean="0">
                <a:solidFill>
                  <a:srgbClr val="008000"/>
                </a:solidFill>
                <a:latin typeface="Arial" pitchFamily="34" charset="0"/>
              </a:rPr>
              <a:t>-Sal</a:t>
            </a:r>
            <a:endParaRPr lang="en-US" sz="1600" b="1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325346" y="5016748"/>
            <a:ext cx="2365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Outras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Áreas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</a:rPr>
              <a:t>Regime de </a:t>
            </a:r>
            <a:r>
              <a:rPr lang="en-US" sz="1600" b="1" dirty="0" err="1" smtClean="0">
                <a:solidFill>
                  <a:srgbClr val="008000"/>
                </a:solidFill>
                <a:latin typeface="Arial" pitchFamily="34" charset="0"/>
              </a:rPr>
              <a:t>Concessão</a:t>
            </a:r>
            <a:endParaRPr lang="en-US" sz="1600" b="1" dirty="0" smtClean="0">
              <a:solidFill>
                <a:srgbClr val="008000"/>
              </a:solidFill>
              <a:latin typeface="Arial" pitchFamily="34" charset="0"/>
            </a:endParaRPr>
          </a:p>
          <a:p>
            <a:pPr lvl="0"/>
            <a:r>
              <a:rPr lang="pt-BR" sz="1600" b="1" dirty="0" smtClean="0">
                <a:solidFill>
                  <a:srgbClr val="008000"/>
                </a:solidFill>
                <a:latin typeface="Arial" pitchFamily="34" charset="0"/>
              </a:rPr>
              <a:t>12ª rodada</a:t>
            </a:r>
            <a:endParaRPr lang="en-US" sz="1600" b="1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7175" name="Retângulo 10"/>
          <p:cNvSpPr>
            <a:spLocks noChangeArrowheads="1"/>
          </p:cNvSpPr>
          <p:nvPr/>
        </p:nvSpPr>
        <p:spPr bwMode="auto">
          <a:xfrm>
            <a:off x="7020272" y="2194530"/>
            <a:ext cx="1512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Cessão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onerosa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</a:rPr>
              <a:t>7 </a:t>
            </a:r>
            <a:r>
              <a:rPr lang="en-US" sz="1600" b="1" dirty="0" err="1" smtClean="0">
                <a:solidFill>
                  <a:srgbClr val="008000"/>
                </a:solidFill>
                <a:latin typeface="Arial" pitchFamily="34" charset="0"/>
              </a:rPr>
              <a:t>blocos</a:t>
            </a:r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  <a:endParaRPr lang="en-US" sz="1600" b="1" dirty="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076056" y="1815297"/>
            <a:ext cx="1836322" cy="1584176"/>
            <a:chOff x="6359785" y="2132856"/>
            <a:chExt cx="1884623" cy="16561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37" t="45071" r="24958" b="14084"/>
            <a:stretch>
              <a:fillRect/>
            </a:stretch>
          </p:blipFill>
          <p:spPr bwMode="auto">
            <a:xfrm>
              <a:off x="6359785" y="2132856"/>
              <a:ext cx="1884623" cy="1656184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9" name="Elipse 18"/>
            <p:cNvSpPr>
              <a:spLocks noChangeAspect="1"/>
            </p:cNvSpPr>
            <p:nvPr/>
          </p:nvSpPr>
          <p:spPr>
            <a:xfrm>
              <a:off x="7128336" y="3148492"/>
              <a:ext cx="468000" cy="5429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Elipse 19"/>
            <p:cNvSpPr>
              <a:spLocks noChangeAspect="1"/>
            </p:cNvSpPr>
            <p:nvPr/>
          </p:nvSpPr>
          <p:spPr>
            <a:xfrm>
              <a:off x="7308304" y="2561175"/>
              <a:ext cx="612000" cy="5429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ângulo 36"/>
          <p:cNvSpPr/>
          <p:nvPr/>
        </p:nvSpPr>
        <p:spPr>
          <a:xfrm>
            <a:off x="0" y="4365104"/>
            <a:ext cx="4139952" cy="7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0" y="1628800"/>
            <a:ext cx="4139952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39552" y="1706260"/>
            <a:ext cx="295232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Reservas Provadas</a:t>
            </a:r>
          </a:p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Óleo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~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15,3 bilhões de bbl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Gás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~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459,3 bilhões de m</a:t>
            </a:r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Futuro próximo: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x2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81685" y="5373216"/>
            <a:ext cx="3361829" cy="83099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Balanço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Importação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Exportação</a:t>
            </a:r>
          </a:p>
          <a:p>
            <a:pPr eaLnBrk="0" hangingPunct="0">
              <a:defRPr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Óleo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237,9 mil bbl/dia</a:t>
            </a:r>
            <a:endParaRPr lang="fr-FR" sz="1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Gás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35,8  milhões de m</a:t>
            </a:r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/dia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10749" y="3001659"/>
            <a:ext cx="3743122" cy="10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81000" eaLnBrk="0" hangingPunct="0">
              <a:tabLst>
                <a:tab pos="374650" algn="l"/>
              </a:tabLst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Produção 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Óleo e LGN – 2,2 milhões de bbl/dia</a:t>
            </a:r>
            <a:endParaRPr lang="fr-FR" sz="1100" b="1" baseline="30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Gás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70,7 milhões de m</a:t>
            </a:r>
            <a:r>
              <a:rPr lang="fr-FR" sz="16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/dia</a:t>
            </a:r>
          </a:p>
          <a:p>
            <a:pPr defTabSz="381000" eaLnBrk="0" hangingPunct="0">
              <a:tabLst>
                <a:tab pos="374650" algn="l"/>
              </a:tabLst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Futuro próximo: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x2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4644008" y="232250"/>
            <a:ext cx="4464495" cy="69773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Cenário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Atual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Perspectivas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(2012)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527719" y="4411278"/>
            <a:ext cx="3084513" cy="6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81000" eaLnBrk="0" hangingPunct="0">
              <a:tabLst>
                <a:tab pos="374650" algn="l"/>
              </a:tabLst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39 empresas nacionais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381000" eaLnBrk="0" hangingPunct="0">
              <a:tabLst>
                <a:tab pos="374650" algn="l"/>
              </a:tabLst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38 empresas estrangeiras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40"/>
          <p:cNvGrpSpPr/>
          <p:nvPr/>
        </p:nvGrpSpPr>
        <p:grpSpPr>
          <a:xfrm>
            <a:off x="5899961" y="5805264"/>
            <a:ext cx="2199083" cy="261610"/>
            <a:chOff x="5580112" y="4221088"/>
            <a:chExt cx="2199083" cy="261610"/>
          </a:xfrm>
        </p:grpSpPr>
        <p:sp>
          <p:nvSpPr>
            <p:cNvPr id="28" name="Retângulo 27"/>
            <p:cNvSpPr/>
            <p:nvPr/>
          </p:nvSpPr>
          <p:spPr>
            <a:xfrm>
              <a:off x="5580112" y="4293096"/>
              <a:ext cx="144016" cy="1440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660232" y="4293096"/>
              <a:ext cx="144016" cy="1440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724128" y="4221088"/>
              <a:ext cx="8739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Petroleum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6804248" y="4221088"/>
              <a:ext cx="9749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Natural Gás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7" name="Gráfico 26"/>
          <p:cNvGraphicFramePr/>
          <p:nvPr>
            <p:extLst>
              <p:ext uri="{D42A27DB-BD31-4B8C-83A1-F6EECF244321}">
                <p14:modId xmlns:p14="http://schemas.microsoft.com/office/powerpoint/2010/main" xmlns="" val="858993133"/>
              </p:ext>
            </p:extLst>
          </p:nvPr>
        </p:nvGraphicFramePr>
        <p:xfrm>
          <a:off x="3923928" y="1340768"/>
          <a:ext cx="51125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6084168" y="5805264"/>
            <a:ext cx="74892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Petróleo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64288" y="5805264"/>
            <a:ext cx="97494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Gás Natural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26"/>
          <p:cNvSpPr txBox="1">
            <a:spLocks noChangeArrowheads="1"/>
          </p:cNvSpPr>
          <p:nvPr/>
        </p:nvSpPr>
        <p:spPr bwMode="auto">
          <a:xfrm>
            <a:off x="4572000" y="404664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investir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aixaDeTexto 5"/>
          <p:cNvSpPr txBox="1">
            <a:spLocks noChangeArrowheads="1"/>
          </p:cNvSpPr>
          <p:nvPr/>
        </p:nvSpPr>
        <p:spPr bwMode="auto">
          <a:xfrm>
            <a:off x="35496" y="6453336"/>
            <a:ext cx="4680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BNDES,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Estudo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Perspectivas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Investimento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Fevereiro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2013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67744" y="234888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Investimentos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2013-2016 (R$ bilhões)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 txBox="1">
            <a:spLocks/>
          </p:cNvSpPr>
          <p:nvPr/>
        </p:nvSpPr>
        <p:spPr>
          <a:xfrm>
            <a:off x="1115616" y="1340768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Estima-se que, na próxima década, a demanda por bens e serviços seja de aproximadamente US$ 400 bilhões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395536" y="2852936"/>
          <a:ext cx="84249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090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76"/>
          <p:cNvSpPr>
            <a:spLocks noChangeArrowheads="1"/>
          </p:cNvSpPr>
          <p:nvPr/>
        </p:nvSpPr>
        <p:spPr bwMode="auto">
          <a:xfrm>
            <a:off x="0" y="6516052"/>
            <a:ext cx="921543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r="1884"/>
          <a:stretch>
            <a:fillRect/>
          </a:stretch>
        </p:blipFill>
        <p:spPr bwMode="auto">
          <a:xfrm>
            <a:off x="622300" y="2260377"/>
            <a:ext cx="4181475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29" name="Conexão em ângulos rectos 48128"/>
          <p:cNvCxnSpPr>
            <a:stCxn id="14" idx="1"/>
          </p:cNvCxnSpPr>
          <p:nvPr/>
        </p:nvCxnSpPr>
        <p:spPr>
          <a:xfrm rot="10800000" flipV="1">
            <a:off x="4716463" y="1519585"/>
            <a:ext cx="1562100" cy="2279650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-36513" y="6567155"/>
            <a:ext cx="297228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Fonte: Adaptado do 7º balanço do PAC 2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graphicFrame>
        <p:nvGraphicFramePr>
          <p:cNvPr id="47" name="Tabela 46"/>
          <p:cNvGraphicFramePr>
            <a:graphicFrameLocks noGrp="1"/>
          </p:cNvGraphicFramePr>
          <p:nvPr/>
        </p:nvGraphicFramePr>
        <p:xfrm>
          <a:off x="684213" y="1430114"/>
          <a:ext cx="360040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 </a:t>
                      </a:r>
                      <a:r>
                        <a:rPr lang="en-US" sz="1100" b="1" kern="120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sondas</a:t>
                      </a:r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</a:t>
                      </a:r>
                      <a:r>
                        <a:rPr lang="en-US" sz="1100" b="1" kern="1200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b="1" kern="1200" baseline="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perfuração</a:t>
                      </a:r>
                      <a:endParaRPr lang="en-US" sz="1100" b="1" kern="1200" noProof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lang="en-US" sz="1100" b="1" kern="120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</a:t>
                      </a:r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PE, 6 </a:t>
                      </a:r>
                      <a:r>
                        <a:rPr lang="en-US" sz="1100" b="1" kern="120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</a:t>
                      </a:r>
                      <a:r>
                        <a:rPr lang="en-US" sz="1100" b="1" kern="120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BA, 7 no ES, 6 no RJ e 3 no 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ela 51"/>
          <p:cNvGraphicFramePr>
            <a:graphicFrameLocks noGrp="1"/>
          </p:cNvGraphicFramePr>
          <p:nvPr/>
        </p:nvGraphicFramePr>
        <p:xfrm>
          <a:off x="179388" y="5597302"/>
          <a:ext cx="2305050" cy="746443"/>
        </p:xfrm>
        <a:graphic>
          <a:graphicData uri="http://schemas.openxmlformats.org/drawingml/2006/table">
            <a:tbl>
              <a:tblPr/>
              <a:tblGrid>
                <a:gridCol w="349250"/>
                <a:gridCol w="19558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Ação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concluída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/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Operação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Em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execução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Licitado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Retângulo 52"/>
          <p:cNvSpPr>
            <a:spLocks noChangeArrowheads="1"/>
          </p:cNvSpPr>
          <p:nvPr/>
        </p:nvSpPr>
        <p:spPr bwMode="auto">
          <a:xfrm>
            <a:off x="4499992" y="363839"/>
            <a:ext cx="4644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Indústria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Naval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Rectângulo 84"/>
          <p:cNvSpPr>
            <a:spLocks noChangeArrowheads="1"/>
          </p:cNvSpPr>
          <p:nvPr/>
        </p:nvSpPr>
        <p:spPr bwMode="auto">
          <a:xfrm>
            <a:off x="3003550" y="4035480"/>
            <a:ext cx="143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9" name="Conexão em ângulos rectos 118"/>
          <p:cNvCxnSpPr>
            <a:endCxn id="13334" idx="3"/>
          </p:cNvCxnSpPr>
          <p:nvPr/>
        </p:nvCxnSpPr>
        <p:spPr>
          <a:xfrm rot="10800000" flipV="1">
            <a:off x="4227513" y="2744564"/>
            <a:ext cx="2360612" cy="219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4" name="Rectângulo 119"/>
          <p:cNvSpPr>
            <a:spLocks noChangeArrowheads="1"/>
          </p:cNvSpPr>
          <p:nvPr/>
        </p:nvSpPr>
        <p:spPr bwMode="auto">
          <a:xfrm>
            <a:off x="2786063" y="4751442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6" name="Conexão em ângulos rectos 125"/>
          <p:cNvCxnSpPr>
            <a:endCxn id="13336" idx="3"/>
          </p:cNvCxnSpPr>
          <p:nvPr/>
        </p:nvCxnSpPr>
        <p:spPr>
          <a:xfrm rot="10800000" flipV="1">
            <a:off x="4083050" y="3176364"/>
            <a:ext cx="2936876" cy="201533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6" name="Rectângulo 126"/>
          <p:cNvSpPr>
            <a:spLocks noChangeArrowheads="1"/>
          </p:cNvSpPr>
          <p:nvPr/>
        </p:nvSpPr>
        <p:spPr bwMode="auto">
          <a:xfrm>
            <a:off x="2643188" y="5007030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Conexão em ângulos rectos 132"/>
          <p:cNvCxnSpPr>
            <a:endCxn id="13338" idx="3"/>
          </p:cNvCxnSpPr>
          <p:nvPr/>
        </p:nvCxnSpPr>
        <p:spPr>
          <a:xfrm rot="10800000" flipV="1">
            <a:off x="3979863" y="3536726"/>
            <a:ext cx="2824162" cy="171211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Rectângulo 133"/>
          <p:cNvSpPr>
            <a:spLocks noChangeArrowheads="1"/>
          </p:cNvSpPr>
          <p:nvPr/>
        </p:nvSpPr>
        <p:spPr bwMode="auto">
          <a:xfrm>
            <a:off x="2540000" y="5064180"/>
            <a:ext cx="1439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Conexão em ângulos rectos 134"/>
          <p:cNvCxnSpPr>
            <a:endCxn id="13340" idx="3"/>
          </p:cNvCxnSpPr>
          <p:nvPr/>
        </p:nvCxnSpPr>
        <p:spPr>
          <a:xfrm rot="10800000" flipV="1">
            <a:off x="3867150" y="4328889"/>
            <a:ext cx="3081338" cy="96599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0" name="Rectângulo 135"/>
          <p:cNvSpPr>
            <a:spLocks noChangeArrowheads="1"/>
          </p:cNvSpPr>
          <p:nvPr/>
        </p:nvSpPr>
        <p:spPr bwMode="auto">
          <a:xfrm>
            <a:off x="2427288" y="5110217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6" name="Conexão em ângulos rectos 145"/>
          <p:cNvCxnSpPr/>
          <p:nvPr/>
        </p:nvCxnSpPr>
        <p:spPr>
          <a:xfrm rot="10800000" flipV="1">
            <a:off x="3065463" y="5768752"/>
            <a:ext cx="3522662" cy="341312"/>
          </a:xfrm>
          <a:prstGeom prst="bentConnector3">
            <a:avLst>
              <a:gd name="adj1" fmla="val 53605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2" name="Rectângulo 148"/>
          <p:cNvSpPr>
            <a:spLocks noChangeArrowheads="1"/>
          </p:cNvSpPr>
          <p:nvPr/>
        </p:nvSpPr>
        <p:spPr bwMode="auto">
          <a:xfrm>
            <a:off x="1490663" y="5996042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800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Conexão em ângulos rectos 70"/>
          <p:cNvCxnSpPr>
            <a:endCxn id="13332" idx="3"/>
          </p:cNvCxnSpPr>
          <p:nvPr/>
        </p:nvCxnSpPr>
        <p:spPr>
          <a:xfrm rot="10800000" flipV="1">
            <a:off x="4443413" y="1879376"/>
            <a:ext cx="3008312" cy="23407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6278563" y="3896072"/>
          <a:ext cx="2879725" cy="1095375"/>
        </p:xfrm>
        <a:graphic>
          <a:graphicData uri="http://schemas.openxmlformats.org/drawingml/2006/table">
            <a:tbl>
              <a:tblPr/>
              <a:tblGrid>
                <a:gridCol w="960437"/>
                <a:gridCol w="1919288"/>
              </a:tblGrid>
              <a:tr h="2190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Brasfels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P-57 (Jubarte)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P-56 (Marlim Sul)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sondas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P-66 e P-69 – módulos e </a:t>
                      </a:r>
                      <a:r>
                        <a:rPr kumimoji="0" lang="pt-BR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en-US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a 40"/>
          <p:cNvGraphicFramePr>
            <a:graphicFrameLocks noGrp="1"/>
          </p:cNvGraphicFramePr>
          <p:nvPr/>
        </p:nvGraphicFramePr>
        <p:xfrm>
          <a:off x="6278563" y="3427760"/>
          <a:ext cx="2879725" cy="469900"/>
        </p:xfrm>
        <a:graphic>
          <a:graphicData uri="http://schemas.openxmlformats.org/drawingml/2006/table">
            <a:tbl>
              <a:tblPr/>
              <a:tblGrid>
                <a:gridCol w="947737"/>
                <a:gridCol w="1931988"/>
              </a:tblGrid>
              <a:tr h="234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Inhaúma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P-74 e P-75 – cascos 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P-76 e P-77 – </a:t>
                      </a: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cascos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6278563" y="3103910"/>
          <a:ext cx="2879725" cy="36576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OSX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(em construção)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P-67 e P-70 - 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módulos e </a:t>
                      </a:r>
                      <a:r>
                        <a:rPr kumimoji="0" lang="pt-BR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en-US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ela 54"/>
          <p:cNvGraphicFramePr>
            <a:graphicFrameLocks noGrp="1"/>
          </p:cNvGraphicFramePr>
          <p:nvPr/>
        </p:nvGraphicFramePr>
        <p:xfrm>
          <a:off x="6278563" y="2456210"/>
          <a:ext cx="2879725" cy="660718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Jurong</a:t>
                      </a:r>
                      <a:endParaRPr kumimoji="0" lang="pt-B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(em construção)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 sondas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P-68  e P-71 – módulos e </a:t>
                      </a:r>
                      <a:r>
                        <a:rPr kumimoji="0" lang="pt-BR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en-US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6278563" y="1268760"/>
          <a:ext cx="2879725" cy="466726"/>
        </p:xfrm>
        <a:graphic>
          <a:graphicData uri="http://schemas.openxmlformats.org/drawingml/2006/table">
            <a:tbl>
              <a:tblPr/>
              <a:tblGrid>
                <a:gridCol w="1044575"/>
                <a:gridCol w="917575"/>
                <a:gridCol w="917575"/>
              </a:tblGrid>
              <a:tr h="233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Atlântico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Sul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sondas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P-55 – casco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6278563" y="1735485"/>
          <a:ext cx="2879725" cy="42672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144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São Roque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P-59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P60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cxnSp>
        <p:nvCxnSpPr>
          <p:cNvPr id="40" name="Conexão em ângulos rectos 70"/>
          <p:cNvCxnSpPr/>
          <p:nvPr/>
        </p:nvCxnSpPr>
        <p:spPr>
          <a:xfrm rot="10800000" flipV="1">
            <a:off x="4356100" y="2276252"/>
            <a:ext cx="3152775" cy="1979612"/>
          </a:xfrm>
          <a:prstGeom prst="bentConnector3">
            <a:avLst>
              <a:gd name="adj1" fmla="val 65841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6300788" y="2168872"/>
          <a:ext cx="2879725" cy="365760"/>
        </p:xfrm>
        <a:graphic>
          <a:graphicData uri="http://schemas.openxmlformats.org/drawingml/2006/table">
            <a:tbl>
              <a:tblPr/>
              <a:tblGrid>
                <a:gridCol w="1871662"/>
                <a:gridCol w="1008063"/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Enseada do Paraguaçu (em construção)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 sondas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cxnSp>
        <p:nvCxnSpPr>
          <p:cNvPr id="63" name="Conexão em ângulos rectos 134"/>
          <p:cNvCxnSpPr/>
          <p:nvPr/>
        </p:nvCxnSpPr>
        <p:spPr>
          <a:xfrm rot="10800000" flipV="1">
            <a:off x="3290888" y="5048027"/>
            <a:ext cx="3225800" cy="534987"/>
          </a:xfrm>
          <a:prstGeom prst="bentConnector3">
            <a:avLst>
              <a:gd name="adj1" fmla="val 82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Tabela 31"/>
          <p:cNvGraphicFramePr>
            <a:graphicFrameLocks noGrp="1"/>
          </p:cNvGraphicFramePr>
          <p:nvPr/>
        </p:nvGraphicFramePr>
        <p:xfrm>
          <a:off x="6300788" y="4977160"/>
          <a:ext cx="2879725" cy="233363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T</a:t>
                      </a:r>
                      <a:r>
                        <a:rPr kumimoji="0" lang="pt-B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echint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P-76 – 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módulos e </a:t>
                      </a:r>
                      <a:r>
                        <a:rPr kumimoji="0" lang="pt-BR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en-US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cxnSp>
        <p:nvCxnSpPr>
          <p:cNvPr id="73" name="Conexão em ângulos rectos 145"/>
          <p:cNvCxnSpPr/>
          <p:nvPr/>
        </p:nvCxnSpPr>
        <p:spPr>
          <a:xfrm rot="10800000" flipV="1">
            <a:off x="2987675" y="6129114"/>
            <a:ext cx="3455988" cy="523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em ângulos rectos 145"/>
          <p:cNvCxnSpPr/>
          <p:nvPr/>
        </p:nvCxnSpPr>
        <p:spPr>
          <a:xfrm rot="10800000">
            <a:off x="2916238" y="6252939"/>
            <a:ext cx="3455987" cy="37941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6300788" y="5203602"/>
          <a:ext cx="2879725" cy="853440"/>
        </p:xfrm>
        <a:graphic>
          <a:graphicData uri="http://schemas.openxmlformats.org/drawingml/2006/table">
            <a:tbl>
              <a:tblPr/>
              <a:tblGrid>
                <a:gridCol w="957262"/>
                <a:gridCol w="1922463"/>
              </a:tblGrid>
              <a:tr h="2095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Rio Grande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P-55 – módulos e </a:t>
                      </a:r>
                      <a:r>
                        <a:rPr kumimoji="0" lang="pt-BR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pt-BR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P-66 e P-67 – cascos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 </a:t>
                      </a:r>
                      <a:r>
                        <a:rPr kumimoji="0" lang="pt-B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replicantes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– cascos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016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 sondas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/>
        </p:nvGraphicFramePr>
        <p:xfrm>
          <a:off x="6300788" y="6056089"/>
          <a:ext cx="2879725" cy="42672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176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Porto do Rio Grande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P-63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1762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P-58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6300788" y="6487889"/>
          <a:ext cx="2879725" cy="365760"/>
        </p:xfrm>
        <a:graphic>
          <a:graphicData uri="http://schemas.openxmlformats.org/drawingml/2006/table">
            <a:tbl>
              <a:tblPr/>
              <a:tblGrid>
                <a:gridCol w="1533525"/>
                <a:gridCol w="13462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Estaleiro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Brasil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(em construção)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P-74 – </a:t>
                      </a:r>
                      <a:r>
                        <a:rPr kumimoji="0" lang="pt-B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módulos e </a:t>
                      </a:r>
                      <a:r>
                        <a:rPr kumimoji="0" lang="pt-BR" sz="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topside</a:t>
                      </a:r>
                      <a:endParaRPr kumimoji="0" lang="en-US" sz="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26"/>
          <p:cNvSpPr txBox="1">
            <a:spLocks noChangeArrowheads="1"/>
          </p:cNvSpPr>
          <p:nvPr/>
        </p:nvSpPr>
        <p:spPr bwMode="auto">
          <a:xfrm>
            <a:off x="4572000" y="260648"/>
            <a:ext cx="4608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ctr" eaLnBrk="0" hangingPunct="0">
              <a:defRPr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Indústria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Naval com CL</a:t>
            </a:r>
          </a:p>
          <a:p>
            <a:pPr indent="-342900" algn="ctr" eaLnBrk="0" hangingPunct="0">
              <a:defRPr/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Plataformas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sondas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barcos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apoio</a:t>
            </a:r>
            <a:endParaRPr lang="pt-BR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AutoShape 5" descr="data:image/jpeg;base64,/9j/4AAQSkZJRgABAQAAAQABAAD/2wCEAAkGBhQSEBQUEhQWFRUVFhQUFhUXFxgVFxcXFRUVFBQXFRUcHCYeGBwjGRUUIC8gIycpLC0sFh8xNTAqNSYrLCkBCQoKDgwOGg8PGiwkHyQsLCwsLCwsLCwsKSwsKSksLCwsLCwsLCwsLCwsLCwsLCwsLCwsLCwsLCwpLCwsLCwsLP/AABEIALcBEwMBIgACEQEDEQH/xAAbAAABBQEBAAAAAAAAAAAAAAAFAAIDBAYBB//EAEEQAAIBAgQDBgMFBgYBBAMAAAECEQADBBIhMQVBUQYTImFxkTKBoRQVI0LwB1KxwdHhFjNicoKS8aLC0uJDRLL/xAAYAQEBAQEBAAAAAAAAAAAAAAAAAQIDBP/EACIRAQEBAAICAwACAwAAAAAAAAABEQISITEDQVFhcRMigf/aAAwDAQACEQMRAD8A9MyyZOpp01X+0L1HvS+1r+8Peu7n4WaU1UOOT94Uhj0/eFXKnhczUs9VDxFP3qYeKJ1plNi+DXaH/eyda598p+oqZTYIzSFDTxtP0aQ42v6NXKbBZXiulqE/fa9PrTTx1en1qdavaC4Ndmg/36On1rh46On1p1psGM1KaDff46D3pff46D3p1psGg1Imgn+IR0+tcPaMdPrTrTYOBq7mrPjtMs7D3rv+JR0p1p2jQBqdNAF7SL0qQdoR0qdadoNzXc1AT2iHSuHtGvSnWr2g+GpZqBDtIvSkO0a9KdKdoPZq5noIe0a9DTD2kSnSnaDmbzp2agY7RJ0NdHaFPOnWr2g3nrhag/38lL7+Sp1p2F89LvBQn77TrXfvpOtOpsFswrtCfvlOtKnWmx50eLt+iP60hxc/o1nhcPQ04Xf1Nde7n1HxxQ/o09eJnr/OgS3PMU9rwA1NO51GX4mev8aiPFD+p/pQg4lf3p+YqN8T0E/8hV7Jg4OKnr9DTl4oTz/iKz/3gRy+tJeIMeU/I0MaD7eetSLjD1oDbxDnlU4vnqfaKnZcGvtp6muHFnz9zQg4rzri4uf7kCp2MFjjvX3qK5xH19/70JOKPWfmKjuYkdPeB/Or2MFDxPzP1rp4sR+v70FF2ZOkjlpt1moziP8Ab707GD33wTzpDiZ86zzXD5UhcPT2q7DGgPFT1NcTiTdaA52PL61NaJ5/xp2hg/b4g/6mpH4k/wCpoKl0dTTzeXz96naGCf3m3UUjxhhzBoUby/o003x1FXtDBdOMnnXW4seUUF7/AM6a+OI2qbDBR+Kt1queNt1/XtQ04k004r0p2i4JffrfqP6VIvHD+ooRnnYCus3kB6Ve0MGTxY75j9K4vGj+99KBz5VwvFNhjR2+NdW/jUy8RzfmHvWXW9XVvfKp2MbAYvz+tdrJ/a/1FKp2XFISp0uM3pKwfKTNTJjXH5n+bE+2tBBcB+JnPoP5mrFrF21Pwt6k1xtq4NWcQSdWPzAqZXJoecVaABW6smcw7s+Hpq5Ek+Vcu4+3lGW5J55mQewWSfcVz8tYMWbcnRk+Zj+MVZHDruvdqrA7kMkx76Vk34yoJgk6cid/mPWmL2hPNfr/AGrU38Rpjw6+DrZb5EH+tRXbLrrkceoIoJg+0PjXMSqzqwLNHmBNbnhvaNLyhbdxWKj8zeL1MxO9anG01ngr6HJqeQIn21pl7GMpKshQ85Ug1NjOEYwsWzJcnmCF+kae9C73CcSN7LH0af8A3TU601cW+pGrn2NStj0jRST6D+ZoJfw90f8A4bi/8XPrrFVWZwdZ05ERTDWhuXrhWQFgTvlnSOWsetUfvCfyj3ihtvGHoB10NOGLT90fr1oas3L6g7j0kn+VPPEwd49o+o3+dUTdRuRHp/5rvdJyb+Bq7PtFn7Us6GPU/wBKeWOuXUDmpJHrvp86HZF/eHpXFJUyJ9RNXQUtt5z5Gp/tXy9v61Rt3s2+X12JqbuA35x8xH1EzWbVxY+2AfmFL7YDzB+cVWfhzjeT6CRy2I9R71CMNPP9e9Nhi6+L6EfT+tRksddP16VB9kWOZPyH8zUtq2q1e0THGxTfr+9cucQc7n2Cj+AqZgsa/wAqrG2vWPmDWpzhhpxbeXsBTftTdaVyweRBqIYZjyrXaJicYtup+tdbiDdaia20bfr1qFgRvV2C2McfKu/bfKqQanqw6VfAmbEE0zvz1NR56jLVpFwcQby9qVUqVTIqpcxM0zPV4dmcTztEf7mQfxaoX4PeBgqo8zdtf/KuOxrKhWSYGp8qkbDONSjexp9vBupBFy0pGx70SP8ArNEF4hfI8WNX0Od/426mrihZ4ddf4bVw+qlR7mBV632dyrmv3rVkHZZ7y4eoyLp7E0+Eb48Th29cKW+uUUWweM4cifiJad+qYd0H/Uk6+1NMgCmHsZyDefLGjC2SPaQfpTW4ZYP/AOyp8msXB9dau8WxuDYHubTBtADJVR55Z/lQWpKVr+FJhbNkq2L1Jn8LvLZ/ifoBUfFu1RGVcNeuwN2chp6ABln5mspXM1BosN2zxCkZmDjmGAH1WKLWO2Nq6Mt1cvr4199/cVhy1Kas5WM43GN4Pau25thVmCHXb6aGs5f7P3VPhIYdQSD7UT7KlxbfNohIKz11zEeW1F2A611kliMW1hlGqtppJ2qG4jjcRz5VuO7B5UG4xwRQhe2IIglRsRIGg5Vi8MXWdg/o11LhUzqPnVrA4e25h7ot+qkj3kRVPE3QCQJjkTz845Vjd8Li5Z41cGnhI28QB+td++n6Wx6Iv9KFgzXSDzFXIbR1eNlyp+E7MUGUwDpPy/gKJJiEvMAzISSqg/A4nSSdJE6kVkgsGJ/l/ejGHtrGZQDlEcgSTprH/L/rWesajmJs5SQTsd82Yc/f1qJ45MD8jrTcHctEnvC2/wCWIjbTQ+XLrtRW7wzDiPxwdCQAobWJhgGlR5n2q7iYFrdHU/r509XQjdp6aVZ+yLuCkEaSwXWOh1qiLBJ8MEg/lMkfIVdTFjINw5HrSt3P9Y+ZP9KfhAVcZ0LcipEabaHfaaJ4KzbuEotpg0aGZA5xrEEjTnWbyxqTQtr56T6GDUYsg7h/mR/SrmIVUdlOuXmus7ajkd+tWbSWwpmSfDAKxvuTrpyp2TA+3hVPWm3LHSPrRbENaIAGh9QBt66RVNMESfCQw6c/1vT/ACHVSNjqwHv/AFpfZR+9V58EYkgj1U/QzUF2wRzH1H86v+Q6q5wvmvua5UyqI/8At/alV70wMw2Lslvx7dxxzKuM3/qH862nD+zeDuWVuLbYBhIDOc28cmI5Vge6IonguI3lEI5yjlCwPlWLV459rPaPhaWrn4c5SNtTH/LbXpQafOi13jF5yts920mACmYk9Yk/QUZw3CcQD4hZUDmLY/hl0qaub6ZAv50s1a3iXERZhWt2iTyDQx8yuTT3oBjcQLp8NpUPUbn10H8KupZijNKatpwpjuQKkfhBHP6f3rPfimKMmu5qt2MBmOVTJ/dH86M8P4EqmXAY8gRIHn5mt8f9vSAuC4Xcu/CIH7x0Hy61oMB2ftpq/jbz+Eeg/rRAaVy9iVRczkKOp5+Q611nGRNT1w0ExHaTcWrZbzJj5hRqfpVVTjMQcotXAD+7bZQfmd/el+SQ62i2M45btnLOZui6xvuduURvqKCYnGm6SXu5BrCiYjoY3NFsP+zjFEZmNu2P9bhBHz50J4h2Ze03+bZblpcQx5b1xvydvGtzhYqXUTTxhpEjef8A1CoD5T8x/CoLqakZgfQyP6UgpEH2/tRFhBPT2q3hsCrLLNkO0wSBA3ka9KGZpp2Q9J+VUW7OFzkgaka5o3HKZ5z+up7B8HK4dGvKyZ2fTY6HIsE7bNEjpE0L7PcOd7iASJYKAQcrMdg3KOevTntRPjOLc3nNzKwXLbWNoSBHpWeXJqfofg+HBixXlO2uo8+lWGwaAS1wrOkQDJPkfPSq9vFXmGRcmxORQE0UEmDu2mvKjnZh+7zB1Gb4g2QmAPHL3hpljZZ3O3XFvL3pJqnh+zXeGA6LoPjIB+axIonhv2fqrTcxCIGEqyy7D/gWQjlqM3Pykpw3jKKjm+id9OitIGUlVO5BLaho6dah4LxY3GZLoNsp8CsGJaJbUMdfCpIjnGvKnatziqX+A3bTQl8XAABJTISInLIZiQdCPEQSBQ/jD4lGaM62zmyuEzswBM5mA01JkEiNaucZ7SMtwd3Z0QtmbXxzDAtEhQBzaTqdtqI8J4mji67ZmBChlLJ+EQpK3UtmImSJmDEHlV3Ek84wV22SfDqRpMqp8tyAK7h2uEwquTpIAJPpH63rW8X4ViHh0trdQIGD92GLhzIZSFXK24ykaEHrJBYfB4gnSxcVlJlvHbPi6ZiBt05Ve0S8fLlyy4lXAtsIMXGCKAdNzPMiopyMc6kDqqhl208ebLE1Mb99QUdHKqTmz2m8M663DBXMJ1kSNqrti7ZfLbLWQQ2hBYTsYXOxAI8zFSJcWDxMNKhRG0zy0/KWI+tSWL4kBvDOoAAPXpV3hONwqgZ+671E0Y57SHcfiFTM7HMN9oFNx727hzWwlsaAzcVvUjxkkbdDrWb/AE1n2QuWTvnn/aP60qr3MCJ0v2yNIPe5eXSdDSqAYbayJ0Guv9oohw8YYGLoZ+oDFQfSAD9arW2AE8uv/mlbHeMFtAlp2EzPSAda56kb/hPbrCYZctjArbJ3c92XboGbKCT5yfnTeIftPxDAd3atLrqYL8jAgkDUD6VjMHhh3n4jFFkCQMxA0klRud+dbHAdr1sq9rA4dAhnx3Jdyf3mY6a/uRpyqe7je+PLO429iL6m4ysyLqzKgW2JOskADc89aFzz2rQ4xb2IM4m8zAbIvhUegEAfIU6xgkT4VHrufc10nx2+3K8oC4bBM2yn1PhH9/lROzwcfnafIaD33NXppA114/FxjF5Uy1hUUQqgDyEU8YZTyq3g+HNcZQB8RAB9etMxHELVu8bVpTeILLIMKxWZyka6xp8q3ec4k42q2OyWllozclnfz9Ky2Ms96QWJJG3QdYHKpsRcZjJJPLUzGpO/TX61Jwu5aFwd8+Rddemh12P8DrA515eXycuVdJxD/uZeZOtONvu9AGidCGIPsNaje8pgZhudWJ1jmZGhjnVhcGxHxqRO3qY3qXlftcULrK85medfiJ1j1qJeGry+sdJ250bxGFTKe8ZV5g6T6EEfwoXbyZ8rEuu8TkPOBmGvznyrXHl+Jhl23ABYodhEjMBE6gKJjaevOINSYfG2FUzZDnUBSzZB0Zl1Zj840jTemXrZBTuzmJMlcslWJOVcxGXYHfeDoKgFzOwJBEwHIBCgk6zECfLTauk2npZxXdlvwxE7qVCjcRETyq9w7htwXsjC0TEkGbkTBBCkqymDInSq3CuFXRb79rOe2oBgGWP+4AyBAMwZEHpRDiHaXD3EtImGDC3H4vest1lylWtl4bQE6ST8KyDyi/zWo4MbdtTea2ii1bc5odYvu2S34NNwWkSSI3PLI41YuMXJbvCALhJWAFUt4RqdCBqJ5gaxWgt8SwqYJ7T98FZw/eG735N0DJkhbaHJoNQNzyoR2kw6WSVdcypAhu8GUtBBVw8HYCNuorLV8xetcFw5QQpuC5ADJClSI0aRl1Mjc/KnXuBth9rj2IUks4Cz5qAZXTaY568iE4cltWOZyCwgC4CpMgCRIAI5TJE0ewnEUNuHZwqKW0jlqFYQS2g5z8tqaeAwFrqJba4lxlMqkEuWJzeEFo2kFuQ6Tq/HWrg1C3VOXULlVddygiOZ1Gug+RPhT4drqMGVSXB1Jt6ADQOBr/tpvazE3kdVw/eWyZYKrhVABAA8UDNopOs6idxV1rPAZZ4ELx8V4WXbKqpcbMXy6L0JMahd4IgcqFY7Ady58WYAQzZYXeNjqBMb1bxqY26nc3rXeEFYzC2zqS2oS4uhLEicxbTpWx7MWSFcXrAa53JuSShEgnwvcXMdchBBnnEb1Wc36D+xj3nmy6zaJzlvHnDZYDqqnUbSNjHLerr8du4O8wONyrJZUZvtFt9NQsqXVOYUbHTaKi4x2jsKmUzbR1bw2iVQsIgEBFO5JDTpIMGsbdvYPM+Z2uGQA2Z112MyR4tNyCKVrZmNTxnt7YvW9cPbZyfjCC2BEwxgyTr5bn55jHnD5EZAcxglSwcTucyshlQYiCfPaqY4Q7WzctFCneFAneIbk7j8OcxBHP57VXsXwhyv/wBWGknTT+VJM9Odt+1q9jEecyAseaQijrCQF89ABrT8NwtinexKZsnhPizbwRseWgk67VFf7qc3h20A5en9PKm4PHNbMo7CDIg6SOcbH2q74Z/te+zWhoWA8iBPzkUqnPai6dWUMebFroJ8yBcA9hSrnl/Ws4/odYtuTDaDz1NGcJw9gZt+HbxHRvkOVT2cOq7DXqdTVpXrc+PfbF5fhlrhqD4pc+e3tV1Wj0qANTg1dZJPTFtqbPXc1RA1NYssxhVLHoB+oq24SaQq7g8IWYAczAqG0UVyLly2gHxMzgActfLl9NDWhwWKtqyG1iMM7jRQpZs+YSIEx85jWs3l+Ok4frU4jsgt3CW7TM1sANnKEAsG+ITB0Mfyrzfi/C7OFAuIxYXw0KGTS2T4SpA00EcxoQd4rcjjmKls12yiIjM2WydAoBOrOeR6GqePweDxVtLT8Qw5j4O7W0HXqqFWOmmog7VwvHt5jtf9fbyy4w6VEbKs2Ymeg2y8xzggVvP8D4RwBYv3rjZhOe3lTLz1CA/Paq17sNZtpmurfgHUiQABuSR/eufXkmayi8RdAuQqjkEAFUedOjAga6yBp707EXkcsHJ8UtrAjM35QNvLTaNq1TcN4fbDi0XLaZWaCG8yMqmPnPSg95QX+C0QAAPCIIG25ke/KtT46rNYq0LZBTxKZ3MwfI7xtUo4Y6+LunRTzYZASdd2KjrpWz4NhrJuj8KzoCSSiLMRsS0iZHP3rYYLgF61aV0uu7Kyslt+6NuMykiUtKdQIk5o3A3q9f1Ov28w4f2Xu3becW1yywP4ysTG85GI/pUv+FHAyCwQrxOpca8yZ00A516O+AxNy4c4a1uyIt8mQNDJCiAJ+HURVR+z15/CbeQ+I94HVkPMTLZjrA1GnpUxvrGTwHYZQpF7MOijKAeXOTUtvsaupbNcYa+K27nLtlXK3Uk6c51rU2uDXEtk/Z0ZoUBZtKehGbMZHOdD70rXZdw6uqWwZkqWLKZ1LbNDA9NInrV/6n/Gcw2ANiDaw2YZd3RF3iSHzyukaem0Vy5xjEqADaTTYs6MdRpqHkaHc71tMB2fvC4AO5YRJLSGMFcwyZIYSd5G4B60du4MW82gDN8IIGXadAOW+9Ls9EkeT3VuXntq9u0gDnPraeQ4y3M1uSr6HeJ8zVTH9hFRiWdLlguWUI62GiNQgfTwz+WT4dI5bY4+/cuMgZkvWyWUD4bib5WG2YGR/wCQalxXGLl60Ltl/g0uWWXOpGhnLz+mnMVOzfTWBs4XDWDmNq3cAEhZJZNQSBcOUMTzOm8TFRLiLyDvMNK27ikGyzu5WSZmSIXRecaRtFbNrdrFeCBaxET3Lt+HcmcsPBIBjmJ03oNe7LOjXBY+0W7xyM1tr+HdFg65VGpUgRMKSK1LrFlilw3jue53V20oJXRbi8hMZEmQNCJEgSOdGuz4sm8GQZe77y4SrOvgTw5SvwjXqes+WNxnF79vEvddLUKVLNctq85S0ICQTpMTPMa1rbHaX7XhL+Hu2Vs3O4eMvgt3RoHyNPhkkaCd+fNsSX6rKX+I4bvAxw4yktMkZ/GxYwZKjeIAMQNTvU68awZVVewTlDAgXbp0aDCjSdYMTG0eWO4iuRyhVoAUwdlhRMkbHSTrXLOHdgcmaF3MZgQf3epFa/licq1d7GIBmSxIYgqi3YlpgjcMABGsDynareFxMqWuW7doFYbMGdtWGoZyLcZoBzbzIMyKz+P4Zew65rOIS8kBvwzFwSCD+GSZEEjQzrtQ77azlRck7MuYe2hHnFGrzsHcX2Zw4GtzISPAZF1ZgnKyW1JHwmNY1GtZ3E8NYHRs8GJQjWIG0zzHQ+VXVYqJAYCTMg89N+Q8qgfDDcEjmIiBy2+dO2McsqqmHuR8TL5EHT6UqLAWCBmR5gT+K4kjQmBoK7TvEyDINSKajFOBrs5JgacDUQNS2lmmiRdASeQJ9q1PD7aYa1lvo7XbqgvkzDLP5cwYFYjr1oZ2f4eb19REqvjbn8OqgDrIn/jVji/C7hvO4W+A5yjwMwA5eHeBJ1rz/L/t4er4pk09e0VqyzLa4et4sfiuXyslgDkCnPAgjoK1PDscr2Pw8HbtMymQArKrEakNKlhPOAT0rJcI4DiFAcrdYGD43Fsg7EsCQQdBsOdHLXAFT8a58YyKtpLjON4BJAgfIH4ecVJyyZG+svlPhuNBnexlCMAQzwGmIQ5gQQQTP0FBuIgoM+W2CVciLQQ3AARGizEgH5DlVDChbGMuhkRSy3Nbl0n4s7AkkLJJjYVN2U4y1+2Ut37IJHiHdmSDYScmoIOZhqSRvpJ0WA72b7QvesN+HIQgBVtOwK5RoCAF3nUcqucb4B9uRGh0a2yNkZu7zBZlGcAtlIMxA1A1rI9m8efs95bjOtsIkpGe5/lgN4s2WMwbQg776UY7ILkfMuWG1lpS4Uj86mYjxEDyqWZV9wxf2cLdILutpvEptWrzOvPKczpnzdRoP41E/ZK1bg4m/hS0nIEtPaQgAF1dUujPtoxMgnzglG4nae6RcttLFvhFwp4YBLEgKCZ25xPKn8Pw+EvlkRQchIZWUrrJ1EjXUHVavap1n2sYLsnaJ2sBdCe5S5budQO8N4mNNRGtGcXilsW+iqAAAZMD1/jSuZbdsaRsgAMabAAmhJv57Dd5lUhioG8iY0nUyCPes277WT8D+1faq5asl7KkvbuKu2YgMD4gBMryPz6VVbimIe5aDJeVLttXe6QVFslWLTrCgEKIOuvrUV3GqVEgEOr2XjLoyZ8pMmI8L7QZIq+3acowCIr2ykKyuS5uBlUKbeQROYa5uY9aNfXoOfCcS74Gyym07527y6QMsiMiBR+U89DA0FRftAweO72y+FuOiW0eVV3TM5jVsohojZvYya293FkJmTxcjGpB6QNjQDivaPI/dXLTkMLZBkQJZ+uuuSrKz7rGcX4lxAXVu2EvW7y94hLMXtqHmCFuSN8um0DbQVqOA497Sm7jOMWLpKqe6dbNkJm3zEEGdomBpzmpuNYX7Rhc9sM4uLPd9QTDKRz0msh2U4lb4a9z7XZud2yd4GuorPKBVK2yQCQBlBHmDW5e0xmzPLccf0RsQjGQgmDpImTB+EbfDrvWZ4T2ua+hyND2wO8Uga5pgz+YED4vfnRbB/tBwnErd9bFu/bNtM5zW0J2OU21V2zMImPLrQu5xVsRhWutiLFx7V253YS063CCEy5YdpRgYZcpjQ8tHHx4qW76c+9nJlyGAnQoog9RABHP2qTBdtMzth3JbT4bkB4Oz2mOYH5yB0FYXH9ocabjG3h4tgiCUYsFJgFhmHMdBtyq7wW7dNzvOIWEFlQ2R8oDIVI8SksSoHn76VeUnslr0yzjGKgm2MUqiCyogxKjbx2CMtwROqb8loHxfslg8Qh+zXO5N1gGRc2SRrD4Ygm2dvhyieVEMLhy2V7BzBgGt3LY0II3DjT3pnajG2GVUvEfaE8QuIWAB5BmTcx8qx3/AEvBmuK9m8Jivw84weMAAUXEKW78AKMxPhBOgzAnlvtWN4l2bxWFJXEW7lsLoHH+WY2y3FJU8uc16hhL637JtOy3jlLK5UOoid1bIwI84/3VleL9oVtlU72fAwbuJuIR4VAdmfLMbCXAg9a1bM8MXixVu60/G2nmZn1p1yxnMzPrr9atcduWheY27ZtqyoQPMIAzRrueQgU7hvD72RHUqAwBVyx0zTGkdPOs5fpkQ4ZgLzqyZcqMPiOkHkcsjNy9q7b7HuT4nUAaaAkkeU7VoOH2Gtpldy5mZPLyHOPWpy1dOPCJaH2uzFgKAQWI5k6n2pVfzUq31iaABqcKiDU4Gq5p1ap7bddqq2xNEcFhg7hSJXVn/wBi6kfPQf8AKs241xm16R+zzgw7hnddbpDcx4YBVQekQT5k1d4hYFq5cdEEGTDZmBIESBMjXpWXP7QFyMuFxCKF6282QaZ82Zlk/EZBgRzrP2OLIxZBjrmfRs9tbZZVWQ2pLaGRMa6DrrneOeb5/p387/H9tmbb3UznOrLoEUtBBO7ZmZp22YctNKd95ujopfugVlnylmImAsZWJO3n51SGFxRAUsLiADNcdmFwqYlmUWozQNtPlT7Vu5ECI/KVkH1JkfSpfku63OEzGK7WJnx9023ymFzaOSS1tcihYk5p2/16igXYjHi3ibVkkSzgNcCBmK6ErmIzLqFJkRpBrQY69fHEc3dEs3dDvVttk0VQC7fCNAdyNvev2P4Apxd0LZm4pKqdTlK37i3HCloUlUtjzDE9ZzfXkntJ2U70NcFo3Mj6OVbLGVmBaZBmCdiKPYXFLYvoqISywASx5q5MKBrzGtTdgOGFLt605U/5hKQC3+ZsBmgb7ga+VbG9gRagraVCdmKgnUgQCOetS6ssVTwvvAjO7oIBNvN4QecKQYmdvOpMNh7VmRb3OurFmjyJ2HltVYXLzHKLZJ3LOygb9A1dxXGrVjKt1vEeVu297/tkU5BPNqz5UQ+1E6ZZjXegmL4oSzJcS1AzaMGzRBOgMAyBMA1Ji+1aqWCKGgE6OgJIGYALOaSJ3A2qq3aW3cJt3Ft3CC5yxsgbKupO+qmdN/ZgxHGLh+2AKtpWCAgBFVSJuAkoSY1jU76VHxHjKtluG7BTLntqskQylQwzaHw9Pyn0q12gwVlsfbZWKK62pP8AmZfFck9BsBpP86rdjeN2l71bzvnyuiow5opbYxr4WMb6jaa3MS79ND+zTF57N0v+YpsQNAXI1GnM+HltAqj2gwNp8dlu4i4IyrkbMuZQC82mBWRDuMw5g9Ko9me1ZtWLioFDM0zGgkuTmnaZ25U3iOLW863GvBGkZjkW6YGkA51CmNyFEnlWLPOty49B4bYtWGtKt2BcVLdq0xyqJEqQDLEnSab2z4XYQI2JwqX5j8sqGMSSQhbYHU6CKyOO7R4Y21RrlxgEVJUBSSBCsp3Q8jDDYVa45+0a/dwTFFtk2cue4zCHEgZlAWVJnmQAROtXjPH8scr5XL2Hw9vD32weES1ft5XTuwPGttgbkGBmKo0xzkxqDGX7Gdp7Xei3ft2x3jN3OI8SDvNDkuOrDRlOm0E0L7UdsWP4YDZCCjkW7ROYhSHQhiqt+Xckgt8MiqPB7wuWhZuL+H3iN41fxkEKBGnRgYmIGta+tT1cas/tEdLjW7mEsLcRmtXAwy5XDkpJM+C4sKG1AJB1FS3f2mW7Ti1dwifZnACkIsRJF7Pb5FWhSkEgg7yCRlniSW7hXGWBdXIwtyxYsrvLA5hKeFWETG23ObjL4PEBe7sXLKgqzyQyELC5yfFlIt5vFIlQA05VAvj8TWwTtXZVMtwIuDNtVDW4VLZPw+EAKbbAqAdACCDvVzivZK1dtMbSqLmWeXijbKeRJ00J8+U4biFprFl8PatgWjmUExl/EUlhMwPCwOUAk6nnWXx+DdjcUuSIGYjEOyhWJUCMxEDKdD0q+L4xLfttsCvdWcQVDA92yAHcMyuCp5aFU1/1V562GLt+6Cw+cHLpB8hzrX9ksXdXvUfPctsbAQ25ZQC0MwuruSCSM2+SNZrL8bupadR+MGVma6zZH1a4jLopMLow1IOo0rM4+cS2Yt3OG21uM0FotTLf6pU6f8jRXFWgBhrfRlPyRcp//qhOAxHeXNLdy4jmQwlyQzlkm3k1XUDL4gRoQRNalO0eFe/ku4XKbSuCJhyWnNrAykeGuvpjl+mtcpueql/HJJyyROgJBIHKSNKqXMYx5x5Vpz0VNwdRSoLmpVcTUIanBqqd7XRdqIvLdpuLxNwAG0VzAEENOVgdwYII9aqi9Xe+qYsuJMLirSlh9nyCAJCoxYGQRttEjXrV7DcQw6E5bJE7kIik6gwYUaadaGd5S72sdI1PkxsD26QiWs3GbU5syrrMjwwa5/jsaTbfQQPhjfXYaDyrGPi42BNQPjCPzBR0+I/IVekrX+Wm9pOOPexQa2CERrZCgQgKmRnVdDqN9NqIYfta9i9ddGu2lLXmLJEgtcVwPECpB20HxQdZYHI3sWqXywGbeQwgH5A0Y7PWEe+ttyhS+cuXYLrmBBYgCIj2py4N8eQ3jeKYpbYxFjEEs05bqlVYz4mzDWTG50GojXSpX4/iMQA13ESco+K4/TXKgaT6hay2MsWzcPdAqpLSsAQczaZgSHEZTppqYmATewzkADpTrPTny+Tb4GcNxO6k5XCzEkAyY2mTyk+9Pv8AFr7fFdb5AD+VDBep3e06xnvyK/YLXBcNx82onN1EHT0rmGVkaQ7QDmEmYJ30MgjQaERXTeqFrIJkknynSridqo4/GXWuZ2uM1tYE96VbQz1BmSQCAYmrd7jEXwAHWQRdWT3hGbvLil4Vo0B18ulC8daKMWt6dV3B9RSwGNtiS6+IkCCRoAMoCsRmWQT8J0gdBS8ON8uvDm1bcPRCSMoBjLb1LroWYuW8QksNKa1sHkIHlQ7DYtmYsxknKPkoCgD5D+dW1xBgjkYkeYmD66n3NTGOXLauC4OlZ7tNiCEYCVzRMOwDAH8yjRvnRdWodxvBm4mm/KtTElqpf7QqmVbduFyIRqJzACX1WDOU6cpNU24y4Nu4cxy7AtqTESYjlI9DBmmWMAAxN1WOkBQYG3M77+VMs4OGBdc4B+DxAHyJGsfXzp4b7JsPx092wac4Eq+Z95XQpmy66gmPzUbtdqMbh7CHDXmQ3EUuRlOaRtlKnXzoHicOWYsECqY/DVWy6RpvO4netE+MuXQmYKMihFCqFhQNB/5p4TQ5ePX2tqozSSS8+EM2UKJXY7TMaRU+FtPdtOtyR8MDMTEagqeXpUotAeZnfl/f1qVBAPnSJeVDcD2qvYUsikFc3iV1DrdEFSHXLBEHpyB5VJieP2pzWbd5Gy5N/CykQVddmHLfYCu3MGC1NvWPKl8k52KYsO40dlWIgQNOmg+lT8O4dlfckDz/AJVbsW4FWLK1rawtTXZqOa7NBJXKbNKgGBq7mqOaU1ES5q7mqKa7NFSZqWao81LNQSFqgNk9Y9BFPzVwmgGYzBLMxPrUdnDAHYVevCaiC1EPVNatJVdamU0Es0s1MmlNUSB6Ru1HNcJoILwk1CLVWSK4FqCexoKsh6rJUoNFTi7Ud65NNzU1jQUL1rWnJZqd1qzdWz4TadySPEly3kZD5MrMtwEzqIO2lBV+z1btrApop4NA8V2aaDSmqFUZFPzU2gcop61GGpwaglBpA1HNOzVQ7NSpsilQDZpTXaVQKa6DSpUCmlNKlUCmlNKlQRPUcUqVEOWpAaVKinTSmlSoFNcJrtKiG10UqVFW8DicjZiJ8LAEGCpZSA6kgjMJkacqvji1vYWFAKMraqxJJtlHkpHhyHSIaZYUqVBy3xS2GY/Z1ysqLkzaDLLGGiTLC2ZOvgOsMRUrcVw4RAMOCwDBpI1MwpLAS2kGIGs9aVKghv8AFLbZYshCHRpGWcqwMsKqgkxJnmx6CO4XiltRD2c4zlozZQZZmkgKZaGC6kgBREGcypUHW4kmZGFlQVy5oygMQjKdAmmZipO8d3pqzEz4jjaOjKLAEqqglsxUqGCsvh0+L4dhGgBMhUqojwvE0UtmtC4CLIgkCO6t5GjQ/Ef670+zxe0CD9nTQCIMa6yT4dfyfNZ5me0qCNeLJkCm0CQ0zm0g3CzeEgjMVbJmMwFHoJk41aBJGFTUnTN+U7qfD9RB0jalSoGWeMWwrK1hWBuNcCgwAGEBQCDp9RyOlLFcWt3A82AGZmYMGAjMynQZd4WJ0mTNKlRTbXE0CgNZDwLYEtoMkZoAWRmgsdd2O9Os8WRb3eCyAIYd2D4YLSOX7sqevTeVSogdiLmZiQMoOyjYDlXaV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AutoShape 7" descr="data:image/jpeg;base64,/9j/4AAQSkZJRgABAQAAAQABAAD/2wCEAAkGBhQSEBQUEhQWFRUVFhQUFhUXFxgVFxcXFRUVFBQXFRUcHCYeGBwjGRUUIC8gIycpLC0sFh8xNTAqNSYrLCkBCQoKDgwOGg8PGiwkHyQsLCwsLCwsLCwsKSwsKSksLCwsLCwsLCwsLCwsLCwsLCwsLCwsLCwsLCwpLCwsLCwsLP/AABEIALcBEwMBIgACEQEDEQH/xAAbAAABBQEBAAAAAAAAAAAAAAAFAAIDBAYBB//EAEEQAAIBAgQDBgMFBgYBBAMAAAECEQADBBIhMQVBUQYTImFxkTKBoRQVI0LwB1KxwdHhFjNicoKS8aLC0uJDRLL/xAAYAQEBAQEBAAAAAAAAAAAAAAAAAQIDBP/EACIRAQEBAAICAwACAwAAAAAAAAABEQISITEDQVFhcRMigf/aAAwDAQACEQMRAD8A9MyyZOpp01X+0L1HvS+1r+8Peu7n4WaU1UOOT94Uhj0/eFXKnhczUs9VDxFP3qYeKJ1plNi+DXaH/eyda598p+oqZTYIzSFDTxtP0aQ42v6NXKbBZXiulqE/fa9PrTTx1en1qdavaC4Ndmg/36On1rh46On1p1psGM1KaDff46D3pff46D3p1psGg1Imgn+IR0+tcPaMdPrTrTYOBq7mrPjtMs7D3rv+JR0p1p2jQBqdNAF7SL0qQdoR0qdadoNzXc1AT2iHSuHtGvSnWr2g+GpZqBDtIvSkO0a9KdKdoPZq5noIe0a9DTD2kSnSnaDmbzp2agY7RJ0NdHaFPOnWr2g3nrhag/38lL7+Sp1p2F89LvBQn77TrXfvpOtOpsFswrtCfvlOtKnWmx50eLt+iP60hxc/o1nhcPQ04Xf1Nde7n1HxxQ/o09eJnr/OgS3PMU9rwA1NO51GX4mev8aiPFD+p/pQg4lf3p+YqN8T0E/8hV7Jg4OKnr9DTl4oTz/iKz/3gRy+tJeIMeU/I0MaD7eetSLjD1oDbxDnlU4vnqfaKnZcGvtp6muHFnz9zQg4rzri4uf7kCp2MFjjvX3qK5xH19/70JOKPWfmKjuYkdPeB/Or2MFDxPzP1rp4sR+v70FF2ZOkjlpt1moziP8Ab707GD33wTzpDiZ86zzXD5UhcPT2q7DGgPFT1NcTiTdaA52PL61NaJ5/xp2hg/b4g/6mpH4k/wCpoKl0dTTzeXz96naGCf3m3UUjxhhzBoUby/o003x1FXtDBdOMnnXW4seUUF7/AM6a+OI2qbDBR+Kt1queNt1/XtQ04k004r0p2i4JffrfqP6VIvHD+ooRnnYCus3kB6Ve0MGTxY75j9K4vGj+99KBz5VwvFNhjR2+NdW/jUy8RzfmHvWXW9XVvfKp2MbAYvz+tdrJ/a/1FKp2XFISp0uM3pKwfKTNTJjXH5n+bE+2tBBcB+JnPoP5mrFrF21Pwt6k1xtq4NWcQSdWPzAqZXJoecVaABW6smcw7s+Hpq5Ek+Vcu4+3lGW5J55mQewWSfcVz8tYMWbcnRk+Zj+MVZHDruvdqrA7kMkx76Vk34yoJgk6cid/mPWmL2hPNfr/AGrU38Rpjw6+DrZb5EH+tRXbLrrkceoIoJg+0PjXMSqzqwLNHmBNbnhvaNLyhbdxWKj8zeL1MxO9anG01ngr6HJqeQIn21pl7GMpKshQ85Ug1NjOEYwsWzJcnmCF+kae9C73CcSN7LH0af8A3TU601cW+pGrn2NStj0jRST6D+ZoJfw90f8A4bi/8XPrrFVWZwdZ05ERTDWhuXrhWQFgTvlnSOWsetUfvCfyj3ihtvGHoB10NOGLT90fr1oas3L6g7j0kn+VPPEwd49o+o3+dUTdRuRHp/5rvdJyb+Bq7PtFn7Us6GPU/wBKeWOuXUDmpJHrvp86HZF/eHpXFJUyJ9RNXQUtt5z5Gp/tXy9v61Rt3s2+X12JqbuA35x8xH1EzWbVxY+2AfmFL7YDzB+cVWfhzjeT6CRy2I9R71CMNPP9e9Nhi6+L6EfT+tRksddP16VB9kWOZPyH8zUtq2q1e0THGxTfr+9cucQc7n2Cj+AqZgsa/wAqrG2vWPmDWpzhhpxbeXsBTftTdaVyweRBqIYZjyrXaJicYtup+tdbiDdaia20bfr1qFgRvV2C2McfKu/bfKqQanqw6VfAmbEE0zvz1NR56jLVpFwcQby9qVUqVTIqpcxM0zPV4dmcTztEf7mQfxaoX4PeBgqo8zdtf/KuOxrKhWSYGp8qkbDONSjexp9vBupBFy0pGx70SP8ArNEF4hfI8WNX0Od/426mrihZ4ddf4bVw+qlR7mBV632dyrmv3rVkHZZ7y4eoyLp7E0+Eb48Th29cKW+uUUWweM4cifiJad+qYd0H/Uk6+1NMgCmHsZyDefLGjC2SPaQfpTW4ZYP/AOyp8msXB9dau8WxuDYHubTBtADJVR55Z/lQWpKVr+FJhbNkq2L1Jn8LvLZ/ifoBUfFu1RGVcNeuwN2chp6ABln5mspXM1BosN2zxCkZmDjmGAH1WKLWO2Nq6Mt1cvr4199/cVhy1Kas5WM43GN4Pau25thVmCHXb6aGs5f7P3VPhIYdQSD7UT7KlxbfNohIKz11zEeW1F2A611kliMW1hlGqtppJ2qG4jjcRz5VuO7B5UG4xwRQhe2IIglRsRIGg5Vi8MXWdg/o11LhUzqPnVrA4e25h7ot+qkj3kRVPE3QCQJjkTz845Vjd8Li5Z41cGnhI28QB+td++n6Wx6Iv9KFgzXSDzFXIbR1eNlyp+E7MUGUwDpPy/gKJJiEvMAzISSqg/A4nSSdJE6kVkgsGJ/l/ejGHtrGZQDlEcgSTprH/L/rWesajmJs5SQTsd82Yc/f1qJ45MD8jrTcHctEnvC2/wCWIjbTQ+XLrtRW7wzDiPxwdCQAobWJhgGlR5n2q7iYFrdHU/r509XQjdp6aVZ+yLuCkEaSwXWOh1qiLBJ8MEg/lMkfIVdTFjINw5HrSt3P9Y+ZP9KfhAVcZ0LcipEabaHfaaJ4KzbuEotpg0aGZA5xrEEjTnWbyxqTQtr56T6GDUYsg7h/mR/SrmIVUdlOuXmus7ajkd+tWbSWwpmSfDAKxvuTrpyp2TA+3hVPWm3LHSPrRbENaIAGh9QBt66RVNMESfCQw6c/1vT/ACHVSNjqwHv/AFpfZR+9V58EYkgj1U/QzUF2wRzH1H86v+Q6q5wvmvua5UyqI/8At/alV70wMw2Lslvx7dxxzKuM3/qH862nD+zeDuWVuLbYBhIDOc28cmI5Vge6IonguI3lEI5yjlCwPlWLV459rPaPhaWrn4c5SNtTH/LbXpQafOi13jF5yts920mACmYk9Yk/QUZw3CcQD4hZUDmLY/hl0qaub6ZAv50s1a3iXERZhWt2iTyDQx8yuTT3oBjcQLp8NpUPUbn10H8KupZijNKatpwpjuQKkfhBHP6f3rPfimKMmu5qt2MBmOVTJ/dH86M8P4EqmXAY8gRIHn5mt8f9vSAuC4Xcu/CIH7x0Hy61oMB2ftpq/jbz+Eeg/rRAaVy9iVRczkKOp5+Q611nGRNT1w0ExHaTcWrZbzJj5hRqfpVVTjMQcotXAD+7bZQfmd/el+SQ62i2M45btnLOZui6xvuduURvqKCYnGm6SXu5BrCiYjoY3NFsP+zjFEZmNu2P9bhBHz50J4h2Ze03+bZblpcQx5b1xvydvGtzhYqXUTTxhpEjef8A1CoD5T8x/CoLqakZgfQyP6UgpEH2/tRFhBPT2q3hsCrLLNkO0wSBA3ka9KGZpp2Q9J+VUW7OFzkgaka5o3HKZ5z+up7B8HK4dGvKyZ2fTY6HIsE7bNEjpE0L7PcOd7iASJYKAQcrMdg3KOevTntRPjOLc3nNzKwXLbWNoSBHpWeXJqfofg+HBixXlO2uo8+lWGwaAS1wrOkQDJPkfPSq9vFXmGRcmxORQE0UEmDu2mvKjnZh+7zB1Gb4g2QmAPHL3hpljZZ3O3XFvL3pJqnh+zXeGA6LoPjIB+axIonhv2fqrTcxCIGEqyy7D/gWQjlqM3Pykpw3jKKjm+id9OitIGUlVO5BLaho6dah4LxY3GZLoNsp8CsGJaJbUMdfCpIjnGvKnatziqX+A3bTQl8XAABJTISInLIZiQdCPEQSBQ/jD4lGaM62zmyuEzswBM5mA01JkEiNaucZ7SMtwd3Z0QtmbXxzDAtEhQBzaTqdtqI8J4mji67ZmBChlLJ+EQpK3UtmImSJmDEHlV3Ek84wV22SfDqRpMqp8tyAK7h2uEwquTpIAJPpH63rW8X4ViHh0trdQIGD92GLhzIZSFXK24ykaEHrJBYfB4gnSxcVlJlvHbPi6ZiBt05Ve0S8fLlyy4lXAtsIMXGCKAdNzPMiopyMc6kDqqhl208ebLE1Mb99QUdHKqTmz2m8M663DBXMJ1kSNqrti7ZfLbLWQQ2hBYTsYXOxAI8zFSJcWDxMNKhRG0zy0/KWI+tSWL4kBvDOoAAPXpV3hONwqgZ+671E0Y57SHcfiFTM7HMN9oFNx727hzWwlsaAzcVvUjxkkbdDrWb/AE1n2QuWTvnn/aP60qr3MCJ0v2yNIPe5eXSdDSqAYbayJ0Guv9oohw8YYGLoZ+oDFQfSAD9arW2AE8uv/mlbHeMFtAlp2EzPSAda56kb/hPbrCYZctjArbJ3c92XboGbKCT5yfnTeIftPxDAd3atLrqYL8jAgkDUD6VjMHhh3n4jFFkCQMxA0klRud+dbHAdr1sq9rA4dAhnx3Jdyf3mY6a/uRpyqe7je+PLO429iL6m4ysyLqzKgW2JOskADc89aFzz2rQ4xb2IM4m8zAbIvhUegEAfIU6xgkT4VHrufc10nx2+3K8oC4bBM2yn1PhH9/lROzwcfnafIaD33NXppA114/FxjF5Uy1hUUQqgDyEU8YZTyq3g+HNcZQB8RAB9etMxHELVu8bVpTeILLIMKxWZyka6xp8q3ec4k42q2OyWllozclnfz9Ky2Ms96QWJJG3QdYHKpsRcZjJJPLUzGpO/TX61Jwu5aFwd8+Rddemh12P8DrA515eXycuVdJxD/uZeZOtONvu9AGidCGIPsNaje8pgZhudWJ1jmZGhjnVhcGxHxqRO3qY3qXlftcULrK85medfiJ1j1qJeGry+sdJ250bxGFTKe8ZV5g6T6EEfwoXbyZ8rEuu8TkPOBmGvznyrXHl+Jhl23ABYodhEjMBE6gKJjaevOINSYfG2FUzZDnUBSzZB0Zl1Zj840jTemXrZBTuzmJMlcslWJOVcxGXYHfeDoKgFzOwJBEwHIBCgk6zECfLTauk2npZxXdlvwxE7qVCjcRETyq9w7htwXsjC0TEkGbkTBBCkqymDInSq3CuFXRb79rOe2oBgGWP+4AyBAMwZEHpRDiHaXD3EtImGDC3H4vest1lylWtl4bQE6ST8KyDyi/zWo4MbdtTea2ii1bc5odYvu2S34NNwWkSSI3PLI41YuMXJbvCALhJWAFUt4RqdCBqJ5gaxWgt8SwqYJ7T98FZw/eG735N0DJkhbaHJoNQNzyoR2kw6WSVdcypAhu8GUtBBVw8HYCNuorLV8xetcFw5QQpuC5ADJClSI0aRl1Mjc/KnXuBth9rj2IUks4Cz5qAZXTaY568iE4cltWOZyCwgC4CpMgCRIAI5TJE0ewnEUNuHZwqKW0jlqFYQS2g5z8tqaeAwFrqJba4lxlMqkEuWJzeEFo2kFuQ6Tq/HWrg1C3VOXULlVddygiOZ1Gug+RPhT4drqMGVSXB1Jt6ADQOBr/tpvazE3kdVw/eWyZYKrhVABAA8UDNopOs6idxV1rPAZZ4ELx8V4WXbKqpcbMXy6L0JMahd4IgcqFY7Ady58WYAQzZYXeNjqBMb1bxqY26nc3rXeEFYzC2zqS2oS4uhLEicxbTpWx7MWSFcXrAa53JuSShEgnwvcXMdchBBnnEb1Wc36D+xj3nmy6zaJzlvHnDZYDqqnUbSNjHLerr8du4O8wONyrJZUZvtFt9NQsqXVOYUbHTaKi4x2jsKmUzbR1bw2iVQsIgEBFO5JDTpIMGsbdvYPM+Z2uGQA2Z112MyR4tNyCKVrZmNTxnt7YvW9cPbZyfjCC2BEwxgyTr5bn55jHnD5EZAcxglSwcTucyshlQYiCfPaqY4Q7WzctFCneFAneIbk7j8OcxBHP57VXsXwhyv/wBWGknTT+VJM9Odt+1q9jEecyAseaQijrCQF89ABrT8NwtinexKZsnhPizbwRseWgk67VFf7qc3h20A5en9PKm4PHNbMo7CDIg6SOcbH2q74Z/te+zWhoWA8iBPzkUqnPai6dWUMebFroJ8yBcA9hSrnl/Ws4/odYtuTDaDz1NGcJw9gZt+HbxHRvkOVT2cOq7DXqdTVpXrc+PfbF5fhlrhqD4pc+e3tV1Wj0qANTg1dZJPTFtqbPXc1RA1NYssxhVLHoB+oq24SaQq7g8IWYAczAqG0UVyLly2gHxMzgActfLl9NDWhwWKtqyG1iMM7jRQpZs+YSIEx85jWs3l+Ok4frU4jsgt3CW7TM1sANnKEAsG+ITB0Mfyrzfi/C7OFAuIxYXw0KGTS2T4SpA00EcxoQd4rcjjmKls12yiIjM2WydAoBOrOeR6GqePweDxVtLT8Qw5j4O7W0HXqqFWOmmog7VwvHt5jtf9fbyy4w6VEbKs2Ymeg2y8xzggVvP8D4RwBYv3rjZhOe3lTLz1CA/Paq17sNZtpmurfgHUiQABuSR/eufXkmayi8RdAuQqjkEAFUedOjAga6yBp707EXkcsHJ8UtrAjM35QNvLTaNq1TcN4fbDi0XLaZWaCG8yMqmPnPSg95QX+C0QAAPCIIG25ke/KtT46rNYq0LZBTxKZ3MwfI7xtUo4Y6+LunRTzYZASdd2KjrpWz4NhrJuj8KzoCSSiLMRsS0iZHP3rYYLgF61aV0uu7Kyslt+6NuMykiUtKdQIk5o3A3q9f1Ov28w4f2Xu3becW1yywP4ysTG85GI/pUv+FHAyCwQrxOpca8yZ00A516O+AxNy4c4a1uyIt8mQNDJCiAJ+HURVR+z15/CbeQ+I94HVkPMTLZjrA1GnpUxvrGTwHYZQpF7MOijKAeXOTUtvsaupbNcYa+K27nLtlXK3Uk6c51rU2uDXEtk/Z0ZoUBZtKehGbMZHOdD70rXZdw6uqWwZkqWLKZ1LbNDA9NInrV/6n/Gcw2ANiDaw2YZd3RF3iSHzyukaem0Vy5xjEqADaTTYs6MdRpqHkaHc71tMB2fvC4AO5YRJLSGMFcwyZIYSd5G4B60du4MW82gDN8IIGXadAOW+9Ls9EkeT3VuXntq9u0gDnPraeQ4y3M1uSr6HeJ8zVTH9hFRiWdLlguWUI62GiNQgfTwz+WT4dI5bY4+/cuMgZkvWyWUD4bib5WG2YGR/wCQalxXGLl60Ltl/g0uWWXOpGhnLz+mnMVOzfTWBs4XDWDmNq3cAEhZJZNQSBcOUMTzOm8TFRLiLyDvMNK27ikGyzu5WSZmSIXRecaRtFbNrdrFeCBaxET3Lt+HcmcsPBIBjmJ03oNe7LOjXBY+0W7xyM1tr+HdFg65VGpUgRMKSK1LrFlilw3jue53V20oJXRbi8hMZEmQNCJEgSOdGuz4sm8GQZe77y4SrOvgTw5SvwjXqes+WNxnF79vEvddLUKVLNctq85S0ICQTpMTPMa1rbHaX7XhL+Hu2Vs3O4eMvgt3RoHyNPhkkaCd+fNsSX6rKX+I4bvAxw4yktMkZ/GxYwZKjeIAMQNTvU68awZVVewTlDAgXbp0aDCjSdYMTG0eWO4iuRyhVoAUwdlhRMkbHSTrXLOHdgcmaF3MZgQf3epFa/licq1d7GIBmSxIYgqi3YlpgjcMABGsDynareFxMqWuW7doFYbMGdtWGoZyLcZoBzbzIMyKz+P4Zew65rOIS8kBvwzFwSCD+GSZEEjQzrtQ77azlRck7MuYe2hHnFGrzsHcX2Zw4GtzISPAZF1ZgnKyW1JHwmNY1GtZ3E8NYHRs8GJQjWIG0zzHQ+VXVYqJAYCTMg89N+Q8qgfDDcEjmIiBy2+dO2McsqqmHuR8TL5EHT6UqLAWCBmR5gT+K4kjQmBoK7TvEyDINSKajFOBrs5JgacDUQNS2lmmiRdASeQJ9q1PD7aYa1lvo7XbqgvkzDLP5cwYFYjr1oZ2f4eb19REqvjbn8OqgDrIn/jVji/C7hvO4W+A5yjwMwA5eHeBJ1rz/L/t4er4pk09e0VqyzLa4et4sfiuXyslgDkCnPAgjoK1PDscr2Pw8HbtMymQArKrEakNKlhPOAT0rJcI4DiFAcrdYGD43Fsg7EsCQQdBsOdHLXAFT8a58YyKtpLjON4BJAgfIH4ecVJyyZG+svlPhuNBnexlCMAQzwGmIQ5gQQQTP0FBuIgoM+W2CVciLQQ3AARGizEgH5DlVDChbGMuhkRSy3Nbl0n4s7AkkLJJjYVN2U4y1+2Ut37IJHiHdmSDYScmoIOZhqSRvpJ0WA72b7QvesN+HIQgBVtOwK5RoCAF3nUcqucb4B9uRGh0a2yNkZu7zBZlGcAtlIMxA1A1rI9m8efs95bjOtsIkpGe5/lgN4s2WMwbQg776UY7ILkfMuWG1lpS4Uj86mYjxEDyqWZV9wxf2cLdILutpvEptWrzOvPKczpnzdRoP41E/ZK1bg4m/hS0nIEtPaQgAF1dUujPtoxMgnzglG4nae6RcttLFvhFwp4YBLEgKCZ25xPKn8Pw+EvlkRQchIZWUrrJ1EjXUHVavap1n2sYLsnaJ2sBdCe5S5budQO8N4mNNRGtGcXilsW+iqAAAZMD1/jSuZbdsaRsgAMabAAmhJv57Dd5lUhioG8iY0nUyCPes277WT8D+1faq5asl7KkvbuKu2YgMD4gBMryPz6VVbimIe5aDJeVLttXe6QVFslWLTrCgEKIOuvrUV3GqVEgEOr2XjLoyZ8pMmI8L7QZIq+3acowCIr2ykKyuS5uBlUKbeQROYa5uY9aNfXoOfCcS74Gyym07527y6QMsiMiBR+U89DA0FRftAweO72y+FuOiW0eVV3TM5jVsohojZvYya293FkJmTxcjGpB6QNjQDivaPI/dXLTkMLZBkQJZ+uuuSrKz7rGcX4lxAXVu2EvW7y94hLMXtqHmCFuSN8um0DbQVqOA497Sm7jOMWLpKqe6dbNkJm3zEEGdomBpzmpuNYX7Rhc9sM4uLPd9QTDKRz0msh2U4lb4a9z7XZud2yd4GuorPKBVK2yQCQBlBHmDW5e0xmzPLccf0RsQjGQgmDpImTB+EbfDrvWZ4T2ua+hyND2wO8Uga5pgz+YED4vfnRbB/tBwnErd9bFu/bNtM5zW0J2OU21V2zMImPLrQu5xVsRhWutiLFx7V253YS063CCEy5YdpRgYZcpjQ8tHHx4qW76c+9nJlyGAnQoog9RABHP2qTBdtMzth3JbT4bkB4Oz2mOYH5yB0FYXH9ocabjG3h4tgiCUYsFJgFhmHMdBtyq7wW7dNzvOIWEFlQ2R8oDIVI8SksSoHn76VeUnslr0yzjGKgm2MUqiCyogxKjbx2CMtwROqb8loHxfslg8Qh+zXO5N1gGRc2SRrD4Ygm2dvhyieVEMLhy2V7BzBgGt3LY0II3DjT3pnajG2GVUvEfaE8QuIWAB5BmTcx8qx3/AEvBmuK9m8Jivw84weMAAUXEKW78AKMxPhBOgzAnlvtWN4l2bxWFJXEW7lsLoHH+WY2y3FJU8uc16hhL637JtOy3jlLK5UOoid1bIwI84/3VleL9oVtlU72fAwbuJuIR4VAdmfLMbCXAg9a1bM8MXixVu60/G2nmZn1p1yxnMzPrr9atcduWheY27ZtqyoQPMIAzRrueQgU7hvD72RHUqAwBVyx0zTGkdPOs5fpkQ4ZgLzqyZcqMPiOkHkcsjNy9q7b7HuT4nUAaaAkkeU7VoOH2Gtpldy5mZPLyHOPWpy1dOPCJaH2uzFgKAQWI5k6n2pVfzUq31iaABqcKiDU4Gq5p1ap7bddqq2xNEcFhg7hSJXVn/wBi6kfPQf8AKs241xm16R+zzgw7hnddbpDcx4YBVQekQT5k1d4hYFq5cdEEGTDZmBIESBMjXpWXP7QFyMuFxCKF6282QaZ82Zlk/EZBgRzrP2OLIxZBjrmfRs9tbZZVWQ2pLaGRMa6DrrneOeb5/p387/H9tmbb3UznOrLoEUtBBO7ZmZp22YctNKd95ujopfugVlnylmImAsZWJO3n51SGFxRAUsLiADNcdmFwqYlmUWozQNtPlT7Vu5ECI/KVkH1JkfSpfku63OEzGK7WJnx9023ymFzaOSS1tcihYk5p2/16igXYjHi3ibVkkSzgNcCBmK6ErmIzLqFJkRpBrQY69fHEc3dEs3dDvVttk0VQC7fCNAdyNvev2P4Apxd0LZm4pKqdTlK37i3HCloUlUtjzDE9ZzfXkntJ2U70NcFo3Mj6OVbLGVmBaZBmCdiKPYXFLYvoqISywASx5q5MKBrzGtTdgOGFLt605U/5hKQC3+ZsBmgb7ga+VbG9gRagraVCdmKgnUgQCOetS6ssVTwvvAjO7oIBNvN4QecKQYmdvOpMNh7VmRb3OurFmjyJ2HltVYXLzHKLZJ3LOygb9A1dxXGrVjKt1vEeVu297/tkU5BPNqz5UQ+1E6ZZjXegmL4oSzJcS1AzaMGzRBOgMAyBMA1Ji+1aqWCKGgE6OgJIGYALOaSJ3A2qq3aW3cJt3Ft3CC5yxsgbKupO+qmdN/ZgxHGLh+2AKtpWCAgBFVSJuAkoSY1jU76VHxHjKtluG7BTLntqskQylQwzaHw9Pyn0q12gwVlsfbZWKK62pP8AmZfFck9BsBpP86rdjeN2l71bzvnyuiow5opbYxr4WMb6jaa3MS79ND+zTF57N0v+YpsQNAXI1GnM+HltAqj2gwNp8dlu4i4IyrkbMuZQC82mBWRDuMw5g9Ko9me1ZtWLioFDM0zGgkuTmnaZ25U3iOLW863GvBGkZjkW6YGkA51CmNyFEnlWLPOty49B4bYtWGtKt2BcVLdq0xyqJEqQDLEnSab2z4XYQI2JwqX5j8sqGMSSQhbYHU6CKyOO7R4Y21RrlxgEVJUBSSBCsp3Q8jDDYVa45+0a/dwTFFtk2cue4zCHEgZlAWVJnmQAROtXjPH8scr5XL2Hw9vD32weES1ft5XTuwPGttgbkGBmKo0xzkxqDGX7Gdp7Xei3ft2x3jN3OI8SDvNDkuOrDRlOm0E0L7UdsWP4YDZCCjkW7ROYhSHQhiqt+Xckgt8MiqPB7wuWhZuL+H3iN41fxkEKBGnRgYmIGta+tT1cas/tEdLjW7mEsLcRmtXAwy5XDkpJM+C4sKG1AJB1FS3f2mW7Ti1dwifZnACkIsRJF7Pb5FWhSkEgg7yCRlniSW7hXGWBdXIwtyxYsrvLA5hKeFWETG23ObjL4PEBe7sXLKgqzyQyELC5yfFlIt5vFIlQA05VAvj8TWwTtXZVMtwIuDNtVDW4VLZPw+EAKbbAqAdACCDvVzivZK1dtMbSqLmWeXijbKeRJ00J8+U4biFprFl8PatgWjmUExl/EUlhMwPCwOUAk6nnWXx+DdjcUuSIGYjEOyhWJUCMxEDKdD0q+L4xLfttsCvdWcQVDA92yAHcMyuCp5aFU1/1V562GLt+6Cw+cHLpB8hzrX9ksXdXvUfPctsbAQ25ZQC0MwuruSCSM2+SNZrL8bupadR+MGVma6zZH1a4jLopMLow1IOo0rM4+cS2Yt3OG21uM0FotTLf6pU6f8jRXFWgBhrfRlPyRcp//qhOAxHeXNLdy4jmQwlyQzlkm3k1XUDL4gRoQRNalO0eFe/ku4XKbSuCJhyWnNrAykeGuvpjl+mtcpueql/HJJyyROgJBIHKSNKqXMYx5x5Vpz0VNwdRSoLmpVcTUIanBqqd7XRdqIvLdpuLxNwAG0VzAEENOVgdwYII9aqi9Xe+qYsuJMLirSlh9nyCAJCoxYGQRttEjXrV7DcQw6E5bJE7kIik6gwYUaadaGd5S72sdI1PkxsD26QiWs3GbU5syrrMjwwa5/jsaTbfQQPhjfXYaDyrGPi42BNQPjCPzBR0+I/IVekrX+Wm9pOOPexQa2CERrZCgQgKmRnVdDqN9NqIYfta9i9ddGu2lLXmLJEgtcVwPECpB20HxQdZYHI3sWqXywGbeQwgH5A0Y7PWEe+ttyhS+cuXYLrmBBYgCIj2py4N8eQ3jeKYpbYxFjEEs05bqlVYz4mzDWTG50GojXSpX4/iMQA13ESco+K4/TXKgaT6hay2MsWzcPdAqpLSsAQczaZgSHEZTppqYmATewzkADpTrPTny+Tb4GcNxO6k5XCzEkAyY2mTyk+9Pv8AFr7fFdb5AD+VDBep3e06xnvyK/YLXBcNx82onN1EHT0rmGVkaQ7QDmEmYJ30MgjQaERXTeqFrIJkknynSridqo4/GXWuZ2uM1tYE96VbQz1BmSQCAYmrd7jEXwAHWQRdWT3hGbvLil4Vo0B18ulC8daKMWt6dV3B9RSwGNtiS6+IkCCRoAMoCsRmWQT8J0gdBS8ON8uvDm1bcPRCSMoBjLb1LroWYuW8QksNKa1sHkIHlQ7DYtmYsxknKPkoCgD5D+dW1xBgjkYkeYmD66n3NTGOXLauC4OlZ7tNiCEYCVzRMOwDAH8yjRvnRdWodxvBm4mm/KtTElqpf7QqmVbduFyIRqJzACX1WDOU6cpNU24y4Nu4cxy7AtqTESYjlI9DBmmWMAAxN1WOkBQYG3M77+VMs4OGBdc4B+DxAHyJGsfXzp4b7JsPx092wac4Eq+Z95XQpmy66gmPzUbtdqMbh7CHDXmQ3EUuRlOaRtlKnXzoHicOWYsECqY/DVWy6RpvO4netE+MuXQmYKMihFCqFhQNB/5p4TQ5ePX2tqozSSS8+EM2UKJXY7TMaRU+FtPdtOtyR8MDMTEagqeXpUotAeZnfl/f1qVBAPnSJeVDcD2qvYUsikFc3iV1DrdEFSHXLBEHpyB5VJieP2pzWbd5Gy5N/CykQVddmHLfYCu3MGC1NvWPKl8k52KYsO40dlWIgQNOmg+lT8O4dlfckDz/AJVbsW4FWLK1rawtTXZqOa7NBJXKbNKgGBq7mqOaU1ES5q7mqKa7NFSZqWao81LNQSFqgNk9Y9BFPzVwmgGYzBLMxPrUdnDAHYVevCaiC1EPVNatJVdamU0Es0s1MmlNUSB6Ru1HNcJoILwk1CLVWSK4FqCexoKsh6rJUoNFTi7Ud65NNzU1jQUL1rWnJZqd1qzdWz4TadySPEly3kZD5MrMtwEzqIO2lBV+z1btrApop4NA8V2aaDSmqFUZFPzU2gcop61GGpwaglBpA1HNOzVQ7NSpsilQDZpTXaVQKa6DSpUCmlNKlUCmlNKlQRPUcUqVEOWpAaVKinTSmlSoFNcJrtKiG10UqVFW8DicjZiJ8LAEGCpZSA6kgjMJkacqvji1vYWFAKMraqxJJtlHkpHhyHSIaZYUqVBy3xS2GY/Z1ysqLkzaDLLGGiTLC2ZOvgOsMRUrcVw4RAMOCwDBpI1MwpLAS2kGIGs9aVKghv8AFLbZYshCHRpGWcqwMsKqgkxJnmx6CO4XiltRD2c4zlozZQZZmkgKZaGC6kgBREGcypUHW4kmZGFlQVy5oygMQjKdAmmZipO8d3pqzEz4jjaOjKLAEqqglsxUqGCsvh0+L4dhGgBMhUqojwvE0UtmtC4CLIgkCO6t5GjQ/Ef670+zxe0CD9nTQCIMa6yT4dfyfNZ5me0qCNeLJkCm0CQ0zm0g3CzeEgjMVbJmMwFHoJk41aBJGFTUnTN+U7qfD9RB0jalSoGWeMWwrK1hWBuNcCgwAGEBQCDp9RyOlLFcWt3A82AGZmYMGAjMynQZd4WJ0mTNKlRTbXE0CgNZDwLYEtoMkZoAWRmgsdd2O9Os8WRb3eCyAIYd2D4YLSOX7sqevTeVSogdiLmZiQMoOyjYDlXaVK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Imagem 26" descr="size_590_plataforma-p-52-petrobras-nova.jpg"/>
          <p:cNvPicPr>
            <a:picLocks noChangeAspect="1"/>
          </p:cNvPicPr>
          <p:nvPr/>
        </p:nvPicPr>
        <p:blipFill rotWithShape="1">
          <a:blip r:embed="rId2" cstate="print"/>
          <a:srcRect t="17399" b="12815"/>
          <a:stretch/>
        </p:blipFill>
        <p:spPr>
          <a:xfrm>
            <a:off x="1259632" y="1868140"/>
            <a:ext cx="2914835" cy="165053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pic>
        <p:nvPicPr>
          <p:cNvPr id="28" name="Imagem 27" descr="AS.jpg"/>
          <p:cNvPicPr>
            <a:picLocks noChangeAspect="1"/>
          </p:cNvPicPr>
          <p:nvPr/>
        </p:nvPicPr>
        <p:blipFill rotWithShape="1">
          <a:blip r:embed="rId3" cstate="print"/>
          <a:srcRect t="7334"/>
          <a:stretch/>
        </p:blipFill>
        <p:spPr>
          <a:xfrm>
            <a:off x="6096460" y="4022735"/>
            <a:ext cx="2796020" cy="199855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pic>
        <p:nvPicPr>
          <p:cNvPr id="32" name="Picture 3" descr="C:\Users\lpedrosa\AppData\Local\Temp\notes97E53A\~8142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70" y="4022735"/>
            <a:ext cx="2592000" cy="199855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sp>
        <p:nvSpPr>
          <p:cNvPr id="33" name="CaixaDeTexto 32"/>
          <p:cNvSpPr txBox="1"/>
          <p:nvPr/>
        </p:nvSpPr>
        <p:spPr>
          <a:xfrm>
            <a:off x="394470" y="5744289"/>
            <a:ext cx="259200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Brasil – STX - RJ  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m 33" descr="estaleiro-rio-grande2b.jpg"/>
          <p:cNvPicPr>
            <a:picLocks noChangeAspect="1"/>
          </p:cNvPicPr>
          <p:nvPr/>
        </p:nvPicPr>
        <p:blipFill rotWithShape="1">
          <a:blip r:embed="rId5" cstate="print"/>
          <a:srcRect l="9302" t="5113" r="13953" b="20256"/>
          <a:stretch/>
        </p:blipFill>
        <p:spPr>
          <a:xfrm>
            <a:off x="3256786" y="4022734"/>
            <a:ext cx="2578105" cy="199855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6096460" y="5744288"/>
            <a:ext cx="279602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Estaleiro Atlântico Sul – PE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 descr="maua2.jpg"/>
          <p:cNvPicPr>
            <a:picLocks noChangeAspect="1"/>
          </p:cNvPicPr>
          <p:nvPr/>
        </p:nvPicPr>
        <p:blipFill>
          <a:blip r:embed="rId6" cstate="print"/>
          <a:srcRect l="9455" r="7852"/>
          <a:stretch>
            <a:fillRect/>
          </a:stretch>
        </p:blipFill>
        <p:spPr>
          <a:xfrm>
            <a:off x="4860032" y="1862494"/>
            <a:ext cx="3096344" cy="179912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4860032" y="3380050"/>
            <a:ext cx="3096344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Estaleiro Mauá – RJ (P-50)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259633" y="3384615"/>
            <a:ext cx="293400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Estaleiro </a:t>
            </a:r>
            <a:r>
              <a:rPr lang="pt-B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BrasFels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RJ (P-52)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56787" y="5744289"/>
            <a:ext cx="2578104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Estaleiro Rio Grande – RS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346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"/>
          <p:cNvSpPr/>
          <p:nvPr/>
        </p:nvSpPr>
        <p:spPr>
          <a:xfrm>
            <a:off x="5004048" y="2627620"/>
            <a:ext cx="3708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0" y="332656"/>
            <a:ext cx="457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/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anos</a:t>
            </a: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história</a:t>
            </a:r>
            <a:endParaRPr lang="en-US" b="1" dirty="0" smtClean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sucesso</a:t>
            </a:r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contrato</a:t>
            </a:r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concessão</a:t>
            </a:r>
            <a:endParaRPr lang="en-US" sz="1800" b="1" dirty="0" smtClean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en-US" b="1" dirty="0" smtClean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pt-B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en-US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683568" y="4121696"/>
          <a:ext cx="295232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329550" y="3913311"/>
            <a:ext cx="3929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Conteúdo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Local –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Investimentos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declarados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1"/>
          <p:cNvSpPr/>
          <p:nvPr/>
        </p:nvSpPr>
        <p:spPr>
          <a:xfrm>
            <a:off x="395536" y="2614174"/>
            <a:ext cx="3708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520" y="2132856"/>
            <a:ext cx="40324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2009-2012</a:t>
            </a:r>
          </a:p>
          <a:p>
            <a:pPr algn="ctr"/>
            <a:endParaRPr lang="fr-F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23.042 certificados</a:t>
            </a:r>
          </a:p>
          <a:p>
            <a:pPr algn="ctr"/>
            <a:endParaRPr lang="fr-FR" sz="1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Conteúdo Local: R$ 16,3 bilhões</a:t>
            </a:r>
            <a:endParaRPr lang="fr-FR" sz="1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15616" y="1340768"/>
            <a:ext cx="69119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Conteúdo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Local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r="2386"/>
          <a:stretch>
            <a:fillRect/>
          </a:stretch>
        </p:blipFill>
        <p:spPr bwMode="auto">
          <a:xfrm>
            <a:off x="5796352" y="4005064"/>
            <a:ext cx="1944000" cy="25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4860440" y="2639814"/>
            <a:ext cx="388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60-70% de </a:t>
            </a:r>
            <a:r>
              <a:rPr lang="en-US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Conteúdo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Local</a:t>
            </a:r>
          </a:p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Alta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tecnologia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Brasil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pode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tornar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exportador</a:t>
            </a:r>
            <a:endParaRPr lang="en-US" sz="18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454953" y="2204864"/>
            <a:ext cx="26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18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Tecnologia</a:t>
            </a:r>
            <a:r>
              <a:rPr 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Submarina</a:t>
            </a:r>
            <a:endParaRPr lang="en-US" sz="18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82820" y="6309319"/>
            <a:ext cx="936000" cy="28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Sondas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99896" y="6309320"/>
            <a:ext cx="6896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Outros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"/>
          <p:cNvSpPr/>
          <p:nvPr/>
        </p:nvSpPr>
        <p:spPr>
          <a:xfrm>
            <a:off x="71888" y="2060848"/>
            <a:ext cx="3672000" cy="11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60425" y="1383159"/>
            <a:ext cx="69119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Pesquisa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Desenvolvimento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248472" y="2185119"/>
            <a:ext cx="4932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Previsão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investimentos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acumulados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milhões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R$)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5496" y="2248996"/>
            <a:ext cx="37444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Investimentos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P&amp;D (1998 - 2012)</a:t>
            </a:r>
          </a:p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R$ 7,5 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bilhões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.glbimg.com/jo/g1/f/original/2012/03/05/fotoparquetecnologicoedit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808" y="3591167"/>
            <a:ext cx="1800000" cy="1350001"/>
          </a:xfrm>
          <a:prstGeom prst="rect">
            <a:avLst/>
          </a:prstGeom>
          <a:noFill/>
        </p:spPr>
      </p:pic>
      <p:pic>
        <p:nvPicPr>
          <p:cNvPr id="20" name="Imagem 19" descr="2012-03-26 09.43.13.jpg"/>
          <p:cNvPicPr>
            <a:picLocks noChangeAspect="1"/>
          </p:cNvPicPr>
          <p:nvPr/>
        </p:nvPicPr>
        <p:blipFill>
          <a:blip r:embed="rId3" cstate="print"/>
          <a:srcRect l="10625" r="10626"/>
          <a:stretch>
            <a:fillRect/>
          </a:stretch>
        </p:blipFill>
        <p:spPr>
          <a:xfrm>
            <a:off x="1043808" y="5153897"/>
            <a:ext cx="1800000" cy="13714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0" y="332656"/>
            <a:ext cx="457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/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anos</a:t>
            </a:r>
            <a:r>
              <a:rPr lang="en-US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história</a:t>
            </a:r>
            <a:endParaRPr lang="en-US" b="1" dirty="0" smtClean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sucesso</a:t>
            </a:r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contrato</a:t>
            </a:r>
            <a:r>
              <a:rPr lang="en-US" sz="1800" b="1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800" b="1" dirty="0" err="1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concessão</a:t>
            </a:r>
            <a:endParaRPr lang="en-US" sz="1800" b="1" dirty="0" smtClean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en-US" b="1" dirty="0" smtClean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en-US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pt-B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indent="-342900" algn="ctr" eaLnBrk="0" hangingPunct="0"/>
            <a:endParaRPr lang="en-US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3995936" y="2636912"/>
          <a:ext cx="504056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EEC5"/>
        </a:solidFill>
      </a:spPr>
      <a:bodyPr wrap="square">
        <a:spAutoFit/>
      </a:bodyPr>
      <a:lstStyle>
        <a:defPPr>
          <a:defRPr b="1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2352</Words>
  <Application>Microsoft Office PowerPoint</Application>
  <PresentationFormat>Apresentação na tela (4:3)</PresentationFormat>
  <Paragraphs>708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Personalizar design</vt:lpstr>
      <vt:lpstr>Perspectivas para o Setor de Óleo e Gás Brasileiro e as Rodadas de Licitações da ANP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Blocos devolvidos no Polígono do Pré-sal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Usuário do Windows</cp:lastModifiedBy>
  <cp:revision>94</cp:revision>
  <dcterms:created xsi:type="dcterms:W3CDTF">2013-06-17T14:51:10Z</dcterms:created>
  <dcterms:modified xsi:type="dcterms:W3CDTF">2013-09-16T20:28:29Z</dcterms:modified>
</cp:coreProperties>
</file>