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6" r:id="rId2"/>
  </p:sldMasterIdLst>
  <p:notesMasterIdLst>
    <p:notesMasterId r:id="rId27"/>
  </p:notesMasterIdLst>
  <p:handoutMasterIdLst>
    <p:handoutMasterId r:id="rId28"/>
  </p:handoutMasterIdLst>
  <p:sldIdLst>
    <p:sldId id="256" r:id="rId3"/>
    <p:sldId id="258" r:id="rId4"/>
    <p:sldId id="262" r:id="rId5"/>
    <p:sldId id="260" r:id="rId6"/>
    <p:sldId id="265" r:id="rId7"/>
    <p:sldId id="266" r:id="rId8"/>
    <p:sldId id="267" r:id="rId9"/>
    <p:sldId id="268" r:id="rId10"/>
    <p:sldId id="269" r:id="rId11"/>
    <p:sldId id="271" r:id="rId12"/>
    <p:sldId id="277" r:id="rId13"/>
    <p:sldId id="278" r:id="rId14"/>
    <p:sldId id="296" r:id="rId15"/>
    <p:sldId id="286" r:id="rId16"/>
    <p:sldId id="281" r:id="rId17"/>
    <p:sldId id="282" r:id="rId18"/>
    <p:sldId id="297" r:id="rId19"/>
    <p:sldId id="283" r:id="rId20"/>
    <p:sldId id="284" r:id="rId21"/>
    <p:sldId id="287" r:id="rId22"/>
    <p:sldId id="285" r:id="rId23"/>
    <p:sldId id="290" r:id="rId24"/>
    <p:sldId id="292" r:id="rId25"/>
    <p:sldId id="300" r:id="rId26"/>
  </p:sldIdLst>
  <p:sldSz cx="9144000" cy="6858000" type="screen4x3"/>
  <p:notesSz cx="7010400" cy="92964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5B1D"/>
  </p:clrMru>
</p:presentationPr>
</file>

<file path=ppt/tableStyles.xml><?xml version="1.0" encoding="utf-8"?>
<a:tblStyleLst xmlns:a="http://schemas.openxmlformats.org/drawingml/2006/main" def="{5C22544A-7EE6-4342-B048-85BDC9FD1C3A}">
  <a:tblStyle styleId="{BC89EF96-8CEA-46FF-86C4-4CE0E7609802}" styleName="Estilo Claro 3 - Ênfas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44" y="-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graxa\diretoria$\DIRETORIA-GERAL\DOCUMENTOS%20DG%20-%20CG\DG\LUCIENE\12.%20PRODU&#199;&#195;O\Reservas%20provadas%202001%20a%202011_boe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graxa\diretoria$\DIRETORIA-GERAL\DOCUMENTOS%20DG%20-%20CG\DG\LUCIENE\19.%20DIVERSOS\Investimentos_Ind&#250;stria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pedrosa\AppData\Local\Temp\notes97E53A\sonda_total_rit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graxa\diretoria$\DIRETORIA-GERAL\DOCUMENTOS%20DG%20-%20CG\DG\LUCIENE\09.%20P&amp;D_PRH\Gr&#225;ficos_P&amp;D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graxa\diretoria$\DIRETORIA-GERAL\DOCUMENTOS%20DG%20-%20CG\DG\LUCIENE\12.%20PRODU&#199;&#195;O\Produ&#231;&#227;o_Pr&#233;-sal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plotArea>
      <c:layout>
        <c:manualLayout>
          <c:layoutTarget val="inner"/>
          <c:xMode val="edge"/>
          <c:yMode val="edge"/>
          <c:x val="0.12849118768224502"/>
          <c:y val="0.14399314668999993"/>
          <c:w val="0.84242438454015123"/>
          <c:h val="0.69724154272383632"/>
        </c:manualLayout>
      </c:layout>
      <c:barChart>
        <c:barDir val="col"/>
        <c:grouping val="stacked"/>
        <c:ser>
          <c:idx val="0"/>
          <c:order val="0"/>
          <c:tx>
            <c:strRef>
              <c:f>'Reservas 2001 a 2011'!$F$5</c:f>
              <c:strCache>
                <c:ptCount val="1"/>
                <c:pt idx="0">
                  <c:v>Petróleo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</c:spPr>
          <c:cat>
            <c:strRef>
              <c:f>'Reservas 2001 a 2011'!$Q$6:$Q$18</c:f>
              <c:strCache>
                <c:ptCount val="13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Futuro próximo</c:v>
                </c:pt>
              </c:strCache>
            </c:strRef>
          </c:cat>
          <c:val>
            <c:numRef>
              <c:f>'Reservas 2001 a 2011'!$B$22:$B$34</c:f>
              <c:numCache>
                <c:formatCode>#,##0</c:formatCode>
                <c:ptCount val="13"/>
                <c:pt idx="0">
                  <c:v>8.4958280000000013</c:v>
                </c:pt>
                <c:pt idx="1">
                  <c:v>9.8045800000000067</c:v>
                </c:pt>
                <c:pt idx="2">
                  <c:v>10.601904000000001</c:v>
                </c:pt>
                <c:pt idx="3">
                  <c:v>11.243299999999998</c:v>
                </c:pt>
                <c:pt idx="4">
                  <c:v>11.772640000000004</c:v>
                </c:pt>
                <c:pt idx="5">
                  <c:v>12.181620000000001</c:v>
                </c:pt>
                <c:pt idx="6">
                  <c:v>12.623830000000002</c:v>
                </c:pt>
                <c:pt idx="7">
                  <c:v>12.80142</c:v>
                </c:pt>
                <c:pt idx="8">
                  <c:v>12.875670000000024</c:v>
                </c:pt>
                <c:pt idx="9">
                  <c:v>14.246329999999999</c:v>
                </c:pt>
                <c:pt idx="10">
                  <c:v>15.05035</c:v>
                </c:pt>
                <c:pt idx="11">
                  <c:v>15.3</c:v>
                </c:pt>
                <c:pt idx="12">
                  <c:v>15</c:v>
                </c:pt>
              </c:numCache>
            </c:numRef>
          </c:val>
        </c:ser>
        <c:ser>
          <c:idx val="1"/>
          <c:order val="1"/>
          <c:tx>
            <c:strRef>
              <c:f>'Reservas 2001 a 2011'!$F$6</c:f>
              <c:strCache>
                <c:ptCount val="1"/>
                <c:pt idx="0">
                  <c:v>Gás natural</c:v>
                </c:pt>
              </c:strCache>
            </c:strRef>
          </c:tx>
          <c:spPr>
            <a:solidFill>
              <a:schemeClr val="accent6"/>
            </a:solidFill>
          </c:spPr>
          <c:dPt>
            <c:idx val="12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cat>
            <c:strRef>
              <c:f>'Reservas 2001 a 2011'!$Q$6:$Q$18</c:f>
              <c:strCache>
                <c:ptCount val="13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Futuro próximo</c:v>
                </c:pt>
              </c:strCache>
            </c:strRef>
          </c:cat>
          <c:val>
            <c:numRef>
              <c:f>'Reservas 2001 a 2011'!$C$22:$C$34</c:f>
              <c:numCache>
                <c:formatCode>#,##0</c:formatCode>
                <c:ptCount val="13"/>
                <c:pt idx="0">
                  <c:v>1.4007552589999912</c:v>
                </c:pt>
                <c:pt idx="1">
                  <c:v>1.5379588941829998</c:v>
                </c:pt>
                <c:pt idx="2">
                  <c:v>1.5429436499179998</c:v>
                </c:pt>
                <c:pt idx="3">
                  <c:v>2.0507431438819994</c:v>
                </c:pt>
                <c:pt idx="4">
                  <c:v>1.9269175261000104</c:v>
                </c:pt>
                <c:pt idx="5">
                  <c:v>2.18796202989</c:v>
                </c:pt>
                <c:pt idx="6">
                  <c:v>2.2954256947299987</c:v>
                </c:pt>
                <c:pt idx="7">
                  <c:v>2.2906783801899997</c:v>
                </c:pt>
                <c:pt idx="8">
                  <c:v>2.3086586940799791</c:v>
                </c:pt>
                <c:pt idx="9">
                  <c:v>2.6602659927799999</c:v>
                </c:pt>
                <c:pt idx="10">
                  <c:v>2.8891873537000001</c:v>
                </c:pt>
                <c:pt idx="11">
                  <c:v>3</c:v>
                </c:pt>
                <c:pt idx="12">
                  <c:v>15</c:v>
                </c:pt>
              </c:numCache>
            </c:numRef>
          </c:val>
        </c:ser>
        <c:ser>
          <c:idx val="2"/>
          <c:order val="2"/>
          <c:spPr>
            <a:solidFill>
              <a:schemeClr val="accent6"/>
            </a:solidFill>
          </c:spPr>
          <c:cat>
            <c:strRef>
              <c:f>'Reservas 2001 a 2011'!$Q$6:$Q$18</c:f>
              <c:strCache>
                <c:ptCount val="13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Futuro próximo</c:v>
                </c:pt>
              </c:strCache>
            </c:strRef>
          </c:cat>
          <c:val>
            <c:numRef>
              <c:f>'Reservas 2001 a 2011'!$E$22:$E$34</c:f>
              <c:numCache>
                <c:formatCode>General</c:formatCode>
                <c:ptCount val="1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2">
                  <c:v>3</c:v>
                </c:pt>
              </c:numCache>
            </c:numRef>
          </c:val>
        </c:ser>
        <c:ser>
          <c:idx val="3"/>
          <c:order val="3"/>
          <c:tx>
            <c:strRef>
              <c:f>'Reservas 2001 a 2011'!$F$22:$F$34</c:f>
              <c:strCache>
                <c:ptCount val="1"/>
                <c:pt idx="0">
                  <c:v>0 0 0 0 0 0 0 0 0 0 0 5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</c:spPr>
          <c:cat>
            <c:strRef>
              <c:f>'Reservas 2001 a 2011'!$Q$6:$Q$18</c:f>
              <c:strCache>
                <c:ptCount val="13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Futuro próximo</c:v>
                </c:pt>
              </c:strCache>
            </c:strRef>
          </c:cat>
          <c:val>
            <c:numRef>
              <c:f>'Reservas 2001 a 2011'!$F$22:$F$34</c:f>
              <c:numCache>
                <c:formatCode>General</c:formatCode>
                <c:ptCount val="13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2" formatCode="#,##0">
                  <c:v>4.5</c:v>
                </c:pt>
              </c:numCache>
            </c:numRef>
          </c:val>
        </c:ser>
        <c:overlap val="100"/>
        <c:axId val="79277440"/>
        <c:axId val="81069184"/>
      </c:barChart>
      <c:catAx>
        <c:axId val="79277440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600" b="1">
                <a:latin typeface="Arial" pitchFamily="34" charset="0"/>
                <a:cs typeface="Arial" pitchFamily="34" charset="0"/>
              </a:defRPr>
            </a:pPr>
            <a:endParaRPr lang="pt-BR"/>
          </a:p>
        </c:txPr>
        <c:crossAx val="81069184"/>
        <c:crosses val="autoZero"/>
        <c:auto val="1"/>
        <c:lblAlgn val="ctr"/>
        <c:lblOffset val="100"/>
      </c:catAx>
      <c:valAx>
        <c:axId val="81069184"/>
        <c:scaling>
          <c:orientation val="minMax"/>
        </c:scaling>
        <c:axPos val="l"/>
        <c:majorGridlines>
          <c:spPr>
            <a:ln>
              <a:prstDash val="sysDot"/>
            </a:ln>
          </c:spPr>
        </c:majorGridlines>
        <c:numFmt formatCode="#,##0" sourceLinked="1"/>
        <c:tickLblPos val="nextTo"/>
        <c:txPr>
          <a:bodyPr/>
          <a:lstStyle/>
          <a:p>
            <a:pPr>
              <a:defRPr sz="1050" b="1">
                <a:latin typeface="Arial" pitchFamily="34" charset="0"/>
                <a:cs typeface="Arial" pitchFamily="34" charset="0"/>
              </a:defRPr>
            </a:pPr>
            <a:endParaRPr lang="pt-BR"/>
          </a:p>
        </c:txPr>
        <c:crossAx val="79277440"/>
        <c:crosses val="autoZero"/>
        <c:crossBetween val="between"/>
        <c:majorUnit val="5"/>
      </c:valAx>
    </c:plotArea>
    <c:plotVisOnly val="1"/>
    <c:dispBlanksAs val="gap"/>
  </c:chart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plotArea>
      <c:layout/>
      <c:barChart>
        <c:barDir val="bar"/>
        <c:grouping val="clustered"/>
        <c:ser>
          <c:idx val="0"/>
          <c:order val="0"/>
          <c:spPr>
            <a:solidFill>
              <a:schemeClr val="bg1">
                <a:lumMod val="50000"/>
              </a:schemeClr>
            </a:solidFill>
          </c:spPr>
          <c:dPt>
            <c:idx val="11"/>
            <c:spPr>
              <a:solidFill>
                <a:srgbClr val="115B1D"/>
              </a:solidFill>
            </c:spPr>
          </c:dPt>
          <c:dLbls>
            <c:dLbl>
              <c:idx val="11"/>
              <c:spPr/>
              <c:txPr>
                <a:bodyPr/>
                <a:lstStyle/>
                <a:p>
                  <a:pPr>
                    <a:defRPr sz="2000" b="1">
                      <a:solidFill>
                        <a:srgbClr val="115B1D"/>
                      </a:solidFill>
                      <a:latin typeface="Arial" pitchFamily="34" charset="0"/>
                      <a:cs typeface="Arial" pitchFamily="34" charset="0"/>
                    </a:defRPr>
                  </a:pPr>
                  <a:endParaRPr lang="pt-BR"/>
                </a:p>
              </c:txPr>
            </c:dLbl>
            <c:txPr>
              <a:bodyPr/>
              <a:lstStyle/>
              <a:p>
                <a:pPr>
                  <a:defRPr sz="1400" b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itchFamily="34" charset="0"/>
                    <a:cs typeface="Arial" pitchFamily="34" charset="0"/>
                  </a:defRPr>
                </a:pPr>
                <a:endParaRPr lang="pt-BR"/>
              </a:p>
            </c:txPr>
            <c:showVal val="1"/>
          </c:dLbls>
          <c:cat>
            <c:strRef>
              <c:f>Plan1!$A$2:$A$13</c:f>
              <c:strCache>
                <c:ptCount val="12"/>
                <c:pt idx="0">
                  <c:v>Outros </c:v>
                </c:pt>
                <c:pt idx="1">
                  <c:v>Sucroenergético</c:v>
                </c:pt>
                <c:pt idx="2">
                  <c:v>Aeronáutica</c:v>
                </c:pt>
                <c:pt idx="3">
                  <c:v>Complexo industrial da saúde</c:v>
                </c:pt>
                <c:pt idx="4">
                  <c:v>Têxtil e confecções</c:v>
                </c:pt>
                <c:pt idx="5">
                  <c:v>Siderurgia</c:v>
                </c:pt>
                <c:pt idx="6">
                  <c:v>Eletroeletrônica</c:v>
                </c:pt>
                <c:pt idx="7">
                  <c:v>Química</c:v>
                </c:pt>
                <c:pt idx="8">
                  <c:v>Papel e celulose</c:v>
                </c:pt>
                <c:pt idx="9">
                  <c:v>Extrativa mineral</c:v>
                </c:pt>
                <c:pt idx="10">
                  <c:v>Automotivo</c:v>
                </c:pt>
                <c:pt idx="11">
                  <c:v>Petróleo e gás</c:v>
                </c:pt>
              </c:strCache>
            </c:strRef>
          </c:cat>
          <c:val>
            <c:numRef>
              <c:f>Plan1!$D$2:$D$13</c:f>
              <c:numCache>
                <c:formatCode>General</c:formatCode>
                <c:ptCount val="12"/>
                <c:pt idx="0">
                  <c:v>352</c:v>
                </c:pt>
                <c:pt idx="1">
                  <c:v>5</c:v>
                </c:pt>
                <c:pt idx="2">
                  <c:v>10</c:v>
                </c:pt>
                <c:pt idx="3">
                  <c:v>12</c:v>
                </c:pt>
                <c:pt idx="4">
                  <c:v>14</c:v>
                </c:pt>
                <c:pt idx="5">
                  <c:v>28</c:v>
                </c:pt>
                <c:pt idx="6">
                  <c:v>28</c:v>
                </c:pt>
                <c:pt idx="7">
                  <c:v>30</c:v>
                </c:pt>
                <c:pt idx="8">
                  <c:v>30</c:v>
                </c:pt>
                <c:pt idx="9">
                  <c:v>57</c:v>
                </c:pt>
                <c:pt idx="10">
                  <c:v>63</c:v>
                </c:pt>
                <c:pt idx="11">
                  <c:v>405</c:v>
                </c:pt>
              </c:numCache>
            </c:numRef>
          </c:val>
        </c:ser>
        <c:axId val="64881024"/>
        <c:axId val="64882560"/>
      </c:barChart>
      <c:catAx>
        <c:axId val="64881024"/>
        <c:scaling>
          <c:orientation val="minMax"/>
        </c:scaling>
        <c:axPos val="l"/>
        <c:tickLblPos val="nextTo"/>
        <c:txPr>
          <a:bodyPr/>
          <a:lstStyle/>
          <a:p>
            <a:pPr>
              <a:defRPr sz="12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pt-BR"/>
          </a:p>
        </c:txPr>
        <c:crossAx val="64882560"/>
        <c:crosses val="autoZero"/>
        <c:auto val="1"/>
        <c:lblAlgn val="ctr"/>
        <c:lblOffset val="100"/>
      </c:catAx>
      <c:valAx>
        <c:axId val="64882560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pt-BR"/>
          </a:p>
        </c:txPr>
        <c:crossAx val="64881024"/>
        <c:crosses val="autoZero"/>
        <c:crossBetween val="between"/>
      </c:valAx>
    </c:plotArea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plotArea>
      <c:layout>
        <c:manualLayout>
          <c:layoutTarget val="inner"/>
          <c:xMode val="edge"/>
          <c:yMode val="edge"/>
          <c:x val="0.17510083114610694"/>
          <c:y val="1.624242804682859E-4"/>
          <c:w val="0.67757633420822394"/>
          <c:h val="0.81025888494816023"/>
        </c:manualLayout>
      </c:layout>
      <c:pieChart>
        <c:varyColors val="1"/>
        <c:ser>
          <c:idx val="0"/>
          <c:order val="0"/>
          <c:spPr>
            <a:solidFill>
              <a:schemeClr val="accent5"/>
            </a:solidFill>
          </c:spPr>
          <c:explosion val="25"/>
          <c:dPt>
            <c:idx val="1"/>
            <c:spPr>
              <a:solidFill>
                <a:schemeClr val="accent6"/>
              </a:solidFill>
            </c:spPr>
          </c:dPt>
          <c:dLbls>
            <c:dLbl>
              <c:idx val="0"/>
              <c:layout>
                <c:manualLayout>
                  <c:x val="-0.13977012248468937"/>
                  <c:y val="3.3226358243620732E-2"/>
                </c:manualLayout>
              </c:layout>
              <c:showVal val="1"/>
            </c:dLbl>
            <c:txPr>
              <a:bodyPr/>
              <a:lstStyle/>
              <a:p>
                <a:pPr>
                  <a:defRPr sz="1200" b="1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defRPr>
                </a:pPr>
                <a:endParaRPr lang="pt-BR"/>
              </a:p>
            </c:txPr>
            <c:showVal val="1"/>
            <c:showLeaderLines val="1"/>
          </c:dLbls>
          <c:cat>
            <c:strRef>
              <c:f>(Plan1!$A$32;Plan1!$A$30)</c:f>
              <c:strCache>
                <c:ptCount val="2"/>
                <c:pt idx="0">
                  <c:v>Drilling rings</c:v>
                </c:pt>
                <c:pt idx="1">
                  <c:v>Others</c:v>
                </c:pt>
              </c:strCache>
            </c:strRef>
          </c:cat>
          <c:val>
            <c:numRef>
              <c:f>(Plan1!$B$32;Plan1!$B$30)</c:f>
              <c:numCache>
                <c:formatCode>0%</c:formatCode>
                <c:ptCount val="2"/>
                <c:pt idx="0">
                  <c:v>0.40074065476588311</c:v>
                </c:pt>
                <c:pt idx="1">
                  <c:v>0.5992593452341165</c:v>
                </c:pt>
              </c:numCache>
            </c:numRef>
          </c:val>
        </c:ser>
        <c:firstSliceAng val="0"/>
      </c:pieChart>
    </c:plotArea>
    <c:legend>
      <c:legendPos val="b"/>
      <c:layout>
        <c:manualLayout>
          <c:xMode val="edge"/>
          <c:yMode val="edge"/>
          <c:x val="9.809966926397283E-2"/>
          <c:y val="0.82898580291474755"/>
          <c:w val="0.82759909067612991"/>
          <c:h val="7.136258539698484E-2"/>
        </c:manualLayout>
      </c:layout>
      <c:txPr>
        <a:bodyPr/>
        <a:lstStyle/>
        <a:p>
          <a:pPr rtl="0">
            <a:defRPr sz="1200" b="1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defRPr>
          </a:pPr>
          <a:endParaRPr lang="pt-BR"/>
        </a:p>
      </c:txPr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style val="5"/>
  <c:chart>
    <c:plotArea>
      <c:layout>
        <c:manualLayout>
          <c:layoutTarget val="inner"/>
          <c:xMode val="edge"/>
          <c:yMode val="edge"/>
          <c:x val="0.12468646789252939"/>
          <c:y val="3.7820696141795833E-2"/>
          <c:w val="0.85402664289605312"/>
          <c:h val="0.87529211390949269"/>
        </c:manualLayout>
      </c:layout>
      <c:barChart>
        <c:barDir val="col"/>
        <c:grouping val="clustered"/>
        <c:ser>
          <c:idx val="0"/>
          <c:order val="0"/>
          <c:dLbls>
            <c:numFmt formatCode="###\ ###\ ###\ ##0&quot; &quot;" sourceLinked="0"/>
            <c:txPr>
              <a:bodyPr/>
              <a:lstStyle/>
              <a:p>
                <a:pPr>
                  <a:defRPr sz="1050" b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itchFamily="34" charset="0"/>
                    <a:cs typeface="Arial" pitchFamily="34" charset="0"/>
                  </a:defRPr>
                </a:pPr>
                <a:endParaRPr lang="pt-BR"/>
              </a:p>
            </c:txPr>
            <c:showVal val="1"/>
          </c:dLbls>
          <c:cat>
            <c:numRef>
              <c:f>Plan1!$A$69:$A$78</c:f>
              <c:numCache>
                <c:formatCode>General</c:formatCode>
                <c:ptCount val="10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  <c:pt idx="7">
                  <c:v>2020</c:v>
                </c:pt>
                <c:pt idx="8">
                  <c:v>2021</c:v>
                </c:pt>
                <c:pt idx="9">
                  <c:v>2022</c:v>
                </c:pt>
              </c:numCache>
            </c:numRef>
          </c:cat>
          <c:val>
            <c:numRef>
              <c:f>Plan1!$C$69:$C$78</c:f>
              <c:numCache>
                <c:formatCode>_-* #,##0.0_-;\-* #,##0.0_-;_-* "-"??_-;_-@_-</c:formatCode>
                <c:ptCount val="10"/>
                <c:pt idx="0">
                  <c:v>1724.4209567750081</c:v>
                </c:pt>
                <c:pt idx="1">
                  <c:v>3448.8419135500217</c:v>
                </c:pt>
                <c:pt idx="2">
                  <c:v>5791.3547857851336</c:v>
                </c:pt>
                <c:pt idx="3">
                  <c:v>8466.443909884385</c:v>
                </c:pt>
                <c:pt idx="4">
                  <c:v>11440.812591182039</c:v>
                </c:pt>
                <c:pt idx="5">
                  <c:v>14538.416065428341</c:v>
                </c:pt>
                <c:pt idx="6">
                  <c:v>17932.240986035904</c:v>
                </c:pt>
                <c:pt idx="7">
                  <c:v>21510.77012637907</c:v>
                </c:pt>
                <c:pt idx="8">
                  <c:v>25234.063224857357</c:v>
                </c:pt>
                <c:pt idx="9">
                  <c:v>28827.231639094542</c:v>
                </c:pt>
              </c:numCache>
            </c:numRef>
          </c:val>
        </c:ser>
        <c:axId val="81134336"/>
        <c:axId val="81135872"/>
      </c:barChart>
      <c:catAx>
        <c:axId val="81134336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05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pt-BR"/>
          </a:p>
        </c:txPr>
        <c:crossAx val="81135872"/>
        <c:crosses val="autoZero"/>
        <c:auto val="1"/>
        <c:lblAlgn val="ctr"/>
        <c:lblOffset val="100"/>
      </c:catAx>
      <c:valAx>
        <c:axId val="81135872"/>
        <c:scaling>
          <c:orientation val="minMax"/>
        </c:scaling>
        <c:axPos val="l"/>
        <c:majorGridlines>
          <c:spPr>
            <a:ln>
              <a:prstDash val="sysDot"/>
            </a:ln>
          </c:spPr>
        </c:majorGridlines>
        <c:numFmt formatCode="###\ ###\ ###\ ##0&quot; &quot;" sourceLinked="0"/>
        <c:tickLblPos val="nextTo"/>
        <c:txPr>
          <a:bodyPr/>
          <a:lstStyle/>
          <a:p>
            <a:pPr>
              <a:defRPr sz="11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pt-BR"/>
          </a:p>
        </c:txPr>
        <c:crossAx val="81134336"/>
        <c:crosses val="autoZero"/>
        <c:crossBetween val="between"/>
      </c:valAx>
    </c:plotArea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plotArea>
      <c:layout/>
      <c:barChart>
        <c:barDir val="col"/>
        <c:grouping val="clustered"/>
        <c:ser>
          <c:idx val="0"/>
          <c:order val="0"/>
          <c:spPr>
            <a:solidFill>
              <a:schemeClr val="accent5">
                <a:lumMod val="75000"/>
              </a:schemeClr>
            </a:solidFill>
          </c:spPr>
          <c:cat>
            <c:strRef>
              <c:f>Plan2!$B$1:$B$15</c:f>
              <c:strCache>
                <c:ptCount val="15"/>
                <c:pt idx="0">
                  <c:v>7LL3DRJS (Lula) </c:v>
                </c:pt>
                <c:pt idx="1">
                  <c:v>9BRSA716RJS (Lula)</c:v>
                </c:pt>
                <c:pt idx="2">
                  <c:v>7JUB34HESS (Jubarte)</c:v>
                </c:pt>
                <c:pt idx="3">
                  <c:v>7MLS157HRJS (Marlim Sul)</c:v>
                </c:pt>
                <c:pt idx="4">
                  <c:v>7BAZ4ESS (Baleia Azul)</c:v>
                </c:pt>
                <c:pt idx="5">
                  <c:v>1BRSA594SPS (Sapinhoá)</c:v>
                </c:pt>
                <c:pt idx="6">
                  <c:v>7MLS159HPRJS (Marlim Sul)</c:v>
                </c:pt>
                <c:pt idx="7">
                  <c:v>3BRSA496RJS (Lula)</c:v>
                </c:pt>
                <c:pt idx="8">
                  <c:v>6BRSA639ESS (Jubarte)</c:v>
                </c:pt>
                <c:pt idx="9">
                  <c:v>7MLL10HPRJS (Marlim Leste)</c:v>
                </c:pt>
                <c:pt idx="10">
                  <c:v>7MLS189HPRJS (Marlim Sul)</c:v>
                </c:pt>
                <c:pt idx="11">
                  <c:v>7RO135HRJS (Roncador)</c:v>
                </c:pt>
                <c:pt idx="12">
                  <c:v>6BRSA817RJS (Marlim Leste)</c:v>
                </c:pt>
                <c:pt idx="13">
                  <c:v>7MLS163HPRJS (Marlim Sul)</c:v>
                </c:pt>
                <c:pt idx="14">
                  <c:v>7PRA2SPS (Baúna)</c:v>
                </c:pt>
              </c:strCache>
            </c:strRef>
          </c:cat>
          <c:val>
            <c:numRef>
              <c:f>Plan2!$C$1:$C$15</c:f>
              <c:numCache>
                <c:formatCode>General</c:formatCode>
                <c:ptCount val="15"/>
                <c:pt idx="0">
                  <c:v>28863</c:v>
                </c:pt>
                <c:pt idx="1">
                  <c:v>26378</c:v>
                </c:pt>
                <c:pt idx="2">
                  <c:v>26203</c:v>
                </c:pt>
                <c:pt idx="3">
                  <c:v>24227</c:v>
                </c:pt>
                <c:pt idx="4">
                  <c:v>24171</c:v>
                </c:pt>
                <c:pt idx="5">
                  <c:v>23577</c:v>
                </c:pt>
                <c:pt idx="6">
                  <c:v>23534</c:v>
                </c:pt>
                <c:pt idx="7">
                  <c:v>23338</c:v>
                </c:pt>
                <c:pt idx="8">
                  <c:v>20582</c:v>
                </c:pt>
                <c:pt idx="9">
                  <c:v>19111</c:v>
                </c:pt>
                <c:pt idx="10">
                  <c:v>18989</c:v>
                </c:pt>
                <c:pt idx="11">
                  <c:v>18425</c:v>
                </c:pt>
                <c:pt idx="12">
                  <c:v>18377</c:v>
                </c:pt>
                <c:pt idx="13">
                  <c:v>17761</c:v>
                </c:pt>
                <c:pt idx="14">
                  <c:v>17317</c:v>
                </c:pt>
              </c:numCache>
            </c:numRef>
          </c:val>
        </c:ser>
        <c:axId val="81175296"/>
        <c:axId val="81176832"/>
      </c:barChart>
      <c:catAx>
        <c:axId val="81175296"/>
        <c:scaling>
          <c:orientation val="minMax"/>
        </c:scaling>
        <c:axPos val="b"/>
        <c:tickLblPos val="nextTo"/>
        <c:txPr>
          <a:bodyPr/>
          <a:lstStyle/>
          <a:p>
            <a:pPr>
              <a:defRPr sz="800" b="1" i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pt-BR"/>
          </a:p>
        </c:txPr>
        <c:crossAx val="81176832"/>
        <c:crosses val="autoZero"/>
        <c:auto val="1"/>
        <c:lblAlgn val="ctr"/>
        <c:lblOffset val="100"/>
      </c:catAx>
      <c:valAx>
        <c:axId val="81176832"/>
        <c:scaling>
          <c:orientation val="minMax"/>
        </c:scaling>
        <c:axPos val="l"/>
        <c:majorGridlines>
          <c:spPr>
            <a:ln>
              <a:prstDash val="sysDot"/>
            </a:ln>
          </c:spPr>
        </c:majorGridlines>
        <c:numFmt formatCode="###\ ###\ ###\ ##0&quot; &quot;" sourceLinked="0"/>
        <c:tickLblPos val="nextTo"/>
        <c:txPr>
          <a:bodyPr/>
          <a:lstStyle/>
          <a:p>
            <a:pPr>
              <a:defRPr sz="12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pt-BR"/>
          </a:p>
        </c:txPr>
        <c:crossAx val="81175296"/>
        <c:crosses val="autoZero"/>
        <c:crossBetween val="between"/>
      </c:valAx>
    </c:plotArea>
    <c:plotVisOnly val="1"/>
  </c:chart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0.28364</cdr:x>
      <cdr:y>0.05585</cdr:y>
    </cdr:from>
    <cdr:to>
      <cdr:x>0.72257</cdr:x>
      <cdr:y>0.1496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1245885" y="277510"/>
          <a:ext cx="1927995" cy="46580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en-US" sz="1400" b="1" dirty="0" err="1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rPr>
            <a:t>Reservas</a:t>
          </a:r>
          <a:r>
            <a:rPr lang="en-US" sz="1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400" b="1" dirty="0" err="1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rPr>
            <a:t>Provadas</a:t>
          </a:r>
          <a:r>
            <a:rPr lang="en-US" sz="1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400" b="1" baseline="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rPr>
            <a:t>(</a:t>
          </a:r>
          <a:r>
            <a:rPr lang="en-US" sz="1400" b="1" baseline="0" dirty="0" err="1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rPr>
            <a:t>Bboe</a:t>
          </a:r>
          <a:r>
            <a:rPr lang="en-US" sz="1400" b="1" baseline="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rPr>
            <a:t>)</a:t>
          </a:r>
          <a:endParaRPr lang="en-US" sz="1400" b="1" dirty="0">
            <a:solidFill>
              <a:schemeClr val="tx1">
                <a:lumMod val="75000"/>
                <a:lumOff val="25000"/>
              </a:schemeClr>
            </a:solidFill>
            <a:latin typeface="Arial" pitchFamily="34" charset="0"/>
            <a:cs typeface="Arial" pitchFamily="34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F667B9E-DB0A-4D75-8CE8-07E2CFC78DE5}" type="datetimeFigureOut">
              <a:rPr lang="en-US" smtClean="0"/>
              <a:pPr/>
              <a:t>9/16/2013</a:t>
            </a:fld>
            <a:endParaRPr lang="en-US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5DEA34ED-885C-4A87-883B-C5D4D90D75E8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650EC83-AACB-40A7-8DCB-7CBCB8B7F113}" type="datetimeFigureOut">
              <a:rPr lang="en-US" smtClean="0"/>
              <a:pPr/>
              <a:t>9/16/2013</a:t>
            </a:fld>
            <a:endParaRPr lang="en-US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F9DDA95-5C7A-4AF8-9ED8-56E4A131D7D8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US" smtClean="0">
              <a:ea typeface="ＭＳ Ｐゴシック" pitchFamily="34" charset="-128"/>
            </a:endParaRPr>
          </a:p>
        </p:txBody>
      </p:sp>
      <p:sp>
        <p:nvSpPr>
          <p:cNvPr id="4096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95C2525-C4A3-49A4-9E93-BA12353AE138}" type="slidenum">
              <a:rPr lang="pt-BR" smtClean="0">
                <a:latin typeface="Arial" charset="0"/>
              </a:rPr>
              <a:pPr/>
              <a:t>6</a:t>
            </a:fld>
            <a:endParaRPr lang="pt-BR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17CFBAD-AAE9-42EE-AC6D-1861DD5A6448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z="140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dirty="0" smtClean="0"/>
              <a:t>Título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1A854E-A623-4E53-9C06-6697167ECC18}" type="datetime1">
              <a:rPr lang="pt-BR"/>
              <a:pPr>
                <a:defRPr/>
              </a:pPr>
              <a:t>16/09/2013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9C11C7-24C2-4BAC-9AA8-06DA8022779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EAC3B0-742F-414B-8782-72395421D119}" type="datetime1">
              <a:rPr lang="pt-BR"/>
              <a:pPr>
                <a:defRPr/>
              </a:pPr>
              <a:t>16/09/2013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8CF852-DE6C-4FF5-9630-881425D16FE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508A8A-BAB1-422E-B94A-B4873BEC2DEA}" type="datetime1">
              <a:rPr lang="pt-BR"/>
              <a:pPr>
                <a:defRPr/>
              </a:pPr>
              <a:t>16/09/2013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BA322F-C346-4A95-8EDC-8649B5C8137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45DC51-0F0C-4357-9D76-313F6B7020FD}" type="datetime1">
              <a:rPr lang="pt-BR"/>
              <a:pPr>
                <a:defRPr/>
              </a:pPr>
              <a:t>16/09/2013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D0D24F-4C73-4415-9641-426AB2EE706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E1C84B-4304-41BB-9641-D6009A6B922A}" type="datetime1">
              <a:rPr lang="pt-BR"/>
              <a:pPr>
                <a:defRPr/>
              </a:pPr>
              <a:t>16/09/2013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9EE94D-C25B-4F4E-BF26-3DBBC85486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DB3457-F83C-4768-99A6-6814B2490B83}" type="datetime1">
              <a:rPr lang="pt-BR"/>
              <a:pPr>
                <a:defRPr/>
              </a:pPr>
              <a:t>16/09/2013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BF2CB0-ACDB-4252-B7C2-9ABABF0566A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38D694-C10C-49F5-AA09-5BE485C1528B}" type="datetime1">
              <a:rPr lang="pt-BR"/>
              <a:pPr>
                <a:defRPr/>
              </a:pPr>
              <a:t>16/09/2013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2EBCAB-A793-44E3-B7D3-F4FBE30EF83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8481F8-051F-45C4-A971-10D5F6E59373}" type="datetime1">
              <a:rPr lang="pt-BR"/>
              <a:pPr>
                <a:defRPr/>
              </a:pPr>
              <a:t>16/09/2013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737400-40CA-4BBD-A3E4-0858BC5578C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dirty="0" smtClean="0"/>
              <a:t>Título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dirty="0" smtClean="0"/>
              <a:t>Título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dirty="0" smtClean="0"/>
              <a:t>Subtítulo 1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dirty="0" smtClean="0"/>
              <a:t>Subtítulo 2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dirty="0" smtClean="0"/>
              <a:t>Título</a:t>
            </a:r>
            <a:endParaRPr lang="pt-B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006C8EF-91D1-42CC-97A7-07C035B971DE}" type="datetimeFigureOut">
              <a:rPr lang="pt-BR" smtClean="0"/>
              <a:pPr/>
              <a:t>16/09/2013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5E179FF-C556-4F05-A18E-48756B440C48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087B87-001C-4F4A-B3AE-35D3C5699534}" type="datetime1">
              <a:rPr lang="pt-BR" smtClean="0"/>
              <a:pPr>
                <a:defRPr/>
              </a:pPr>
              <a:t>16/09/2013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98BE6D-C3CE-4A68-B97D-44DC89D2DBA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e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FC46F-1457-4D6E-BDC0-F5FE865A5681}" type="datetime1">
              <a:rPr lang="pt-BR"/>
              <a:pPr>
                <a:defRPr/>
              </a:pPr>
              <a:t>16/09/2013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BDD751-F912-4C92-98F8-82BF850DDE4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39E12-10F9-4286-80C6-FF341E26DD6B}" type="datetime1">
              <a:rPr lang="pt-BR"/>
              <a:pPr>
                <a:defRPr/>
              </a:pPr>
              <a:t>16/09/2013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417797-BFA0-42FA-8E3D-7287A16FE22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8F3A2-33E7-4193-A946-0F240CDEDB45}" type="datetime1">
              <a:rPr lang="pt-BR"/>
              <a:pPr>
                <a:defRPr/>
              </a:pPr>
              <a:t>16/09/2013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09991A-F073-4CAE-AD65-4A182360ED0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topo portugues.jpg"/>
          <p:cNvPicPr>
            <a:picLocks noChangeAspect="1"/>
          </p:cNvPicPr>
          <p:nvPr userDrawn="1"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9144000" cy="1413369"/>
          </a:xfrm>
          <a:prstGeom prst="rect">
            <a:avLst/>
          </a:prstGeom>
        </p:spPr>
      </p:pic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644008" y="44624"/>
            <a:ext cx="404279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 smtClean="0"/>
              <a:t>Título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pic>
        <p:nvPicPr>
          <p:cNvPr id="10" name="Imagem 9" descr="base.jpg"/>
          <p:cNvPicPr>
            <a:picLocks noChangeAspect="1"/>
          </p:cNvPicPr>
          <p:nvPr userDrawn="1"/>
        </p:nvPicPr>
        <p:blipFill>
          <a:blip r:embed="rId9" cstate="print"/>
          <a:stretch>
            <a:fillRect/>
          </a:stretch>
        </p:blipFill>
        <p:spPr>
          <a:xfrm>
            <a:off x="0" y="6741368"/>
            <a:ext cx="9144000" cy="14401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2" r:id="rId2"/>
    <p:sldLayoutId id="2147483653" r:id="rId3"/>
    <p:sldLayoutId id="2147483654" r:id="rId4"/>
    <p:sldLayoutId id="2147483649" r:id="rId5"/>
    <p:sldLayoutId id="2147483655" r:id="rId6"/>
  </p:sldLayoutIdLst>
  <p:txStyles>
    <p:titleStyle>
      <a:lvl1pPr algn="r" defTabSz="914400" rtl="0" eaLnBrk="1" latinLnBrk="0" hangingPunct="1"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m 7" descr="base.jpg"/>
          <p:cNvPicPr>
            <a:picLocks noChangeAspect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6742113"/>
            <a:ext cx="9144000" cy="14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Imagem 6" descr="topo ingles.jpg"/>
          <p:cNvPicPr>
            <a:picLocks noChangeAspect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-26988"/>
            <a:ext cx="9144000" cy="1362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9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C956E64-DA93-4CA0-9AD5-2843576CA1D9}" type="datetime1">
              <a:rPr lang="pt-BR"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16/09/2013</a:t>
            </a:fld>
            <a:endParaRPr lang="pt-BR">
              <a:ea typeface="ＭＳ Ｐゴシック" pitchFamily="34" charset="-128"/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960BEB7-687D-44E0-BB5B-0085DE8C7FB6}" type="slidenum">
              <a:rPr lang="pt-BR">
                <a:ea typeface="ＭＳ Ｐゴシック" pitchFamily="34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‹nº›</a:t>
            </a:fld>
            <a:endParaRPr lang="pt-BR">
              <a:ea typeface="ＭＳ Ｐゴシック" pitchFamily="34" charset="-12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109" charset="-128"/>
          <a:cs typeface="ＭＳ Ｐゴシック" pitchFamily="-109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09" charset="-128"/>
          <a:cs typeface="ＭＳ Ｐゴシック" pitchFamily="-109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09" charset="-128"/>
          <a:cs typeface="ＭＳ Ｐゴシック" pitchFamily="-109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09" charset="-128"/>
          <a:cs typeface="ＭＳ Ｐゴシック" pitchFamily="-109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09" charset="-128"/>
          <a:cs typeface="ＭＳ Ｐゴシック" pitchFamily="-109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109" charset="-128"/>
          <a:cs typeface="ＭＳ Ｐゴシック" pitchFamily="-109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109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pitchFamily="-109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pitchFamily="-109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pitchFamily="-109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6.jpeg"/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jpeg"/><Relationship Id="rId1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Relationship Id="rId9" Type="http://schemas.openxmlformats.org/officeDocument/2006/relationships/image" Target="../media/image47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13" Type="http://schemas.openxmlformats.org/officeDocument/2006/relationships/image" Target="../media/image59.jpeg"/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12" Type="http://schemas.openxmlformats.org/officeDocument/2006/relationships/image" Target="../media/image58.jpeg"/><Relationship Id="rId2" Type="http://schemas.openxmlformats.org/officeDocument/2006/relationships/hyperlink" Target="http://www.anp.gov.br/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2.jpeg"/><Relationship Id="rId11" Type="http://schemas.openxmlformats.org/officeDocument/2006/relationships/image" Target="../media/image57.jpeg"/><Relationship Id="rId5" Type="http://schemas.openxmlformats.org/officeDocument/2006/relationships/image" Target="../media/image51.jpeg"/><Relationship Id="rId10" Type="http://schemas.openxmlformats.org/officeDocument/2006/relationships/image" Target="../media/image56.jpeg"/><Relationship Id="rId4" Type="http://schemas.openxmlformats.org/officeDocument/2006/relationships/image" Target="../media/image50.jpeg"/><Relationship Id="rId9" Type="http://schemas.openxmlformats.org/officeDocument/2006/relationships/image" Target="../media/image55.jpeg"/><Relationship Id="rId14" Type="http://schemas.openxmlformats.org/officeDocument/2006/relationships/image" Target="../media/image60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-99392"/>
            <a:ext cx="9144000" cy="69573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  </a:t>
            </a:r>
            <a:endParaRPr lang="pt-BR" dirty="0"/>
          </a:p>
        </p:txBody>
      </p:sp>
      <p:pic>
        <p:nvPicPr>
          <p:cNvPr id="14" name="Imagem 13" descr="imagem_capa_menos largo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99392"/>
            <a:ext cx="3533578" cy="6957392"/>
          </a:xfrm>
          <a:prstGeom prst="rect">
            <a:avLst/>
          </a:prstGeom>
        </p:spPr>
      </p:pic>
      <p:pic>
        <p:nvPicPr>
          <p:cNvPr id="15" name="Imagem 14" descr="logo ANP 15 anos centralizada_RGB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8559" y="5247215"/>
            <a:ext cx="2225769" cy="1206121"/>
          </a:xfrm>
          <a:prstGeom prst="rect">
            <a:avLst/>
          </a:prstGeom>
        </p:spPr>
      </p:pic>
      <p:pic>
        <p:nvPicPr>
          <p:cNvPr id="16" name="Imagem 15" descr="marca_1PSal_portugue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6" y="721085"/>
            <a:ext cx="1944000" cy="1051731"/>
          </a:xfrm>
          <a:prstGeom prst="rect">
            <a:avLst/>
          </a:prstGeom>
        </p:spPr>
      </p:pic>
      <p:sp>
        <p:nvSpPr>
          <p:cNvPr id="10" name="Subtítulo 2"/>
          <p:cNvSpPr txBox="1">
            <a:spLocks/>
          </p:cNvSpPr>
          <p:nvPr/>
        </p:nvSpPr>
        <p:spPr>
          <a:xfrm>
            <a:off x="3492500" y="3730923"/>
            <a:ext cx="5651500" cy="11382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Arial" charset="0"/>
              </a:rPr>
              <a:t>Magda </a:t>
            </a:r>
            <a:r>
              <a:rPr kumimoji="0" lang="pt-BR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Arial" charset="0"/>
              </a:rPr>
              <a:t>Chambriard</a:t>
            </a:r>
            <a:endParaRPr kumimoji="0" lang="pt-BR" sz="2000" b="1" i="0" u="none" strike="noStrike" kern="1200" cap="none" spc="0" normalizeH="0" baseline="0" noProof="0" dirty="0" smtClean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 charset="0"/>
              <a:ea typeface="ＭＳ Ｐゴシック" pitchFamily="34" charset="-128"/>
              <a:cs typeface="Arial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BR" sz="1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1859C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Arial" charset="0"/>
              </a:rPr>
              <a:t>Diretora-Geral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pt-BR" sz="1700" b="0" i="0" u="none" strike="noStrike" kern="1200" cap="none" spc="0" normalizeH="0" baseline="0" noProof="0" dirty="0" smtClean="0">
              <a:ln>
                <a:noFill/>
              </a:ln>
              <a:solidFill>
                <a:srgbClr val="31859C"/>
              </a:solidFill>
              <a:effectLst/>
              <a:uLnTx/>
              <a:uFillTx/>
              <a:latin typeface="Arial" charset="0"/>
              <a:ea typeface="ＭＳ Ｐゴシック" pitchFamily="34" charset="-128"/>
              <a:cs typeface="Arial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pt-BR" sz="17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1859C"/>
                </a:solidFill>
                <a:effectLst/>
                <a:uLnTx/>
                <a:uFillTx/>
                <a:latin typeface="Arial" charset="0"/>
                <a:ea typeface="ＭＳ Ｐゴシック" pitchFamily="34" charset="-128"/>
                <a:cs typeface="Arial" charset="0"/>
              </a:rPr>
              <a:t>Setembro, 2013</a:t>
            </a:r>
          </a:p>
        </p:txBody>
      </p:sp>
      <p:sp>
        <p:nvSpPr>
          <p:cNvPr id="11" name="Título 1"/>
          <p:cNvSpPr>
            <a:spLocks noGrp="1"/>
          </p:cNvSpPr>
          <p:nvPr>
            <p:ph type="ctrTitle"/>
          </p:nvPr>
        </p:nvSpPr>
        <p:spPr>
          <a:xfrm>
            <a:off x="3635896" y="2276475"/>
            <a:ext cx="5435600" cy="115252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2400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Perspectivas</a:t>
            </a:r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para</a:t>
            </a:r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o </a:t>
            </a:r>
            <a:r>
              <a:rPr lang="en-US" sz="2400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Setor</a:t>
            </a:r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sz="2400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Óleo</a:t>
            </a:r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e </a:t>
            </a:r>
            <a:r>
              <a:rPr lang="en-US" sz="2400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Gás</a:t>
            </a:r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Brasileiro</a:t>
            </a:r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e as </a:t>
            </a:r>
            <a:r>
              <a:rPr lang="en-US" sz="2400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Rodadas</a:t>
            </a:r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sz="2400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Licitações</a:t>
            </a:r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da</a:t>
            </a:r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ANP</a:t>
            </a:r>
            <a:endParaRPr lang="pt-BR" sz="2400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Imagem 11" descr="logomarca_12a_Rodada_horizontal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300264" y="903502"/>
            <a:ext cx="2592000" cy="7553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4428430" y="476672"/>
            <a:ext cx="4824090" cy="325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indent="-342900" algn="ctr" eaLnBrk="0" hangingPunct="0">
              <a:defRPr/>
            </a:pPr>
            <a:r>
              <a:rPr lang="pt-BR" sz="24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 11ª Rodada de Licitações</a:t>
            </a:r>
            <a:endParaRPr lang="en-US" sz="2400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748809515"/>
              </p:ext>
            </p:extLst>
          </p:nvPr>
        </p:nvGraphicFramePr>
        <p:xfrm>
          <a:off x="5220072" y="1484784"/>
          <a:ext cx="3672408" cy="432048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512168"/>
                <a:gridCol w="1080120"/>
                <a:gridCol w="1080120"/>
              </a:tblGrid>
              <a:tr h="349610"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 dirty="0" err="1" smtClean="0">
                          <a:latin typeface="Arial" pitchFamily="34" charset="0"/>
                          <a:cs typeface="Arial" pitchFamily="34" charset="0"/>
                        </a:rPr>
                        <a:t>Bacia</a:t>
                      </a:r>
                      <a:endParaRPr lang="en-US" sz="1400" b="1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 dirty="0" smtClean="0">
                          <a:latin typeface="Arial" pitchFamily="34" charset="0"/>
                          <a:cs typeface="Arial" pitchFamily="34" charset="0"/>
                        </a:rPr>
                        <a:t>Estado</a:t>
                      </a:r>
                      <a:endParaRPr lang="en-US" sz="1400" b="1" noProof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 dirty="0" err="1" smtClean="0">
                          <a:latin typeface="Arial" pitchFamily="34" charset="0"/>
                          <a:cs typeface="Arial" pitchFamily="34" charset="0"/>
                        </a:rPr>
                        <a:t>Área</a:t>
                      </a:r>
                      <a:r>
                        <a:rPr lang="en-US" sz="1400" baseline="0" noProof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100" baseline="0" noProof="0" dirty="0" smtClean="0">
                          <a:latin typeface="Arial" pitchFamily="34" charset="0"/>
                          <a:cs typeface="Arial" pitchFamily="34" charset="0"/>
                        </a:rPr>
                        <a:t>(km</a:t>
                      </a:r>
                      <a:r>
                        <a:rPr lang="en-US" sz="1100" baseline="30000" noProof="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en-US" sz="1100" kern="1200" noProof="0" dirty="0" smtClean="0"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en-US" sz="1100" b="1" kern="1200" noProof="0" dirty="0" smtClean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305452">
                <a:tc>
                  <a:txBody>
                    <a:bodyPr/>
                    <a:lstStyle/>
                    <a:p>
                      <a:pPr algn="l"/>
                      <a:r>
                        <a:rPr lang="pt-BR" sz="1100" dirty="0" smtClean="0">
                          <a:latin typeface="Arial" pitchFamily="34" charset="0"/>
                          <a:cs typeface="Arial" pitchFamily="34" charset="0"/>
                        </a:rPr>
                        <a:t>Foz do Amazonas</a:t>
                      </a:r>
                      <a:endParaRPr lang="en-US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>
                          <a:latin typeface="Arial" pitchFamily="34" charset="0"/>
                          <a:cs typeface="Arial" pitchFamily="34" charset="0"/>
                        </a:rPr>
                        <a:t>AP</a:t>
                      </a:r>
                      <a:endParaRPr lang="en-US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n-US" sz="1100" kern="1200" dirty="0" smtClean="0">
                          <a:latin typeface="Arial" pitchFamily="34" charset="0"/>
                          <a:cs typeface="Arial" pitchFamily="34" charset="0"/>
                        </a:rPr>
                        <a:t>44.500</a:t>
                      </a:r>
                      <a:endParaRPr lang="en-US" sz="1100" b="1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05452">
                <a:tc>
                  <a:txBody>
                    <a:bodyPr/>
                    <a:lstStyle/>
                    <a:p>
                      <a:pPr algn="l"/>
                      <a:r>
                        <a:rPr lang="pt-BR" sz="1100" dirty="0" smtClean="0">
                          <a:latin typeface="Arial" pitchFamily="34" charset="0"/>
                          <a:cs typeface="Arial" pitchFamily="34" charset="0"/>
                        </a:rPr>
                        <a:t>Pará-Maranhão</a:t>
                      </a:r>
                      <a:endParaRPr lang="en-US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>
                          <a:latin typeface="Arial" pitchFamily="34" charset="0"/>
                          <a:cs typeface="Arial" pitchFamily="34" charset="0"/>
                        </a:rPr>
                        <a:t>PA, MA</a:t>
                      </a:r>
                      <a:endParaRPr lang="en-US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4.616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05452">
                <a:tc>
                  <a:txBody>
                    <a:bodyPr/>
                    <a:lstStyle/>
                    <a:p>
                      <a:pPr algn="l"/>
                      <a:r>
                        <a:rPr lang="pt-BR" sz="1100" dirty="0" smtClean="0">
                          <a:latin typeface="Arial" pitchFamily="34" charset="0"/>
                          <a:cs typeface="Arial" pitchFamily="34" charset="0"/>
                        </a:rPr>
                        <a:t>Barreirinhas</a:t>
                      </a:r>
                      <a:endParaRPr lang="pt-BR" sz="1100" b="1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>
                          <a:latin typeface="Arial" pitchFamily="34" charset="0"/>
                          <a:cs typeface="Arial" pitchFamily="34" charset="0"/>
                        </a:rPr>
                        <a:t>MA</a:t>
                      </a:r>
                      <a:endParaRPr lang="en-US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13.074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05452">
                <a:tc>
                  <a:txBody>
                    <a:bodyPr/>
                    <a:lstStyle/>
                    <a:p>
                      <a:pPr algn="l"/>
                      <a:r>
                        <a:rPr lang="pt-BR" sz="1100" dirty="0" smtClean="0">
                          <a:latin typeface="Arial" pitchFamily="34" charset="0"/>
                          <a:cs typeface="Arial" pitchFamily="34" charset="0"/>
                        </a:rPr>
                        <a:t>Ceará</a:t>
                      </a:r>
                      <a:endParaRPr lang="en-US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>
                          <a:latin typeface="Arial" pitchFamily="34" charset="0"/>
                          <a:cs typeface="Arial" pitchFamily="34" charset="0"/>
                        </a:rPr>
                        <a:t>CE</a:t>
                      </a:r>
                      <a:endParaRPr lang="en-US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7.388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05452">
                <a:tc>
                  <a:txBody>
                    <a:bodyPr/>
                    <a:lstStyle/>
                    <a:p>
                      <a:pPr algn="l"/>
                      <a:r>
                        <a:rPr lang="pt-BR" sz="1100" dirty="0" smtClean="0">
                          <a:latin typeface="Arial" pitchFamily="34" charset="0"/>
                          <a:cs typeface="Arial" pitchFamily="34" charset="0"/>
                        </a:rPr>
                        <a:t>Potiguar</a:t>
                      </a:r>
                      <a:endParaRPr lang="en-US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>
                          <a:latin typeface="Arial" pitchFamily="34" charset="0"/>
                          <a:cs typeface="Arial" pitchFamily="34" charset="0"/>
                        </a:rPr>
                        <a:t>CE, RN</a:t>
                      </a:r>
                      <a:endParaRPr lang="en-US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7.326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05452">
                <a:tc>
                  <a:txBody>
                    <a:bodyPr/>
                    <a:lstStyle/>
                    <a:p>
                      <a:pPr algn="l"/>
                      <a:r>
                        <a:rPr lang="pt-BR" sz="1100" dirty="0" smtClean="0">
                          <a:latin typeface="Arial" pitchFamily="34" charset="0"/>
                          <a:cs typeface="Arial" pitchFamily="34" charset="0"/>
                        </a:rPr>
                        <a:t>Pernambuco-Paraíba</a:t>
                      </a:r>
                      <a:endParaRPr lang="en-US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>
                          <a:latin typeface="Arial" pitchFamily="34" charset="0"/>
                          <a:cs typeface="Arial" pitchFamily="34" charset="0"/>
                        </a:rPr>
                        <a:t>PE, PB</a:t>
                      </a:r>
                      <a:endParaRPr lang="en-US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6.291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05452">
                <a:tc>
                  <a:txBody>
                    <a:bodyPr/>
                    <a:lstStyle/>
                    <a:p>
                      <a:pPr algn="l"/>
                      <a:r>
                        <a:rPr lang="pt-BR" sz="1100" dirty="0" smtClean="0">
                          <a:latin typeface="Arial" pitchFamily="34" charset="0"/>
                          <a:cs typeface="Arial" pitchFamily="34" charset="0"/>
                        </a:rPr>
                        <a:t>Espírito-Santo</a:t>
                      </a:r>
                      <a:endParaRPr lang="en-US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>
                          <a:latin typeface="Arial" pitchFamily="34" charset="0"/>
                          <a:cs typeface="Arial" pitchFamily="34" charset="0"/>
                        </a:rPr>
                        <a:t>ES</a:t>
                      </a:r>
                      <a:endParaRPr lang="en-US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4.330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5452">
                <a:tc>
                  <a:txBody>
                    <a:bodyPr/>
                    <a:lstStyle/>
                    <a:p>
                      <a:pPr algn="l"/>
                      <a:r>
                        <a:rPr lang="pt-BR" sz="1100" dirty="0" smtClean="0">
                          <a:latin typeface="Arial" pitchFamily="34" charset="0"/>
                          <a:cs typeface="Arial" pitchFamily="34" charset="0"/>
                        </a:rPr>
                        <a:t>Parnaíba</a:t>
                      </a:r>
                      <a:endParaRPr lang="en-US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>
                          <a:latin typeface="Arial" pitchFamily="34" charset="0"/>
                          <a:cs typeface="Arial" pitchFamily="34" charset="0"/>
                        </a:rPr>
                        <a:t>MA, PI</a:t>
                      </a:r>
                      <a:endParaRPr lang="en-US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59.764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05452">
                <a:tc>
                  <a:txBody>
                    <a:bodyPr/>
                    <a:lstStyle/>
                    <a:p>
                      <a:pPr algn="l"/>
                      <a:r>
                        <a:rPr lang="pt-BR" sz="1100" dirty="0" smtClean="0">
                          <a:latin typeface="Arial" pitchFamily="34" charset="0"/>
                          <a:cs typeface="Arial" pitchFamily="34" charset="0"/>
                        </a:rPr>
                        <a:t>Sergipe-Alagoas</a:t>
                      </a:r>
                      <a:endParaRPr lang="en-US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>
                          <a:latin typeface="Arial" pitchFamily="34" charset="0"/>
                          <a:cs typeface="Arial" pitchFamily="34" charset="0"/>
                        </a:rPr>
                        <a:t>AL</a:t>
                      </a:r>
                      <a:endParaRPr lang="en-US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latin typeface="Arial" pitchFamily="34" charset="0"/>
                          <a:cs typeface="Arial" pitchFamily="34" charset="0"/>
                        </a:rPr>
                        <a:t>733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05452">
                <a:tc>
                  <a:txBody>
                    <a:bodyPr/>
                    <a:lstStyle/>
                    <a:p>
                      <a:pPr algn="l"/>
                      <a:r>
                        <a:rPr lang="pt-BR" sz="1100" dirty="0" smtClean="0">
                          <a:latin typeface="Arial" pitchFamily="34" charset="0"/>
                          <a:cs typeface="Arial" pitchFamily="34" charset="0"/>
                        </a:rPr>
                        <a:t>Recôncavo</a:t>
                      </a:r>
                      <a:endParaRPr lang="en-US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>
                          <a:latin typeface="Arial" pitchFamily="34" charset="0"/>
                          <a:cs typeface="Arial" pitchFamily="34" charset="0"/>
                        </a:rPr>
                        <a:t>BA</a:t>
                      </a:r>
                      <a:endParaRPr lang="en-US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latin typeface="Arial" pitchFamily="34" charset="0"/>
                          <a:cs typeface="Arial" pitchFamily="34" charset="0"/>
                        </a:rPr>
                        <a:t>475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05452">
                <a:tc>
                  <a:txBody>
                    <a:bodyPr/>
                    <a:lstStyle/>
                    <a:p>
                      <a:pPr algn="l"/>
                      <a:r>
                        <a:rPr lang="pt-BR" sz="1100" dirty="0" smtClean="0">
                          <a:latin typeface="Arial" pitchFamily="34" charset="0"/>
                          <a:cs typeface="Arial" pitchFamily="34" charset="0"/>
                        </a:rPr>
                        <a:t>Tucano Sul</a:t>
                      </a:r>
                      <a:endParaRPr lang="en-US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>
                          <a:latin typeface="Arial" pitchFamily="34" charset="0"/>
                          <a:cs typeface="Arial" pitchFamily="34" charset="0"/>
                        </a:rPr>
                        <a:t>BA</a:t>
                      </a:r>
                      <a:endParaRPr lang="en-US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6.455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05452">
                <a:tc>
                  <a:txBody>
                    <a:bodyPr/>
                    <a:lstStyle/>
                    <a:p>
                      <a:pPr algn="l"/>
                      <a:r>
                        <a:rPr lang="pt-BR" sz="1100" dirty="0" smtClean="0">
                          <a:latin typeface="Arial" pitchFamily="34" charset="0"/>
                          <a:cs typeface="Arial" pitchFamily="34" charset="0"/>
                        </a:rPr>
                        <a:t>Potiguar</a:t>
                      </a:r>
                      <a:endParaRPr lang="en-US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>
                          <a:latin typeface="Arial" pitchFamily="34" charset="0"/>
                          <a:cs typeface="Arial" pitchFamily="34" charset="0"/>
                        </a:rPr>
                        <a:t>RN</a:t>
                      </a:r>
                      <a:endParaRPr lang="en-US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latin typeface="Arial" pitchFamily="34" charset="0"/>
                          <a:cs typeface="Arial" pitchFamily="34" charset="0"/>
                        </a:rPr>
                        <a:t>588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  <a:tr h="305452">
                <a:tc>
                  <a:txBody>
                    <a:bodyPr/>
                    <a:lstStyle/>
                    <a:p>
                      <a:pPr algn="l"/>
                      <a:r>
                        <a:rPr lang="pt-BR" sz="1100" dirty="0" smtClean="0">
                          <a:latin typeface="Arial" pitchFamily="34" charset="0"/>
                          <a:cs typeface="Arial" pitchFamily="34" charset="0"/>
                        </a:rPr>
                        <a:t>Espírito-Santo</a:t>
                      </a:r>
                      <a:endParaRPr lang="en-US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>
                          <a:latin typeface="Arial" pitchFamily="34" charset="0"/>
                          <a:cs typeface="Arial" pitchFamily="34" charset="0"/>
                        </a:rPr>
                        <a:t>ES</a:t>
                      </a:r>
                      <a:endParaRPr lang="en-US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u="none" strike="noStrike" dirty="0">
                          <a:latin typeface="Arial" pitchFamily="34" charset="0"/>
                          <a:cs typeface="Arial" pitchFamily="34" charset="0"/>
                        </a:rPr>
                        <a:t>179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10" name="CaixaDeTexto 9"/>
          <p:cNvSpPr txBox="1"/>
          <p:nvPr/>
        </p:nvSpPr>
        <p:spPr>
          <a:xfrm>
            <a:off x="5220072" y="5877278"/>
            <a:ext cx="36724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Área total:  155.718 km</a:t>
            </a:r>
            <a:r>
              <a:rPr lang="pt-BR" sz="1200" b="1" baseline="30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11864"/>
            <a:ext cx="4813300" cy="481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Elipse 10"/>
          <p:cNvSpPr/>
          <p:nvPr/>
        </p:nvSpPr>
        <p:spPr>
          <a:xfrm rot="1957720">
            <a:off x="2103562" y="1864301"/>
            <a:ext cx="2736850" cy="18034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12" name="Elipse 11"/>
          <p:cNvSpPr/>
          <p:nvPr/>
        </p:nvSpPr>
        <p:spPr>
          <a:xfrm>
            <a:off x="3743449" y="4293176"/>
            <a:ext cx="325438" cy="28733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 txBox="1">
            <a:spLocks noChangeArrowheads="1"/>
          </p:cNvSpPr>
          <p:nvPr/>
        </p:nvSpPr>
        <p:spPr bwMode="auto">
          <a:xfrm>
            <a:off x="4427538" y="115094"/>
            <a:ext cx="4752975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indent="-342900" algn="ctr" eaLnBrk="0" hangingPunct="0"/>
            <a:r>
              <a:rPr lang="en-US" b="1" dirty="0" smtClean="0">
                <a:solidFill>
                  <a:srgbClr val="31859C"/>
                </a:solidFill>
                <a:latin typeface="Arial" pitchFamily="34" charset="0"/>
                <a:cs typeface="Arial" pitchFamily="34" charset="0"/>
              </a:rPr>
              <a:t>1ª </a:t>
            </a:r>
            <a:r>
              <a:rPr lang="en-US" b="1" dirty="0" err="1" smtClean="0">
                <a:solidFill>
                  <a:srgbClr val="31859C"/>
                </a:solidFill>
                <a:latin typeface="Arial" pitchFamily="34" charset="0"/>
                <a:cs typeface="Arial" pitchFamily="34" charset="0"/>
              </a:rPr>
              <a:t>Rodada</a:t>
            </a:r>
            <a:r>
              <a:rPr lang="en-US" b="1" dirty="0" smtClean="0">
                <a:solidFill>
                  <a:srgbClr val="31859C"/>
                </a:solidFill>
                <a:latin typeface="Arial" pitchFamily="34" charset="0"/>
                <a:cs typeface="Arial" pitchFamily="34" charset="0"/>
              </a:rPr>
              <a:t> do </a:t>
            </a:r>
            <a:r>
              <a:rPr lang="en-US" b="1" dirty="0" err="1" smtClean="0">
                <a:solidFill>
                  <a:srgbClr val="31859C"/>
                </a:solidFill>
                <a:latin typeface="Arial" pitchFamily="34" charset="0"/>
                <a:cs typeface="Arial" pitchFamily="34" charset="0"/>
              </a:rPr>
              <a:t>Pré-sal</a:t>
            </a:r>
            <a:r>
              <a:rPr lang="en-US" b="1" baseline="30000" dirty="0" smtClean="0">
                <a:solidFill>
                  <a:srgbClr val="31859C"/>
                </a:solidFill>
                <a:latin typeface="Arial" pitchFamily="34" charset="0"/>
                <a:cs typeface="Arial" pitchFamily="34" charset="0"/>
              </a:rPr>
              <a:t>(*)</a:t>
            </a:r>
            <a:endParaRPr lang="en-US" b="1" baseline="30000" dirty="0">
              <a:solidFill>
                <a:srgbClr val="31859C"/>
              </a:solidFill>
              <a:latin typeface="Arial" pitchFamily="34" charset="0"/>
              <a:cs typeface="Arial" pitchFamily="34" charset="0"/>
            </a:endParaRPr>
          </a:p>
          <a:p>
            <a:pPr indent="-342900" algn="ctr" eaLnBrk="0" hangingPunct="0"/>
            <a:r>
              <a:rPr lang="pt-BR" sz="1800" b="1" dirty="0">
                <a:solidFill>
                  <a:srgbClr val="31859C"/>
                </a:solidFill>
                <a:latin typeface="Arial" pitchFamily="34" charset="0"/>
                <a:cs typeface="Arial" pitchFamily="34" charset="0"/>
              </a:rPr>
              <a:t>(21 </a:t>
            </a:r>
            <a:r>
              <a:rPr lang="en-US" sz="1800" b="1" dirty="0" smtClean="0">
                <a:solidFill>
                  <a:srgbClr val="31859C"/>
                </a:solidFill>
                <a:latin typeface="Arial" pitchFamily="34" charset="0"/>
                <a:cs typeface="Arial" pitchFamily="34" charset="0"/>
              </a:rPr>
              <a:t>de </a:t>
            </a:r>
            <a:r>
              <a:rPr lang="en-US" sz="1800" b="1" dirty="0" err="1" smtClean="0">
                <a:solidFill>
                  <a:srgbClr val="31859C"/>
                </a:solidFill>
                <a:latin typeface="Arial" pitchFamily="34" charset="0"/>
                <a:cs typeface="Arial" pitchFamily="34" charset="0"/>
              </a:rPr>
              <a:t>outubro</a:t>
            </a:r>
            <a:r>
              <a:rPr lang="en-US" sz="1800" b="1" dirty="0" smtClean="0">
                <a:solidFill>
                  <a:srgbClr val="31859C"/>
                </a:solidFill>
                <a:latin typeface="Arial" pitchFamily="34" charset="0"/>
                <a:cs typeface="Arial" pitchFamily="34" charset="0"/>
              </a:rPr>
              <a:t> de</a:t>
            </a:r>
            <a:r>
              <a:rPr lang="pt-BR" sz="1800" b="1" dirty="0" smtClean="0">
                <a:solidFill>
                  <a:srgbClr val="31859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1800" b="1" dirty="0">
                <a:solidFill>
                  <a:srgbClr val="31859C"/>
                </a:solidFill>
                <a:latin typeface="Arial" pitchFamily="34" charset="0"/>
                <a:cs typeface="Arial" pitchFamily="34" charset="0"/>
              </a:rPr>
              <a:t>2013)</a:t>
            </a:r>
            <a:endParaRPr lang="en-US" sz="1800" b="1" dirty="0">
              <a:solidFill>
                <a:srgbClr val="31859C"/>
              </a:solidFill>
              <a:latin typeface="Arial" pitchFamily="34" charset="0"/>
              <a:cs typeface="Arial" pitchFamily="34" charset="0"/>
            </a:endParaRPr>
          </a:p>
          <a:p>
            <a:pPr indent="-342900" algn="ctr" eaLnBrk="0" hangingPunct="0"/>
            <a:r>
              <a:rPr lang="en-US" b="1" dirty="0" smtClean="0">
                <a:solidFill>
                  <a:srgbClr val="31859C"/>
                </a:solidFill>
                <a:latin typeface="Arial" pitchFamily="34" charset="0"/>
                <a:cs typeface="Arial" pitchFamily="34" charset="0"/>
              </a:rPr>
              <a:t>Regime de </a:t>
            </a:r>
            <a:r>
              <a:rPr lang="en-US" b="1" dirty="0" err="1" smtClean="0">
                <a:solidFill>
                  <a:srgbClr val="31859C"/>
                </a:solidFill>
                <a:latin typeface="Arial" pitchFamily="34" charset="0"/>
                <a:cs typeface="Arial" pitchFamily="34" charset="0"/>
              </a:rPr>
              <a:t>Partilha</a:t>
            </a:r>
            <a:r>
              <a:rPr lang="en-US" b="1" dirty="0" smtClean="0">
                <a:solidFill>
                  <a:srgbClr val="31859C"/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b="1" dirty="0" err="1" smtClean="0">
                <a:solidFill>
                  <a:srgbClr val="31859C"/>
                </a:solidFill>
                <a:latin typeface="Arial" pitchFamily="34" charset="0"/>
                <a:cs typeface="Arial" pitchFamily="34" charset="0"/>
              </a:rPr>
              <a:t>Produção</a:t>
            </a:r>
            <a:endParaRPr lang="en-US" b="1" dirty="0">
              <a:solidFill>
                <a:srgbClr val="31859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511" name="Rectangle 12"/>
          <p:cNvSpPr>
            <a:spLocks noChangeArrowheads="1"/>
          </p:cNvSpPr>
          <p:nvPr/>
        </p:nvSpPr>
        <p:spPr bwMode="auto">
          <a:xfrm>
            <a:off x="5508104" y="5682734"/>
            <a:ext cx="32797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rgbClr val="2F4D71"/>
            </a:prstShdw>
          </a:effectLst>
        </p:spPr>
        <p:txBody>
          <a:bodyPr>
            <a:spAutoFit/>
          </a:bodyPr>
          <a:lstStyle/>
          <a:p>
            <a:pPr algn="ctr"/>
            <a:r>
              <a:rPr lang="en-US" sz="16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* </a:t>
            </a:r>
            <a:r>
              <a:rPr lang="en-US" sz="1600" b="1" u="sng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www.brasil-rounds.gov.br</a:t>
            </a:r>
            <a:endParaRPr lang="en-US" sz="1600" b="1" dirty="0">
              <a:solidFill>
                <a:srgbClr val="40404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1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1484313"/>
            <a:ext cx="4968875" cy="496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CaixaDeTexto 5"/>
          <p:cNvSpPr txBox="1">
            <a:spLocks noChangeArrowheads="1"/>
          </p:cNvSpPr>
          <p:nvPr/>
        </p:nvSpPr>
        <p:spPr bwMode="auto">
          <a:xfrm>
            <a:off x="5530237" y="1772816"/>
            <a:ext cx="3290235" cy="107721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Bônus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sz="1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assinatura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, PEM e CL</a:t>
            </a:r>
          </a:p>
          <a:p>
            <a:pPr algn="ctr">
              <a:defRPr/>
            </a:pPr>
            <a:endParaRPr lang="en-US" sz="1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en-US" sz="1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n-US" sz="1600" b="1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Definidos</a:t>
            </a:r>
            <a:r>
              <a:rPr lang="en-US" sz="16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no </a:t>
            </a:r>
            <a:r>
              <a:rPr lang="en-US" sz="1600" b="1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edital</a:t>
            </a:r>
            <a:endParaRPr lang="en-US" sz="1200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CaixaDeTexto 5"/>
          <p:cNvSpPr txBox="1">
            <a:spLocks noChangeArrowheads="1"/>
          </p:cNvSpPr>
          <p:nvPr/>
        </p:nvSpPr>
        <p:spPr bwMode="auto">
          <a:xfrm>
            <a:off x="5558073" y="3178496"/>
            <a:ext cx="3046281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% de </a:t>
            </a:r>
            <a:r>
              <a:rPr lang="en-US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excedente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óleo</a:t>
            </a:r>
            <a:endParaRPr lang="en-US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%        </a:t>
            </a:r>
            <a:r>
              <a:rPr lang="en-US" sz="1600" b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Parâmetro</a:t>
            </a: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sz="1600" b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oferta</a:t>
            </a:r>
            <a:endParaRPr lang="en-US" sz="16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5569045" y="4381366"/>
            <a:ext cx="3251427" cy="36933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Vencedor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Melhor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oferta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!</a:t>
            </a:r>
            <a:endParaRPr lang="pt-BR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2"/>
          <p:cNvSpPr>
            <a:spLocks noChangeArrowheads="1"/>
          </p:cNvSpPr>
          <p:nvPr/>
        </p:nvSpPr>
        <p:spPr bwMode="auto">
          <a:xfrm>
            <a:off x="5652120" y="4964981"/>
            <a:ext cx="302433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1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Petrobras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como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operadora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com, no </a:t>
            </a:r>
            <a:r>
              <a:rPr lang="en-US" sz="1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mínimo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, 30%</a:t>
            </a:r>
            <a:endParaRPr lang="pt-BR" sz="16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Seta para a direita 17"/>
          <p:cNvSpPr/>
          <p:nvPr/>
        </p:nvSpPr>
        <p:spPr>
          <a:xfrm>
            <a:off x="6876256" y="4437112"/>
            <a:ext cx="192564" cy="216000"/>
          </a:xfrm>
          <a:prstGeom prst="rightArrow">
            <a:avLst/>
          </a:prstGeom>
          <a:solidFill>
            <a:schemeClr val="bg1"/>
          </a:solidFill>
          <a:ln w="19050"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US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Seta para a direita 18"/>
          <p:cNvSpPr/>
          <p:nvPr/>
        </p:nvSpPr>
        <p:spPr>
          <a:xfrm rot="5400000">
            <a:off x="7020256" y="2085032"/>
            <a:ext cx="216000" cy="504000"/>
          </a:xfrm>
          <a:prstGeom prst="rightArrow">
            <a:avLst/>
          </a:prstGeom>
          <a:solidFill>
            <a:schemeClr val="accent6"/>
          </a:solidFill>
          <a:ln w="19050"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US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Seta para a direita 19"/>
          <p:cNvSpPr/>
          <p:nvPr/>
        </p:nvSpPr>
        <p:spPr>
          <a:xfrm>
            <a:off x="6228184" y="3645024"/>
            <a:ext cx="192564" cy="252000"/>
          </a:xfrm>
          <a:prstGeom prst="rightArrow">
            <a:avLst/>
          </a:prstGeom>
          <a:solidFill>
            <a:schemeClr val="accent2"/>
          </a:solidFill>
          <a:ln w="19050"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en-US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1370013"/>
            <a:ext cx="7597775" cy="537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" name="Conector angulado 7"/>
          <p:cNvCxnSpPr/>
          <p:nvPr/>
        </p:nvCxnSpPr>
        <p:spPr>
          <a:xfrm>
            <a:off x="1296988" y="4868863"/>
            <a:ext cx="2808287" cy="288925"/>
          </a:xfrm>
          <a:prstGeom prst="bentConnector3">
            <a:avLst>
              <a:gd name="adj1" fmla="val 50000"/>
            </a:avLst>
          </a:prstGeom>
          <a:ln>
            <a:solidFill>
              <a:schemeClr val="accent4">
                <a:lumMod val="50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tângulo 5"/>
          <p:cNvSpPr/>
          <p:nvPr/>
        </p:nvSpPr>
        <p:spPr>
          <a:xfrm>
            <a:off x="647700" y="4663301"/>
            <a:ext cx="1368425" cy="5539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1000" b="1" dirty="0">
                <a:solidFill>
                  <a:srgbClr val="404040"/>
                </a:solidFill>
                <a:latin typeface="Arial" pitchFamily="34" charset="0"/>
              </a:rPr>
              <a:t>Lula </a:t>
            </a:r>
            <a:r>
              <a:rPr lang="pt-BR" sz="1000" b="1" dirty="0" smtClean="0">
                <a:solidFill>
                  <a:srgbClr val="404040"/>
                </a:solidFill>
                <a:latin typeface="Arial" pitchFamily="34" charset="0"/>
              </a:rPr>
              <a:t>(5 poços)</a:t>
            </a:r>
            <a:endParaRPr lang="pt-BR" sz="1000" b="1" dirty="0">
              <a:solidFill>
                <a:srgbClr val="404040"/>
              </a:solidFill>
              <a:latin typeface="Arial" pitchFamily="34" charset="0"/>
            </a:endParaRPr>
          </a:p>
          <a:p>
            <a:pPr algn="ctr">
              <a:defRPr/>
            </a:pPr>
            <a:r>
              <a:rPr lang="pt-BR" sz="1000" b="1" dirty="0" smtClean="0">
                <a:solidFill>
                  <a:srgbClr val="404040"/>
                </a:solidFill>
                <a:latin typeface="Arial" pitchFamily="34" charset="0"/>
              </a:rPr>
              <a:t>Óleo: 107,2 </a:t>
            </a:r>
            <a:r>
              <a:rPr lang="pt-BR" sz="1000" b="1" dirty="0">
                <a:solidFill>
                  <a:srgbClr val="404040"/>
                </a:solidFill>
                <a:latin typeface="Arial" pitchFamily="34" charset="0"/>
              </a:rPr>
              <a:t>M </a:t>
            </a:r>
            <a:r>
              <a:rPr lang="pt-BR" sz="1000" b="1" dirty="0" err="1">
                <a:solidFill>
                  <a:srgbClr val="404040"/>
                </a:solidFill>
                <a:latin typeface="Arial" pitchFamily="34" charset="0"/>
              </a:rPr>
              <a:t>bbl</a:t>
            </a:r>
            <a:r>
              <a:rPr lang="pt-BR" sz="1000" b="1" dirty="0">
                <a:solidFill>
                  <a:srgbClr val="404040"/>
                </a:solidFill>
                <a:latin typeface="Arial" pitchFamily="34" charset="0"/>
              </a:rPr>
              <a:t>/d</a:t>
            </a:r>
          </a:p>
          <a:p>
            <a:pPr algn="ctr">
              <a:defRPr/>
            </a:pPr>
            <a:r>
              <a:rPr lang="pt-BR" sz="1000" b="1" dirty="0" smtClean="0">
                <a:solidFill>
                  <a:srgbClr val="404040"/>
                </a:solidFill>
                <a:latin typeface="Arial" pitchFamily="34" charset="0"/>
              </a:rPr>
              <a:t>Gás: 4,3 </a:t>
            </a:r>
            <a:r>
              <a:rPr lang="pt-BR" sz="1000" b="1" dirty="0">
                <a:solidFill>
                  <a:srgbClr val="404040"/>
                </a:solidFill>
                <a:latin typeface="Arial" pitchFamily="34" charset="0"/>
              </a:rPr>
              <a:t>MM m</a:t>
            </a:r>
            <a:r>
              <a:rPr lang="pt-BR" sz="1000" b="1" baseline="30000" dirty="0">
                <a:solidFill>
                  <a:srgbClr val="404040"/>
                </a:solidFill>
                <a:latin typeface="Arial" pitchFamily="34" charset="0"/>
              </a:rPr>
              <a:t>3</a:t>
            </a:r>
            <a:r>
              <a:rPr lang="pt-BR" sz="1000" b="1" dirty="0">
                <a:solidFill>
                  <a:srgbClr val="404040"/>
                </a:solidFill>
                <a:latin typeface="Arial" pitchFamily="34" charset="0"/>
              </a:rPr>
              <a:t>/d</a:t>
            </a:r>
            <a:endParaRPr lang="en-US" sz="1000" b="1" dirty="0">
              <a:solidFill>
                <a:srgbClr val="404040"/>
              </a:solidFill>
              <a:latin typeface="Arial" pitchFamily="34" charset="0"/>
            </a:endParaRPr>
          </a:p>
        </p:txBody>
      </p:sp>
      <p:cxnSp>
        <p:nvCxnSpPr>
          <p:cNvPr id="12" name="Conector angulado 11"/>
          <p:cNvCxnSpPr/>
          <p:nvPr/>
        </p:nvCxnSpPr>
        <p:spPr>
          <a:xfrm flipV="1">
            <a:off x="1368425" y="5373688"/>
            <a:ext cx="2520950" cy="358775"/>
          </a:xfrm>
          <a:prstGeom prst="bentConnector3">
            <a:avLst>
              <a:gd name="adj1" fmla="val 50000"/>
            </a:avLst>
          </a:prstGeom>
          <a:ln>
            <a:solidFill>
              <a:schemeClr val="accent4">
                <a:lumMod val="50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tângulo 10"/>
          <p:cNvSpPr/>
          <p:nvPr/>
        </p:nvSpPr>
        <p:spPr>
          <a:xfrm>
            <a:off x="647700" y="5384820"/>
            <a:ext cx="1368425" cy="5539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1000" b="1" dirty="0" err="1">
                <a:solidFill>
                  <a:srgbClr val="404040"/>
                </a:solidFill>
                <a:latin typeface="Arial" pitchFamily="34" charset="0"/>
              </a:rPr>
              <a:t>Sapinhoá</a:t>
            </a:r>
            <a:r>
              <a:rPr lang="pt-BR" sz="1000" b="1" dirty="0">
                <a:solidFill>
                  <a:srgbClr val="404040"/>
                </a:solidFill>
                <a:latin typeface="Arial" pitchFamily="34" charset="0"/>
              </a:rPr>
              <a:t> (2 </a:t>
            </a:r>
            <a:r>
              <a:rPr lang="pt-BR" sz="1000" b="1" dirty="0" smtClean="0">
                <a:solidFill>
                  <a:srgbClr val="404040"/>
                </a:solidFill>
                <a:latin typeface="Arial" pitchFamily="34" charset="0"/>
              </a:rPr>
              <a:t>poços)</a:t>
            </a:r>
            <a:endParaRPr lang="pt-BR" sz="1000" b="1" dirty="0">
              <a:solidFill>
                <a:srgbClr val="404040"/>
              </a:solidFill>
              <a:latin typeface="Arial" pitchFamily="34" charset="0"/>
            </a:endParaRPr>
          </a:p>
          <a:p>
            <a:pPr algn="ctr">
              <a:defRPr/>
            </a:pPr>
            <a:r>
              <a:rPr lang="pt-BR" sz="1000" b="1" dirty="0" smtClean="0">
                <a:solidFill>
                  <a:srgbClr val="404040"/>
                </a:solidFill>
                <a:latin typeface="Arial" pitchFamily="34" charset="0"/>
              </a:rPr>
              <a:t>Óleo: 37,4 </a:t>
            </a:r>
            <a:r>
              <a:rPr lang="pt-BR" sz="1000" b="1" dirty="0">
                <a:solidFill>
                  <a:srgbClr val="404040"/>
                </a:solidFill>
                <a:latin typeface="Arial" pitchFamily="34" charset="0"/>
              </a:rPr>
              <a:t>M </a:t>
            </a:r>
            <a:r>
              <a:rPr lang="pt-BR" sz="1000" b="1" dirty="0" err="1">
                <a:solidFill>
                  <a:srgbClr val="404040"/>
                </a:solidFill>
                <a:latin typeface="Arial" pitchFamily="34" charset="0"/>
              </a:rPr>
              <a:t>bbl</a:t>
            </a:r>
            <a:r>
              <a:rPr lang="pt-BR" sz="1000" b="1" dirty="0">
                <a:solidFill>
                  <a:srgbClr val="404040"/>
                </a:solidFill>
                <a:latin typeface="Arial" pitchFamily="34" charset="0"/>
              </a:rPr>
              <a:t>/d</a:t>
            </a:r>
          </a:p>
          <a:p>
            <a:pPr algn="ctr">
              <a:defRPr/>
            </a:pPr>
            <a:r>
              <a:rPr lang="pt-BR" sz="1000" b="1" dirty="0" smtClean="0">
                <a:solidFill>
                  <a:srgbClr val="404040"/>
                </a:solidFill>
                <a:latin typeface="Arial" pitchFamily="34" charset="0"/>
              </a:rPr>
              <a:t>Gás: 1,2 </a:t>
            </a:r>
            <a:r>
              <a:rPr lang="pt-BR" sz="1000" b="1" dirty="0">
                <a:solidFill>
                  <a:srgbClr val="404040"/>
                </a:solidFill>
                <a:latin typeface="Arial" pitchFamily="34" charset="0"/>
              </a:rPr>
              <a:t>M m</a:t>
            </a:r>
            <a:r>
              <a:rPr lang="pt-BR" sz="1000" b="1" baseline="30000" dirty="0">
                <a:solidFill>
                  <a:srgbClr val="404040"/>
                </a:solidFill>
                <a:latin typeface="Arial" pitchFamily="34" charset="0"/>
              </a:rPr>
              <a:t>3</a:t>
            </a:r>
            <a:r>
              <a:rPr lang="pt-BR" sz="1000" b="1" dirty="0">
                <a:solidFill>
                  <a:srgbClr val="404040"/>
                </a:solidFill>
                <a:latin typeface="Arial" pitchFamily="34" charset="0"/>
              </a:rPr>
              <a:t>/d</a:t>
            </a:r>
            <a:endParaRPr lang="en-US" sz="1000" b="1" dirty="0">
              <a:solidFill>
                <a:srgbClr val="404040"/>
              </a:solidFill>
              <a:latin typeface="Arial" pitchFamily="34" charset="0"/>
            </a:endParaRPr>
          </a:p>
        </p:txBody>
      </p:sp>
      <p:cxnSp>
        <p:nvCxnSpPr>
          <p:cNvPr id="22" name="Conector angulado 21"/>
          <p:cNvCxnSpPr/>
          <p:nvPr/>
        </p:nvCxnSpPr>
        <p:spPr>
          <a:xfrm>
            <a:off x="4752975" y="2043113"/>
            <a:ext cx="1368425" cy="144462"/>
          </a:xfrm>
          <a:prstGeom prst="bentConnector3">
            <a:avLst>
              <a:gd name="adj1" fmla="val 50000"/>
            </a:avLst>
          </a:prstGeom>
          <a:ln>
            <a:solidFill>
              <a:schemeClr val="accent4">
                <a:lumMod val="50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tângulo 20"/>
          <p:cNvSpPr/>
          <p:nvPr/>
        </p:nvSpPr>
        <p:spPr>
          <a:xfrm>
            <a:off x="3600450" y="1955026"/>
            <a:ext cx="1368425" cy="5539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1000" b="1" dirty="0" err="1">
                <a:solidFill>
                  <a:srgbClr val="404040"/>
                </a:solidFill>
                <a:latin typeface="Arial" pitchFamily="34" charset="0"/>
              </a:rPr>
              <a:t>Jubarte</a:t>
            </a:r>
            <a:endParaRPr lang="pt-BR" sz="1000" b="1" dirty="0">
              <a:solidFill>
                <a:srgbClr val="404040"/>
              </a:solidFill>
              <a:latin typeface="Arial" pitchFamily="34" charset="0"/>
            </a:endParaRPr>
          </a:p>
          <a:p>
            <a:pPr algn="ctr">
              <a:defRPr/>
            </a:pPr>
            <a:r>
              <a:rPr lang="pt-BR" sz="1000" b="1" dirty="0" smtClean="0">
                <a:solidFill>
                  <a:srgbClr val="404040"/>
                </a:solidFill>
                <a:latin typeface="Arial" pitchFamily="34" charset="0"/>
              </a:rPr>
              <a:t>Óleo: 48,3 </a:t>
            </a:r>
            <a:r>
              <a:rPr lang="pt-BR" sz="1000" b="1" dirty="0">
                <a:solidFill>
                  <a:srgbClr val="404040"/>
                </a:solidFill>
                <a:latin typeface="Arial" pitchFamily="34" charset="0"/>
              </a:rPr>
              <a:t>M </a:t>
            </a:r>
            <a:r>
              <a:rPr lang="pt-BR" sz="1000" b="1" dirty="0" err="1">
                <a:solidFill>
                  <a:srgbClr val="404040"/>
                </a:solidFill>
                <a:latin typeface="Arial" pitchFamily="34" charset="0"/>
              </a:rPr>
              <a:t>bbl</a:t>
            </a:r>
            <a:r>
              <a:rPr lang="pt-BR" sz="1000" b="1" dirty="0">
                <a:solidFill>
                  <a:srgbClr val="404040"/>
                </a:solidFill>
                <a:latin typeface="Arial" pitchFamily="34" charset="0"/>
              </a:rPr>
              <a:t>/d</a:t>
            </a:r>
          </a:p>
          <a:p>
            <a:pPr algn="ctr">
              <a:defRPr/>
            </a:pPr>
            <a:r>
              <a:rPr lang="pt-BR" sz="1000" b="1" dirty="0" smtClean="0">
                <a:solidFill>
                  <a:srgbClr val="404040"/>
                </a:solidFill>
                <a:latin typeface="Arial" pitchFamily="34" charset="0"/>
              </a:rPr>
              <a:t>Gás: 1,6 </a:t>
            </a:r>
            <a:r>
              <a:rPr lang="pt-BR" sz="1000" b="1" dirty="0">
                <a:solidFill>
                  <a:srgbClr val="404040"/>
                </a:solidFill>
                <a:latin typeface="Arial" pitchFamily="34" charset="0"/>
              </a:rPr>
              <a:t>MM m</a:t>
            </a:r>
            <a:r>
              <a:rPr lang="pt-BR" sz="1000" b="1" baseline="30000" dirty="0">
                <a:solidFill>
                  <a:srgbClr val="404040"/>
                </a:solidFill>
                <a:latin typeface="Arial" pitchFamily="34" charset="0"/>
              </a:rPr>
              <a:t>3</a:t>
            </a:r>
            <a:r>
              <a:rPr lang="pt-BR" sz="1000" b="1" dirty="0">
                <a:solidFill>
                  <a:srgbClr val="404040"/>
                </a:solidFill>
                <a:latin typeface="Arial" pitchFamily="34" charset="0"/>
              </a:rPr>
              <a:t>/d</a:t>
            </a:r>
            <a:endParaRPr lang="en-US" sz="1000" b="1" dirty="0">
              <a:solidFill>
                <a:srgbClr val="404040"/>
              </a:solidFill>
              <a:latin typeface="Arial" pitchFamily="34" charset="0"/>
            </a:endParaRPr>
          </a:p>
        </p:txBody>
      </p:sp>
      <p:cxnSp>
        <p:nvCxnSpPr>
          <p:cNvPr id="25" name="Conector angulado 24"/>
          <p:cNvCxnSpPr/>
          <p:nvPr/>
        </p:nvCxnSpPr>
        <p:spPr>
          <a:xfrm flipV="1">
            <a:off x="6121400" y="2133600"/>
            <a:ext cx="1295400" cy="142875"/>
          </a:xfrm>
          <a:prstGeom prst="bentConnector3">
            <a:avLst>
              <a:gd name="adj1" fmla="val 50000"/>
            </a:avLst>
          </a:prstGeom>
          <a:ln>
            <a:solidFill>
              <a:schemeClr val="accent4">
                <a:lumMod val="50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tângulo 23"/>
          <p:cNvSpPr/>
          <p:nvPr/>
        </p:nvSpPr>
        <p:spPr>
          <a:xfrm>
            <a:off x="6985000" y="1856601"/>
            <a:ext cx="1368425" cy="5539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1000" b="1" dirty="0">
                <a:solidFill>
                  <a:srgbClr val="404040"/>
                </a:solidFill>
                <a:latin typeface="Arial" pitchFamily="34" charset="0"/>
              </a:rPr>
              <a:t>Baleia Azul</a:t>
            </a:r>
          </a:p>
          <a:p>
            <a:pPr algn="ctr">
              <a:defRPr/>
            </a:pPr>
            <a:r>
              <a:rPr lang="pt-BR" sz="1000" b="1" dirty="0" smtClean="0">
                <a:solidFill>
                  <a:srgbClr val="404040"/>
                </a:solidFill>
                <a:latin typeface="Arial" pitchFamily="34" charset="0"/>
              </a:rPr>
              <a:t>Óleo: 58,1 </a:t>
            </a:r>
            <a:r>
              <a:rPr lang="pt-BR" sz="1000" b="1" dirty="0">
                <a:solidFill>
                  <a:srgbClr val="404040"/>
                </a:solidFill>
                <a:latin typeface="Arial" pitchFamily="34" charset="0"/>
              </a:rPr>
              <a:t>M </a:t>
            </a:r>
            <a:r>
              <a:rPr lang="pt-BR" sz="1000" b="1" dirty="0" err="1">
                <a:solidFill>
                  <a:srgbClr val="404040"/>
                </a:solidFill>
                <a:latin typeface="Arial" pitchFamily="34" charset="0"/>
              </a:rPr>
              <a:t>bbl</a:t>
            </a:r>
            <a:r>
              <a:rPr lang="pt-BR" sz="1000" b="1" dirty="0">
                <a:solidFill>
                  <a:srgbClr val="404040"/>
                </a:solidFill>
                <a:latin typeface="Arial" pitchFamily="34" charset="0"/>
              </a:rPr>
              <a:t>/d</a:t>
            </a:r>
          </a:p>
          <a:p>
            <a:pPr algn="ctr">
              <a:defRPr/>
            </a:pPr>
            <a:r>
              <a:rPr lang="pt-BR" sz="1000" b="1" dirty="0" smtClean="0">
                <a:solidFill>
                  <a:srgbClr val="404040"/>
                </a:solidFill>
                <a:latin typeface="Arial" pitchFamily="34" charset="0"/>
              </a:rPr>
              <a:t>Gás: 2,0 </a:t>
            </a:r>
            <a:r>
              <a:rPr lang="pt-BR" sz="1000" b="1" dirty="0">
                <a:solidFill>
                  <a:srgbClr val="404040"/>
                </a:solidFill>
                <a:latin typeface="Arial" pitchFamily="34" charset="0"/>
              </a:rPr>
              <a:t>MM m</a:t>
            </a:r>
            <a:r>
              <a:rPr lang="pt-BR" sz="1000" b="1" baseline="30000" dirty="0">
                <a:solidFill>
                  <a:srgbClr val="404040"/>
                </a:solidFill>
                <a:latin typeface="Arial" pitchFamily="34" charset="0"/>
              </a:rPr>
              <a:t>3</a:t>
            </a:r>
            <a:r>
              <a:rPr lang="pt-BR" sz="1000" b="1" dirty="0">
                <a:solidFill>
                  <a:srgbClr val="404040"/>
                </a:solidFill>
                <a:latin typeface="Arial" pitchFamily="34" charset="0"/>
              </a:rPr>
              <a:t>/d</a:t>
            </a:r>
            <a:endParaRPr lang="en-US" sz="1000" b="1" dirty="0">
              <a:solidFill>
                <a:srgbClr val="404040"/>
              </a:solidFill>
              <a:latin typeface="Arial" pitchFamily="34" charset="0"/>
            </a:endParaRPr>
          </a:p>
        </p:txBody>
      </p:sp>
      <p:cxnSp>
        <p:nvCxnSpPr>
          <p:cNvPr id="31" name="Conector angulado 30"/>
          <p:cNvCxnSpPr/>
          <p:nvPr/>
        </p:nvCxnSpPr>
        <p:spPr>
          <a:xfrm>
            <a:off x="4608513" y="2852738"/>
            <a:ext cx="1368425" cy="144462"/>
          </a:xfrm>
          <a:prstGeom prst="bentConnector3">
            <a:avLst>
              <a:gd name="adj1" fmla="val 50000"/>
            </a:avLst>
          </a:prstGeom>
          <a:ln>
            <a:solidFill>
              <a:schemeClr val="accent4">
                <a:lumMod val="50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tângulo 27"/>
          <p:cNvSpPr/>
          <p:nvPr/>
        </p:nvSpPr>
        <p:spPr>
          <a:xfrm>
            <a:off x="3600450" y="2576532"/>
            <a:ext cx="1368425" cy="5539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1000" b="1" dirty="0">
                <a:solidFill>
                  <a:srgbClr val="404040"/>
                </a:solidFill>
                <a:latin typeface="Arial" pitchFamily="34" charset="0"/>
              </a:rPr>
              <a:t>Voador</a:t>
            </a:r>
          </a:p>
          <a:p>
            <a:pPr algn="ctr">
              <a:defRPr/>
            </a:pPr>
            <a:r>
              <a:rPr lang="pt-BR" sz="1000" b="1" dirty="0" smtClean="0">
                <a:solidFill>
                  <a:srgbClr val="404040"/>
                </a:solidFill>
                <a:latin typeface="Arial" pitchFamily="34" charset="0"/>
              </a:rPr>
              <a:t>Óleo: 3,2 </a:t>
            </a:r>
            <a:r>
              <a:rPr lang="pt-BR" sz="1000" b="1" dirty="0">
                <a:solidFill>
                  <a:srgbClr val="404040"/>
                </a:solidFill>
                <a:latin typeface="Arial" pitchFamily="34" charset="0"/>
              </a:rPr>
              <a:t>M </a:t>
            </a:r>
            <a:r>
              <a:rPr lang="pt-BR" sz="1000" b="1" dirty="0" err="1">
                <a:solidFill>
                  <a:srgbClr val="404040"/>
                </a:solidFill>
                <a:latin typeface="Arial" pitchFamily="34" charset="0"/>
              </a:rPr>
              <a:t>bbl</a:t>
            </a:r>
            <a:r>
              <a:rPr lang="pt-BR" sz="1000" b="1" dirty="0">
                <a:solidFill>
                  <a:srgbClr val="404040"/>
                </a:solidFill>
                <a:latin typeface="Arial" pitchFamily="34" charset="0"/>
              </a:rPr>
              <a:t>/d</a:t>
            </a:r>
          </a:p>
          <a:p>
            <a:pPr algn="ctr">
              <a:defRPr/>
            </a:pPr>
            <a:r>
              <a:rPr lang="pt-BR" sz="1000" b="1" dirty="0" smtClean="0">
                <a:solidFill>
                  <a:srgbClr val="404040"/>
                </a:solidFill>
                <a:latin typeface="Arial" pitchFamily="34" charset="0"/>
              </a:rPr>
              <a:t>Gás: 68 </a:t>
            </a:r>
            <a:r>
              <a:rPr lang="pt-BR" sz="1000" b="1" dirty="0">
                <a:solidFill>
                  <a:srgbClr val="404040"/>
                </a:solidFill>
                <a:latin typeface="Arial" pitchFamily="34" charset="0"/>
              </a:rPr>
              <a:t>M m</a:t>
            </a:r>
            <a:r>
              <a:rPr lang="pt-BR" sz="1000" b="1" baseline="30000" dirty="0">
                <a:solidFill>
                  <a:srgbClr val="404040"/>
                </a:solidFill>
                <a:latin typeface="Arial" pitchFamily="34" charset="0"/>
              </a:rPr>
              <a:t>3</a:t>
            </a:r>
            <a:r>
              <a:rPr lang="pt-BR" sz="1000" b="1" dirty="0">
                <a:solidFill>
                  <a:srgbClr val="404040"/>
                </a:solidFill>
                <a:latin typeface="Arial" pitchFamily="34" charset="0"/>
              </a:rPr>
              <a:t>/d</a:t>
            </a:r>
            <a:endParaRPr lang="en-US" sz="1000" b="1" dirty="0">
              <a:solidFill>
                <a:srgbClr val="404040"/>
              </a:solidFill>
              <a:latin typeface="Arial" pitchFamily="34" charset="0"/>
            </a:endParaRPr>
          </a:p>
        </p:txBody>
      </p:sp>
      <p:cxnSp>
        <p:nvCxnSpPr>
          <p:cNvPr id="35" name="Conector angulado 34"/>
          <p:cNvCxnSpPr/>
          <p:nvPr/>
        </p:nvCxnSpPr>
        <p:spPr>
          <a:xfrm>
            <a:off x="6192838" y="2997200"/>
            <a:ext cx="1404937" cy="287338"/>
          </a:xfrm>
          <a:prstGeom prst="bentConnector3">
            <a:avLst>
              <a:gd name="adj1" fmla="val 50000"/>
            </a:avLst>
          </a:prstGeom>
          <a:ln>
            <a:solidFill>
              <a:schemeClr val="accent4">
                <a:lumMod val="50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ector angulado 36"/>
          <p:cNvCxnSpPr/>
          <p:nvPr/>
        </p:nvCxnSpPr>
        <p:spPr>
          <a:xfrm rot="16200000" flipH="1">
            <a:off x="6066631" y="2997995"/>
            <a:ext cx="1152525" cy="1116012"/>
          </a:xfrm>
          <a:prstGeom prst="bentConnector3">
            <a:avLst>
              <a:gd name="adj1" fmla="val 93840"/>
            </a:avLst>
          </a:prstGeom>
          <a:ln>
            <a:solidFill>
              <a:schemeClr val="accent4">
                <a:lumMod val="50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tângulo 29"/>
          <p:cNvSpPr/>
          <p:nvPr/>
        </p:nvSpPr>
        <p:spPr>
          <a:xfrm>
            <a:off x="6985000" y="3224232"/>
            <a:ext cx="1368425" cy="5539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1000" b="1" dirty="0" err="1">
                <a:solidFill>
                  <a:srgbClr val="404040"/>
                </a:solidFill>
                <a:latin typeface="Arial" pitchFamily="34" charset="0"/>
              </a:rPr>
              <a:t>Marlim</a:t>
            </a:r>
            <a:r>
              <a:rPr lang="pt-BR" sz="1000" b="1" dirty="0">
                <a:solidFill>
                  <a:srgbClr val="404040"/>
                </a:solidFill>
                <a:latin typeface="Arial" pitchFamily="34" charset="0"/>
              </a:rPr>
              <a:t> Leste</a:t>
            </a:r>
          </a:p>
          <a:p>
            <a:pPr algn="ctr">
              <a:defRPr/>
            </a:pPr>
            <a:r>
              <a:rPr lang="pt-BR" sz="1000" b="1" dirty="0" smtClean="0">
                <a:solidFill>
                  <a:srgbClr val="404040"/>
                </a:solidFill>
                <a:latin typeface="Arial" pitchFamily="34" charset="0"/>
              </a:rPr>
              <a:t>Óleo: 32,4 </a:t>
            </a:r>
            <a:r>
              <a:rPr lang="pt-BR" sz="1000" b="1" dirty="0">
                <a:solidFill>
                  <a:srgbClr val="404040"/>
                </a:solidFill>
                <a:latin typeface="Arial" pitchFamily="34" charset="0"/>
              </a:rPr>
              <a:t>M </a:t>
            </a:r>
            <a:r>
              <a:rPr lang="pt-BR" sz="1000" b="1" dirty="0" err="1">
                <a:solidFill>
                  <a:srgbClr val="404040"/>
                </a:solidFill>
                <a:latin typeface="Arial" pitchFamily="34" charset="0"/>
              </a:rPr>
              <a:t>bbl</a:t>
            </a:r>
            <a:r>
              <a:rPr lang="pt-BR" sz="1000" b="1" dirty="0">
                <a:solidFill>
                  <a:srgbClr val="404040"/>
                </a:solidFill>
                <a:latin typeface="Arial" pitchFamily="34" charset="0"/>
              </a:rPr>
              <a:t>/d</a:t>
            </a:r>
          </a:p>
          <a:p>
            <a:pPr algn="ctr">
              <a:defRPr/>
            </a:pPr>
            <a:r>
              <a:rPr lang="pt-BR" sz="1000" b="1" dirty="0" smtClean="0">
                <a:solidFill>
                  <a:srgbClr val="404040"/>
                </a:solidFill>
                <a:latin typeface="Arial" pitchFamily="34" charset="0"/>
              </a:rPr>
              <a:t>Gás: 577 </a:t>
            </a:r>
            <a:r>
              <a:rPr lang="pt-BR" sz="1000" b="1" dirty="0">
                <a:solidFill>
                  <a:srgbClr val="404040"/>
                </a:solidFill>
                <a:latin typeface="Arial" pitchFamily="34" charset="0"/>
              </a:rPr>
              <a:t>M m</a:t>
            </a:r>
            <a:r>
              <a:rPr lang="pt-BR" sz="1000" b="1" baseline="30000" dirty="0">
                <a:solidFill>
                  <a:srgbClr val="404040"/>
                </a:solidFill>
                <a:latin typeface="Arial" pitchFamily="34" charset="0"/>
              </a:rPr>
              <a:t>3</a:t>
            </a:r>
            <a:r>
              <a:rPr lang="pt-BR" sz="1000" b="1" dirty="0">
                <a:solidFill>
                  <a:srgbClr val="404040"/>
                </a:solidFill>
                <a:latin typeface="Arial" pitchFamily="34" charset="0"/>
              </a:rPr>
              <a:t>/d</a:t>
            </a:r>
            <a:endParaRPr lang="en-US" sz="1000" b="1" dirty="0">
              <a:solidFill>
                <a:srgbClr val="404040"/>
              </a:solidFill>
              <a:latin typeface="Arial" pitchFamily="34" charset="0"/>
            </a:endParaRPr>
          </a:p>
        </p:txBody>
      </p:sp>
      <p:cxnSp>
        <p:nvCxnSpPr>
          <p:cNvPr id="45" name="Conector angulado 44"/>
          <p:cNvCxnSpPr/>
          <p:nvPr/>
        </p:nvCxnSpPr>
        <p:spPr>
          <a:xfrm rot="16200000" flipH="1">
            <a:off x="5491163" y="3662363"/>
            <a:ext cx="2484437" cy="1512887"/>
          </a:xfrm>
          <a:prstGeom prst="bentConnector2">
            <a:avLst/>
          </a:prstGeom>
          <a:ln>
            <a:solidFill>
              <a:schemeClr val="accent4">
                <a:lumMod val="50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 angulado 44"/>
          <p:cNvCxnSpPr/>
          <p:nvPr/>
        </p:nvCxnSpPr>
        <p:spPr>
          <a:xfrm rot="16200000" flipH="1">
            <a:off x="5779294" y="3302794"/>
            <a:ext cx="1763713" cy="1368425"/>
          </a:xfrm>
          <a:prstGeom prst="bentConnector2">
            <a:avLst/>
          </a:prstGeom>
          <a:ln>
            <a:solidFill>
              <a:schemeClr val="accent4">
                <a:lumMod val="50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Retângulo 42"/>
          <p:cNvSpPr/>
          <p:nvPr/>
        </p:nvSpPr>
        <p:spPr>
          <a:xfrm>
            <a:off x="6985000" y="4592657"/>
            <a:ext cx="1368425" cy="5539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1000" b="1" dirty="0" err="1">
                <a:solidFill>
                  <a:srgbClr val="404040"/>
                </a:solidFill>
                <a:latin typeface="Arial" pitchFamily="34" charset="0"/>
              </a:rPr>
              <a:t>Barracuda</a:t>
            </a:r>
            <a:endParaRPr lang="pt-BR" sz="1000" b="1" dirty="0">
              <a:solidFill>
                <a:srgbClr val="404040"/>
              </a:solidFill>
              <a:latin typeface="Arial" pitchFamily="34" charset="0"/>
            </a:endParaRPr>
          </a:p>
          <a:p>
            <a:pPr algn="ctr">
              <a:defRPr/>
            </a:pPr>
            <a:r>
              <a:rPr lang="pt-BR" sz="1000" b="1" dirty="0" smtClean="0">
                <a:solidFill>
                  <a:srgbClr val="404040"/>
                </a:solidFill>
                <a:latin typeface="Arial" pitchFamily="34" charset="0"/>
              </a:rPr>
              <a:t>Óleo: 848 </a:t>
            </a:r>
            <a:r>
              <a:rPr lang="pt-BR" sz="1000" b="1" dirty="0" err="1">
                <a:solidFill>
                  <a:srgbClr val="404040"/>
                </a:solidFill>
                <a:latin typeface="Arial" pitchFamily="34" charset="0"/>
              </a:rPr>
              <a:t>bbl</a:t>
            </a:r>
            <a:r>
              <a:rPr lang="pt-BR" sz="1000" b="1" dirty="0">
                <a:solidFill>
                  <a:srgbClr val="404040"/>
                </a:solidFill>
                <a:latin typeface="Arial" pitchFamily="34" charset="0"/>
              </a:rPr>
              <a:t>/d</a:t>
            </a:r>
          </a:p>
          <a:p>
            <a:pPr algn="ctr">
              <a:defRPr/>
            </a:pPr>
            <a:r>
              <a:rPr lang="pt-BR" sz="1000" b="1" dirty="0" smtClean="0">
                <a:solidFill>
                  <a:srgbClr val="404040"/>
                </a:solidFill>
                <a:latin typeface="Arial" pitchFamily="34" charset="0"/>
              </a:rPr>
              <a:t>Gás: 12 </a:t>
            </a:r>
            <a:r>
              <a:rPr lang="pt-BR" sz="1000" b="1" dirty="0">
                <a:solidFill>
                  <a:srgbClr val="404040"/>
                </a:solidFill>
                <a:latin typeface="Arial" pitchFamily="34" charset="0"/>
              </a:rPr>
              <a:t>M m</a:t>
            </a:r>
            <a:r>
              <a:rPr lang="pt-BR" sz="1000" b="1" baseline="30000" dirty="0">
                <a:solidFill>
                  <a:srgbClr val="404040"/>
                </a:solidFill>
                <a:latin typeface="Arial" pitchFamily="34" charset="0"/>
              </a:rPr>
              <a:t>3</a:t>
            </a:r>
            <a:r>
              <a:rPr lang="pt-BR" sz="1000" b="1" dirty="0">
                <a:solidFill>
                  <a:srgbClr val="404040"/>
                </a:solidFill>
                <a:latin typeface="Arial" pitchFamily="34" charset="0"/>
              </a:rPr>
              <a:t>/d</a:t>
            </a:r>
            <a:endParaRPr lang="en-US" sz="1000" b="1" dirty="0">
              <a:solidFill>
                <a:srgbClr val="404040"/>
              </a:solidFill>
              <a:latin typeface="Arial" pitchFamily="34" charset="0"/>
            </a:endParaRPr>
          </a:p>
        </p:txBody>
      </p:sp>
      <p:sp>
        <p:nvSpPr>
          <p:cNvPr id="44" name="Retângulo 43"/>
          <p:cNvSpPr/>
          <p:nvPr/>
        </p:nvSpPr>
        <p:spPr>
          <a:xfrm>
            <a:off x="6985000" y="5301208"/>
            <a:ext cx="1368425" cy="5539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1000" b="1" dirty="0" err="1">
                <a:solidFill>
                  <a:srgbClr val="404040"/>
                </a:solidFill>
                <a:latin typeface="Arial" pitchFamily="34" charset="0"/>
              </a:rPr>
              <a:t>Caratinga</a:t>
            </a:r>
            <a:endParaRPr lang="pt-BR" sz="1000" b="1" dirty="0">
              <a:solidFill>
                <a:srgbClr val="404040"/>
              </a:solidFill>
              <a:latin typeface="Arial" pitchFamily="34" charset="0"/>
            </a:endParaRPr>
          </a:p>
          <a:p>
            <a:pPr algn="ctr">
              <a:defRPr/>
            </a:pPr>
            <a:r>
              <a:rPr lang="pt-BR" sz="1000" b="1" dirty="0" smtClean="0">
                <a:solidFill>
                  <a:srgbClr val="404040"/>
                </a:solidFill>
                <a:latin typeface="Arial" pitchFamily="34" charset="0"/>
              </a:rPr>
              <a:t>Óleo: 13,3 </a:t>
            </a:r>
            <a:r>
              <a:rPr lang="pt-BR" sz="1000" b="1" dirty="0">
                <a:solidFill>
                  <a:srgbClr val="404040"/>
                </a:solidFill>
                <a:latin typeface="Arial" pitchFamily="34" charset="0"/>
              </a:rPr>
              <a:t>M </a:t>
            </a:r>
            <a:r>
              <a:rPr lang="pt-BR" sz="1000" b="1" dirty="0" err="1">
                <a:solidFill>
                  <a:srgbClr val="404040"/>
                </a:solidFill>
                <a:latin typeface="Arial" pitchFamily="34" charset="0"/>
              </a:rPr>
              <a:t>bbl</a:t>
            </a:r>
            <a:r>
              <a:rPr lang="pt-BR" sz="1000" b="1" dirty="0">
                <a:solidFill>
                  <a:srgbClr val="404040"/>
                </a:solidFill>
                <a:latin typeface="Arial" pitchFamily="34" charset="0"/>
              </a:rPr>
              <a:t>/d</a:t>
            </a:r>
          </a:p>
          <a:p>
            <a:pPr algn="ctr">
              <a:defRPr/>
            </a:pPr>
            <a:r>
              <a:rPr lang="pt-BR" sz="1000" b="1" dirty="0" smtClean="0">
                <a:solidFill>
                  <a:srgbClr val="404040"/>
                </a:solidFill>
                <a:latin typeface="Arial" pitchFamily="34" charset="0"/>
              </a:rPr>
              <a:t>Gás: 186 </a:t>
            </a:r>
            <a:r>
              <a:rPr lang="pt-BR" sz="1000" b="1" dirty="0">
                <a:solidFill>
                  <a:srgbClr val="404040"/>
                </a:solidFill>
                <a:latin typeface="Arial" pitchFamily="34" charset="0"/>
              </a:rPr>
              <a:t>M m</a:t>
            </a:r>
            <a:r>
              <a:rPr lang="pt-BR" sz="1000" b="1" baseline="30000" dirty="0">
                <a:solidFill>
                  <a:srgbClr val="404040"/>
                </a:solidFill>
                <a:latin typeface="Arial" pitchFamily="34" charset="0"/>
              </a:rPr>
              <a:t>3</a:t>
            </a:r>
            <a:r>
              <a:rPr lang="pt-BR" sz="1000" b="1" dirty="0">
                <a:solidFill>
                  <a:srgbClr val="404040"/>
                </a:solidFill>
                <a:latin typeface="Arial" pitchFamily="34" charset="0"/>
              </a:rPr>
              <a:t>/d</a:t>
            </a:r>
            <a:endParaRPr lang="en-US" sz="1000" b="1" dirty="0">
              <a:solidFill>
                <a:srgbClr val="404040"/>
              </a:solidFill>
              <a:latin typeface="Arial" pitchFamily="34" charset="0"/>
            </a:endParaRPr>
          </a:p>
        </p:txBody>
      </p:sp>
      <p:cxnSp>
        <p:nvCxnSpPr>
          <p:cNvPr id="51" name="Conector angulado 50"/>
          <p:cNvCxnSpPr/>
          <p:nvPr/>
        </p:nvCxnSpPr>
        <p:spPr>
          <a:xfrm>
            <a:off x="2628900" y="3141663"/>
            <a:ext cx="2916238" cy="71437"/>
          </a:xfrm>
          <a:prstGeom prst="bentConnector3">
            <a:avLst>
              <a:gd name="adj1" fmla="val 30913"/>
            </a:avLst>
          </a:prstGeom>
          <a:ln>
            <a:solidFill>
              <a:schemeClr val="accent4">
                <a:lumMod val="50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ector angulado 52"/>
          <p:cNvCxnSpPr/>
          <p:nvPr/>
        </p:nvCxnSpPr>
        <p:spPr>
          <a:xfrm flipV="1">
            <a:off x="2808288" y="3284538"/>
            <a:ext cx="2663825" cy="504825"/>
          </a:xfrm>
          <a:prstGeom prst="bentConnector3">
            <a:avLst>
              <a:gd name="adj1" fmla="val 13422"/>
            </a:avLst>
          </a:prstGeom>
          <a:ln>
            <a:solidFill>
              <a:schemeClr val="accent4">
                <a:lumMod val="50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tângulo 49"/>
          <p:cNvSpPr/>
          <p:nvPr/>
        </p:nvSpPr>
        <p:spPr>
          <a:xfrm>
            <a:off x="1584325" y="3727470"/>
            <a:ext cx="1296988" cy="5539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1000" b="1" dirty="0">
                <a:solidFill>
                  <a:srgbClr val="404040"/>
                </a:solidFill>
                <a:latin typeface="Arial" pitchFamily="34" charset="0"/>
              </a:rPr>
              <a:t>Linguado</a:t>
            </a:r>
          </a:p>
          <a:p>
            <a:pPr algn="ctr">
              <a:defRPr/>
            </a:pPr>
            <a:r>
              <a:rPr lang="pt-BR" sz="1000" b="1" dirty="0" smtClean="0">
                <a:solidFill>
                  <a:srgbClr val="404040"/>
                </a:solidFill>
                <a:latin typeface="Arial" pitchFamily="34" charset="0"/>
              </a:rPr>
              <a:t>Óleo: 176 </a:t>
            </a:r>
            <a:r>
              <a:rPr lang="pt-BR" sz="1000" b="1" dirty="0" err="1">
                <a:solidFill>
                  <a:srgbClr val="404040"/>
                </a:solidFill>
                <a:latin typeface="Arial" pitchFamily="34" charset="0"/>
              </a:rPr>
              <a:t>bbl</a:t>
            </a:r>
            <a:r>
              <a:rPr lang="pt-BR" sz="1000" b="1" dirty="0">
                <a:solidFill>
                  <a:srgbClr val="404040"/>
                </a:solidFill>
                <a:latin typeface="Arial" pitchFamily="34" charset="0"/>
              </a:rPr>
              <a:t>/d</a:t>
            </a:r>
          </a:p>
          <a:p>
            <a:pPr algn="ctr">
              <a:defRPr/>
            </a:pPr>
            <a:r>
              <a:rPr lang="pt-BR" sz="1000" b="1" dirty="0" smtClean="0">
                <a:solidFill>
                  <a:srgbClr val="404040"/>
                </a:solidFill>
                <a:latin typeface="Arial" pitchFamily="34" charset="0"/>
              </a:rPr>
              <a:t>Gás: 33 </a:t>
            </a:r>
            <a:r>
              <a:rPr lang="pt-BR" sz="1000" b="1" dirty="0">
                <a:solidFill>
                  <a:srgbClr val="404040"/>
                </a:solidFill>
                <a:latin typeface="Arial" pitchFamily="34" charset="0"/>
              </a:rPr>
              <a:t>M m</a:t>
            </a:r>
            <a:r>
              <a:rPr lang="pt-BR" sz="1000" b="1" baseline="30000" dirty="0">
                <a:solidFill>
                  <a:srgbClr val="404040"/>
                </a:solidFill>
                <a:latin typeface="Arial" pitchFamily="34" charset="0"/>
              </a:rPr>
              <a:t>3</a:t>
            </a:r>
            <a:r>
              <a:rPr lang="pt-BR" sz="1000" b="1" dirty="0">
                <a:solidFill>
                  <a:srgbClr val="404040"/>
                </a:solidFill>
                <a:latin typeface="Arial" pitchFamily="34" charset="0"/>
              </a:rPr>
              <a:t>/d</a:t>
            </a:r>
            <a:endParaRPr lang="en-US" sz="1000" b="1" dirty="0">
              <a:solidFill>
                <a:srgbClr val="404040"/>
              </a:solidFill>
              <a:latin typeface="Arial" pitchFamily="34" charset="0"/>
            </a:endParaRPr>
          </a:p>
        </p:txBody>
      </p:sp>
      <p:sp>
        <p:nvSpPr>
          <p:cNvPr id="49" name="Retângulo 48"/>
          <p:cNvSpPr/>
          <p:nvPr/>
        </p:nvSpPr>
        <p:spPr>
          <a:xfrm>
            <a:off x="1584325" y="3068960"/>
            <a:ext cx="1296988" cy="5539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1000" b="1" dirty="0">
                <a:solidFill>
                  <a:srgbClr val="404040"/>
                </a:solidFill>
                <a:latin typeface="Arial" pitchFamily="34" charset="0"/>
              </a:rPr>
              <a:t>Trilha</a:t>
            </a:r>
          </a:p>
          <a:p>
            <a:pPr algn="ctr">
              <a:defRPr/>
            </a:pPr>
            <a:r>
              <a:rPr lang="pt-BR" sz="1000" b="1" dirty="0" smtClean="0">
                <a:solidFill>
                  <a:srgbClr val="404040"/>
                </a:solidFill>
                <a:latin typeface="Arial" pitchFamily="34" charset="0"/>
              </a:rPr>
              <a:t>Óleo: 157 </a:t>
            </a:r>
            <a:r>
              <a:rPr lang="pt-BR" sz="1000" b="1" dirty="0" err="1">
                <a:solidFill>
                  <a:srgbClr val="404040"/>
                </a:solidFill>
                <a:latin typeface="Arial" pitchFamily="34" charset="0"/>
              </a:rPr>
              <a:t>bbl</a:t>
            </a:r>
            <a:r>
              <a:rPr lang="pt-BR" sz="1000" b="1" dirty="0">
                <a:solidFill>
                  <a:srgbClr val="404040"/>
                </a:solidFill>
                <a:latin typeface="Arial" pitchFamily="34" charset="0"/>
              </a:rPr>
              <a:t>/d</a:t>
            </a:r>
          </a:p>
          <a:p>
            <a:pPr algn="ctr">
              <a:defRPr/>
            </a:pPr>
            <a:r>
              <a:rPr lang="pt-BR" sz="1000" b="1" dirty="0" smtClean="0">
                <a:solidFill>
                  <a:srgbClr val="404040"/>
                </a:solidFill>
                <a:latin typeface="Arial" pitchFamily="34" charset="0"/>
              </a:rPr>
              <a:t>Gás: 5 </a:t>
            </a:r>
            <a:r>
              <a:rPr lang="pt-BR" sz="1000" b="1" dirty="0">
                <a:solidFill>
                  <a:srgbClr val="404040"/>
                </a:solidFill>
                <a:latin typeface="Arial" pitchFamily="34" charset="0"/>
              </a:rPr>
              <a:t>M m</a:t>
            </a:r>
            <a:r>
              <a:rPr lang="pt-BR" sz="1000" b="1" baseline="30000" dirty="0">
                <a:solidFill>
                  <a:srgbClr val="404040"/>
                </a:solidFill>
                <a:latin typeface="Arial" pitchFamily="34" charset="0"/>
              </a:rPr>
              <a:t>3</a:t>
            </a:r>
            <a:r>
              <a:rPr lang="pt-BR" sz="1000" b="1" dirty="0">
                <a:solidFill>
                  <a:srgbClr val="404040"/>
                </a:solidFill>
                <a:latin typeface="Arial" pitchFamily="34" charset="0"/>
              </a:rPr>
              <a:t>/d</a:t>
            </a:r>
            <a:endParaRPr lang="en-US" sz="1000" b="1" dirty="0">
              <a:solidFill>
                <a:srgbClr val="404040"/>
              </a:solidFill>
              <a:latin typeface="Arial" pitchFamily="34" charset="0"/>
            </a:endParaRPr>
          </a:p>
        </p:txBody>
      </p:sp>
      <p:cxnSp>
        <p:nvCxnSpPr>
          <p:cNvPr id="61" name="Conector angulado 60"/>
          <p:cNvCxnSpPr/>
          <p:nvPr/>
        </p:nvCxnSpPr>
        <p:spPr>
          <a:xfrm flipV="1">
            <a:off x="4465638" y="3284538"/>
            <a:ext cx="1150937" cy="431800"/>
          </a:xfrm>
          <a:prstGeom prst="bentConnector3">
            <a:avLst>
              <a:gd name="adj1" fmla="val 100585"/>
            </a:avLst>
          </a:prstGeom>
          <a:ln>
            <a:solidFill>
              <a:schemeClr val="accent4">
                <a:lumMod val="50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Retângulo 59"/>
          <p:cNvSpPr/>
          <p:nvPr/>
        </p:nvSpPr>
        <p:spPr>
          <a:xfrm>
            <a:off x="3313113" y="3368695"/>
            <a:ext cx="1295400" cy="5539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1000" b="1" dirty="0" err="1">
                <a:solidFill>
                  <a:srgbClr val="404040"/>
                </a:solidFill>
                <a:latin typeface="Arial" pitchFamily="34" charset="0"/>
              </a:rPr>
              <a:t>Pampo</a:t>
            </a:r>
            <a:endParaRPr lang="pt-BR" sz="1000" b="1" dirty="0">
              <a:solidFill>
                <a:srgbClr val="404040"/>
              </a:solidFill>
              <a:latin typeface="Arial" pitchFamily="34" charset="0"/>
            </a:endParaRPr>
          </a:p>
          <a:p>
            <a:pPr algn="ctr">
              <a:defRPr/>
            </a:pPr>
            <a:r>
              <a:rPr lang="pt-BR" sz="1000" b="1" dirty="0" smtClean="0">
                <a:solidFill>
                  <a:srgbClr val="404040"/>
                </a:solidFill>
                <a:latin typeface="Arial" pitchFamily="34" charset="0"/>
              </a:rPr>
              <a:t>Óleo: 126 </a:t>
            </a:r>
            <a:r>
              <a:rPr lang="pt-BR" sz="1000" b="1" dirty="0" err="1">
                <a:solidFill>
                  <a:srgbClr val="404040"/>
                </a:solidFill>
                <a:latin typeface="Arial" pitchFamily="34" charset="0"/>
              </a:rPr>
              <a:t>bbl</a:t>
            </a:r>
            <a:r>
              <a:rPr lang="pt-BR" sz="1000" b="1" dirty="0">
                <a:solidFill>
                  <a:srgbClr val="404040"/>
                </a:solidFill>
                <a:latin typeface="Arial" pitchFamily="34" charset="0"/>
              </a:rPr>
              <a:t>/d</a:t>
            </a:r>
          </a:p>
          <a:p>
            <a:pPr algn="ctr">
              <a:defRPr/>
            </a:pPr>
            <a:r>
              <a:rPr lang="pt-BR" sz="1000" b="1" dirty="0" smtClean="0">
                <a:solidFill>
                  <a:srgbClr val="404040"/>
                </a:solidFill>
                <a:latin typeface="Arial" pitchFamily="34" charset="0"/>
              </a:rPr>
              <a:t>Gás: 6 </a:t>
            </a:r>
            <a:r>
              <a:rPr lang="pt-BR" sz="1000" b="1" dirty="0">
                <a:solidFill>
                  <a:srgbClr val="404040"/>
                </a:solidFill>
                <a:latin typeface="Arial" pitchFamily="34" charset="0"/>
              </a:rPr>
              <a:t>M m</a:t>
            </a:r>
            <a:r>
              <a:rPr lang="pt-BR" sz="1000" b="1" baseline="30000" dirty="0">
                <a:solidFill>
                  <a:srgbClr val="404040"/>
                </a:solidFill>
                <a:latin typeface="Arial" pitchFamily="34" charset="0"/>
              </a:rPr>
              <a:t>3</a:t>
            </a:r>
            <a:r>
              <a:rPr lang="pt-BR" sz="1000" b="1" dirty="0">
                <a:solidFill>
                  <a:srgbClr val="404040"/>
                </a:solidFill>
                <a:latin typeface="Arial" pitchFamily="34" charset="0"/>
              </a:rPr>
              <a:t>/d</a:t>
            </a:r>
            <a:endParaRPr lang="en-US" sz="1000" b="1" dirty="0">
              <a:solidFill>
                <a:srgbClr val="404040"/>
              </a:solidFill>
              <a:latin typeface="Arial" pitchFamily="34" charset="0"/>
            </a:endParaRPr>
          </a:p>
        </p:txBody>
      </p:sp>
      <p:sp>
        <p:nvSpPr>
          <p:cNvPr id="65" name="Rectangle 2"/>
          <p:cNvSpPr>
            <a:spLocks noChangeArrowheads="1"/>
          </p:cNvSpPr>
          <p:nvPr/>
        </p:nvSpPr>
        <p:spPr bwMode="auto">
          <a:xfrm>
            <a:off x="4499992" y="260648"/>
            <a:ext cx="4609083" cy="698500"/>
          </a:xfrm>
          <a:prstGeom prst="rect">
            <a:avLst/>
          </a:prstGeom>
          <a:noFill/>
          <a:ln w="12699">
            <a:noFill/>
            <a:miter lim="800000"/>
            <a:headEnd type="none" w="sm" len="sm"/>
            <a:tailEnd type="none" w="sm" len="sm"/>
          </a:ln>
        </p:spPr>
        <p:txBody>
          <a:bodyPr anchor="ctr"/>
          <a:lstStyle/>
          <a:p>
            <a:pPr algn="ctr">
              <a:defRPr/>
            </a:pPr>
            <a:r>
              <a:rPr lang="pt-BR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Produção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 do </a:t>
            </a: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Pré-sal</a:t>
            </a:r>
            <a:endParaRPr lang="en-US" sz="2000" b="1" dirty="0" smtClean="0">
              <a:solidFill>
                <a:schemeClr val="accent5">
                  <a:lumMod val="75000"/>
                </a:schemeClr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algn="ctr">
              <a:defRPr/>
            </a:pP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(</a:t>
            </a: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Junho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 de 2013)</a:t>
            </a:r>
            <a:endParaRPr lang="en-US" sz="2000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70" name="Retângulo 69"/>
          <p:cNvSpPr/>
          <p:nvPr/>
        </p:nvSpPr>
        <p:spPr>
          <a:xfrm>
            <a:off x="4021652" y="1331476"/>
            <a:ext cx="4455067" cy="369332"/>
          </a:xfrm>
          <a:prstGeom prst="rect">
            <a:avLst/>
          </a:prstGeom>
          <a:solidFill>
            <a:schemeClr val="accent4"/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B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Óleo: 310,7 </a:t>
            </a:r>
            <a:r>
              <a:rPr lang="pt-B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 </a:t>
            </a:r>
            <a:r>
              <a:rPr lang="pt-BR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bbl</a:t>
            </a:r>
            <a:r>
              <a:rPr lang="pt-BR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/d; </a:t>
            </a:r>
            <a:r>
              <a:rPr lang="pt-BR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Gás: 10,4 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MM m³/d</a:t>
            </a:r>
          </a:p>
        </p:txBody>
      </p:sp>
      <p:sp>
        <p:nvSpPr>
          <p:cNvPr id="22556" name="CaixaDeTexto 39"/>
          <p:cNvSpPr txBox="1">
            <a:spLocks noChangeArrowheads="1"/>
          </p:cNvSpPr>
          <p:nvPr/>
        </p:nvSpPr>
        <p:spPr bwMode="auto">
          <a:xfrm>
            <a:off x="4405313" y="4437063"/>
            <a:ext cx="419100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600" b="1">
                <a:solidFill>
                  <a:schemeClr val="bg1"/>
                </a:solidFill>
              </a:rPr>
              <a:t>LIBRA</a:t>
            </a:r>
            <a:endParaRPr lang="en-US" sz="1800" b="1">
              <a:solidFill>
                <a:schemeClr val="bg1"/>
              </a:solidFill>
            </a:endParaRPr>
          </a:p>
        </p:txBody>
      </p:sp>
      <p:sp>
        <p:nvSpPr>
          <p:cNvPr id="22557" name="Retângulo 41"/>
          <p:cNvSpPr>
            <a:spLocks noChangeArrowheads="1"/>
          </p:cNvSpPr>
          <p:nvPr/>
        </p:nvSpPr>
        <p:spPr bwMode="auto">
          <a:xfrm>
            <a:off x="936625" y="1989138"/>
            <a:ext cx="287338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en-US" sz="1800" b="1"/>
          </a:p>
        </p:txBody>
      </p:sp>
      <p:cxnSp>
        <p:nvCxnSpPr>
          <p:cNvPr id="39" name="Conector angulado 38"/>
          <p:cNvCxnSpPr/>
          <p:nvPr/>
        </p:nvCxnSpPr>
        <p:spPr>
          <a:xfrm>
            <a:off x="6048375" y="2349500"/>
            <a:ext cx="1225550" cy="431800"/>
          </a:xfrm>
          <a:prstGeom prst="bentConnector3">
            <a:avLst>
              <a:gd name="adj1" fmla="val 51299"/>
            </a:avLst>
          </a:prstGeom>
          <a:ln>
            <a:solidFill>
              <a:schemeClr val="accent4">
                <a:lumMod val="50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tângulo 37"/>
          <p:cNvSpPr/>
          <p:nvPr/>
        </p:nvSpPr>
        <p:spPr>
          <a:xfrm>
            <a:off x="6985000" y="2503507"/>
            <a:ext cx="1368425" cy="5539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1000" b="1" dirty="0" err="1">
                <a:solidFill>
                  <a:srgbClr val="404040"/>
                </a:solidFill>
                <a:latin typeface="Arial" pitchFamily="34" charset="0"/>
              </a:rPr>
              <a:t>Pirambu</a:t>
            </a:r>
            <a:endParaRPr lang="pt-BR" sz="1000" b="1" dirty="0">
              <a:solidFill>
                <a:srgbClr val="404040"/>
              </a:solidFill>
              <a:latin typeface="Arial" pitchFamily="34" charset="0"/>
            </a:endParaRPr>
          </a:p>
          <a:p>
            <a:pPr algn="ctr">
              <a:defRPr/>
            </a:pPr>
            <a:r>
              <a:rPr lang="pt-BR" sz="1000" b="1" dirty="0" smtClean="0">
                <a:solidFill>
                  <a:srgbClr val="404040"/>
                </a:solidFill>
                <a:latin typeface="Arial" pitchFamily="34" charset="0"/>
              </a:rPr>
              <a:t>Óleo: 7,0 </a:t>
            </a:r>
            <a:r>
              <a:rPr lang="pt-BR" sz="1000" b="1" dirty="0">
                <a:solidFill>
                  <a:srgbClr val="404040"/>
                </a:solidFill>
                <a:latin typeface="Arial" pitchFamily="34" charset="0"/>
              </a:rPr>
              <a:t>M </a:t>
            </a:r>
            <a:r>
              <a:rPr lang="pt-BR" sz="1000" b="1" dirty="0" err="1">
                <a:solidFill>
                  <a:srgbClr val="404040"/>
                </a:solidFill>
                <a:latin typeface="Arial" pitchFamily="34" charset="0"/>
              </a:rPr>
              <a:t>bbl</a:t>
            </a:r>
            <a:r>
              <a:rPr lang="pt-BR" sz="1000" b="1" dirty="0">
                <a:solidFill>
                  <a:srgbClr val="404040"/>
                </a:solidFill>
                <a:latin typeface="Arial" pitchFamily="34" charset="0"/>
              </a:rPr>
              <a:t>/d</a:t>
            </a:r>
          </a:p>
          <a:p>
            <a:pPr algn="ctr">
              <a:defRPr/>
            </a:pPr>
            <a:r>
              <a:rPr lang="pt-BR" sz="1000" b="1" dirty="0" smtClean="0">
                <a:solidFill>
                  <a:srgbClr val="404040"/>
                </a:solidFill>
                <a:latin typeface="Arial" pitchFamily="34" charset="0"/>
              </a:rPr>
              <a:t>Gás: 217 </a:t>
            </a:r>
            <a:r>
              <a:rPr lang="pt-BR" sz="1000" b="1" dirty="0">
                <a:solidFill>
                  <a:srgbClr val="404040"/>
                </a:solidFill>
                <a:latin typeface="Arial" pitchFamily="34" charset="0"/>
              </a:rPr>
              <a:t>M m</a:t>
            </a:r>
            <a:r>
              <a:rPr lang="pt-BR" sz="1000" b="1" baseline="30000" dirty="0">
                <a:solidFill>
                  <a:srgbClr val="404040"/>
                </a:solidFill>
                <a:latin typeface="Arial" pitchFamily="34" charset="0"/>
              </a:rPr>
              <a:t>3</a:t>
            </a:r>
            <a:r>
              <a:rPr lang="pt-BR" sz="1000" b="1" dirty="0">
                <a:solidFill>
                  <a:srgbClr val="404040"/>
                </a:solidFill>
                <a:latin typeface="Arial" pitchFamily="34" charset="0"/>
              </a:rPr>
              <a:t>/d</a:t>
            </a:r>
            <a:endParaRPr lang="en-US" sz="1000" b="1" dirty="0">
              <a:solidFill>
                <a:srgbClr val="404040"/>
              </a:solidFill>
              <a:latin typeface="Arial" pitchFamily="34" charset="0"/>
            </a:endParaRPr>
          </a:p>
        </p:txBody>
      </p:sp>
      <p:sp>
        <p:nvSpPr>
          <p:cNvPr id="29" name="Retângulo 28"/>
          <p:cNvSpPr/>
          <p:nvPr/>
        </p:nvSpPr>
        <p:spPr>
          <a:xfrm>
            <a:off x="6985000" y="3872726"/>
            <a:ext cx="1368425" cy="5539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pt-BR" sz="1000" b="1" dirty="0" err="1">
                <a:solidFill>
                  <a:srgbClr val="404040"/>
                </a:solidFill>
                <a:latin typeface="Arial" pitchFamily="34" charset="0"/>
              </a:rPr>
              <a:t>Marlim</a:t>
            </a:r>
            <a:endParaRPr lang="pt-BR" sz="1000" b="1" dirty="0">
              <a:solidFill>
                <a:srgbClr val="404040"/>
              </a:solidFill>
              <a:latin typeface="Arial" pitchFamily="34" charset="0"/>
            </a:endParaRPr>
          </a:p>
          <a:p>
            <a:pPr algn="ctr">
              <a:defRPr/>
            </a:pPr>
            <a:r>
              <a:rPr lang="pt-BR" sz="1000" b="1" dirty="0" smtClean="0">
                <a:solidFill>
                  <a:srgbClr val="404040"/>
                </a:solidFill>
                <a:latin typeface="Arial" pitchFamily="34" charset="0"/>
              </a:rPr>
              <a:t>Óleo: 2,6 </a:t>
            </a:r>
            <a:r>
              <a:rPr lang="pt-BR" sz="1000" b="1" dirty="0">
                <a:solidFill>
                  <a:srgbClr val="404040"/>
                </a:solidFill>
                <a:latin typeface="Arial" pitchFamily="34" charset="0"/>
              </a:rPr>
              <a:t>M </a:t>
            </a:r>
            <a:r>
              <a:rPr lang="pt-BR" sz="1000" b="1" dirty="0" err="1">
                <a:solidFill>
                  <a:srgbClr val="404040"/>
                </a:solidFill>
                <a:latin typeface="Arial" pitchFamily="34" charset="0"/>
              </a:rPr>
              <a:t>bbl</a:t>
            </a:r>
            <a:r>
              <a:rPr lang="pt-BR" sz="1000" b="1" dirty="0">
                <a:solidFill>
                  <a:srgbClr val="404040"/>
                </a:solidFill>
                <a:latin typeface="Arial" pitchFamily="34" charset="0"/>
              </a:rPr>
              <a:t>/d</a:t>
            </a:r>
          </a:p>
          <a:p>
            <a:pPr algn="ctr">
              <a:defRPr/>
            </a:pPr>
            <a:r>
              <a:rPr lang="pt-BR" sz="1000" b="1" dirty="0" smtClean="0">
                <a:solidFill>
                  <a:srgbClr val="404040"/>
                </a:solidFill>
                <a:latin typeface="Arial" pitchFamily="34" charset="0"/>
              </a:rPr>
              <a:t>Gás: 56 </a:t>
            </a:r>
            <a:r>
              <a:rPr lang="pt-BR" sz="1000" b="1" dirty="0">
                <a:solidFill>
                  <a:srgbClr val="404040"/>
                </a:solidFill>
                <a:latin typeface="Arial" pitchFamily="34" charset="0"/>
              </a:rPr>
              <a:t>M m</a:t>
            </a:r>
            <a:r>
              <a:rPr lang="pt-BR" sz="1000" b="1" baseline="30000" dirty="0">
                <a:solidFill>
                  <a:srgbClr val="404040"/>
                </a:solidFill>
                <a:latin typeface="Arial" pitchFamily="34" charset="0"/>
              </a:rPr>
              <a:t>3</a:t>
            </a:r>
            <a:r>
              <a:rPr lang="pt-BR" sz="1000" b="1" dirty="0">
                <a:solidFill>
                  <a:srgbClr val="404040"/>
                </a:solidFill>
                <a:latin typeface="Arial" pitchFamily="34" charset="0"/>
              </a:rPr>
              <a:t>/d</a:t>
            </a:r>
            <a:endParaRPr lang="en-US" sz="1000" b="1" dirty="0">
              <a:solidFill>
                <a:srgbClr val="404040"/>
              </a:solidFill>
              <a:latin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700809"/>
            <a:ext cx="1440000" cy="1265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Gráfico 14"/>
          <p:cNvGraphicFramePr/>
          <p:nvPr/>
        </p:nvGraphicFramePr>
        <p:xfrm>
          <a:off x="179512" y="1844825"/>
          <a:ext cx="8784976" cy="4176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8" name="Estrela de 5 pontas 17"/>
          <p:cNvSpPr/>
          <p:nvPr/>
        </p:nvSpPr>
        <p:spPr>
          <a:xfrm>
            <a:off x="1115616" y="2204864"/>
            <a:ext cx="215900" cy="215900"/>
          </a:xfrm>
          <a:prstGeom prst="star5">
            <a:avLst/>
          </a:prstGeom>
          <a:solidFill>
            <a:srgbClr val="43F52B"/>
          </a:solidFill>
          <a:ln>
            <a:solidFill>
              <a:schemeClr val="tx1"/>
            </a:solidFill>
          </a:ln>
        </p:spPr>
        <p:txBody>
          <a:bodyPr anchor="ctr">
            <a:spAutoFit/>
          </a:bodyPr>
          <a:lstStyle/>
          <a:p>
            <a:pPr algn="ctr">
              <a:defRPr/>
            </a:pPr>
            <a:endParaRPr lang="en-US" sz="1800" b="1" dirty="0">
              <a:latin typeface="Arial" pitchFamily="34" charset="0"/>
              <a:ea typeface="+mn-ea"/>
            </a:endParaRPr>
          </a:p>
        </p:txBody>
      </p:sp>
      <p:sp>
        <p:nvSpPr>
          <p:cNvPr id="19" name="Estrela de 5 pontas 18"/>
          <p:cNvSpPr/>
          <p:nvPr/>
        </p:nvSpPr>
        <p:spPr>
          <a:xfrm>
            <a:off x="1619672" y="2420888"/>
            <a:ext cx="215900" cy="215900"/>
          </a:xfrm>
          <a:prstGeom prst="star5">
            <a:avLst/>
          </a:prstGeom>
          <a:solidFill>
            <a:srgbClr val="43F52B"/>
          </a:solidFill>
          <a:ln>
            <a:solidFill>
              <a:schemeClr val="tx1"/>
            </a:solidFill>
          </a:ln>
        </p:spPr>
        <p:txBody>
          <a:bodyPr anchor="ctr">
            <a:spAutoFit/>
          </a:bodyPr>
          <a:lstStyle/>
          <a:p>
            <a:pPr algn="ctr">
              <a:defRPr/>
            </a:pPr>
            <a:endParaRPr lang="en-US" sz="1800" b="1" dirty="0">
              <a:latin typeface="Arial" pitchFamily="34" charset="0"/>
              <a:ea typeface="+mn-ea"/>
            </a:endParaRPr>
          </a:p>
        </p:txBody>
      </p:sp>
      <p:sp>
        <p:nvSpPr>
          <p:cNvPr id="20" name="Estrela de 5 pontas 19"/>
          <p:cNvSpPr/>
          <p:nvPr/>
        </p:nvSpPr>
        <p:spPr>
          <a:xfrm>
            <a:off x="3780036" y="2636912"/>
            <a:ext cx="215900" cy="215900"/>
          </a:xfrm>
          <a:prstGeom prst="star5">
            <a:avLst/>
          </a:prstGeom>
          <a:solidFill>
            <a:srgbClr val="43F52B"/>
          </a:solidFill>
          <a:ln>
            <a:solidFill>
              <a:schemeClr val="tx1"/>
            </a:solidFill>
          </a:ln>
        </p:spPr>
        <p:txBody>
          <a:bodyPr anchor="ctr">
            <a:spAutoFit/>
          </a:bodyPr>
          <a:lstStyle/>
          <a:p>
            <a:pPr algn="ctr">
              <a:defRPr/>
            </a:pPr>
            <a:endParaRPr lang="en-US" sz="1800" b="1" dirty="0">
              <a:latin typeface="Arial" pitchFamily="34" charset="0"/>
              <a:ea typeface="+mn-ea"/>
            </a:endParaRPr>
          </a:p>
        </p:txBody>
      </p:sp>
      <p:sp>
        <p:nvSpPr>
          <p:cNvPr id="21" name="Estrela de 5 pontas 20"/>
          <p:cNvSpPr/>
          <p:nvPr/>
        </p:nvSpPr>
        <p:spPr>
          <a:xfrm>
            <a:off x="3203848" y="2565028"/>
            <a:ext cx="215900" cy="215900"/>
          </a:xfrm>
          <a:prstGeom prst="star5">
            <a:avLst/>
          </a:prstGeom>
          <a:solidFill>
            <a:srgbClr val="F8E708"/>
          </a:solidFill>
          <a:ln>
            <a:solidFill>
              <a:schemeClr val="tx1"/>
            </a:solidFill>
          </a:ln>
        </p:spPr>
        <p:txBody>
          <a:bodyPr anchor="ctr">
            <a:spAutoFit/>
          </a:bodyPr>
          <a:lstStyle/>
          <a:p>
            <a:pPr algn="ctr">
              <a:defRPr/>
            </a:pPr>
            <a:endParaRPr lang="en-US" sz="1800" b="1" dirty="0">
              <a:latin typeface="Arial" pitchFamily="34" charset="0"/>
              <a:ea typeface="+mn-ea"/>
            </a:endParaRPr>
          </a:p>
        </p:txBody>
      </p:sp>
      <p:sp>
        <p:nvSpPr>
          <p:cNvPr id="22" name="Estrela de 5 pontas 21"/>
          <p:cNvSpPr/>
          <p:nvPr/>
        </p:nvSpPr>
        <p:spPr>
          <a:xfrm>
            <a:off x="2195736" y="2421012"/>
            <a:ext cx="215900" cy="215900"/>
          </a:xfrm>
          <a:prstGeom prst="star5">
            <a:avLst/>
          </a:prstGeom>
          <a:solidFill>
            <a:srgbClr val="F8E708"/>
          </a:solidFill>
          <a:ln>
            <a:solidFill>
              <a:schemeClr val="tx1"/>
            </a:solidFill>
          </a:ln>
        </p:spPr>
        <p:txBody>
          <a:bodyPr anchor="ctr">
            <a:spAutoFit/>
          </a:bodyPr>
          <a:lstStyle/>
          <a:p>
            <a:pPr algn="ctr">
              <a:defRPr/>
            </a:pPr>
            <a:endParaRPr lang="en-US" sz="1800" b="1" dirty="0">
              <a:latin typeface="Arial" pitchFamily="34" charset="0"/>
              <a:ea typeface="+mn-ea"/>
            </a:endParaRPr>
          </a:p>
        </p:txBody>
      </p:sp>
      <p:sp>
        <p:nvSpPr>
          <p:cNvPr id="25" name="Estrela de 5 pontas 24"/>
          <p:cNvSpPr/>
          <p:nvPr/>
        </p:nvSpPr>
        <p:spPr>
          <a:xfrm>
            <a:off x="4788148" y="2636912"/>
            <a:ext cx="215900" cy="215900"/>
          </a:xfrm>
          <a:prstGeom prst="star5">
            <a:avLst/>
          </a:prstGeom>
          <a:solidFill>
            <a:srgbClr val="43F52B"/>
          </a:solidFill>
          <a:ln>
            <a:solidFill>
              <a:schemeClr val="tx1"/>
            </a:solidFill>
          </a:ln>
        </p:spPr>
        <p:txBody>
          <a:bodyPr anchor="ctr">
            <a:spAutoFit/>
          </a:bodyPr>
          <a:lstStyle/>
          <a:p>
            <a:pPr algn="ctr">
              <a:defRPr/>
            </a:pPr>
            <a:endParaRPr lang="en-US" sz="1800" b="1" dirty="0">
              <a:latin typeface="Arial" pitchFamily="34" charset="0"/>
              <a:ea typeface="+mn-ea"/>
            </a:endParaRPr>
          </a:p>
        </p:txBody>
      </p:sp>
      <p:sp>
        <p:nvSpPr>
          <p:cNvPr id="26" name="Estrela de 5 pontas 25"/>
          <p:cNvSpPr/>
          <p:nvPr/>
        </p:nvSpPr>
        <p:spPr>
          <a:xfrm>
            <a:off x="5292080" y="2852936"/>
            <a:ext cx="215900" cy="215900"/>
          </a:xfrm>
          <a:prstGeom prst="star5">
            <a:avLst/>
          </a:prstGeom>
          <a:solidFill>
            <a:srgbClr val="F8E708"/>
          </a:solidFill>
          <a:ln>
            <a:solidFill>
              <a:schemeClr val="tx1"/>
            </a:solidFill>
          </a:ln>
        </p:spPr>
        <p:txBody>
          <a:bodyPr anchor="ctr">
            <a:spAutoFit/>
          </a:bodyPr>
          <a:lstStyle/>
          <a:p>
            <a:pPr algn="ctr">
              <a:defRPr/>
            </a:pPr>
            <a:endParaRPr lang="en-US" sz="1800" b="1" dirty="0">
              <a:latin typeface="Arial" pitchFamily="34" charset="0"/>
              <a:ea typeface="+mn-ea"/>
            </a:endParaRPr>
          </a:p>
        </p:txBody>
      </p:sp>
      <p:sp>
        <p:nvSpPr>
          <p:cNvPr id="27" name="Estrela de 5 pontas 26"/>
          <p:cNvSpPr/>
          <p:nvPr/>
        </p:nvSpPr>
        <p:spPr>
          <a:xfrm>
            <a:off x="7380436" y="2996952"/>
            <a:ext cx="215900" cy="215900"/>
          </a:xfrm>
          <a:prstGeom prst="star5">
            <a:avLst/>
          </a:prstGeom>
          <a:solidFill>
            <a:srgbClr val="F8E708"/>
          </a:solidFill>
          <a:ln>
            <a:solidFill>
              <a:schemeClr val="tx1"/>
            </a:solidFill>
          </a:ln>
        </p:spPr>
        <p:txBody>
          <a:bodyPr anchor="ctr">
            <a:spAutoFit/>
          </a:bodyPr>
          <a:lstStyle/>
          <a:p>
            <a:pPr algn="ctr">
              <a:defRPr/>
            </a:pPr>
            <a:endParaRPr lang="en-US" sz="1800" b="1" dirty="0">
              <a:latin typeface="Arial" pitchFamily="34" charset="0"/>
              <a:ea typeface="+mn-ea"/>
            </a:endParaRPr>
          </a:p>
        </p:txBody>
      </p:sp>
      <p:sp>
        <p:nvSpPr>
          <p:cNvPr id="17" name="Rectangle 2"/>
          <p:cNvSpPr>
            <a:spLocks noChangeArrowheads="1"/>
          </p:cNvSpPr>
          <p:nvPr/>
        </p:nvSpPr>
        <p:spPr bwMode="auto">
          <a:xfrm>
            <a:off x="4499992" y="260648"/>
            <a:ext cx="4609083" cy="698500"/>
          </a:xfrm>
          <a:prstGeom prst="rect">
            <a:avLst/>
          </a:prstGeom>
          <a:noFill/>
          <a:ln w="12699">
            <a:noFill/>
            <a:miter lim="800000"/>
            <a:headEnd type="none" w="sm" len="sm"/>
            <a:tailEnd type="none" w="sm" len="sm"/>
          </a:ln>
        </p:spPr>
        <p:txBody>
          <a:bodyPr anchor="ctr"/>
          <a:lstStyle/>
          <a:p>
            <a:pPr algn="ctr">
              <a:defRPr/>
            </a:pPr>
            <a:r>
              <a:rPr lang="pt-BR" sz="20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Poços </a:t>
            </a:r>
            <a:r>
              <a:rPr lang="pt-BR" sz="2000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- Top 15</a:t>
            </a:r>
            <a:endParaRPr lang="en-US" sz="2000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algn="ctr">
              <a:defRPr/>
            </a:pP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(</a:t>
            </a: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Junho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 de 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2013)</a:t>
            </a:r>
          </a:p>
        </p:txBody>
      </p:sp>
      <p:sp>
        <p:nvSpPr>
          <p:cNvPr id="23" name="CaixaDeTexto 14"/>
          <p:cNvSpPr txBox="1">
            <a:spLocks noChangeArrowheads="1"/>
          </p:cNvSpPr>
          <p:nvPr/>
        </p:nvSpPr>
        <p:spPr bwMode="auto">
          <a:xfrm>
            <a:off x="3765192" y="1434262"/>
            <a:ext cx="181492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600" b="1" dirty="0" smtClean="0">
                <a:solidFill>
                  <a:srgbClr val="595959"/>
                </a:solidFill>
                <a:latin typeface="Arial" pitchFamily="34" charset="0"/>
                <a:cs typeface="Arial" pitchFamily="34" charset="0"/>
              </a:rPr>
              <a:t>Produção (</a:t>
            </a:r>
            <a:r>
              <a:rPr lang="pt-BR" sz="1600" b="1" dirty="0" err="1" smtClean="0">
                <a:solidFill>
                  <a:srgbClr val="595959"/>
                </a:solidFill>
                <a:latin typeface="Arial" pitchFamily="34" charset="0"/>
                <a:cs typeface="Arial" pitchFamily="34" charset="0"/>
              </a:rPr>
              <a:t>bbl</a:t>
            </a:r>
            <a:r>
              <a:rPr lang="pt-BR" sz="1600" b="1" dirty="0" smtClean="0">
                <a:solidFill>
                  <a:srgbClr val="595959"/>
                </a:solidFill>
                <a:latin typeface="Arial" pitchFamily="34" charset="0"/>
                <a:cs typeface="Arial" pitchFamily="34" charset="0"/>
              </a:rPr>
              <a:t>/d</a:t>
            </a:r>
            <a:r>
              <a:rPr lang="pt-BR" sz="1600" b="1" dirty="0">
                <a:solidFill>
                  <a:srgbClr val="595959"/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sz="1600" b="1" dirty="0">
              <a:solidFill>
                <a:srgbClr val="59595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Estrela de 5 pontas 23"/>
          <p:cNvSpPr/>
          <p:nvPr/>
        </p:nvSpPr>
        <p:spPr>
          <a:xfrm>
            <a:off x="107950" y="6381328"/>
            <a:ext cx="142875" cy="144463"/>
          </a:xfrm>
          <a:prstGeom prst="star5">
            <a:avLst/>
          </a:prstGeom>
          <a:solidFill>
            <a:srgbClr val="F8E708"/>
          </a:solidFill>
          <a:ln>
            <a:solidFill>
              <a:schemeClr val="tx1"/>
            </a:solidFill>
          </a:ln>
        </p:spPr>
        <p:txBody>
          <a:bodyPr anchor="ctr">
            <a:spAutoFit/>
          </a:bodyPr>
          <a:lstStyle/>
          <a:p>
            <a:pPr algn="ctr">
              <a:defRPr/>
            </a:pPr>
            <a:endParaRPr lang="en-US" sz="1800" b="1" dirty="0">
              <a:latin typeface="Arial" pitchFamily="34" charset="0"/>
              <a:ea typeface="+mn-ea"/>
            </a:endParaRPr>
          </a:p>
        </p:txBody>
      </p:sp>
      <p:sp>
        <p:nvSpPr>
          <p:cNvPr id="28" name="CaixaDeTexto 12"/>
          <p:cNvSpPr txBox="1">
            <a:spLocks noChangeArrowheads="1"/>
          </p:cNvSpPr>
          <p:nvPr/>
        </p:nvSpPr>
        <p:spPr bwMode="auto">
          <a:xfrm>
            <a:off x="250825" y="6340475"/>
            <a:ext cx="173797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1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Pré-sal – Bacia de Campos</a:t>
            </a:r>
            <a:endParaRPr lang="pt-BR" sz="1000" dirty="0">
              <a:solidFill>
                <a:srgbClr val="7F7F7F"/>
              </a:solidFill>
              <a:latin typeface="Arial" pitchFamily="34" charset="0"/>
              <a:cs typeface="Arial" pitchFamily="34" charset="0"/>
            </a:endParaRPr>
          </a:p>
          <a:p>
            <a:r>
              <a:rPr lang="pt-BR" sz="1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Pré-sal </a:t>
            </a:r>
            <a:r>
              <a:rPr lang="pt-BR" sz="1000" dirty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pt-BR" sz="1000" dirty="0" smtClean="0">
                <a:solidFill>
                  <a:srgbClr val="7F7F7F"/>
                </a:solidFill>
                <a:latin typeface="Arial" pitchFamily="34" charset="0"/>
                <a:cs typeface="Arial" pitchFamily="34" charset="0"/>
              </a:rPr>
              <a:t>Bacia de Santos</a:t>
            </a:r>
            <a:endParaRPr lang="en-US" sz="1000" dirty="0">
              <a:solidFill>
                <a:srgbClr val="7F7F7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Estrela de 5 pontas 28"/>
          <p:cNvSpPr/>
          <p:nvPr/>
        </p:nvSpPr>
        <p:spPr>
          <a:xfrm>
            <a:off x="107950" y="6533728"/>
            <a:ext cx="142875" cy="144463"/>
          </a:xfrm>
          <a:prstGeom prst="star5">
            <a:avLst/>
          </a:prstGeom>
          <a:solidFill>
            <a:srgbClr val="43F52B"/>
          </a:solidFill>
          <a:ln>
            <a:solidFill>
              <a:schemeClr val="tx1"/>
            </a:solidFill>
          </a:ln>
        </p:spPr>
        <p:txBody>
          <a:bodyPr anchor="ctr">
            <a:spAutoFit/>
          </a:bodyPr>
          <a:lstStyle/>
          <a:p>
            <a:pPr algn="ctr">
              <a:defRPr/>
            </a:pPr>
            <a:endParaRPr lang="en-US" sz="1800" b="1" dirty="0">
              <a:latin typeface="Arial" pitchFamily="34" charset="0"/>
              <a:ea typeface="+mn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ângulo 10"/>
          <p:cNvSpPr/>
          <p:nvPr/>
        </p:nvSpPr>
        <p:spPr>
          <a:xfrm>
            <a:off x="5414057" y="4952826"/>
            <a:ext cx="3729943" cy="75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endParaRPr lang="pt-BR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ângulo 14"/>
          <p:cNvSpPr/>
          <p:nvPr/>
        </p:nvSpPr>
        <p:spPr>
          <a:xfrm>
            <a:off x="5418670" y="4049986"/>
            <a:ext cx="3729943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endParaRPr lang="pt-BR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5436097" y="1858094"/>
            <a:ext cx="27363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hangingPunct="0">
              <a:spcBef>
                <a:spcPts val="600"/>
              </a:spcBef>
              <a:spcAft>
                <a:spcPts val="600"/>
              </a:spcAft>
              <a:buSzPct val="100000"/>
              <a:defRPr/>
            </a:pPr>
            <a:r>
              <a:rPr lang="pt-BR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“Libra” – Reservas </a:t>
            </a:r>
            <a:br>
              <a:rPr lang="pt-BR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</a:br>
            <a:r>
              <a:rPr lang="pt-BR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8 a 12 bilhões de barris</a:t>
            </a:r>
          </a:p>
        </p:txBody>
      </p:sp>
      <p:sp>
        <p:nvSpPr>
          <p:cNvPr id="12" name="Retângulo 11"/>
          <p:cNvSpPr/>
          <p:nvPr/>
        </p:nvSpPr>
        <p:spPr>
          <a:xfrm>
            <a:off x="5436096" y="3089980"/>
            <a:ext cx="352839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Net pay: </a:t>
            </a: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326,4 m</a:t>
            </a:r>
          </a:p>
          <a:p>
            <a:endParaRPr lang="en-US" sz="16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API: 27º</a:t>
            </a:r>
          </a:p>
          <a:p>
            <a:endParaRPr lang="en-US" sz="16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Teste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de 5548 a 5560 m: </a:t>
            </a:r>
          </a:p>
          <a:p>
            <a:endParaRPr lang="en-US" sz="16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AutoNum type="arabicPeriod"/>
            </a:pPr>
            <a:r>
              <a:rPr lang="en-US" sz="16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Fluxo</a:t>
            </a: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Ø = 32/64” – 3667 </a:t>
            </a:r>
            <a:r>
              <a:rPr lang="en-US" sz="16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bopd</a:t>
            </a:r>
            <a:endParaRPr lang="en-US" sz="16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AutoNum type="arabicPeriod"/>
            </a:pPr>
            <a:endParaRPr lang="en-US" sz="16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AutoNum type="arabicPeriod"/>
            </a:pPr>
            <a:r>
              <a:rPr lang="en-US" sz="16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Fluxo</a:t>
            </a: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, Ø = 16/64”– 1057 </a:t>
            </a:r>
            <a:r>
              <a:rPr lang="en-US" sz="16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bopd</a:t>
            </a: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 (</a:t>
            </a:r>
            <a:r>
              <a:rPr lang="en-US" sz="16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para</a:t>
            </a: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coletar</a:t>
            </a: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fluido</a:t>
            </a:r>
            <a:r>
              <a:rPr lang="en-US" sz="1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324528" y="1916832"/>
            <a:ext cx="4500000" cy="27699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Prospecto de Libra – Base do Sal (profundidade); IC: 100 m</a:t>
            </a:r>
            <a:endPara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5436096" y="2636912"/>
            <a:ext cx="15953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 dirty="0" smtClean="0">
                <a:latin typeface="Arial" pitchFamily="34" charset="0"/>
                <a:cs typeface="Arial" pitchFamily="34" charset="0"/>
              </a:rPr>
              <a:t>2-ANP-2A-RJS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251520" y="2708920"/>
            <a:ext cx="115929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2-ANP-2A-RJS</a:t>
            </a:r>
            <a:endParaRPr lang="en-US" sz="11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"/>
          <p:cNvSpPr txBox="1">
            <a:spLocks noChangeArrowheads="1"/>
          </p:cNvSpPr>
          <p:nvPr/>
        </p:nvSpPr>
        <p:spPr bwMode="auto">
          <a:xfrm>
            <a:off x="4211960" y="116632"/>
            <a:ext cx="4896544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indent="-342900" algn="ctr" eaLnBrk="0" hangingPunct="0">
              <a:defRPr/>
            </a:pP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1ª </a:t>
            </a: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Rodada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do </a:t>
            </a: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Pré-sal</a:t>
            </a:r>
            <a:endParaRPr lang="en-US" sz="2000" b="1" dirty="0" smtClean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indent="-342900" algn="ctr" eaLnBrk="0" hangingPunct="0">
              <a:defRPr/>
            </a:pPr>
            <a:r>
              <a:rPr lang="pt-BR" sz="20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(21 de outubro de 2013) </a:t>
            </a:r>
          </a:p>
          <a:p>
            <a:pPr indent="-342900" algn="ctr" eaLnBrk="0" hangingPunct="0">
              <a:defRPr/>
            </a:pP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Prospecto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de Libra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</a:blip>
          <a:srcRect l="13792" r="22555" b="17796"/>
          <a:stretch>
            <a:fillRect/>
          </a:stretch>
        </p:blipFill>
        <p:spPr bwMode="auto">
          <a:xfrm>
            <a:off x="323528" y="2375845"/>
            <a:ext cx="4788000" cy="3645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10150875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ângulo 4"/>
          <p:cNvSpPr/>
          <p:nvPr/>
        </p:nvSpPr>
        <p:spPr>
          <a:xfrm>
            <a:off x="6408000" y="4329144"/>
            <a:ext cx="2736000" cy="3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spAutoFit/>
          </a:bodyPr>
          <a:lstStyle/>
          <a:p>
            <a:pPr algn="ctr">
              <a:defRPr/>
            </a:pPr>
            <a:endParaRPr lang="pt-BR" sz="1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ângulo 4"/>
          <p:cNvSpPr/>
          <p:nvPr/>
        </p:nvSpPr>
        <p:spPr>
          <a:xfrm>
            <a:off x="6408000" y="3321032"/>
            <a:ext cx="2736000" cy="3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spAutoFit/>
          </a:bodyPr>
          <a:lstStyle/>
          <a:p>
            <a:pPr algn="ctr">
              <a:defRPr/>
            </a:pPr>
            <a:endParaRPr lang="pt-BR" sz="1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ângulo 4"/>
          <p:cNvSpPr/>
          <p:nvPr/>
        </p:nvSpPr>
        <p:spPr>
          <a:xfrm>
            <a:off x="6408000" y="2312920"/>
            <a:ext cx="2736000" cy="3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spAutoFit/>
          </a:bodyPr>
          <a:lstStyle/>
          <a:p>
            <a:pPr algn="ctr">
              <a:defRPr/>
            </a:pPr>
            <a:endParaRPr lang="pt-BR" sz="1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678" name="Retângulo 7"/>
          <p:cNvSpPr>
            <a:spLocks noChangeArrowheads="1"/>
          </p:cNvSpPr>
          <p:nvPr/>
        </p:nvSpPr>
        <p:spPr bwMode="auto">
          <a:xfrm>
            <a:off x="6156176" y="1556792"/>
            <a:ext cx="2844000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spcBef>
                <a:spcPts val="1800"/>
              </a:spcBef>
            </a:pPr>
            <a:r>
              <a:rPr lang="pt-BR" sz="1800" b="1" dirty="0">
                <a:solidFill>
                  <a:srgbClr val="404040"/>
                </a:solidFill>
                <a:latin typeface="Arial" pitchFamily="34" charset="0"/>
                <a:cs typeface="Arial" pitchFamily="34" charset="0"/>
              </a:rPr>
              <a:t>5 </a:t>
            </a:r>
            <a:r>
              <a:rPr lang="pt-BR" sz="1800" b="1" dirty="0" smtClean="0">
                <a:solidFill>
                  <a:srgbClr val="404040"/>
                </a:solidFill>
                <a:latin typeface="Arial" pitchFamily="34" charset="0"/>
                <a:cs typeface="Arial" pitchFamily="34" charset="0"/>
              </a:rPr>
              <a:t>poços</a:t>
            </a:r>
            <a:endParaRPr lang="pt-BR" sz="1800" b="1" dirty="0">
              <a:solidFill>
                <a:srgbClr val="404040"/>
              </a:solidFill>
              <a:latin typeface="Arial" pitchFamily="34" charset="0"/>
              <a:cs typeface="Arial" pitchFamily="34" charset="0"/>
            </a:endParaRPr>
          </a:p>
          <a:p>
            <a:pPr algn="r">
              <a:spcBef>
                <a:spcPts val="600"/>
              </a:spcBef>
            </a:pPr>
            <a:r>
              <a:rPr lang="pt-BR" sz="1200" b="1" i="1" dirty="0">
                <a:solidFill>
                  <a:srgbClr val="40404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pt-BR" sz="1200" b="1" i="1" dirty="0" smtClean="0">
                <a:solidFill>
                  <a:srgbClr val="404040"/>
                </a:solidFill>
                <a:latin typeface="Arial" pitchFamily="34" charset="0"/>
                <a:cs typeface="Arial" pitchFamily="34" charset="0"/>
              </a:rPr>
              <a:t>PEV, </a:t>
            </a:r>
            <a:r>
              <a:rPr lang="pt-BR" sz="1200" b="1" i="1" dirty="0">
                <a:solidFill>
                  <a:srgbClr val="404040"/>
                </a:solidFill>
                <a:latin typeface="Arial" pitchFamily="34" charset="0"/>
                <a:cs typeface="Arial" pitchFamily="34" charset="0"/>
              </a:rPr>
              <a:t>PVT </a:t>
            </a:r>
            <a:r>
              <a:rPr lang="pt-BR" sz="1200" b="1" i="1" dirty="0" smtClean="0">
                <a:solidFill>
                  <a:srgbClr val="404040"/>
                </a:solidFill>
                <a:latin typeface="Arial" pitchFamily="34" charset="0"/>
                <a:cs typeface="Arial" pitchFamily="34" charset="0"/>
              </a:rPr>
              <a:t>e outros</a:t>
            </a:r>
            <a:endParaRPr lang="pt-BR" sz="1200" b="1" i="1" dirty="0">
              <a:solidFill>
                <a:srgbClr val="404040"/>
              </a:solidFill>
              <a:latin typeface="Arial" pitchFamily="34" charset="0"/>
              <a:cs typeface="Arial" pitchFamily="34" charset="0"/>
            </a:endParaRPr>
          </a:p>
          <a:p>
            <a:pPr algn="r">
              <a:spcBef>
                <a:spcPts val="1800"/>
              </a:spcBef>
            </a:pPr>
            <a:r>
              <a:rPr lang="pt-BR" sz="1800" b="1" dirty="0" smtClean="0">
                <a:solidFill>
                  <a:srgbClr val="31859C"/>
                </a:solidFill>
                <a:latin typeface="Arial" pitchFamily="34" charset="0"/>
                <a:cs typeface="Arial" pitchFamily="34" charset="0"/>
              </a:rPr>
              <a:t>Sísmica </a:t>
            </a:r>
            <a:r>
              <a:rPr lang="pt-BR" sz="1800" b="1" dirty="0">
                <a:solidFill>
                  <a:srgbClr val="31859C"/>
                </a:solidFill>
                <a:latin typeface="Arial" pitchFamily="34" charset="0"/>
                <a:cs typeface="Arial" pitchFamily="34" charset="0"/>
              </a:rPr>
              <a:t>2D</a:t>
            </a:r>
          </a:p>
          <a:p>
            <a:pPr algn="r">
              <a:spcBef>
                <a:spcPts val="1800"/>
              </a:spcBef>
            </a:pPr>
            <a:r>
              <a:rPr lang="pt-BR" sz="1800" b="1" dirty="0" smtClean="0">
                <a:solidFill>
                  <a:srgbClr val="404040"/>
                </a:solidFill>
                <a:latin typeface="Arial" pitchFamily="34" charset="0"/>
                <a:cs typeface="Arial" pitchFamily="34" charset="0"/>
              </a:rPr>
              <a:t>Sísmica </a:t>
            </a:r>
            <a:r>
              <a:rPr lang="pt-BR" sz="1800" b="1" dirty="0">
                <a:solidFill>
                  <a:srgbClr val="404040"/>
                </a:solidFill>
                <a:latin typeface="Arial" pitchFamily="34" charset="0"/>
                <a:cs typeface="Arial" pitchFamily="34" charset="0"/>
              </a:rPr>
              <a:t>3D</a:t>
            </a:r>
          </a:p>
          <a:p>
            <a:pPr algn="r">
              <a:spcBef>
                <a:spcPts val="1800"/>
              </a:spcBef>
            </a:pPr>
            <a:r>
              <a:rPr lang="pt-BR" sz="1800" b="1" dirty="0" smtClean="0">
                <a:solidFill>
                  <a:srgbClr val="31859C"/>
                </a:solidFill>
                <a:latin typeface="Arial" pitchFamily="34" charset="0"/>
                <a:cs typeface="Arial" pitchFamily="34" charset="0"/>
              </a:rPr>
              <a:t>Métodos Potenciais</a:t>
            </a:r>
            <a:endParaRPr lang="pt-BR" sz="1800" b="1" dirty="0">
              <a:solidFill>
                <a:srgbClr val="31859C"/>
              </a:solidFill>
              <a:latin typeface="Arial" pitchFamily="34" charset="0"/>
              <a:cs typeface="Arial" pitchFamily="34" charset="0"/>
            </a:endParaRPr>
          </a:p>
          <a:p>
            <a:pPr algn="r">
              <a:spcBef>
                <a:spcPts val="1800"/>
              </a:spcBef>
            </a:pPr>
            <a:r>
              <a:rPr lang="pt-BR" b="1" dirty="0" smtClean="0">
                <a:solidFill>
                  <a:srgbClr val="404040"/>
                </a:solidFill>
                <a:latin typeface="Arial" pitchFamily="34" charset="0"/>
                <a:cs typeface="Arial" pitchFamily="34" charset="0"/>
              </a:rPr>
              <a:t>Geoquímica de poço</a:t>
            </a:r>
            <a:endParaRPr lang="pt-BR" sz="1800" b="1" dirty="0">
              <a:solidFill>
                <a:srgbClr val="404040"/>
              </a:solidFill>
              <a:latin typeface="Arial" pitchFamily="34" charset="0"/>
              <a:cs typeface="Arial" pitchFamily="34" charset="0"/>
            </a:endParaRPr>
          </a:p>
          <a:p>
            <a:pPr algn="r">
              <a:spcBef>
                <a:spcPts val="1800"/>
              </a:spcBef>
            </a:pPr>
            <a:r>
              <a:rPr lang="pt-BR" sz="1800" b="1" dirty="0" smtClean="0">
                <a:solidFill>
                  <a:srgbClr val="31859C"/>
                </a:solidFill>
                <a:latin typeface="Arial" pitchFamily="34" charset="0"/>
                <a:cs typeface="Arial" pitchFamily="34" charset="0"/>
              </a:rPr>
              <a:t>Estudos técnicos</a:t>
            </a:r>
            <a:endParaRPr lang="pt-BR" sz="1800" b="1" dirty="0">
              <a:solidFill>
                <a:srgbClr val="31859C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upo 16"/>
          <p:cNvGrpSpPr>
            <a:grpSpLocks/>
          </p:cNvGrpSpPr>
          <p:nvPr/>
        </p:nvGrpSpPr>
        <p:grpSpPr bwMode="auto">
          <a:xfrm>
            <a:off x="179388" y="1535113"/>
            <a:ext cx="5940425" cy="4989512"/>
            <a:chOff x="216176" y="1463317"/>
            <a:chExt cx="5940000" cy="4990019"/>
          </a:xfrm>
        </p:grpSpPr>
        <p:pic>
          <p:nvPicPr>
            <p:cNvPr id="28751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16176" y="1463317"/>
              <a:ext cx="5940000" cy="49900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8752" name="CaixaDeTexto 11"/>
            <p:cNvSpPr txBox="1">
              <a:spLocks noChangeArrowheads="1"/>
            </p:cNvSpPr>
            <p:nvPr/>
          </p:nvSpPr>
          <p:spPr bwMode="auto">
            <a:xfrm>
              <a:off x="3045543" y="3501008"/>
              <a:ext cx="662361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sz="600" b="1"/>
                <a:t>2-ANP-1-RJS</a:t>
              </a:r>
              <a:endParaRPr lang="en-US" sz="600" b="1"/>
            </a:p>
          </p:txBody>
        </p:sp>
        <p:sp>
          <p:nvSpPr>
            <p:cNvPr id="28753" name="CaixaDeTexto 12"/>
            <p:cNvSpPr txBox="1">
              <a:spLocks noChangeArrowheads="1"/>
            </p:cNvSpPr>
            <p:nvPr/>
          </p:nvSpPr>
          <p:spPr bwMode="auto">
            <a:xfrm>
              <a:off x="3059832" y="3244334"/>
              <a:ext cx="805029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sz="600" b="1"/>
                <a:t>4-BRSA-451-RJS</a:t>
              </a:r>
              <a:endParaRPr lang="en-US" sz="600" b="1"/>
            </a:p>
          </p:txBody>
        </p:sp>
        <p:sp>
          <p:nvSpPr>
            <p:cNvPr id="28754" name="CaixaDeTexto 13"/>
            <p:cNvSpPr txBox="1">
              <a:spLocks noChangeArrowheads="1"/>
            </p:cNvSpPr>
            <p:nvPr/>
          </p:nvSpPr>
          <p:spPr bwMode="auto">
            <a:xfrm>
              <a:off x="3205462" y="3388350"/>
              <a:ext cx="718466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sz="600" b="1"/>
                <a:t>2-ANP-2A-RJS</a:t>
              </a:r>
              <a:endParaRPr lang="en-US" sz="600" b="1"/>
            </a:p>
          </p:txBody>
        </p:sp>
        <p:sp>
          <p:nvSpPr>
            <p:cNvPr id="28755" name="CaixaDeTexto 14"/>
            <p:cNvSpPr txBox="1">
              <a:spLocks noChangeArrowheads="1"/>
            </p:cNvSpPr>
            <p:nvPr/>
          </p:nvSpPr>
          <p:spPr bwMode="auto">
            <a:xfrm>
              <a:off x="3995936" y="3356992"/>
              <a:ext cx="704039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sz="600" b="1"/>
                <a:t>1-SHEL-5-RJS</a:t>
              </a:r>
              <a:endParaRPr lang="en-US" sz="600" b="1"/>
            </a:p>
          </p:txBody>
        </p:sp>
        <p:sp>
          <p:nvSpPr>
            <p:cNvPr id="28756" name="CaixaDeTexto 15"/>
            <p:cNvSpPr txBox="1">
              <a:spLocks noChangeArrowheads="1"/>
            </p:cNvSpPr>
            <p:nvPr/>
          </p:nvSpPr>
          <p:spPr bwMode="auto">
            <a:xfrm>
              <a:off x="2686851" y="4036422"/>
              <a:ext cx="805029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t-BR" sz="600" b="1"/>
                <a:t>9-BRSA-716-RJS</a:t>
              </a:r>
              <a:endParaRPr lang="en-US" sz="600" b="1"/>
            </a:p>
          </p:txBody>
        </p:sp>
      </p:grpSp>
      <p:grpSp>
        <p:nvGrpSpPr>
          <p:cNvPr id="3" name="Grupo 137"/>
          <p:cNvGrpSpPr>
            <a:grpSpLocks noChangeAspect="1"/>
          </p:cNvGrpSpPr>
          <p:nvPr/>
        </p:nvGrpSpPr>
        <p:grpSpPr bwMode="auto">
          <a:xfrm>
            <a:off x="6372225" y="5035550"/>
            <a:ext cx="2468563" cy="1201738"/>
            <a:chOff x="6444208" y="5224463"/>
            <a:chExt cx="2231480" cy="1084857"/>
          </a:xfrm>
        </p:grpSpPr>
        <p:sp>
          <p:nvSpPr>
            <p:cNvPr id="28681" name="AutoShape 5"/>
            <p:cNvSpPr>
              <a:spLocks noChangeAspect="1" noChangeArrowheads="1" noTextEdit="1"/>
            </p:cNvSpPr>
            <p:nvPr/>
          </p:nvSpPr>
          <p:spPr bwMode="auto">
            <a:xfrm>
              <a:off x="6450013" y="5229225"/>
              <a:ext cx="2225675" cy="10604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8682" name="Rectangle 7"/>
            <p:cNvSpPr>
              <a:spLocks noChangeArrowheads="1"/>
            </p:cNvSpPr>
            <p:nvPr/>
          </p:nvSpPr>
          <p:spPr bwMode="auto">
            <a:xfrm>
              <a:off x="6467476" y="5224463"/>
              <a:ext cx="572375" cy="1667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Legenda</a:t>
              </a:r>
              <a:endParaRPr lang="en-US" sz="1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683" name="Rectangle 8"/>
            <p:cNvSpPr>
              <a:spLocks noChangeArrowheads="1"/>
            </p:cNvSpPr>
            <p:nvPr/>
          </p:nvSpPr>
          <p:spPr bwMode="auto">
            <a:xfrm>
              <a:off x="6467476" y="5713413"/>
              <a:ext cx="307975" cy="153988"/>
            </a:xfrm>
            <a:prstGeom prst="rect">
              <a:avLst/>
            </a:prstGeom>
            <a:solidFill>
              <a:srgbClr val="FF00C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8684" name="Rectangle 9"/>
            <p:cNvSpPr>
              <a:spLocks noChangeArrowheads="1"/>
            </p:cNvSpPr>
            <p:nvPr/>
          </p:nvSpPr>
          <p:spPr bwMode="auto">
            <a:xfrm>
              <a:off x="6831013" y="5732463"/>
              <a:ext cx="533250" cy="1250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900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Sísmica</a:t>
              </a:r>
              <a:r>
                <a:rPr lang="en-US" sz="90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3D</a:t>
              </a:r>
              <a:endParaRPr lang="en-US" sz="1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685" name="Line 10"/>
            <p:cNvSpPr>
              <a:spLocks noChangeShapeType="1"/>
            </p:cNvSpPr>
            <p:nvPr/>
          </p:nvSpPr>
          <p:spPr bwMode="auto">
            <a:xfrm>
              <a:off x="6467476" y="6000750"/>
              <a:ext cx="307975" cy="1588"/>
            </a:xfrm>
            <a:prstGeom prst="line">
              <a:avLst/>
            </a:prstGeom>
            <a:noFill/>
            <a:ln w="11113">
              <a:solidFill>
                <a:srgbClr val="FFAA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8686" name="Rectangle 11"/>
            <p:cNvSpPr>
              <a:spLocks noChangeArrowheads="1"/>
            </p:cNvSpPr>
            <p:nvPr/>
          </p:nvSpPr>
          <p:spPr bwMode="auto">
            <a:xfrm>
              <a:off x="6831013" y="5942013"/>
              <a:ext cx="533250" cy="1250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900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Sísmica</a:t>
              </a:r>
              <a:r>
                <a:rPr lang="en-US" sz="90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2D</a:t>
              </a:r>
              <a:endParaRPr lang="en-US" sz="1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687" name="Rectangle 12"/>
            <p:cNvSpPr>
              <a:spLocks noChangeArrowheads="1"/>
            </p:cNvSpPr>
            <p:nvPr/>
          </p:nvSpPr>
          <p:spPr bwMode="auto">
            <a:xfrm>
              <a:off x="6444208" y="6156920"/>
              <a:ext cx="307975" cy="152400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8688" name="Rectangle 15"/>
            <p:cNvSpPr>
              <a:spLocks noChangeArrowheads="1"/>
            </p:cNvSpPr>
            <p:nvPr/>
          </p:nvSpPr>
          <p:spPr bwMode="auto">
            <a:xfrm>
              <a:off x="6456908" y="6123582"/>
              <a:ext cx="7938" cy="9525"/>
            </a:xfrm>
            <a:prstGeom prst="rect">
              <a:avLst/>
            </a:prstGeom>
            <a:solidFill>
              <a:srgbClr val="007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8689" name="Rectangle 18"/>
            <p:cNvSpPr>
              <a:spLocks noChangeArrowheads="1"/>
            </p:cNvSpPr>
            <p:nvPr/>
          </p:nvSpPr>
          <p:spPr bwMode="auto">
            <a:xfrm>
              <a:off x="6456908" y="6156920"/>
              <a:ext cx="7938" cy="7938"/>
            </a:xfrm>
            <a:prstGeom prst="rect">
              <a:avLst/>
            </a:prstGeom>
            <a:solidFill>
              <a:srgbClr val="007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8690" name="Rectangle 21"/>
            <p:cNvSpPr>
              <a:spLocks noChangeArrowheads="1"/>
            </p:cNvSpPr>
            <p:nvPr/>
          </p:nvSpPr>
          <p:spPr bwMode="auto">
            <a:xfrm>
              <a:off x="6456908" y="6190257"/>
              <a:ext cx="7938" cy="7938"/>
            </a:xfrm>
            <a:prstGeom prst="rect">
              <a:avLst/>
            </a:prstGeom>
            <a:solidFill>
              <a:srgbClr val="007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8691" name="Rectangle 24"/>
            <p:cNvSpPr>
              <a:spLocks noChangeArrowheads="1"/>
            </p:cNvSpPr>
            <p:nvPr/>
          </p:nvSpPr>
          <p:spPr bwMode="auto">
            <a:xfrm>
              <a:off x="6456908" y="6223595"/>
              <a:ext cx="7938" cy="7938"/>
            </a:xfrm>
            <a:prstGeom prst="rect">
              <a:avLst/>
            </a:prstGeom>
            <a:solidFill>
              <a:srgbClr val="007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8692" name="Rectangle 27"/>
            <p:cNvSpPr>
              <a:spLocks noChangeArrowheads="1"/>
            </p:cNvSpPr>
            <p:nvPr/>
          </p:nvSpPr>
          <p:spPr bwMode="auto">
            <a:xfrm>
              <a:off x="6456908" y="6256932"/>
              <a:ext cx="7938" cy="7938"/>
            </a:xfrm>
            <a:prstGeom prst="rect">
              <a:avLst/>
            </a:prstGeom>
            <a:solidFill>
              <a:srgbClr val="007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8693" name="Rectangle 30"/>
            <p:cNvSpPr>
              <a:spLocks noChangeArrowheads="1"/>
            </p:cNvSpPr>
            <p:nvPr/>
          </p:nvSpPr>
          <p:spPr bwMode="auto">
            <a:xfrm>
              <a:off x="6456908" y="6290270"/>
              <a:ext cx="7938" cy="7938"/>
            </a:xfrm>
            <a:prstGeom prst="rect">
              <a:avLst/>
            </a:prstGeom>
            <a:solidFill>
              <a:srgbClr val="007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8694" name="Rectangle 40"/>
            <p:cNvSpPr>
              <a:spLocks noChangeArrowheads="1"/>
            </p:cNvSpPr>
            <p:nvPr/>
          </p:nvSpPr>
          <p:spPr bwMode="auto">
            <a:xfrm>
              <a:off x="6490245" y="6123582"/>
              <a:ext cx="7938" cy="9525"/>
            </a:xfrm>
            <a:prstGeom prst="rect">
              <a:avLst/>
            </a:prstGeom>
            <a:solidFill>
              <a:srgbClr val="007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8695" name="Rectangle 41"/>
            <p:cNvSpPr>
              <a:spLocks noChangeArrowheads="1"/>
            </p:cNvSpPr>
            <p:nvPr/>
          </p:nvSpPr>
          <p:spPr bwMode="auto">
            <a:xfrm>
              <a:off x="6523583" y="6123582"/>
              <a:ext cx="7938" cy="9525"/>
            </a:xfrm>
            <a:prstGeom prst="rect">
              <a:avLst/>
            </a:prstGeom>
            <a:solidFill>
              <a:srgbClr val="007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8696" name="Rectangle 42"/>
            <p:cNvSpPr>
              <a:spLocks noChangeArrowheads="1"/>
            </p:cNvSpPr>
            <p:nvPr/>
          </p:nvSpPr>
          <p:spPr bwMode="auto">
            <a:xfrm>
              <a:off x="6556920" y="6123582"/>
              <a:ext cx="7938" cy="9525"/>
            </a:xfrm>
            <a:prstGeom prst="rect">
              <a:avLst/>
            </a:prstGeom>
            <a:solidFill>
              <a:srgbClr val="007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8697" name="Rectangle 43"/>
            <p:cNvSpPr>
              <a:spLocks noChangeArrowheads="1"/>
            </p:cNvSpPr>
            <p:nvPr/>
          </p:nvSpPr>
          <p:spPr bwMode="auto">
            <a:xfrm>
              <a:off x="6490245" y="6156920"/>
              <a:ext cx="7938" cy="7938"/>
            </a:xfrm>
            <a:prstGeom prst="rect">
              <a:avLst/>
            </a:prstGeom>
            <a:solidFill>
              <a:srgbClr val="007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8698" name="Rectangle 44"/>
            <p:cNvSpPr>
              <a:spLocks noChangeArrowheads="1"/>
            </p:cNvSpPr>
            <p:nvPr/>
          </p:nvSpPr>
          <p:spPr bwMode="auto">
            <a:xfrm>
              <a:off x="6523583" y="6156920"/>
              <a:ext cx="7938" cy="7938"/>
            </a:xfrm>
            <a:prstGeom prst="rect">
              <a:avLst/>
            </a:prstGeom>
            <a:solidFill>
              <a:srgbClr val="007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8699" name="Rectangle 45"/>
            <p:cNvSpPr>
              <a:spLocks noChangeArrowheads="1"/>
            </p:cNvSpPr>
            <p:nvPr/>
          </p:nvSpPr>
          <p:spPr bwMode="auto">
            <a:xfrm>
              <a:off x="6556920" y="6156920"/>
              <a:ext cx="7938" cy="7938"/>
            </a:xfrm>
            <a:prstGeom prst="rect">
              <a:avLst/>
            </a:prstGeom>
            <a:solidFill>
              <a:srgbClr val="007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8700" name="Rectangle 46"/>
            <p:cNvSpPr>
              <a:spLocks noChangeArrowheads="1"/>
            </p:cNvSpPr>
            <p:nvPr/>
          </p:nvSpPr>
          <p:spPr bwMode="auto">
            <a:xfrm>
              <a:off x="6490245" y="6190257"/>
              <a:ext cx="7938" cy="7938"/>
            </a:xfrm>
            <a:prstGeom prst="rect">
              <a:avLst/>
            </a:prstGeom>
            <a:solidFill>
              <a:srgbClr val="007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8701" name="Rectangle 47"/>
            <p:cNvSpPr>
              <a:spLocks noChangeArrowheads="1"/>
            </p:cNvSpPr>
            <p:nvPr/>
          </p:nvSpPr>
          <p:spPr bwMode="auto">
            <a:xfrm>
              <a:off x="6523583" y="6190257"/>
              <a:ext cx="7938" cy="7938"/>
            </a:xfrm>
            <a:prstGeom prst="rect">
              <a:avLst/>
            </a:prstGeom>
            <a:solidFill>
              <a:srgbClr val="007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8702" name="Rectangle 48"/>
            <p:cNvSpPr>
              <a:spLocks noChangeArrowheads="1"/>
            </p:cNvSpPr>
            <p:nvPr/>
          </p:nvSpPr>
          <p:spPr bwMode="auto">
            <a:xfrm>
              <a:off x="6556920" y="6190257"/>
              <a:ext cx="7938" cy="7938"/>
            </a:xfrm>
            <a:prstGeom prst="rect">
              <a:avLst/>
            </a:prstGeom>
            <a:solidFill>
              <a:srgbClr val="007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8703" name="Rectangle 49"/>
            <p:cNvSpPr>
              <a:spLocks noChangeArrowheads="1"/>
            </p:cNvSpPr>
            <p:nvPr/>
          </p:nvSpPr>
          <p:spPr bwMode="auto">
            <a:xfrm>
              <a:off x="6490245" y="6223595"/>
              <a:ext cx="7938" cy="7938"/>
            </a:xfrm>
            <a:prstGeom prst="rect">
              <a:avLst/>
            </a:prstGeom>
            <a:solidFill>
              <a:srgbClr val="007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8704" name="Rectangle 50"/>
            <p:cNvSpPr>
              <a:spLocks noChangeArrowheads="1"/>
            </p:cNvSpPr>
            <p:nvPr/>
          </p:nvSpPr>
          <p:spPr bwMode="auto">
            <a:xfrm>
              <a:off x="6523583" y="6223595"/>
              <a:ext cx="7938" cy="7938"/>
            </a:xfrm>
            <a:prstGeom prst="rect">
              <a:avLst/>
            </a:prstGeom>
            <a:solidFill>
              <a:srgbClr val="007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8705" name="Rectangle 51"/>
            <p:cNvSpPr>
              <a:spLocks noChangeArrowheads="1"/>
            </p:cNvSpPr>
            <p:nvPr/>
          </p:nvSpPr>
          <p:spPr bwMode="auto">
            <a:xfrm>
              <a:off x="6556920" y="6223595"/>
              <a:ext cx="7938" cy="7938"/>
            </a:xfrm>
            <a:prstGeom prst="rect">
              <a:avLst/>
            </a:prstGeom>
            <a:solidFill>
              <a:srgbClr val="007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8706" name="Rectangle 53"/>
            <p:cNvSpPr>
              <a:spLocks noChangeArrowheads="1"/>
            </p:cNvSpPr>
            <p:nvPr/>
          </p:nvSpPr>
          <p:spPr bwMode="auto">
            <a:xfrm>
              <a:off x="6523583" y="6256932"/>
              <a:ext cx="7938" cy="7938"/>
            </a:xfrm>
            <a:prstGeom prst="rect">
              <a:avLst/>
            </a:prstGeom>
            <a:solidFill>
              <a:srgbClr val="007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8707" name="Rectangle 54"/>
            <p:cNvSpPr>
              <a:spLocks noChangeArrowheads="1"/>
            </p:cNvSpPr>
            <p:nvPr/>
          </p:nvSpPr>
          <p:spPr bwMode="auto">
            <a:xfrm>
              <a:off x="6556920" y="6256932"/>
              <a:ext cx="7938" cy="7938"/>
            </a:xfrm>
            <a:prstGeom prst="rect">
              <a:avLst/>
            </a:prstGeom>
            <a:solidFill>
              <a:srgbClr val="007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8708" name="Rectangle 55"/>
            <p:cNvSpPr>
              <a:spLocks noChangeArrowheads="1"/>
            </p:cNvSpPr>
            <p:nvPr/>
          </p:nvSpPr>
          <p:spPr bwMode="auto">
            <a:xfrm>
              <a:off x="6490245" y="6290270"/>
              <a:ext cx="7938" cy="7938"/>
            </a:xfrm>
            <a:prstGeom prst="rect">
              <a:avLst/>
            </a:prstGeom>
            <a:solidFill>
              <a:srgbClr val="007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8709" name="Rectangle 56"/>
            <p:cNvSpPr>
              <a:spLocks noChangeArrowheads="1"/>
            </p:cNvSpPr>
            <p:nvPr/>
          </p:nvSpPr>
          <p:spPr bwMode="auto">
            <a:xfrm>
              <a:off x="6523583" y="6290270"/>
              <a:ext cx="7938" cy="7938"/>
            </a:xfrm>
            <a:prstGeom prst="rect">
              <a:avLst/>
            </a:prstGeom>
            <a:solidFill>
              <a:srgbClr val="007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8710" name="Rectangle 57"/>
            <p:cNvSpPr>
              <a:spLocks noChangeArrowheads="1"/>
            </p:cNvSpPr>
            <p:nvPr/>
          </p:nvSpPr>
          <p:spPr bwMode="auto">
            <a:xfrm>
              <a:off x="6556920" y="6290270"/>
              <a:ext cx="7938" cy="7938"/>
            </a:xfrm>
            <a:prstGeom prst="rect">
              <a:avLst/>
            </a:prstGeom>
            <a:solidFill>
              <a:srgbClr val="007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8711" name="Rectangle 67"/>
            <p:cNvSpPr>
              <a:spLocks noChangeArrowheads="1"/>
            </p:cNvSpPr>
            <p:nvPr/>
          </p:nvSpPr>
          <p:spPr bwMode="auto">
            <a:xfrm>
              <a:off x="6590258" y="6123582"/>
              <a:ext cx="7938" cy="9525"/>
            </a:xfrm>
            <a:prstGeom prst="rect">
              <a:avLst/>
            </a:prstGeom>
            <a:solidFill>
              <a:srgbClr val="007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8712" name="Rectangle 68"/>
            <p:cNvSpPr>
              <a:spLocks noChangeArrowheads="1"/>
            </p:cNvSpPr>
            <p:nvPr/>
          </p:nvSpPr>
          <p:spPr bwMode="auto">
            <a:xfrm>
              <a:off x="6623595" y="6123582"/>
              <a:ext cx="7938" cy="9525"/>
            </a:xfrm>
            <a:prstGeom prst="rect">
              <a:avLst/>
            </a:prstGeom>
            <a:solidFill>
              <a:srgbClr val="007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8713" name="Rectangle 69"/>
            <p:cNvSpPr>
              <a:spLocks noChangeArrowheads="1"/>
            </p:cNvSpPr>
            <p:nvPr/>
          </p:nvSpPr>
          <p:spPr bwMode="auto">
            <a:xfrm>
              <a:off x="6656933" y="6123582"/>
              <a:ext cx="7938" cy="9525"/>
            </a:xfrm>
            <a:prstGeom prst="rect">
              <a:avLst/>
            </a:prstGeom>
            <a:solidFill>
              <a:srgbClr val="007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8714" name="Rectangle 70"/>
            <p:cNvSpPr>
              <a:spLocks noChangeArrowheads="1"/>
            </p:cNvSpPr>
            <p:nvPr/>
          </p:nvSpPr>
          <p:spPr bwMode="auto">
            <a:xfrm>
              <a:off x="6590258" y="6156920"/>
              <a:ext cx="7938" cy="7938"/>
            </a:xfrm>
            <a:prstGeom prst="rect">
              <a:avLst/>
            </a:prstGeom>
            <a:solidFill>
              <a:srgbClr val="007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8715" name="Rectangle 71"/>
            <p:cNvSpPr>
              <a:spLocks noChangeArrowheads="1"/>
            </p:cNvSpPr>
            <p:nvPr/>
          </p:nvSpPr>
          <p:spPr bwMode="auto">
            <a:xfrm>
              <a:off x="6623595" y="6156920"/>
              <a:ext cx="7938" cy="7938"/>
            </a:xfrm>
            <a:prstGeom prst="rect">
              <a:avLst/>
            </a:prstGeom>
            <a:solidFill>
              <a:srgbClr val="007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8716" name="Rectangle 72"/>
            <p:cNvSpPr>
              <a:spLocks noChangeArrowheads="1"/>
            </p:cNvSpPr>
            <p:nvPr/>
          </p:nvSpPr>
          <p:spPr bwMode="auto">
            <a:xfrm>
              <a:off x="6656933" y="6156920"/>
              <a:ext cx="7938" cy="7938"/>
            </a:xfrm>
            <a:prstGeom prst="rect">
              <a:avLst/>
            </a:prstGeom>
            <a:solidFill>
              <a:srgbClr val="007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8717" name="Rectangle 73"/>
            <p:cNvSpPr>
              <a:spLocks noChangeArrowheads="1"/>
            </p:cNvSpPr>
            <p:nvPr/>
          </p:nvSpPr>
          <p:spPr bwMode="auto">
            <a:xfrm>
              <a:off x="6590258" y="6190257"/>
              <a:ext cx="7938" cy="7938"/>
            </a:xfrm>
            <a:prstGeom prst="rect">
              <a:avLst/>
            </a:prstGeom>
            <a:solidFill>
              <a:srgbClr val="007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8718" name="Rectangle 74"/>
            <p:cNvSpPr>
              <a:spLocks noChangeArrowheads="1"/>
            </p:cNvSpPr>
            <p:nvPr/>
          </p:nvSpPr>
          <p:spPr bwMode="auto">
            <a:xfrm>
              <a:off x="6623595" y="6190257"/>
              <a:ext cx="7938" cy="7938"/>
            </a:xfrm>
            <a:prstGeom prst="rect">
              <a:avLst/>
            </a:prstGeom>
            <a:solidFill>
              <a:srgbClr val="007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8719" name="Rectangle 75"/>
            <p:cNvSpPr>
              <a:spLocks noChangeArrowheads="1"/>
            </p:cNvSpPr>
            <p:nvPr/>
          </p:nvSpPr>
          <p:spPr bwMode="auto">
            <a:xfrm>
              <a:off x="6656933" y="6190257"/>
              <a:ext cx="7938" cy="7938"/>
            </a:xfrm>
            <a:prstGeom prst="rect">
              <a:avLst/>
            </a:prstGeom>
            <a:solidFill>
              <a:srgbClr val="007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8720" name="Rectangle 76"/>
            <p:cNvSpPr>
              <a:spLocks noChangeArrowheads="1"/>
            </p:cNvSpPr>
            <p:nvPr/>
          </p:nvSpPr>
          <p:spPr bwMode="auto">
            <a:xfrm>
              <a:off x="6590258" y="6223595"/>
              <a:ext cx="7938" cy="7938"/>
            </a:xfrm>
            <a:prstGeom prst="rect">
              <a:avLst/>
            </a:prstGeom>
            <a:solidFill>
              <a:srgbClr val="007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8721" name="Rectangle 77"/>
            <p:cNvSpPr>
              <a:spLocks noChangeArrowheads="1"/>
            </p:cNvSpPr>
            <p:nvPr/>
          </p:nvSpPr>
          <p:spPr bwMode="auto">
            <a:xfrm>
              <a:off x="6623595" y="6223595"/>
              <a:ext cx="7938" cy="7938"/>
            </a:xfrm>
            <a:prstGeom prst="rect">
              <a:avLst/>
            </a:prstGeom>
            <a:solidFill>
              <a:srgbClr val="007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8722" name="Rectangle 78"/>
            <p:cNvSpPr>
              <a:spLocks noChangeArrowheads="1"/>
            </p:cNvSpPr>
            <p:nvPr/>
          </p:nvSpPr>
          <p:spPr bwMode="auto">
            <a:xfrm>
              <a:off x="6656933" y="6223595"/>
              <a:ext cx="7938" cy="7938"/>
            </a:xfrm>
            <a:prstGeom prst="rect">
              <a:avLst/>
            </a:prstGeom>
            <a:solidFill>
              <a:srgbClr val="007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8723" name="Rectangle 79"/>
            <p:cNvSpPr>
              <a:spLocks noChangeArrowheads="1"/>
            </p:cNvSpPr>
            <p:nvPr/>
          </p:nvSpPr>
          <p:spPr bwMode="auto">
            <a:xfrm>
              <a:off x="6590258" y="6256932"/>
              <a:ext cx="7938" cy="7938"/>
            </a:xfrm>
            <a:prstGeom prst="rect">
              <a:avLst/>
            </a:prstGeom>
            <a:solidFill>
              <a:srgbClr val="007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8724" name="Rectangle 80"/>
            <p:cNvSpPr>
              <a:spLocks noChangeArrowheads="1"/>
            </p:cNvSpPr>
            <p:nvPr/>
          </p:nvSpPr>
          <p:spPr bwMode="auto">
            <a:xfrm>
              <a:off x="6623595" y="6256932"/>
              <a:ext cx="7938" cy="7938"/>
            </a:xfrm>
            <a:prstGeom prst="rect">
              <a:avLst/>
            </a:prstGeom>
            <a:solidFill>
              <a:srgbClr val="007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8725" name="Rectangle 81"/>
            <p:cNvSpPr>
              <a:spLocks noChangeArrowheads="1"/>
            </p:cNvSpPr>
            <p:nvPr/>
          </p:nvSpPr>
          <p:spPr bwMode="auto">
            <a:xfrm>
              <a:off x="6656933" y="6256932"/>
              <a:ext cx="7938" cy="7938"/>
            </a:xfrm>
            <a:prstGeom prst="rect">
              <a:avLst/>
            </a:prstGeom>
            <a:solidFill>
              <a:srgbClr val="007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8726" name="Rectangle 82"/>
            <p:cNvSpPr>
              <a:spLocks noChangeArrowheads="1"/>
            </p:cNvSpPr>
            <p:nvPr/>
          </p:nvSpPr>
          <p:spPr bwMode="auto">
            <a:xfrm>
              <a:off x="6590258" y="6290270"/>
              <a:ext cx="7938" cy="7938"/>
            </a:xfrm>
            <a:prstGeom prst="rect">
              <a:avLst/>
            </a:prstGeom>
            <a:solidFill>
              <a:srgbClr val="007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8727" name="Rectangle 83"/>
            <p:cNvSpPr>
              <a:spLocks noChangeArrowheads="1"/>
            </p:cNvSpPr>
            <p:nvPr/>
          </p:nvSpPr>
          <p:spPr bwMode="auto">
            <a:xfrm>
              <a:off x="6623595" y="6290270"/>
              <a:ext cx="7938" cy="7938"/>
            </a:xfrm>
            <a:prstGeom prst="rect">
              <a:avLst/>
            </a:prstGeom>
            <a:solidFill>
              <a:srgbClr val="007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8728" name="Rectangle 84"/>
            <p:cNvSpPr>
              <a:spLocks noChangeArrowheads="1"/>
            </p:cNvSpPr>
            <p:nvPr/>
          </p:nvSpPr>
          <p:spPr bwMode="auto">
            <a:xfrm>
              <a:off x="6656933" y="6290270"/>
              <a:ext cx="7938" cy="7938"/>
            </a:xfrm>
            <a:prstGeom prst="rect">
              <a:avLst/>
            </a:prstGeom>
            <a:solidFill>
              <a:srgbClr val="007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8729" name="Rectangle 94"/>
            <p:cNvSpPr>
              <a:spLocks noChangeArrowheads="1"/>
            </p:cNvSpPr>
            <p:nvPr/>
          </p:nvSpPr>
          <p:spPr bwMode="auto">
            <a:xfrm>
              <a:off x="6688683" y="6123582"/>
              <a:ext cx="9525" cy="9525"/>
            </a:xfrm>
            <a:prstGeom prst="rect">
              <a:avLst/>
            </a:prstGeom>
            <a:solidFill>
              <a:srgbClr val="007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8730" name="Rectangle 95"/>
            <p:cNvSpPr>
              <a:spLocks noChangeArrowheads="1"/>
            </p:cNvSpPr>
            <p:nvPr/>
          </p:nvSpPr>
          <p:spPr bwMode="auto">
            <a:xfrm>
              <a:off x="6722020" y="6123582"/>
              <a:ext cx="7938" cy="9525"/>
            </a:xfrm>
            <a:prstGeom prst="rect">
              <a:avLst/>
            </a:prstGeom>
            <a:solidFill>
              <a:srgbClr val="007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8731" name="Rectangle 96"/>
            <p:cNvSpPr>
              <a:spLocks noChangeArrowheads="1"/>
            </p:cNvSpPr>
            <p:nvPr/>
          </p:nvSpPr>
          <p:spPr bwMode="auto">
            <a:xfrm>
              <a:off x="6755358" y="6123582"/>
              <a:ext cx="7938" cy="9525"/>
            </a:xfrm>
            <a:prstGeom prst="rect">
              <a:avLst/>
            </a:prstGeom>
            <a:solidFill>
              <a:srgbClr val="007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8732" name="Rectangle 97"/>
            <p:cNvSpPr>
              <a:spLocks noChangeArrowheads="1"/>
            </p:cNvSpPr>
            <p:nvPr/>
          </p:nvSpPr>
          <p:spPr bwMode="auto">
            <a:xfrm>
              <a:off x="6688683" y="6156920"/>
              <a:ext cx="9525" cy="7938"/>
            </a:xfrm>
            <a:prstGeom prst="rect">
              <a:avLst/>
            </a:prstGeom>
            <a:solidFill>
              <a:srgbClr val="007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8733" name="Rectangle 98"/>
            <p:cNvSpPr>
              <a:spLocks noChangeArrowheads="1"/>
            </p:cNvSpPr>
            <p:nvPr/>
          </p:nvSpPr>
          <p:spPr bwMode="auto">
            <a:xfrm>
              <a:off x="6722020" y="6156920"/>
              <a:ext cx="7938" cy="7938"/>
            </a:xfrm>
            <a:prstGeom prst="rect">
              <a:avLst/>
            </a:prstGeom>
            <a:solidFill>
              <a:srgbClr val="007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8734" name="Rectangle 99"/>
            <p:cNvSpPr>
              <a:spLocks noChangeArrowheads="1"/>
            </p:cNvSpPr>
            <p:nvPr/>
          </p:nvSpPr>
          <p:spPr bwMode="auto">
            <a:xfrm>
              <a:off x="6755358" y="6156920"/>
              <a:ext cx="7938" cy="7938"/>
            </a:xfrm>
            <a:prstGeom prst="rect">
              <a:avLst/>
            </a:prstGeom>
            <a:solidFill>
              <a:srgbClr val="007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8735" name="Rectangle 100"/>
            <p:cNvSpPr>
              <a:spLocks noChangeArrowheads="1"/>
            </p:cNvSpPr>
            <p:nvPr/>
          </p:nvSpPr>
          <p:spPr bwMode="auto">
            <a:xfrm>
              <a:off x="6688683" y="6190257"/>
              <a:ext cx="9525" cy="7938"/>
            </a:xfrm>
            <a:prstGeom prst="rect">
              <a:avLst/>
            </a:prstGeom>
            <a:solidFill>
              <a:srgbClr val="007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8736" name="Rectangle 101"/>
            <p:cNvSpPr>
              <a:spLocks noChangeArrowheads="1"/>
            </p:cNvSpPr>
            <p:nvPr/>
          </p:nvSpPr>
          <p:spPr bwMode="auto">
            <a:xfrm>
              <a:off x="6722020" y="6190257"/>
              <a:ext cx="7938" cy="7938"/>
            </a:xfrm>
            <a:prstGeom prst="rect">
              <a:avLst/>
            </a:prstGeom>
            <a:solidFill>
              <a:srgbClr val="007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8737" name="Rectangle 102"/>
            <p:cNvSpPr>
              <a:spLocks noChangeArrowheads="1"/>
            </p:cNvSpPr>
            <p:nvPr/>
          </p:nvSpPr>
          <p:spPr bwMode="auto">
            <a:xfrm>
              <a:off x="6755358" y="6190257"/>
              <a:ext cx="7938" cy="7938"/>
            </a:xfrm>
            <a:prstGeom prst="rect">
              <a:avLst/>
            </a:prstGeom>
            <a:solidFill>
              <a:srgbClr val="007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8738" name="Rectangle 103"/>
            <p:cNvSpPr>
              <a:spLocks noChangeArrowheads="1"/>
            </p:cNvSpPr>
            <p:nvPr/>
          </p:nvSpPr>
          <p:spPr bwMode="auto">
            <a:xfrm>
              <a:off x="6688683" y="6223595"/>
              <a:ext cx="9525" cy="7938"/>
            </a:xfrm>
            <a:prstGeom prst="rect">
              <a:avLst/>
            </a:prstGeom>
            <a:solidFill>
              <a:srgbClr val="007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8739" name="Rectangle 104"/>
            <p:cNvSpPr>
              <a:spLocks noChangeArrowheads="1"/>
            </p:cNvSpPr>
            <p:nvPr/>
          </p:nvSpPr>
          <p:spPr bwMode="auto">
            <a:xfrm>
              <a:off x="6722020" y="6223595"/>
              <a:ext cx="7938" cy="7938"/>
            </a:xfrm>
            <a:prstGeom prst="rect">
              <a:avLst/>
            </a:prstGeom>
            <a:solidFill>
              <a:srgbClr val="007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8740" name="Rectangle 105"/>
            <p:cNvSpPr>
              <a:spLocks noChangeArrowheads="1"/>
            </p:cNvSpPr>
            <p:nvPr/>
          </p:nvSpPr>
          <p:spPr bwMode="auto">
            <a:xfrm>
              <a:off x="6755358" y="6223595"/>
              <a:ext cx="7938" cy="7938"/>
            </a:xfrm>
            <a:prstGeom prst="rect">
              <a:avLst/>
            </a:prstGeom>
            <a:solidFill>
              <a:srgbClr val="007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8741" name="Rectangle 106"/>
            <p:cNvSpPr>
              <a:spLocks noChangeArrowheads="1"/>
            </p:cNvSpPr>
            <p:nvPr/>
          </p:nvSpPr>
          <p:spPr bwMode="auto">
            <a:xfrm>
              <a:off x="6688683" y="6256932"/>
              <a:ext cx="9525" cy="7938"/>
            </a:xfrm>
            <a:prstGeom prst="rect">
              <a:avLst/>
            </a:prstGeom>
            <a:solidFill>
              <a:srgbClr val="007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8742" name="Rectangle 107"/>
            <p:cNvSpPr>
              <a:spLocks noChangeArrowheads="1"/>
            </p:cNvSpPr>
            <p:nvPr/>
          </p:nvSpPr>
          <p:spPr bwMode="auto">
            <a:xfrm>
              <a:off x="6722020" y="6256932"/>
              <a:ext cx="7938" cy="7938"/>
            </a:xfrm>
            <a:prstGeom prst="rect">
              <a:avLst/>
            </a:prstGeom>
            <a:solidFill>
              <a:srgbClr val="007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8743" name="Rectangle 108"/>
            <p:cNvSpPr>
              <a:spLocks noChangeArrowheads="1"/>
            </p:cNvSpPr>
            <p:nvPr/>
          </p:nvSpPr>
          <p:spPr bwMode="auto">
            <a:xfrm>
              <a:off x="6755358" y="6256932"/>
              <a:ext cx="7938" cy="7938"/>
            </a:xfrm>
            <a:prstGeom prst="rect">
              <a:avLst/>
            </a:prstGeom>
            <a:solidFill>
              <a:srgbClr val="007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8744" name="Rectangle 109"/>
            <p:cNvSpPr>
              <a:spLocks noChangeArrowheads="1"/>
            </p:cNvSpPr>
            <p:nvPr/>
          </p:nvSpPr>
          <p:spPr bwMode="auto">
            <a:xfrm>
              <a:off x="6688683" y="6290270"/>
              <a:ext cx="9525" cy="7938"/>
            </a:xfrm>
            <a:prstGeom prst="rect">
              <a:avLst/>
            </a:prstGeom>
            <a:solidFill>
              <a:srgbClr val="007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8745" name="Rectangle 110"/>
            <p:cNvSpPr>
              <a:spLocks noChangeArrowheads="1"/>
            </p:cNvSpPr>
            <p:nvPr/>
          </p:nvSpPr>
          <p:spPr bwMode="auto">
            <a:xfrm>
              <a:off x="6722020" y="6290270"/>
              <a:ext cx="7938" cy="7938"/>
            </a:xfrm>
            <a:prstGeom prst="rect">
              <a:avLst/>
            </a:prstGeom>
            <a:solidFill>
              <a:srgbClr val="007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8746" name="Rectangle 111"/>
            <p:cNvSpPr>
              <a:spLocks noChangeArrowheads="1"/>
            </p:cNvSpPr>
            <p:nvPr/>
          </p:nvSpPr>
          <p:spPr bwMode="auto">
            <a:xfrm>
              <a:off x="6755358" y="6290270"/>
              <a:ext cx="7938" cy="7938"/>
            </a:xfrm>
            <a:prstGeom prst="rect">
              <a:avLst/>
            </a:prstGeom>
            <a:solidFill>
              <a:srgbClr val="0070F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28747" name="Rectangle 122"/>
            <p:cNvSpPr>
              <a:spLocks noChangeArrowheads="1"/>
            </p:cNvSpPr>
            <p:nvPr/>
          </p:nvSpPr>
          <p:spPr bwMode="auto">
            <a:xfrm>
              <a:off x="6831013" y="6149975"/>
              <a:ext cx="1350514" cy="1250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900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Gravimetria</a:t>
              </a:r>
              <a:r>
                <a:rPr lang="en-US" sz="90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e </a:t>
              </a:r>
              <a:r>
                <a:rPr lang="en-US" sz="900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magnetometria</a:t>
              </a:r>
              <a:endParaRPr lang="en-US" sz="1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748" name="Rectangle 123"/>
            <p:cNvSpPr>
              <a:spLocks noChangeArrowheads="1"/>
            </p:cNvSpPr>
            <p:nvPr/>
          </p:nvSpPr>
          <p:spPr bwMode="auto">
            <a:xfrm>
              <a:off x="6580729" y="5522913"/>
              <a:ext cx="123825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dirty="0">
                  <a:solidFill>
                    <a:srgbClr val="000000"/>
                  </a:solidFill>
                  <a:latin typeface="ESRI Default Marker" pitchFamily="2" charset="0"/>
                  <a:cs typeface="Arial" charset="0"/>
                </a:rPr>
                <a:t>!</a:t>
              </a:r>
              <a:endParaRPr lang="en-US" sz="1800" dirty="0">
                <a:cs typeface="Arial" charset="0"/>
              </a:endParaRPr>
            </a:p>
          </p:txBody>
        </p:sp>
        <p:sp>
          <p:nvSpPr>
            <p:cNvPr id="28749" name="Rectangle 124"/>
            <p:cNvSpPr>
              <a:spLocks noChangeArrowheads="1"/>
            </p:cNvSpPr>
            <p:nvPr/>
          </p:nvSpPr>
          <p:spPr bwMode="auto">
            <a:xfrm>
              <a:off x="6813551" y="5495925"/>
              <a:ext cx="289810" cy="1250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900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Poços</a:t>
              </a:r>
              <a:endParaRPr lang="en-US" sz="1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7" name="Retângulo 136"/>
            <p:cNvSpPr/>
            <p:nvPr/>
          </p:nvSpPr>
          <p:spPr>
            <a:xfrm>
              <a:off x="6457124" y="6117285"/>
              <a:ext cx="324318" cy="180571"/>
            </a:xfrm>
            <a:prstGeom prst="rect">
              <a:avLst/>
            </a:prstGeom>
            <a:noFill/>
            <a:ln>
              <a:solidFill>
                <a:schemeClr val="accent5"/>
              </a:solidFill>
            </a:ln>
          </p:spPr>
          <p:txBody>
            <a:bodyPr anchor="ctr">
              <a:spAutoFit/>
            </a:bodyPr>
            <a:lstStyle/>
            <a:p>
              <a:pPr algn="ctr">
                <a:defRPr/>
              </a:pPr>
              <a:endParaRPr lang="en-US" sz="1800" b="1" dirty="0">
                <a:latin typeface="Arial" pitchFamily="34" charset="0"/>
                <a:ea typeface="+mn-ea"/>
              </a:endParaRPr>
            </a:p>
          </p:txBody>
        </p:sp>
      </p:grpSp>
      <p:sp>
        <p:nvSpPr>
          <p:cNvPr id="85" name="Rectangle 2"/>
          <p:cNvSpPr txBox="1">
            <a:spLocks noChangeArrowheads="1"/>
          </p:cNvSpPr>
          <p:nvPr/>
        </p:nvSpPr>
        <p:spPr bwMode="auto">
          <a:xfrm>
            <a:off x="4211960" y="116632"/>
            <a:ext cx="4896544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indent="-342900" algn="ctr" eaLnBrk="0" hangingPunct="0">
              <a:defRPr/>
            </a:pP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1ª </a:t>
            </a: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Rodada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do </a:t>
            </a: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Pré-sal</a:t>
            </a:r>
            <a:endParaRPr lang="en-US" sz="2000" b="1" dirty="0" smtClean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indent="-342900" algn="ctr" eaLnBrk="0" hangingPunct="0">
              <a:defRPr/>
            </a:pPr>
            <a:r>
              <a:rPr lang="pt-BR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(21 de outubro de 2013) </a:t>
            </a:r>
          </a:p>
          <a:p>
            <a:pPr indent="-342900" algn="ctr" eaLnBrk="0" hangingPunct="0">
              <a:defRPr/>
            </a:pP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Pacote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de dados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ângulo 4"/>
          <p:cNvSpPr/>
          <p:nvPr/>
        </p:nvSpPr>
        <p:spPr>
          <a:xfrm>
            <a:off x="6588125" y="2416453"/>
            <a:ext cx="2556000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anchor="ctr">
            <a:spAutoFit/>
          </a:bodyPr>
          <a:lstStyle/>
          <a:p>
            <a:pPr algn="ctr">
              <a:defRPr/>
            </a:pPr>
            <a:endParaRPr lang="pt-BR" sz="1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700" name="Retângulo 7"/>
          <p:cNvSpPr>
            <a:spLocks noChangeArrowheads="1"/>
          </p:cNvSpPr>
          <p:nvPr/>
        </p:nvSpPr>
        <p:spPr bwMode="auto">
          <a:xfrm>
            <a:off x="7164388" y="2420938"/>
            <a:ext cx="1854200" cy="877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ts val="1800"/>
              </a:spcBef>
            </a:pPr>
            <a:r>
              <a:rPr lang="en-US" sz="1800" b="1" dirty="0" err="1" smtClean="0">
                <a:solidFill>
                  <a:srgbClr val="00863D"/>
                </a:solidFill>
                <a:latin typeface="Arial" pitchFamily="34" charset="0"/>
                <a:cs typeface="Arial" pitchFamily="34" charset="0"/>
              </a:rPr>
              <a:t>Sísmica</a:t>
            </a:r>
            <a:r>
              <a:rPr lang="pt-BR" sz="1800" b="1" dirty="0" smtClean="0">
                <a:solidFill>
                  <a:srgbClr val="00863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1800" b="1" dirty="0">
                <a:solidFill>
                  <a:srgbClr val="00863D"/>
                </a:solidFill>
                <a:latin typeface="Arial" pitchFamily="34" charset="0"/>
                <a:cs typeface="Arial" pitchFamily="34" charset="0"/>
              </a:rPr>
              <a:t>2D</a:t>
            </a:r>
          </a:p>
          <a:p>
            <a:pPr algn="r">
              <a:spcBef>
                <a:spcPts val="1800"/>
              </a:spcBef>
            </a:pPr>
            <a:r>
              <a:rPr lang="en-US" sz="1800" b="1" dirty="0" err="1" smtClean="0">
                <a:solidFill>
                  <a:srgbClr val="404040"/>
                </a:solidFill>
                <a:latin typeface="Arial" pitchFamily="34" charset="0"/>
                <a:cs typeface="Arial" pitchFamily="34" charset="0"/>
              </a:rPr>
              <a:t>Sísmica</a:t>
            </a:r>
            <a:r>
              <a:rPr lang="pt-BR" sz="1800" b="1" dirty="0" smtClean="0">
                <a:solidFill>
                  <a:srgbClr val="40404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1800" b="1" dirty="0">
                <a:solidFill>
                  <a:srgbClr val="404040"/>
                </a:solidFill>
                <a:latin typeface="Arial" pitchFamily="34" charset="0"/>
                <a:cs typeface="Arial" pitchFamily="34" charset="0"/>
              </a:rPr>
              <a:t>3D</a:t>
            </a:r>
          </a:p>
        </p:txBody>
      </p:sp>
      <p:pic>
        <p:nvPicPr>
          <p:cNvPr id="29701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1628775"/>
            <a:ext cx="5472113" cy="459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4"/>
          <p:cNvGrpSpPr>
            <a:grpSpLocks noChangeAspect="1"/>
          </p:cNvGrpSpPr>
          <p:nvPr/>
        </p:nvGrpSpPr>
        <p:grpSpPr bwMode="auto">
          <a:xfrm>
            <a:off x="5795965" y="4508498"/>
            <a:ext cx="3225801" cy="1520825"/>
            <a:chOff x="3833" y="2972"/>
            <a:chExt cx="2032" cy="958"/>
          </a:xfrm>
        </p:grpSpPr>
        <p:sp>
          <p:nvSpPr>
            <p:cNvPr id="29703" name="AutoShape 3"/>
            <p:cNvSpPr>
              <a:spLocks noChangeAspect="1" noChangeArrowheads="1" noTextEdit="1"/>
            </p:cNvSpPr>
            <p:nvPr/>
          </p:nvSpPr>
          <p:spPr bwMode="auto">
            <a:xfrm>
              <a:off x="3833" y="2976"/>
              <a:ext cx="1814" cy="9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pt-BR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04" name="Rectangle 5"/>
            <p:cNvSpPr>
              <a:spLocks noChangeArrowheads="1"/>
            </p:cNvSpPr>
            <p:nvPr/>
          </p:nvSpPr>
          <p:spPr bwMode="auto">
            <a:xfrm>
              <a:off x="3834" y="2972"/>
              <a:ext cx="399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2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Legenda</a:t>
              </a:r>
              <a:endParaRPr lang="en-US" sz="1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05" name="Rectangle 6"/>
            <p:cNvSpPr>
              <a:spLocks noChangeArrowheads="1"/>
            </p:cNvSpPr>
            <p:nvPr/>
          </p:nvSpPr>
          <p:spPr bwMode="auto">
            <a:xfrm>
              <a:off x="3839" y="3447"/>
              <a:ext cx="428" cy="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0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Sísmica</a:t>
              </a:r>
              <a:r>
                <a:rPr lang="en-US" sz="10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000" b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2D</a:t>
              </a:r>
              <a:endParaRPr lang="en-US" sz="1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06" name="Line 7"/>
            <p:cNvSpPr>
              <a:spLocks noChangeShapeType="1"/>
            </p:cNvSpPr>
            <p:nvPr/>
          </p:nvSpPr>
          <p:spPr bwMode="auto">
            <a:xfrm>
              <a:off x="3839" y="3620"/>
              <a:ext cx="191" cy="1"/>
            </a:xfrm>
            <a:prstGeom prst="line">
              <a:avLst/>
            </a:prstGeom>
            <a:noFill/>
            <a:ln w="11113">
              <a:solidFill>
                <a:srgbClr val="FFAA00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07" name="Rectangle 8"/>
            <p:cNvSpPr>
              <a:spLocks noChangeArrowheads="1"/>
            </p:cNvSpPr>
            <p:nvPr/>
          </p:nvSpPr>
          <p:spPr bwMode="auto">
            <a:xfrm>
              <a:off x="4064" y="3584"/>
              <a:ext cx="578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90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BAKER HUGHES</a:t>
              </a:r>
              <a:endParaRPr lang="en-US" sz="1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08" name="Line 9"/>
            <p:cNvSpPr>
              <a:spLocks noChangeShapeType="1"/>
            </p:cNvSpPr>
            <p:nvPr/>
          </p:nvSpPr>
          <p:spPr bwMode="auto">
            <a:xfrm>
              <a:off x="3839" y="3750"/>
              <a:ext cx="191" cy="1"/>
            </a:xfrm>
            <a:prstGeom prst="line">
              <a:avLst/>
            </a:prstGeom>
            <a:noFill/>
            <a:ln w="11113">
              <a:solidFill>
                <a:srgbClr val="FF00C5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09" name="Rectangle 10"/>
            <p:cNvSpPr>
              <a:spLocks noChangeArrowheads="1"/>
            </p:cNvSpPr>
            <p:nvPr/>
          </p:nvSpPr>
          <p:spPr bwMode="auto">
            <a:xfrm>
              <a:off x="4064" y="3714"/>
              <a:ext cx="149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90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GXT</a:t>
              </a:r>
              <a:endParaRPr lang="en-US" sz="1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10" name="Line 11"/>
            <p:cNvSpPr>
              <a:spLocks noChangeShapeType="1"/>
            </p:cNvSpPr>
            <p:nvPr/>
          </p:nvSpPr>
          <p:spPr bwMode="auto">
            <a:xfrm>
              <a:off x="3839" y="3879"/>
              <a:ext cx="191" cy="1"/>
            </a:xfrm>
            <a:prstGeom prst="line">
              <a:avLst/>
            </a:prstGeom>
            <a:noFill/>
            <a:ln w="11113">
              <a:solidFill>
                <a:srgbClr val="0070FF"/>
              </a:solidFill>
              <a:round/>
              <a:headEnd/>
              <a:tailEnd/>
            </a:ln>
          </p:spPr>
          <p:txBody>
            <a:bodyPr/>
            <a:lstStyle/>
            <a:p>
              <a:endParaRPr lang="pt-BR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11" name="Rectangle 12"/>
            <p:cNvSpPr>
              <a:spLocks noChangeArrowheads="1"/>
            </p:cNvSpPr>
            <p:nvPr/>
          </p:nvSpPr>
          <p:spPr bwMode="auto">
            <a:xfrm>
              <a:off x="4064" y="3843"/>
              <a:ext cx="614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90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SCHLUMBERGER</a:t>
              </a:r>
              <a:endParaRPr lang="en-US" sz="1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12" name="Rectangle 13"/>
            <p:cNvSpPr>
              <a:spLocks noChangeArrowheads="1"/>
            </p:cNvSpPr>
            <p:nvPr/>
          </p:nvSpPr>
          <p:spPr bwMode="auto">
            <a:xfrm>
              <a:off x="3839" y="3295"/>
              <a:ext cx="191" cy="95"/>
            </a:xfrm>
            <a:prstGeom prst="rect">
              <a:avLst/>
            </a:prstGeom>
            <a:solidFill>
              <a:srgbClr val="FF73DF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13" name="Rectangle 14"/>
            <p:cNvSpPr>
              <a:spLocks noChangeArrowheads="1"/>
            </p:cNvSpPr>
            <p:nvPr/>
          </p:nvSpPr>
          <p:spPr bwMode="auto">
            <a:xfrm>
              <a:off x="4064" y="3306"/>
              <a:ext cx="1801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900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Sísmica</a:t>
              </a:r>
              <a:r>
                <a:rPr lang="en-US" sz="90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9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3D_0264_CGGV_SANTOS_FASE_I-VI_PSDM</a:t>
              </a:r>
              <a:endParaRPr lang="en-US" sz="1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14" name="Rectangle 15"/>
            <p:cNvSpPr>
              <a:spLocks noChangeArrowheads="1"/>
            </p:cNvSpPr>
            <p:nvPr/>
          </p:nvSpPr>
          <p:spPr bwMode="auto">
            <a:xfrm>
              <a:off x="3834" y="3137"/>
              <a:ext cx="191" cy="96"/>
            </a:xfrm>
            <a:prstGeom prst="rect">
              <a:avLst/>
            </a:prstGeom>
            <a:solidFill>
              <a:srgbClr val="AAFF00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 sz="18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715" name="Rectangle 16"/>
            <p:cNvSpPr>
              <a:spLocks noChangeArrowheads="1"/>
            </p:cNvSpPr>
            <p:nvPr/>
          </p:nvSpPr>
          <p:spPr bwMode="auto">
            <a:xfrm>
              <a:off x="4059" y="3148"/>
              <a:ext cx="1438" cy="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900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Sísmica</a:t>
              </a:r>
              <a:r>
                <a:rPr lang="en-US" sz="90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900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3D_R0014_PGS_SANTOS-I-PSDM</a:t>
              </a:r>
              <a:endParaRPr lang="en-US" sz="18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0" name="Rectangle 2"/>
          <p:cNvSpPr txBox="1">
            <a:spLocks noChangeArrowheads="1"/>
          </p:cNvSpPr>
          <p:nvPr/>
        </p:nvSpPr>
        <p:spPr bwMode="auto">
          <a:xfrm>
            <a:off x="4211960" y="116632"/>
            <a:ext cx="4896544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indent="-342900" algn="ctr" eaLnBrk="0" hangingPunct="0">
              <a:defRPr/>
            </a:pP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1ª </a:t>
            </a: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Rodada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do </a:t>
            </a: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Pré-sal</a:t>
            </a:r>
            <a:endParaRPr lang="en-US" sz="2000" b="1" dirty="0" smtClean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indent="-342900" algn="ctr" eaLnBrk="0" hangingPunct="0">
              <a:defRPr/>
            </a:pPr>
            <a:r>
              <a:rPr lang="pt-BR" sz="20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(21 de outubro de 2013) </a:t>
            </a:r>
          </a:p>
          <a:p>
            <a:pPr indent="-342900" algn="ctr" eaLnBrk="0" hangingPunct="0">
              <a:defRPr/>
            </a:pP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Outros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dados - SPEC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tângulo 36"/>
          <p:cNvSpPr>
            <a:spLocks noChangeArrowheads="1"/>
          </p:cNvSpPr>
          <p:nvPr/>
        </p:nvSpPr>
        <p:spPr bwMode="auto">
          <a:xfrm>
            <a:off x="1476375" y="4500860"/>
            <a:ext cx="16970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4F81BD"/>
                </a:solidFill>
              </a:rPr>
              <a:t>HD EXTERNO</a:t>
            </a:r>
          </a:p>
        </p:txBody>
      </p:sp>
      <p:sp>
        <p:nvSpPr>
          <p:cNvPr id="24579" name="Text Box 2"/>
          <p:cNvSpPr txBox="1">
            <a:spLocks noChangeArrowheads="1"/>
          </p:cNvSpPr>
          <p:nvPr/>
        </p:nvSpPr>
        <p:spPr bwMode="auto">
          <a:xfrm>
            <a:off x="5580111" y="116632"/>
            <a:ext cx="324036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28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Disponibilização de Dados</a:t>
            </a:r>
            <a:endParaRPr lang="en-US" sz="2800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4580" name="Picture 23" descr="http://www.sonambulando.com/wp-content/uploads/2013/01/H-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913" y="4911749"/>
            <a:ext cx="2257425" cy="169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AutoShape 7"/>
          <p:cNvSpPr>
            <a:spLocks noChangeArrowheads="1"/>
          </p:cNvSpPr>
          <p:nvPr/>
        </p:nvSpPr>
        <p:spPr bwMode="auto">
          <a:xfrm>
            <a:off x="285750" y="2750694"/>
            <a:ext cx="4543991" cy="1686418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</a:schemeClr>
          </a:solidFill>
          <a:ln w="9525">
            <a:noFill/>
            <a:round/>
            <a:headEnd/>
            <a:tailEnd/>
          </a:ln>
          <a:effectLst>
            <a:softEdge rad="31750"/>
          </a:effectLst>
        </p:spPr>
        <p:txBody>
          <a:bodyPr wrap="none" anchor="ctr"/>
          <a:lstStyle/>
          <a:p>
            <a:pPr>
              <a:defRPr/>
            </a:pPr>
            <a:r>
              <a:rPr lang="pt-BR" sz="1600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A disponibilização dos dados públicos </a:t>
            </a:r>
          </a:p>
          <a:p>
            <a:pPr>
              <a:defRPr/>
            </a:pPr>
            <a:r>
              <a:rPr lang="pt-BR" sz="1600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existentes no Prospecto de Libra são </a:t>
            </a:r>
          </a:p>
          <a:p>
            <a:pPr>
              <a:defRPr/>
            </a:pPr>
            <a:r>
              <a:rPr lang="pt-BR" sz="1600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fundamentais para agilizar e fomentar o </a:t>
            </a:r>
          </a:p>
          <a:p>
            <a:pPr>
              <a:defRPr/>
            </a:pPr>
            <a:r>
              <a:rPr lang="pt-BR" sz="1600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processo de tomada de decisão de </a:t>
            </a:r>
          </a:p>
          <a:p>
            <a:pPr>
              <a:defRPr/>
            </a:pPr>
            <a:r>
              <a:rPr lang="pt-BR" sz="1600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investimentos de potenciais participantes </a:t>
            </a:r>
          </a:p>
          <a:p>
            <a:pPr>
              <a:defRPr/>
            </a:pPr>
            <a:r>
              <a:rPr lang="pt-BR" sz="1600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da </a:t>
            </a:r>
            <a:r>
              <a:rPr lang="pt-BR" sz="16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Rodada</a:t>
            </a:r>
            <a:endParaRPr lang="pt-BR" sz="1600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5436096" y="3429000"/>
            <a:ext cx="3133725" cy="119519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50"/>
              </a:spcAft>
              <a:defRPr/>
            </a:pPr>
            <a:r>
              <a:rPr lang="pt-BR" sz="1400" dirty="0" smtClean="0">
                <a:latin typeface="Arial" pitchFamily="34" charset="0"/>
                <a:cs typeface="Arial" pitchFamily="34" charset="0"/>
              </a:rPr>
              <a:t>&gt;&gt; 19 empresas acessaram os dados entre 25/06/2013 até hoje;</a:t>
            </a:r>
          </a:p>
          <a:p>
            <a:pPr>
              <a:spcAft>
                <a:spcPts val="50"/>
              </a:spcAft>
              <a:defRPr/>
            </a:pPr>
            <a:endParaRPr lang="pt-BR" sz="1400" dirty="0" smtClean="0">
              <a:latin typeface="Arial" pitchFamily="34" charset="0"/>
              <a:cs typeface="Arial" pitchFamily="34" charset="0"/>
            </a:endParaRPr>
          </a:p>
          <a:p>
            <a:pPr>
              <a:spcAft>
                <a:spcPts val="50"/>
              </a:spcAft>
              <a:defRPr/>
            </a:pPr>
            <a:r>
              <a:rPr lang="pt-BR" sz="1400" dirty="0" smtClean="0">
                <a:latin typeface="Arial" pitchFamily="34" charset="0"/>
                <a:cs typeface="Arial" pitchFamily="34" charset="0"/>
              </a:rPr>
              <a:t>&gt;&gt; manifestação de interesse até 18/09/2013.</a:t>
            </a:r>
            <a:endParaRPr lang="pt-BR" sz="1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AutoShape 7"/>
          <p:cNvSpPr>
            <a:spLocks noChangeArrowheads="1"/>
          </p:cNvSpPr>
          <p:nvPr/>
        </p:nvSpPr>
        <p:spPr bwMode="auto">
          <a:xfrm>
            <a:off x="5364088" y="1598566"/>
            <a:ext cx="2636287" cy="923361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</a:schemeClr>
          </a:solidFill>
          <a:ln w="9525">
            <a:noFill/>
            <a:round/>
            <a:headEnd/>
            <a:tailEnd/>
          </a:ln>
          <a:effectLst>
            <a:softEdge rad="31750"/>
          </a:effectLst>
        </p:spPr>
        <p:txBody>
          <a:bodyPr wrap="none" anchor="ctr"/>
          <a:lstStyle/>
          <a:p>
            <a:pPr>
              <a:defRPr/>
            </a:pPr>
            <a:r>
              <a:rPr lang="pt-BR" sz="16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Empresas </a:t>
            </a:r>
            <a:endParaRPr lang="pt-BR" sz="1600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pt-BR" sz="1600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que acessaram os dados</a:t>
            </a:r>
          </a:p>
        </p:txBody>
      </p:sp>
      <p:cxnSp>
        <p:nvCxnSpPr>
          <p:cNvPr id="17" name="Conector reto 16"/>
          <p:cNvCxnSpPr/>
          <p:nvPr/>
        </p:nvCxnSpPr>
        <p:spPr>
          <a:xfrm>
            <a:off x="5076825" y="1844675"/>
            <a:ext cx="0" cy="4464050"/>
          </a:xfrm>
          <a:prstGeom prst="line">
            <a:avLst/>
          </a:prstGeom>
          <a:ln w="19050">
            <a:solidFill>
              <a:srgbClr val="4F81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316041" y="1527150"/>
            <a:ext cx="4543991" cy="1037754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</a:schemeClr>
          </a:solidFill>
          <a:ln w="9525">
            <a:noFill/>
            <a:round/>
            <a:headEnd/>
            <a:tailEnd/>
          </a:ln>
          <a:effectLst>
            <a:softEdge rad="31750"/>
          </a:effectLst>
        </p:spPr>
        <p:txBody>
          <a:bodyPr wrap="none" anchor="ctr"/>
          <a:lstStyle/>
          <a:p>
            <a:pPr>
              <a:defRPr/>
            </a:pPr>
            <a:r>
              <a:rPr lang="pt-BR" sz="16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Os dados do Prospecto </a:t>
            </a:r>
            <a:r>
              <a:rPr lang="pt-BR" sz="1600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de </a:t>
            </a:r>
            <a:r>
              <a:rPr lang="pt-BR" sz="16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Libra são públicos</a:t>
            </a:r>
          </a:p>
          <a:p>
            <a:pPr>
              <a:defRPr/>
            </a:pPr>
            <a:r>
              <a:rPr lang="pt-BR" sz="1600" dirty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16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e foram disponibilizados bem antes do anúncio</a:t>
            </a:r>
          </a:p>
          <a:p>
            <a:pPr>
              <a:defRPr/>
            </a:pPr>
            <a:r>
              <a:rPr lang="pt-BR" sz="1600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 do “Leilão do prospecto de Libra”</a:t>
            </a:r>
          </a:p>
          <a:p>
            <a:pPr>
              <a:defRPr/>
            </a:pPr>
            <a:endParaRPr lang="pt-BR" sz="1600" dirty="0">
              <a:solidFill>
                <a:schemeClr val="bg1">
                  <a:lumMod val="9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ângulo 1"/>
          <p:cNvSpPr/>
          <p:nvPr/>
        </p:nvSpPr>
        <p:spPr>
          <a:xfrm>
            <a:off x="4716016" y="5445224"/>
            <a:ext cx="4428000" cy="97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spAutoFit/>
          </a:bodyPr>
          <a:lstStyle/>
          <a:p>
            <a:pPr algn="ctr">
              <a:defRPr/>
            </a:pPr>
            <a:endParaRPr lang="pt-BR" sz="1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ângulo 1"/>
          <p:cNvSpPr/>
          <p:nvPr/>
        </p:nvSpPr>
        <p:spPr>
          <a:xfrm>
            <a:off x="4716512" y="3285064"/>
            <a:ext cx="4428000" cy="7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spAutoFit/>
          </a:bodyPr>
          <a:lstStyle/>
          <a:p>
            <a:pPr algn="ctr">
              <a:defRPr/>
            </a:pPr>
            <a:endParaRPr lang="pt-BR" sz="1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ângulo 1"/>
          <p:cNvSpPr/>
          <p:nvPr/>
        </p:nvSpPr>
        <p:spPr>
          <a:xfrm>
            <a:off x="4716016" y="1520848"/>
            <a:ext cx="4428000" cy="7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spAutoFit/>
          </a:bodyPr>
          <a:lstStyle/>
          <a:p>
            <a:pPr algn="ctr">
              <a:defRPr/>
            </a:pPr>
            <a:endParaRPr lang="pt-BR" sz="1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929313" y="1556792"/>
            <a:ext cx="3106737" cy="420687"/>
          </a:xfrm>
        </p:spPr>
        <p:txBody>
          <a:bodyPr/>
          <a:lstStyle/>
          <a:p>
            <a:pPr algn="r">
              <a:spcBef>
                <a:spcPct val="0"/>
              </a:spcBef>
              <a:buFont typeface="Arial" pitchFamily="34" charset="0"/>
              <a:buNone/>
              <a:defRPr/>
            </a:pPr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Tempo contratual:</a:t>
            </a:r>
            <a:r>
              <a:rPr lang="pt-BR" sz="16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35 anos</a:t>
            </a:r>
          </a:p>
        </p:txBody>
      </p:sp>
      <p:sp>
        <p:nvSpPr>
          <p:cNvPr id="6" name="Retângulo 5"/>
          <p:cNvSpPr/>
          <p:nvPr/>
        </p:nvSpPr>
        <p:spPr>
          <a:xfrm>
            <a:off x="6227763" y="1865139"/>
            <a:ext cx="2808287" cy="3397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r" eaLnBrk="0" hangingPunct="0">
              <a:defRPr/>
            </a:pPr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Fase exploratória: </a:t>
            </a:r>
            <a:r>
              <a:rPr lang="pt-BR" sz="1600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4 </a:t>
            </a:r>
            <a:r>
              <a:rPr lang="pt-BR" sz="16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anos</a:t>
            </a:r>
            <a:endParaRPr lang="pt-BR" sz="1600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5804093" y="2484185"/>
            <a:ext cx="31822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r" eaLnBrk="0" hangingPunct="0">
              <a:defRPr/>
            </a:pPr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PEM:</a:t>
            </a:r>
            <a:r>
              <a:rPr lang="pt-BR" sz="16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1.547 km</a:t>
            </a:r>
            <a:r>
              <a:rPr lang="pt-BR" sz="1600" b="1" baseline="30000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pt-BR" sz="16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de sísmica 3D</a:t>
            </a:r>
          </a:p>
          <a:p>
            <a:pPr marL="342900" indent="-342900" algn="r" eaLnBrk="0" hangingPunct="0">
              <a:defRPr/>
            </a:pPr>
            <a:r>
              <a:rPr lang="en-US" sz="16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 </a:t>
            </a:r>
            <a:r>
              <a:rPr lang="en-US" sz="1600" b="1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poços</a:t>
            </a:r>
            <a:r>
              <a:rPr lang="en-US" sz="16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1600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4874650" y="3348281"/>
            <a:ext cx="41117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r" eaLnBrk="0" hangingPunct="0">
              <a:defRPr/>
            </a:pPr>
            <a:r>
              <a:rPr lang="en-US" sz="1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Bônus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sz="1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assinatura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1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R$ 15 </a:t>
            </a:r>
            <a:r>
              <a:rPr lang="en-US" sz="1600" b="1" dirty="0" err="1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bilhões</a:t>
            </a:r>
            <a:endParaRPr lang="en-US" sz="1600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r" eaLnBrk="0" hangingPunct="0">
              <a:defRPr/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Government take </a:t>
            </a:r>
            <a:r>
              <a:rPr lang="en-US" sz="1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mínimo</a:t>
            </a:r>
            <a:r>
              <a:rPr lang="pt-B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pt-BR" sz="1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75%</a:t>
            </a:r>
            <a:endParaRPr lang="en-US" sz="16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609" name="Retângulo 8"/>
          <p:cNvSpPr>
            <a:spLocks noChangeArrowheads="1"/>
          </p:cNvSpPr>
          <p:nvPr/>
        </p:nvSpPr>
        <p:spPr bwMode="auto">
          <a:xfrm>
            <a:off x="4788024" y="4149080"/>
            <a:ext cx="424802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r" eaLnBrk="0" hangingPunct="0"/>
            <a:r>
              <a:rPr lang="pt-BR" sz="1600" b="1" dirty="0" smtClean="0">
                <a:solidFill>
                  <a:srgbClr val="404040"/>
                </a:solidFill>
                <a:latin typeface="Arial" pitchFamily="34" charset="0"/>
                <a:cs typeface="Arial" pitchFamily="34" charset="0"/>
              </a:rPr>
              <a:t>Conteúdo Local:</a:t>
            </a:r>
            <a:endParaRPr lang="pt-BR" sz="1600" b="1" dirty="0">
              <a:solidFill>
                <a:srgbClr val="40404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r" eaLnBrk="0" hangingPunct="0"/>
            <a:r>
              <a:rPr lang="pt-BR" sz="1600" b="1" dirty="0">
                <a:solidFill>
                  <a:srgbClr val="31859C"/>
                </a:solidFill>
                <a:latin typeface="Arial" pitchFamily="34" charset="0"/>
                <a:cs typeface="Arial" pitchFamily="34" charset="0"/>
              </a:rPr>
              <a:t> 37% </a:t>
            </a:r>
            <a:r>
              <a:rPr lang="en-US" sz="1600" b="1" dirty="0">
                <a:solidFill>
                  <a:srgbClr val="31859C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1600" b="1" dirty="0" err="1" smtClean="0">
                <a:solidFill>
                  <a:srgbClr val="31859C"/>
                </a:solidFill>
                <a:latin typeface="Arial" pitchFamily="34" charset="0"/>
                <a:cs typeface="Arial" pitchFamily="34" charset="0"/>
              </a:rPr>
              <a:t>fase</a:t>
            </a:r>
            <a:r>
              <a:rPr lang="en-US" sz="1600" b="1" dirty="0" smtClean="0">
                <a:solidFill>
                  <a:srgbClr val="31859C"/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sz="1600" b="1" dirty="0" err="1" smtClean="0">
                <a:solidFill>
                  <a:srgbClr val="31859C"/>
                </a:solidFill>
                <a:latin typeface="Arial" pitchFamily="34" charset="0"/>
                <a:cs typeface="Arial" pitchFamily="34" charset="0"/>
              </a:rPr>
              <a:t>exploração</a:t>
            </a:r>
            <a:endParaRPr lang="en-US" sz="1600" b="1" dirty="0">
              <a:solidFill>
                <a:srgbClr val="31859C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r" eaLnBrk="0" hangingPunct="0"/>
            <a:r>
              <a:rPr lang="en-US" sz="1600" b="1" dirty="0">
                <a:solidFill>
                  <a:srgbClr val="31859C"/>
                </a:solidFill>
                <a:latin typeface="Arial" pitchFamily="34" charset="0"/>
                <a:cs typeface="Arial" pitchFamily="34" charset="0"/>
              </a:rPr>
              <a:t> 55% - </a:t>
            </a:r>
            <a:r>
              <a:rPr lang="en-US" sz="1600" b="1" dirty="0" err="1" smtClean="0">
                <a:solidFill>
                  <a:srgbClr val="31859C"/>
                </a:solidFill>
                <a:latin typeface="Arial" pitchFamily="34" charset="0"/>
                <a:cs typeface="Arial" pitchFamily="34" charset="0"/>
              </a:rPr>
              <a:t>fase</a:t>
            </a:r>
            <a:r>
              <a:rPr lang="en-US" sz="1600" b="1" dirty="0" smtClean="0">
                <a:solidFill>
                  <a:srgbClr val="31859C"/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sz="1600" b="1" dirty="0" err="1" smtClean="0">
                <a:solidFill>
                  <a:srgbClr val="31859C"/>
                </a:solidFill>
                <a:latin typeface="Arial" pitchFamily="34" charset="0"/>
                <a:cs typeface="Arial" pitchFamily="34" charset="0"/>
              </a:rPr>
              <a:t>desenvolvimento</a:t>
            </a:r>
            <a:r>
              <a:rPr lang="en-US" sz="1600" b="1" dirty="0" smtClean="0">
                <a:solidFill>
                  <a:srgbClr val="31859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31859C"/>
                </a:solidFill>
                <a:latin typeface="Arial" pitchFamily="34" charset="0"/>
                <a:cs typeface="Arial" pitchFamily="34" charset="0"/>
              </a:rPr>
              <a:t>até</a:t>
            </a:r>
            <a:r>
              <a:rPr lang="en-US" sz="1600" b="1" dirty="0" smtClean="0">
                <a:solidFill>
                  <a:srgbClr val="31859C"/>
                </a:solidFill>
                <a:latin typeface="Arial" pitchFamily="34" charset="0"/>
                <a:cs typeface="Arial" pitchFamily="34" charset="0"/>
              </a:rPr>
              <a:t> 2021</a:t>
            </a:r>
            <a:endParaRPr lang="en-US" sz="1600" b="1" dirty="0">
              <a:solidFill>
                <a:srgbClr val="31859C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r" eaLnBrk="0" hangingPunct="0"/>
            <a:r>
              <a:rPr lang="en-US" sz="1600" b="1" dirty="0">
                <a:solidFill>
                  <a:srgbClr val="31859C"/>
                </a:solidFill>
                <a:latin typeface="Arial" pitchFamily="34" charset="0"/>
                <a:cs typeface="Arial" pitchFamily="34" charset="0"/>
              </a:rPr>
              <a:t>59% - </a:t>
            </a:r>
            <a:r>
              <a:rPr lang="en-US" sz="1600" b="1" dirty="0" err="1" smtClean="0">
                <a:solidFill>
                  <a:srgbClr val="31859C"/>
                </a:solidFill>
                <a:latin typeface="Arial" pitchFamily="34" charset="0"/>
                <a:cs typeface="Arial" pitchFamily="34" charset="0"/>
              </a:rPr>
              <a:t>fase</a:t>
            </a:r>
            <a:r>
              <a:rPr lang="en-US" sz="1600" b="1" dirty="0" smtClean="0">
                <a:solidFill>
                  <a:srgbClr val="31859C"/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sz="1600" b="1" dirty="0" err="1" smtClean="0">
                <a:solidFill>
                  <a:srgbClr val="31859C"/>
                </a:solidFill>
                <a:latin typeface="Arial" pitchFamily="34" charset="0"/>
                <a:cs typeface="Arial" pitchFamily="34" charset="0"/>
              </a:rPr>
              <a:t>desenvolvimento</a:t>
            </a:r>
            <a:r>
              <a:rPr lang="en-US" sz="1600" b="1" dirty="0" smtClean="0">
                <a:solidFill>
                  <a:srgbClr val="31859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31859C"/>
                </a:solidFill>
                <a:latin typeface="Arial" pitchFamily="34" charset="0"/>
                <a:cs typeface="Arial" pitchFamily="34" charset="0"/>
              </a:rPr>
              <a:t>após</a:t>
            </a:r>
            <a:r>
              <a:rPr lang="en-US" sz="1600" b="1" dirty="0" smtClean="0">
                <a:solidFill>
                  <a:srgbClr val="31859C"/>
                </a:solidFill>
                <a:latin typeface="Arial" pitchFamily="34" charset="0"/>
                <a:cs typeface="Arial" pitchFamily="34" charset="0"/>
              </a:rPr>
              <a:t> 2021</a:t>
            </a:r>
            <a:endParaRPr lang="en-US" sz="1600" b="1" dirty="0">
              <a:solidFill>
                <a:srgbClr val="31859C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56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665305"/>
            <a:ext cx="4500000" cy="4499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tângulo 10"/>
          <p:cNvSpPr/>
          <p:nvPr/>
        </p:nvSpPr>
        <p:spPr>
          <a:xfrm>
            <a:off x="4788024" y="5517232"/>
            <a:ext cx="43204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 </a:t>
            </a:r>
            <a:r>
              <a:rPr lang="en-US" sz="1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partilha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da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produção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será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progressiva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com o valor do </a:t>
            </a:r>
            <a:r>
              <a:rPr lang="en-US" sz="1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óleo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Brent (US$/bbl) e com a </a:t>
            </a:r>
            <a:r>
              <a:rPr lang="en-US" sz="1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produtividade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do </a:t>
            </a:r>
            <a:r>
              <a:rPr lang="en-US" sz="1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poço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1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Mbbl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/d)</a:t>
            </a: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4211960" y="116632"/>
            <a:ext cx="4896544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indent="-342900" algn="ctr" eaLnBrk="0" hangingPunct="0">
              <a:defRPr/>
            </a:pP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1ª </a:t>
            </a: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Rodada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do </a:t>
            </a: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Pré-sal</a:t>
            </a:r>
            <a:endParaRPr lang="en-US" sz="2000" b="1" dirty="0" smtClean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indent="-342900" algn="ctr" eaLnBrk="0" hangingPunct="0">
              <a:defRPr/>
            </a:pPr>
            <a:r>
              <a:rPr lang="pt-BR" sz="20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(21 de outubro de 2013) </a:t>
            </a:r>
          </a:p>
          <a:p>
            <a:pPr indent="-342900" algn="ctr" eaLnBrk="0" hangingPunct="0">
              <a:defRPr/>
            </a:pP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Oportunidade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oferta</a:t>
            </a:r>
            <a:endParaRPr lang="en-US" sz="2000" b="1" dirty="0" smtClean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6093296"/>
            <a:ext cx="91440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ctr"/>
            <a:r>
              <a:rPr lang="pt-BR" sz="1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</a:rPr>
              <a:t>A parcela mínima do excedente em óleo para a União não poderá ser inferior a 41,65% em qualquer oferta válida</a:t>
            </a:r>
            <a:endParaRPr lang="pt-BR" sz="1500" b="1" dirty="0">
              <a:solidFill>
                <a:schemeClr val="tx1">
                  <a:lumMod val="75000"/>
                  <a:lumOff val="25000"/>
                </a:schemeClr>
              </a:solidFill>
              <a:latin typeface="Arial"/>
            </a:endParaRPr>
          </a:p>
        </p:txBody>
      </p:sp>
      <p:graphicFrame>
        <p:nvGraphicFramePr>
          <p:cNvPr id="8" name="Tabela 7"/>
          <p:cNvGraphicFramePr>
            <a:graphicFrameLocks noGrp="1"/>
          </p:cNvGraphicFramePr>
          <p:nvPr/>
        </p:nvGraphicFramePr>
        <p:xfrm>
          <a:off x="179514" y="1484785"/>
          <a:ext cx="8712972" cy="4536504"/>
        </p:xfrm>
        <a:graphic>
          <a:graphicData uri="http://schemas.openxmlformats.org/drawingml/2006/table">
            <a:tbl>
              <a:tblPr/>
              <a:tblGrid>
                <a:gridCol w="288030"/>
                <a:gridCol w="576064"/>
                <a:gridCol w="529982"/>
                <a:gridCol w="609908"/>
                <a:gridCol w="609908"/>
                <a:gridCol w="609908"/>
                <a:gridCol w="609908"/>
                <a:gridCol w="609908"/>
                <a:gridCol w="609908"/>
                <a:gridCol w="609908"/>
                <a:gridCol w="609908"/>
                <a:gridCol w="609908"/>
                <a:gridCol w="609908"/>
                <a:gridCol w="609908"/>
                <a:gridCol w="609908"/>
              </a:tblGrid>
              <a:tr h="31178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375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D"/>
                    </a:solidFill>
                  </a:tcPr>
                </a:tc>
                <a:tc gridSpan="12">
                  <a:txBody>
                    <a:bodyPr/>
                    <a:lstStyle/>
                    <a:p>
                      <a:pPr algn="ctr" fontAlgn="ctr"/>
                      <a:r>
                        <a:rPr lang="pt-BR" sz="1100" b="1" i="0" u="none" strike="noStrike" noProof="0" dirty="0" smtClean="0">
                          <a:solidFill>
                            <a:srgbClr val="FFFFFF"/>
                          </a:solidFill>
                          <a:latin typeface="Arial"/>
                        </a:rPr>
                        <a:t>Produtividade média dos poços produtores (</a:t>
                      </a:r>
                      <a:r>
                        <a:rPr lang="pt-BR" sz="1100" b="1" i="0" u="none" strike="noStrike" noProof="0" dirty="0" err="1" smtClean="0">
                          <a:solidFill>
                            <a:srgbClr val="FFFFFF"/>
                          </a:solidFill>
                          <a:latin typeface="Arial"/>
                        </a:rPr>
                        <a:t>bbl</a:t>
                      </a:r>
                      <a:r>
                        <a:rPr lang="pt-BR" sz="1100" b="1" i="0" u="none" strike="noStrike" noProof="0" dirty="0" smtClean="0">
                          <a:solidFill>
                            <a:srgbClr val="FFFFFF"/>
                          </a:solidFill>
                          <a:latin typeface="Arial"/>
                        </a:rPr>
                        <a:t>/d)</a:t>
                      </a:r>
                      <a:endParaRPr lang="pt-BR" sz="1100" b="1" i="0" u="none" strike="noStrike" noProof="0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1178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7375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De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7375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4.001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6.001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8.001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10.001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12.001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14.001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16.001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18.001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20.001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22.001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&gt; </a:t>
                      </a:r>
                      <a:r>
                        <a:rPr lang="en-US" sz="1100" b="1" i="0" u="none" strike="noStrike" dirty="0" smtClean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24.001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D"/>
                    </a:solidFill>
                  </a:tcPr>
                </a:tc>
              </a:tr>
              <a:tr h="31178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err="1" smtClean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Até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4.000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6.000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8.000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10.000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12.000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14.000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16.000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18.000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20.000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22.000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24.000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D"/>
                    </a:solidFill>
                  </a:tcPr>
                </a:tc>
              </a:tr>
              <a:tr h="514449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Brent (US$/bbl)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vert="vert270" anchor="ctr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7375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60,00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-31,72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6F5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-15,85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6F5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-9,62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6F5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-6,33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6F5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-4,26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6F5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-2,56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6F5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-1,48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6F5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-0,86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6F5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-0,29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6F5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+0,23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6F5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+0,69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6F5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+1,11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6F5EE"/>
                    </a:solidFill>
                  </a:tcPr>
                </a:tc>
              </a:tr>
              <a:tr h="51444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60,01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80,00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-26,45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-12,85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-7,51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-4,70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-2,92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-1,46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-0,54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-0,00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+0,48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+0,92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+1,32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+1,68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</a:tr>
              <a:tr h="51444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80,01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100,00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-19,44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5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-8,86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5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-4,71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5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-2,52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5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-1,14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6F5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-0,00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5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+0,71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5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+1,13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5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+1,51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5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+1,85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5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+2,16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5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+2,44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5EE"/>
                    </a:solidFill>
                  </a:tcPr>
                </a:tc>
              </a:tr>
              <a:tr h="51444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100,01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120,00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-14,98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-6,32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-2,92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-1,13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+0,93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+1,51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+1,86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+2,17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+2,45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+2,70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+2,93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</a:tr>
              <a:tr h="51444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120,01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140,00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-11,89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5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-4,56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5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-1,69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5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-0,17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5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+0,79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6F5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+1,57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5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+2,07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5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+2,36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5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+2,62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5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+2,86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5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+3,07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5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+3,26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5EE"/>
                    </a:solidFill>
                  </a:tcPr>
                </a:tc>
              </a:tr>
              <a:tr h="51444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140,01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 smtClean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160,00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-9,62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-3,27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-0,78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+0,53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+1,36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+2,04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+2,47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+2,72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+2,95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+3,16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+3,34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+3,51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CE1"/>
                    </a:solidFill>
                  </a:tcPr>
                </a:tc>
              </a:tr>
              <a:tr h="51444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&gt; </a:t>
                      </a:r>
                      <a:r>
                        <a:rPr lang="en-US" sz="1100" b="1" i="0" u="none" strike="noStrike" dirty="0" smtClean="0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160,01</a:t>
                      </a:r>
                      <a:endParaRPr lang="en-US" sz="1100" b="1" i="0" u="none" strike="noStrike" dirty="0">
                        <a:solidFill>
                          <a:srgbClr val="FFFF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75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-5,94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5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-1,18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5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+0,69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5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+1,68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5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+2,30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5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+2,81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5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+3,13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5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+3,32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5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+3,49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5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+3,65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5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+3,73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5E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+3,91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%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6F5EE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4211960" y="116632"/>
            <a:ext cx="4896544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indent="-342900" algn="ctr" eaLnBrk="0" hangingPunct="0">
              <a:defRPr/>
            </a:pPr>
            <a:r>
              <a:rPr lang="pt-BR" sz="20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1ª Rodada do Pré-sal</a:t>
            </a:r>
          </a:p>
          <a:p>
            <a:pPr indent="-342900" algn="ctr" eaLnBrk="0" hangingPunct="0">
              <a:defRPr/>
            </a:pPr>
            <a:r>
              <a:rPr lang="pt-BR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(21 de outubro de 2013) </a:t>
            </a:r>
            <a:endParaRPr lang="pt-BR" sz="2000" b="1" dirty="0" smtClean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indent="-342900" algn="ctr" eaLnBrk="0" hangingPunct="0">
              <a:defRPr/>
            </a:pPr>
            <a:r>
              <a:rPr lang="pt-BR" sz="20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Partilha do excedente em óleo</a:t>
            </a:r>
          </a:p>
        </p:txBody>
      </p:sp>
      <p:sp>
        <p:nvSpPr>
          <p:cNvPr id="6" name="Seta para cima 5"/>
          <p:cNvSpPr/>
          <p:nvPr/>
        </p:nvSpPr>
        <p:spPr>
          <a:xfrm rot="6917810">
            <a:off x="5878630" y="3958584"/>
            <a:ext cx="266935" cy="1770531"/>
          </a:xfrm>
          <a:prstGeom prst="upArrow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Seta para cima 6"/>
          <p:cNvSpPr/>
          <p:nvPr/>
        </p:nvSpPr>
        <p:spPr>
          <a:xfrm rot="17716355">
            <a:off x="2775766" y="2538313"/>
            <a:ext cx="266935" cy="1770531"/>
          </a:xfrm>
          <a:prstGeom prst="upArrow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25968014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Conector reto 44"/>
          <p:cNvCxnSpPr/>
          <p:nvPr/>
        </p:nvCxnSpPr>
        <p:spPr>
          <a:xfrm>
            <a:off x="5436096" y="3284984"/>
            <a:ext cx="0" cy="36000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CaixaDeTexto 34"/>
          <p:cNvSpPr txBox="1"/>
          <p:nvPr/>
        </p:nvSpPr>
        <p:spPr>
          <a:xfrm>
            <a:off x="6823298" y="2132856"/>
            <a:ext cx="1099170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Discussão</a:t>
            </a:r>
            <a:r>
              <a:rPr lang="en-US" sz="1200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dos royalties</a:t>
            </a:r>
            <a:endParaRPr lang="en-US" sz="1200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4" name="Conexão recta 73"/>
          <p:cNvCxnSpPr/>
          <p:nvPr/>
        </p:nvCxnSpPr>
        <p:spPr>
          <a:xfrm>
            <a:off x="6804248" y="2132856"/>
            <a:ext cx="0" cy="756739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exão recta 74"/>
          <p:cNvCxnSpPr/>
          <p:nvPr/>
        </p:nvCxnSpPr>
        <p:spPr>
          <a:xfrm>
            <a:off x="7922468" y="2132856"/>
            <a:ext cx="0" cy="756739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ector reto 42"/>
          <p:cNvCxnSpPr/>
          <p:nvPr/>
        </p:nvCxnSpPr>
        <p:spPr>
          <a:xfrm>
            <a:off x="8748464" y="3230979"/>
            <a:ext cx="0" cy="520259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4716016" y="188640"/>
            <a:ext cx="4320480" cy="674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indent="-342900" algn="ctr" eaLnBrk="0" hangingPunct="0">
              <a:defRPr/>
            </a:pP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 </a:t>
            </a:r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Retomada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das </a:t>
            </a:r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Rodadas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Licitações</a:t>
            </a:r>
            <a:endParaRPr lang="en-US" sz="2400" b="1" dirty="0" smtClean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indent="-342900" algn="ctr" eaLnBrk="0" hangingPunct="0">
              <a:defRPr/>
            </a:pPr>
            <a:endParaRPr lang="pt-BR" sz="2000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indent="-342900" algn="ctr" eaLnBrk="0" hangingPunct="0">
              <a:defRPr/>
            </a:pPr>
            <a:endParaRPr lang="en-US" sz="2000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21" name="Conector reto 20"/>
          <p:cNvCxnSpPr/>
          <p:nvPr/>
        </p:nvCxnSpPr>
        <p:spPr>
          <a:xfrm>
            <a:off x="971600" y="3229238"/>
            <a:ext cx="0" cy="36004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to 21"/>
          <p:cNvCxnSpPr/>
          <p:nvPr/>
        </p:nvCxnSpPr>
        <p:spPr>
          <a:xfrm>
            <a:off x="1547664" y="3229238"/>
            <a:ext cx="0" cy="52200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/>
          <p:cNvCxnSpPr/>
          <p:nvPr/>
        </p:nvCxnSpPr>
        <p:spPr>
          <a:xfrm>
            <a:off x="2040844" y="3229238"/>
            <a:ext cx="0" cy="52200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to 23"/>
          <p:cNvCxnSpPr/>
          <p:nvPr/>
        </p:nvCxnSpPr>
        <p:spPr>
          <a:xfrm>
            <a:off x="2617154" y="3229238"/>
            <a:ext cx="0" cy="36004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to 24"/>
          <p:cNvCxnSpPr/>
          <p:nvPr/>
        </p:nvCxnSpPr>
        <p:spPr>
          <a:xfrm>
            <a:off x="3203848" y="3229238"/>
            <a:ext cx="0" cy="36004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to 25"/>
          <p:cNvCxnSpPr/>
          <p:nvPr/>
        </p:nvCxnSpPr>
        <p:spPr>
          <a:xfrm>
            <a:off x="3779912" y="3229238"/>
            <a:ext cx="0" cy="36004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to 26"/>
          <p:cNvCxnSpPr/>
          <p:nvPr/>
        </p:nvCxnSpPr>
        <p:spPr>
          <a:xfrm>
            <a:off x="4283968" y="3229238"/>
            <a:ext cx="0" cy="36004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to 28"/>
          <p:cNvCxnSpPr/>
          <p:nvPr/>
        </p:nvCxnSpPr>
        <p:spPr>
          <a:xfrm>
            <a:off x="4860032" y="3229238"/>
            <a:ext cx="0" cy="36000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to 29"/>
          <p:cNvCxnSpPr/>
          <p:nvPr/>
        </p:nvCxnSpPr>
        <p:spPr>
          <a:xfrm>
            <a:off x="5940152" y="1484784"/>
            <a:ext cx="0" cy="2095202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to 31"/>
          <p:cNvCxnSpPr/>
          <p:nvPr/>
        </p:nvCxnSpPr>
        <p:spPr>
          <a:xfrm>
            <a:off x="7164288" y="3229238"/>
            <a:ext cx="0" cy="1783938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72" descr="LOGO_R8_V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64587" y="3583208"/>
            <a:ext cx="411469" cy="366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73" descr="Logo-R7 vertic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29076" y="3583207"/>
            <a:ext cx="370916" cy="366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7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63888" y="3583207"/>
            <a:ext cx="387731" cy="366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7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30162" y="3578868"/>
            <a:ext cx="389710" cy="37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76" descr="4Rod_Blocos_Exploratorios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39752" y="3581986"/>
            <a:ext cx="565187" cy="40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79" descr="1Rod_Blocos_Exploratorios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5433" y="3517270"/>
            <a:ext cx="534199" cy="515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03" descr="logo R9 ver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220072" y="3583207"/>
            <a:ext cx="370916" cy="366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Imagem 77" descr="logo_10a_Rodada_vert_RGB.jp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24374" y="3579136"/>
            <a:ext cx="647826" cy="370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CaixaDeTexto 36"/>
          <p:cNvSpPr txBox="1"/>
          <p:nvPr/>
        </p:nvSpPr>
        <p:spPr>
          <a:xfrm>
            <a:off x="2823229" y="2175247"/>
            <a:ext cx="2036803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Descobertas</a:t>
            </a:r>
            <a:r>
              <a:rPr lang="en-US" sz="1200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do </a:t>
            </a:r>
            <a:r>
              <a:rPr lang="en-US" sz="1200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Pré</a:t>
            </a:r>
            <a:r>
              <a:rPr lang="en-US" sz="1200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1200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sal</a:t>
            </a:r>
            <a:r>
              <a:rPr lang="en-US" sz="1200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: novo </a:t>
            </a:r>
            <a:r>
              <a:rPr lang="en-US" sz="1200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paradigma</a:t>
            </a:r>
            <a:endParaRPr lang="en-US" sz="1200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Retângulo 38"/>
          <p:cNvSpPr/>
          <p:nvPr/>
        </p:nvSpPr>
        <p:spPr>
          <a:xfrm>
            <a:off x="4211960" y="4366845"/>
            <a:ext cx="2952328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1200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Pré-sal</a:t>
            </a:r>
            <a:r>
              <a:rPr lang="en-US" sz="1200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– novo </a:t>
            </a:r>
            <a:r>
              <a:rPr lang="en-US" sz="1200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marco</a:t>
            </a:r>
            <a:r>
              <a:rPr lang="en-US" sz="1200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regulatório</a:t>
            </a:r>
            <a:r>
              <a:rPr lang="en-US" sz="1200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: </a:t>
            </a:r>
          </a:p>
          <a:p>
            <a:pPr algn="ctr"/>
            <a:r>
              <a:rPr lang="en-US" sz="1200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Maior</a:t>
            </a:r>
            <a:r>
              <a:rPr lang="en-US" sz="1200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potencial</a:t>
            </a:r>
            <a:endParaRPr lang="en-US" sz="1200" dirty="0" smtClean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1200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Capitalização</a:t>
            </a:r>
            <a:r>
              <a:rPr lang="en-US" sz="1200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da</a:t>
            </a:r>
            <a:r>
              <a:rPr lang="en-US" sz="1200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Petrobras</a:t>
            </a:r>
            <a:endParaRPr lang="en-US" sz="1200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CaixaDeTexto 32"/>
          <p:cNvSpPr txBox="1"/>
          <p:nvPr/>
        </p:nvSpPr>
        <p:spPr>
          <a:xfrm>
            <a:off x="4067944" y="1484784"/>
            <a:ext cx="1872208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Criação</a:t>
            </a:r>
            <a:r>
              <a:rPr lang="en-US" sz="1200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do </a:t>
            </a:r>
            <a:r>
              <a:rPr lang="en-US" sz="1200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Grupo</a:t>
            </a:r>
            <a:r>
              <a:rPr lang="en-US" sz="1200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Interministerial</a:t>
            </a:r>
            <a:endParaRPr lang="en-US" sz="1200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Picture 77" descr="3Rod_Blocos_Exploratorios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828580" y="3912198"/>
            <a:ext cx="439164" cy="289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78" descr="2Rod_Blocos_Exploratorios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280537" y="3863889"/>
            <a:ext cx="487323" cy="327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4" name="Conector reto 43"/>
          <p:cNvCxnSpPr/>
          <p:nvPr/>
        </p:nvCxnSpPr>
        <p:spPr>
          <a:xfrm>
            <a:off x="1835696" y="4345866"/>
            <a:ext cx="0" cy="66731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CaixaDeTexto 47"/>
          <p:cNvSpPr txBox="1"/>
          <p:nvPr/>
        </p:nvSpPr>
        <p:spPr>
          <a:xfrm>
            <a:off x="1855328" y="4551511"/>
            <a:ext cx="1348519" cy="4616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Blocos</a:t>
            </a:r>
            <a:r>
              <a:rPr lang="en-US" sz="1200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no cluster do </a:t>
            </a:r>
            <a:r>
              <a:rPr lang="en-US" sz="1200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Pré-sal</a:t>
            </a:r>
            <a:endParaRPr lang="en-US" sz="1200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CaixaDeTexto 54"/>
          <p:cNvSpPr txBox="1"/>
          <p:nvPr/>
        </p:nvSpPr>
        <p:spPr>
          <a:xfrm>
            <a:off x="467544" y="5662989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 </a:t>
            </a:r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ANP tem investido em levantamentos de geologia e geofísica para aumentar o conhecimento das bacias sedimentares brasileiras</a:t>
            </a:r>
            <a:endParaRPr lang="pt-BR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9" name="Conector reto 48"/>
          <p:cNvCxnSpPr/>
          <p:nvPr/>
        </p:nvCxnSpPr>
        <p:spPr>
          <a:xfrm flipV="1">
            <a:off x="8748464" y="1497613"/>
            <a:ext cx="0" cy="1355323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CaixaDeTexto 52"/>
          <p:cNvSpPr txBox="1"/>
          <p:nvPr/>
        </p:nvSpPr>
        <p:spPr>
          <a:xfrm>
            <a:off x="6516215" y="1495817"/>
            <a:ext cx="2232249" cy="27699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200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MP 592/12  e lei 12,734/12</a:t>
            </a:r>
            <a:endParaRPr lang="en-US" sz="1200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4" name="Conexão recta 53"/>
          <p:cNvCxnSpPr/>
          <p:nvPr/>
        </p:nvCxnSpPr>
        <p:spPr>
          <a:xfrm>
            <a:off x="4860032" y="2175247"/>
            <a:ext cx="0" cy="756739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ector reto 40"/>
          <p:cNvCxnSpPr/>
          <p:nvPr/>
        </p:nvCxnSpPr>
        <p:spPr>
          <a:xfrm flipH="1">
            <a:off x="1295968" y="4338896"/>
            <a:ext cx="971776" cy="0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12" cstate="print"/>
          <a:srcRect l="47444" t="22133" r="43500" b="68067"/>
          <a:stretch>
            <a:fillRect/>
          </a:stretch>
        </p:blipFill>
        <p:spPr bwMode="auto">
          <a:xfrm>
            <a:off x="8352504" y="3795305"/>
            <a:ext cx="756000" cy="46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Imagem 39" descr="marca_1PSal_portugues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352488" y="4293096"/>
            <a:ext cx="612000" cy="331101"/>
          </a:xfrm>
          <a:prstGeom prst="rect">
            <a:avLst/>
          </a:prstGeom>
        </p:spPr>
      </p:pic>
      <p:pic>
        <p:nvPicPr>
          <p:cNvPr id="41" name="Imagem 40" descr="logomarca_12a_Rodada_horizontal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8064000" y="4698454"/>
            <a:ext cx="1080000" cy="314722"/>
          </a:xfrm>
          <a:prstGeom prst="rect">
            <a:avLst/>
          </a:prstGeom>
        </p:spPr>
      </p:pic>
      <p:sp>
        <p:nvSpPr>
          <p:cNvPr id="46" name="CaixaDeTexto 45"/>
          <p:cNvSpPr txBox="1"/>
          <p:nvPr/>
        </p:nvSpPr>
        <p:spPr>
          <a:xfrm>
            <a:off x="251520" y="2168205"/>
            <a:ext cx="2036803" cy="27699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Implementação</a:t>
            </a:r>
            <a:r>
              <a:rPr lang="en-US" sz="1200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da</a:t>
            </a:r>
            <a:r>
              <a:rPr lang="en-US" sz="1200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ANP</a:t>
            </a:r>
            <a:endParaRPr lang="en-US" sz="1200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7" name="Conexão recta 53"/>
          <p:cNvCxnSpPr/>
          <p:nvPr/>
        </p:nvCxnSpPr>
        <p:spPr>
          <a:xfrm>
            <a:off x="251520" y="2168205"/>
            <a:ext cx="0" cy="756739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2" name="Tabela 41"/>
          <p:cNvGraphicFramePr>
            <a:graphicFrameLocks noGrp="1"/>
          </p:cNvGraphicFramePr>
          <p:nvPr/>
        </p:nvGraphicFramePr>
        <p:xfrm>
          <a:off x="144463" y="2797175"/>
          <a:ext cx="8893179" cy="504825"/>
        </p:xfrm>
        <a:graphic>
          <a:graphicData uri="http://schemas.openxmlformats.org/drawingml/2006/table">
            <a:tbl>
              <a:tblPr/>
              <a:tblGrid>
                <a:gridCol w="555172"/>
                <a:gridCol w="555172"/>
                <a:gridCol w="556661"/>
                <a:gridCol w="555173"/>
                <a:gridCol w="556661"/>
                <a:gridCol w="555172"/>
                <a:gridCol w="556661"/>
                <a:gridCol w="555173"/>
                <a:gridCol w="556661"/>
                <a:gridCol w="555172"/>
                <a:gridCol w="555173"/>
                <a:gridCol w="556661"/>
                <a:gridCol w="555172"/>
                <a:gridCol w="556661"/>
                <a:gridCol w="555173"/>
                <a:gridCol w="556661"/>
              </a:tblGrid>
              <a:tr h="5048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1998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1999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2000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2001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2002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2003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2004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2005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2006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2007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2008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2009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2010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2011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2012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040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2013</a:t>
                      </a:r>
                      <a:endParaRPr kumimoji="0" lang="en-US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0404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mecatronicaatual.com.br/files/image/figura3_33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84788"/>
            <a:ext cx="1656000" cy="2188289"/>
          </a:xfrm>
          <a:prstGeom prst="rect">
            <a:avLst/>
          </a:prstGeom>
          <a:noFill/>
        </p:spPr>
      </p:pic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4211960" y="116632"/>
            <a:ext cx="4896544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indent="-342900" algn="ctr" eaLnBrk="0" hangingPunct="0">
              <a:defRPr/>
            </a:pP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1ª </a:t>
            </a: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Rodada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do </a:t>
            </a: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Pré-sal</a:t>
            </a:r>
            <a:endParaRPr lang="en-US" sz="2000" b="1" dirty="0" smtClean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indent="-342900" algn="ctr" eaLnBrk="0" hangingPunct="0">
              <a:defRPr/>
            </a:pPr>
            <a:r>
              <a:rPr lang="pt-BR" sz="20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(21 de outubro de 2013) </a:t>
            </a:r>
          </a:p>
          <a:p>
            <a:pPr indent="-342900" algn="ctr" eaLnBrk="0" hangingPunct="0">
              <a:defRPr/>
            </a:pP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Participações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Governamentais</a:t>
            </a:r>
            <a:endParaRPr lang="en-US" sz="2000" b="1" dirty="0" smtClean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have direita 6"/>
          <p:cNvSpPr/>
          <p:nvPr/>
        </p:nvSpPr>
        <p:spPr>
          <a:xfrm>
            <a:off x="2123728" y="1700944"/>
            <a:ext cx="360040" cy="12240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2339752" y="1772816"/>
            <a:ext cx="18722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Óleo</a:t>
            </a:r>
            <a:r>
              <a:rPr 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lucro</a:t>
            </a:r>
            <a:r>
              <a:rPr 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a </a:t>
            </a:r>
            <a:r>
              <a:rPr lang="en-US" sz="1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partilhar</a:t>
            </a:r>
            <a:endParaRPr 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Chave direita 8"/>
          <p:cNvSpPr/>
          <p:nvPr/>
        </p:nvSpPr>
        <p:spPr>
          <a:xfrm>
            <a:off x="2123728" y="2996952"/>
            <a:ext cx="360040" cy="5040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2123728" y="3068960"/>
            <a:ext cx="18722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Custos</a:t>
            </a:r>
            <a:endParaRPr 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1187624" y="3789040"/>
            <a:ext cx="187220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12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sem</a:t>
            </a:r>
            <a:r>
              <a:rPr lang="en-US" sz="12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200" i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escala</a:t>
            </a:r>
            <a:r>
              <a:rPr lang="en-US" sz="1200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sz="1100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23" name="Grupo 22"/>
          <p:cNvGrpSpPr/>
          <p:nvPr/>
        </p:nvGrpSpPr>
        <p:grpSpPr>
          <a:xfrm>
            <a:off x="4283968" y="1495821"/>
            <a:ext cx="4860032" cy="2581251"/>
            <a:chOff x="4283968" y="1495821"/>
            <a:chExt cx="4860032" cy="2581251"/>
          </a:xfrm>
        </p:grpSpPr>
        <p:pic>
          <p:nvPicPr>
            <p:cNvPr id="12" name="Picture 2" descr="http://www.mecatronicaatual.com.br/files/image/figura3_33_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283968" y="1495821"/>
              <a:ext cx="1656000" cy="2188289"/>
            </a:xfrm>
            <a:prstGeom prst="rect">
              <a:avLst/>
            </a:prstGeom>
            <a:noFill/>
          </p:spPr>
        </p:pic>
        <p:sp>
          <p:nvSpPr>
            <p:cNvPr id="13" name="Chave direita 12"/>
            <p:cNvSpPr/>
            <p:nvPr/>
          </p:nvSpPr>
          <p:spPr>
            <a:xfrm>
              <a:off x="5940152" y="2060848"/>
              <a:ext cx="360040" cy="864000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4" name="Retângulo 13"/>
            <p:cNvSpPr/>
            <p:nvPr/>
          </p:nvSpPr>
          <p:spPr>
            <a:xfrm>
              <a:off x="6156176" y="1701969"/>
              <a:ext cx="2736304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-108000" algn="ctr"/>
              <a:r>
                <a:rPr lang="pt-BR" sz="11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Lucro do grupo investidor </a:t>
              </a:r>
            </a:p>
            <a:p>
              <a:pPr indent="-108000" algn="ctr"/>
              <a:r>
                <a:rPr lang="pt-BR" sz="11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(inclui a Petrobras)</a:t>
              </a:r>
              <a:endParaRPr lang="en-US" sz="11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Chave direita 14"/>
            <p:cNvSpPr/>
            <p:nvPr/>
          </p:nvSpPr>
          <p:spPr>
            <a:xfrm>
              <a:off x="5940152" y="2997008"/>
              <a:ext cx="360040" cy="504000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6" name="Retângulo 15"/>
            <p:cNvSpPr/>
            <p:nvPr/>
          </p:nvSpPr>
          <p:spPr>
            <a:xfrm>
              <a:off x="6444208" y="3070121"/>
              <a:ext cx="1872208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100" b="1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Custos</a:t>
              </a:r>
              <a:r>
                <a:rPr lang="en-US" sz="11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 (</a:t>
              </a:r>
              <a:r>
                <a:rPr lang="en-US" sz="1100" b="1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investimentos</a:t>
              </a:r>
              <a:r>
                <a:rPr lang="en-US" sz="11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</a:p>
            <a:p>
              <a:pPr algn="ctr"/>
              <a:r>
                <a:rPr lang="en-US" sz="11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+ </a:t>
              </a:r>
              <a:r>
                <a:rPr lang="en-US" sz="1100" b="1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custos</a:t>
              </a:r>
              <a:r>
                <a:rPr lang="en-US" sz="11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100" b="1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operacionais</a:t>
              </a:r>
              <a:r>
                <a:rPr lang="en-US" sz="11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)</a:t>
              </a:r>
            </a:p>
          </p:txBody>
        </p:sp>
        <p:sp>
          <p:nvSpPr>
            <p:cNvPr id="17" name="Retângulo 16"/>
            <p:cNvSpPr/>
            <p:nvPr/>
          </p:nvSpPr>
          <p:spPr>
            <a:xfrm>
              <a:off x="5292080" y="3800073"/>
              <a:ext cx="1872208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200" i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(</a:t>
              </a:r>
              <a:r>
                <a:rPr lang="en-US" sz="1200" i="1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sem</a:t>
              </a:r>
              <a:r>
                <a:rPr lang="en-US" sz="1200" i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200" i="1" dirty="0" err="1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escala</a:t>
              </a:r>
              <a:r>
                <a:rPr lang="en-US" sz="1200" i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)</a:t>
              </a:r>
              <a:endParaRPr lang="en-US" sz="1100" i="1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8" name="Chave direita 17"/>
            <p:cNvSpPr/>
            <p:nvPr/>
          </p:nvSpPr>
          <p:spPr>
            <a:xfrm>
              <a:off x="5940152" y="1700840"/>
              <a:ext cx="360040" cy="288000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9" name="Retângulo 18"/>
            <p:cNvSpPr/>
            <p:nvPr/>
          </p:nvSpPr>
          <p:spPr>
            <a:xfrm>
              <a:off x="6228184" y="2350041"/>
              <a:ext cx="2915816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-108000" algn="ctr"/>
              <a:r>
                <a:rPr lang="pt-BR" sz="11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Bônus + IR/CS + (royalties) + </a:t>
              </a:r>
            </a:p>
            <a:p>
              <a:pPr indent="-108000" algn="ctr"/>
              <a:r>
                <a:rPr lang="pt-BR" sz="1100" b="1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itchFamily="34" charset="0"/>
                  <a:cs typeface="Arial" pitchFamily="34" charset="0"/>
                </a:rPr>
                <a:t>% partilhada do óleo (mínimo de 41,65%)</a:t>
              </a:r>
              <a:endParaRPr lang="en-US" sz="11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0" name="Retângulo 19"/>
          <p:cNvSpPr/>
          <p:nvPr/>
        </p:nvSpPr>
        <p:spPr>
          <a:xfrm>
            <a:off x="539552" y="4585191"/>
            <a:ext cx="8064896" cy="33855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1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Participação</a:t>
            </a:r>
            <a:r>
              <a:rPr 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Governamental</a:t>
            </a:r>
            <a:r>
              <a:rPr 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mínima</a:t>
            </a:r>
            <a:r>
              <a:rPr 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16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75%</a:t>
            </a:r>
            <a:r>
              <a:rPr lang="en-US" sz="1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com 41,65% de </a:t>
            </a:r>
            <a:r>
              <a:rPr lang="en-US" sz="16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oferta</a:t>
            </a:r>
            <a:endParaRPr lang="en-US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1" name="Retângulo 20"/>
          <p:cNvSpPr/>
          <p:nvPr/>
        </p:nvSpPr>
        <p:spPr>
          <a:xfrm>
            <a:off x="1403648" y="5106670"/>
            <a:ext cx="640151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1600" b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itchFamily="34" charset="0"/>
                <a:cs typeface="Arial" pitchFamily="34" charset="0"/>
              </a:rPr>
              <a:t>Participação</a:t>
            </a:r>
            <a:r>
              <a:rPr lang="en-US" sz="16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itchFamily="34" charset="0"/>
                <a:cs typeface="Arial" pitchFamily="34" charset="0"/>
              </a:rPr>
              <a:t>Governamental</a:t>
            </a:r>
            <a:r>
              <a:rPr lang="en-US" sz="16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16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80%</a:t>
            </a:r>
            <a:r>
              <a:rPr lang="en-US" sz="16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itchFamily="34" charset="0"/>
                <a:cs typeface="Arial" pitchFamily="34" charset="0"/>
              </a:rPr>
              <a:t> com 50% de </a:t>
            </a:r>
            <a:r>
              <a:rPr lang="en-US" sz="1600" b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itchFamily="34" charset="0"/>
                <a:cs typeface="Arial" pitchFamily="34" charset="0"/>
              </a:rPr>
              <a:t>oferta</a:t>
            </a:r>
            <a:endParaRPr lang="en-US" sz="1400" dirty="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22" name="Retângulo 21"/>
          <p:cNvSpPr/>
          <p:nvPr/>
        </p:nvSpPr>
        <p:spPr>
          <a:xfrm>
            <a:off x="539552" y="5625280"/>
            <a:ext cx="8064000" cy="33855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en-US" sz="1600" b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itchFamily="34" charset="0"/>
                <a:cs typeface="Arial" pitchFamily="34" charset="0"/>
              </a:rPr>
              <a:t>Participação</a:t>
            </a:r>
            <a:r>
              <a:rPr lang="en-US" sz="16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itchFamily="34" charset="0"/>
                <a:cs typeface="Arial" pitchFamily="34" charset="0"/>
              </a:rPr>
              <a:t>Governamental</a:t>
            </a:r>
            <a:r>
              <a:rPr lang="en-US" sz="16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1600" b="1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86%</a:t>
            </a:r>
            <a:r>
              <a:rPr lang="en-US" sz="16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itchFamily="34" charset="0"/>
                <a:cs typeface="Arial" pitchFamily="34" charset="0"/>
              </a:rPr>
              <a:t> com 60% de </a:t>
            </a:r>
            <a:r>
              <a:rPr lang="en-US" sz="1600" b="1" dirty="0" err="1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itchFamily="34" charset="0"/>
                <a:cs typeface="Arial" pitchFamily="34" charset="0"/>
              </a:rPr>
              <a:t>oferta</a:t>
            </a:r>
            <a:r>
              <a:rPr lang="en-US" sz="1600" b="1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1600" dirty="0" smtClean="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rma livre 8"/>
          <p:cNvSpPr/>
          <p:nvPr/>
        </p:nvSpPr>
        <p:spPr>
          <a:xfrm>
            <a:off x="147415" y="1268760"/>
            <a:ext cx="8751888" cy="719137"/>
          </a:xfrm>
          <a:custGeom>
            <a:avLst/>
            <a:gdLst>
              <a:gd name="connsiteX0" fmla="*/ 0 w 1601390"/>
              <a:gd name="connsiteY0" fmla="*/ 96083 h 960834"/>
              <a:gd name="connsiteX1" fmla="*/ 28142 w 1601390"/>
              <a:gd name="connsiteY1" fmla="*/ 28142 h 960834"/>
              <a:gd name="connsiteX2" fmla="*/ 96083 w 1601390"/>
              <a:gd name="connsiteY2" fmla="*/ 0 h 960834"/>
              <a:gd name="connsiteX3" fmla="*/ 1505307 w 1601390"/>
              <a:gd name="connsiteY3" fmla="*/ 0 h 960834"/>
              <a:gd name="connsiteX4" fmla="*/ 1573248 w 1601390"/>
              <a:gd name="connsiteY4" fmla="*/ 28142 h 960834"/>
              <a:gd name="connsiteX5" fmla="*/ 1601390 w 1601390"/>
              <a:gd name="connsiteY5" fmla="*/ 96083 h 960834"/>
              <a:gd name="connsiteX6" fmla="*/ 1601390 w 1601390"/>
              <a:gd name="connsiteY6" fmla="*/ 864751 h 960834"/>
              <a:gd name="connsiteX7" fmla="*/ 1573248 w 1601390"/>
              <a:gd name="connsiteY7" fmla="*/ 932692 h 960834"/>
              <a:gd name="connsiteX8" fmla="*/ 1505307 w 1601390"/>
              <a:gd name="connsiteY8" fmla="*/ 960834 h 960834"/>
              <a:gd name="connsiteX9" fmla="*/ 96083 w 1601390"/>
              <a:gd name="connsiteY9" fmla="*/ 960834 h 960834"/>
              <a:gd name="connsiteX10" fmla="*/ 28142 w 1601390"/>
              <a:gd name="connsiteY10" fmla="*/ 932692 h 960834"/>
              <a:gd name="connsiteX11" fmla="*/ 0 w 1601390"/>
              <a:gd name="connsiteY11" fmla="*/ 864751 h 960834"/>
              <a:gd name="connsiteX12" fmla="*/ 0 w 1601390"/>
              <a:gd name="connsiteY12" fmla="*/ 96083 h 960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01390" h="960834">
                <a:moveTo>
                  <a:pt x="0" y="96083"/>
                </a:moveTo>
                <a:cubicBezTo>
                  <a:pt x="0" y="70600"/>
                  <a:pt x="10123" y="46161"/>
                  <a:pt x="28142" y="28142"/>
                </a:cubicBezTo>
                <a:cubicBezTo>
                  <a:pt x="46161" y="10123"/>
                  <a:pt x="70600" y="0"/>
                  <a:pt x="96083" y="0"/>
                </a:cubicBezTo>
                <a:lnTo>
                  <a:pt x="1505307" y="0"/>
                </a:lnTo>
                <a:cubicBezTo>
                  <a:pt x="1530790" y="0"/>
                  <a:pt x="1555229" y="10123"/>
                  <a:pt x="1573248" y="28142"/>
                </a:cubicBezTo>
                <a:cubicBezTo>
                  <a:pt x="1591267" y="46161"/>
                  <a:pt x="1601390" y="70600"/>
                  <a:pt x="1601390" y="96083"/>
                </a:cubicBezTo>
                <a:lnTo>
                  <a:pt x="1601390" y="864751"/>
                </a:lnTo>
                <a:cubicBezTo>
                  <a:pt x="1601390" y="890234"/>
                  <a:pt x="1591267" y="914673"/>
                  <a:pt x="1573248" y="932692"/>
                </a:cubicBezTo>
                <a:cubicBezTo>
                  <a:pt x="1555229" y="950711"/>
                  <a:pt x="1530790" y="960834"/>
                  <a:pt x="1505307" y="960834"/>
                </a:cubicBezTo>
                <a:lnTo>
                  <a:pt x="96083" y="960834"/>
                </a:lnTo>
                <a:cubicBezTo>
                  <a:pt x="70600" y="960834"/>
                  <a:pt x="46161" y="950711"/>
                  <a:pt x="28142" y="932692"/>
                </a:cubicBezTo>
                <a:cubicBezTo>
                  <a:pt x="10123" y="914673"/>
                  <a:pt x="0" y="890234"/>
                  <a:pt x="0" y="864751"/>
                </a:cubicBezTo>
                <a:lnTo>
                  <a:pt x="0" y="96083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61492" tIns="161492" rIns="161492" bIns="161492" anchor="ctr"/>
          <a:lstStyle/>
          <a:p>
            <a:pPr defTabSz="155575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1800" b="1" dirty="0">
                <a:solidFill>
                  <a:srgbClr val="40404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                   </a:t>
            </a:r>
          </a:p>
          <a:p>
            <a:pPr algn="ctr" defTabSz="155575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1800" b="1" dirty="0" smtClean="0">
                <a:solidFill>
                  <a:srgbClr val="40404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  </a:t>
            </a:r>
            <a:r>
              <a:rPr lang="en-US" sz="1800" b="1" dirty="0" err="1" smtClean="0">
                <a:solidFill>
                  <a:srgbClr val="40404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Pré-edital</a:t>
            </a:r>
            <a:r>
              <a:rPr lang="en-US" sz="1800" b="1" dirty="0" smtClean="0">
                <a:solidFill>
                  <a:srgbClr val="40404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 (</a:t>
            </a:r>
            <a:r>
              <a:rPr lang="en-US" sz="1600" b="1" dirty="0" err="1" smtClean="0">
                <a:solidFill>
                  <a:srgbClr val="40404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até</a:t>
            </a:r>
            <a:r>
              <a:rPr lang="en-US" sz="1600" b="1" dirty="0" smtClean="0">
                <a:solidFill>
                  <a:srgbClr val="40404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 10 de </a:t>
            </a:r>
            <a:r>
              <a:rPr lang="en-US" sz="1600" b="1" dirty="0" err="1" smtClean="0">
                <a:solidFill>
                  <a:srgbClr val="40404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julho</a:t>
            </a:r>
            <a:r>
              <a:rPr lang="en-US" sz="1800" b="1" dirty="0" smtClean="0">
                <a:solidFill>
                  <a:srgbClr val="40404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) e </a:t>
            </a:r>
            <a:r>
              <a:rPr lang="en-US" sz="1800" b="1" dirty="0" err="1" smtClean="0">
                <a:solidFill>
                  <a:srgbClr val="40404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edital</a:t>
            </a:r>
            <a:r>
              <a:rPr lang="en-US" sz="1800" b="1" dirty="0" smtClean="0">
                <a:solidFill>
                  <a:srgbClr val="40404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sz="1600" b="1" dirty="0" smtClean="0">
                <a:solidFill>
                  <a:srgbClr val="40404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(a </a:t>
            </a:r>
            <a:r>
              <a:rPr lang="en-US" sz="1600" b="1" dirty="0" err="1" smtClean="0">
                <a:solidFill>
                  <a:srgbClr val="40404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partir</a:t>
            </a:r>
            <a:r>
              <a:rPr lang="en-US" sz="1600" b="1" dirty="0" smtClean="0">
                <a:solidFill>
                  <a:srgbClr val="40404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 de 23 de </a:t>
            </a:r>
            <a:r>
              <a:rPr lang="en-US" sz="1600" b="1" dirty="0" err="1" smtClean="0">
                <a:solidFill>
                  <a:srgbClr val="40404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agosto</a:t>
            </a:r>
            <a:r>
              <a:rPr lang="en-US" sz="1600" b="1" dirty="0" smtClean="0">
                <a:solidFill>
                  <a:srgbClr val="40404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)                  </a:t>
            </a:r>
            <a:endParaRPr lang="en-US" sz="1800" b="1" dirty="0">
              <a:solidFill>
                <a:srgbClr val="404040"/>
              </a:solidFill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  <a:p>
            <a:pPr defTabSz="1555750">
              <a:lnSpc>
                <a:spcPct val="90000"/>
              </a:lnSpc>
              <a:spcAft>
                <a:spcPct val="35000"/>
              </a:spcAft>
              <a:defRPr/>
            </a:pPr>
            <a:endParaRPr lang="en-US" sz="1800" b="1" dirty="0">
              <a:solidFill>
                <a:srgbClr val="404040"/>
              </a:solidFill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26" name="Forma livre 25"/>
          <p:cNvSpPr/>
          <p:nvPr/>
        </p:nvSpPr>
        <p:spPr>
          <a:xfrm>
            <a:off x="900113" y="3868191"/>
            <a:ext cx="7883525" cy="719137"/>
          </a:xfrm>
          <a:custGeom>
            <a:avLst/>
            <a:gdLst>
              <a:gd name="connsiteX0" fmla="*/ 0 w 1601390"/>
              <a:gd name="connsiteY0" fmla="*/ 96083 h 960834"/>
              <a:gd name="connsiteX1" fmla="*/ 28142 w 1601390"/>
              <a:gd name="connsiteY1" fmla="*/ 28142 h 960834"/>
              <a:gd name="connsiteX2" fmla="*/ 96083 w 1601390"/>
              <a:gd name="connsiteY2" fmla="*/ 0 h 960834"/>
              <a:gd name="connsiteX3" fmla="*/ 1505307 w 1601390"/>
              <a:gd name="connsiteY3" fmla="*/ 0 h 960834"/>
              <a:gd name="connsiteX4" fmla="*/ 1573248 w 1601390"/>
              <a:gd name="connsiteY4" fmla="*/ 28142 h 960834"/>
              <a:gd name="connsiteX5" fmla="*/ 1601390 w 1601390"/>
              <a:gd name="connsiteY5" fmla="*/ 96083 h 960834"/>
              <a:gd name="connsiteX6" fmla="*/ 1601390 w 1601390"/>
              <a:gd name="connsiteY6" fmla="*/ 864751 h 960834"/>
              <a:gd name="connsiteX7" fmla="*/ 1573248 w 1601390"/>
              <a:gd name="connsiteY7" fmla="*/ 932692 h 960834"/>
              <a:gd name="connsiteX8" fmla="*/ 1505307 w 1601390"/>
              <a:gd name="connsiteY8" fmla="*/ 960834 h 960834"/>
              <a:gd name="connsiteX9" fmla="*/ 96083 w 1601390"/>
              <a:gd name="connsiteY9" fmla="*/ 960834 h 960834"/>
              <a:gd name="connsiteX10" fmla="*/ 28142 w 1601390"/>
              <a:gd name="connsiteY10" fmla="*/ 932692 h 960834"/>
              <a:gd name="connsiteX11" fmla="*/ 0 w 1601390"/>
              <a:gd name="connsiteY11" fmla="*/ 864751 h 960834"/>
              <a:gd name="connsiteX12" fmla="*/ 0 w 1601390"/>
              <a:gd name="connsiteY12" fmla="*/ 96083 h 960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01390" h="960834">
                <a:moveTo>
                  <a:pt x="0" y="96083"/>
                </a:moveTo>
                <a:cubicBezTo>
                  <a:pt x="0" y="70600"/>
                  <a:pt x="10123" y="46161"/>
                  <a:pt x="28142" y="28142"/>
                </a:cubicBezTo>
                <a:cubicBezTo>
                  <a:pt x="46161" y="10123"/>
                  <a:pt x="70600" y="0"/>
                  <a:pt x="96083" y="0"/>
                </a:cubicBezTo>
                <a:lnTo>
                  <a:pt x="1505307" y="0"/>
                </a:lnTo>
                <a:cubicBezTo>
                  <a:pt x="1530790" y="0"/>
                  <a:pt x="1555229" y="10123"/>
                  <a:pt x="1573248" y="28142"/>
                </a:cubicBezTo>
                <a:cubicBezTo>
                  <a:pt x="1591267" y="46161"/>
                  <a:pt x="1601390" y="70600"/>
                  <a:pt x="1601390" y="96083"/>
                </a:cubicBezTo>
                <a:lnTo>
                  <a:pt x="1601390" y="864751"/>
                </a:lnTo>
                <a:cubicBezTo>
                  <a:pt x="1601390" y="890234"/>
                  <a:pt x="1591267" y="914673"/>
                  <a:pt x="1573248" y="932692"/>
                </a:cubicBezTo>
                <a:cubicBezTo>
                  <a:pt x="1555229" y="950711"/>
                  <a:pt x="1530790" y="960834"/>
                  <a:pt x="1505307" y="960834"/>
                </a:cubicBezTo>
                <a:lnTo>
                  <a:pt x="96083" y="960834"/>
                </a:lnTo>
                <a:cubicBezTo>
                  <a:pt x="70600" y="960834"/>
                  <a:pt x="46161" y="950711"/>
                  <a:pt x="28142" y="932692"/>
                </a:cubicBezTo>
                <a:cubicBezTo>
                  <a:pt x="10123" y="914673"/>
                  <a:pt x="0" y="890234"/>
                  <a:pt x="0" y="864751"/>
                </a:cubicBezTo>
                <a:lnTo>
                  <a:pt x="0" y="96083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61492" tIns="161492" rIns="161492" bIns="161492" anchor="ctr"/>
          <a:lstStyle/>
          <a:p>
            <a:pPr defTabSz="1555750">
              <a:lnSpc>
                <a:spcPct val="90000"/>
              </a:lnSpc>
              <a:spcAft>
                <a:spcPct val="35000"/>
              </a:spcAft>
              <a:defRPr/>
            </a:pPr>
            <a:r>
              <a:rPr lang="pt-BR" sz="1800" b="1" dirty="0">
                <a:solidFill>
                  <a:srgbClr val="40404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                   </a:t>
            </a:r>
          </a:p>
          <a:p>
            <a:pPr defTabSz="1555750">
              <a:lnSpc>
                <a:spcPct val="90000"/>
              </a:lnSpc>
              <a:defRPr/>
            </a:pPr>
            <a:r>
              <a:rPr lang="pt-BR" sz="1800" b="1" dirty="0">
                <a:solidFill>
                  <a:srgbClr val="40404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         </a:t>
            </a:r>
            <a:endParaRPr lang="en-US" sz="1800" b="1" dirty="0">
              <a:solidFill>
                <a:srgbClr val="404040"/>
              </a:solidFill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28" name="Forma livre 27"/>
          <p:cNvSpPr/>
          <p:nvPr/>
        </p:nvSpPr>
        <p:spPr>
          <a:xfrm>
            <a:off x="212725" y="4652963"/>
            <a:ext cx="8732838" cy="504825"/>
          </a:xfrm>
          <a:custGeom>
            <a:avLst/>
            <a:gdLst>
              <a:gd name="connsiteX0" fmla="*/ 0 w 1601390"/>
              <a:gd name="connsiteY0" fmla="*/ 96083 h 960834"/>
              <a:gd name="connsiteX1" fmla="*/ 28142 w 1601390"/>
              <a:gd name="connsiteY1" fmla="*/ 28142 h 960834"/>
              <a:gd name="connsiteX2" fmla="*/ 96083 w 1601390"/>
              <a:gd name="connsiteY2" fmla="*/ 0 h 960834"/>
              <a:gd name="connsiteX3" fmla="*/ 1505307 w 1601390"/>
              <a:gd name="connsiteY3" fmla="*/ 0 h 960834"/>
              <a:gd name="connsiteX4" fmla="*/ 1573248 w 1601390"/>
              <a:gd name="connsiteY4" fmla="*/ 28142 h 960834"/>
              <a:gd name="connsiteX5" fmla="*/ 1601390 w 1601390"/>
              <a:gd name="connsiteY5" fmla="*/ 96083 h 960834"/>
              <a:gd name="connsiteX6" fmla="*/ 1601390 w 1601390"/>
              <a:gd name="connsiteY6" fmla="*/ 864751 h 960834"/>
              <a:gd name="connsiteX7" fmla="*/ 1573248 w 1601390"/>
              <a:gd name="connsiteY7" fmla="*/ 932692 h 960834"/>
              <a:gd name="connsiteX8" fmla="*/ 1505307 w 1601390"/>
              <a:gd name="connsiteY8" fmla="*/ 960834 h 960834"/>
              <a:gd name="connsiteX9" fmla="*/ 96083 w 1601390"/>
              <a:gd name="connsiteY9" fmla="*/ 960834 h 960834"/>
              <a:gd name="connsiteX10" fmla="*/ 28142 w 1601390"/>
              <a:gd name="connsiteY10" fmla="*/ 932692 h 960834"/>
              <a:gd name="connsiteX11" fmla="*/ 0 w 1601390"/>
              <a:gd name="connsiteY11" fmla="*/ 864751 h 960834"/>
              <a:gd name="connsiteX12" fmla="*/ 0 w 1601390"/>
              <a:gd name="connsiteY12" fmla="*/ 96083 h 960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01390" h="960834">
                <a:moveTo>
                  <a:pt x="0" y="96083"/>
                </a:moveTo>
                <a:cubicBezTo>
                  <a:pt x="0" y="70600"/>
                  <a:pt x="10123" y="46161"/>
                  <a:pt x="28142" y="28142"/>
                </a:cubicBezTo>
                <a:cubicBezTo>
                  <a:pt x="46161" y="10123"/>
                  <a:pt x="70600" y="0"/>
                  <a:pt x="96083" y="0"/>
                </a:cubicBezTo>
                <a:lnTo>
                  <a:pt x="1505307" y="0"/>
                </a:lnTo>
                <a:cubicBezTo>
                  <a:pt x="1530790" y="0"/>
                  <a:pt x="1555229" y="10123"/>
                  <a:pt x="1573248" y="28142"/>
                </a:cubicBezTo>
                <a:cubicBezTo>
                  <a:pt x="1591267" y="46161"/>
                  <a:pt x="1601390" y="70600"/>
                  <a:pt x="1601390" y="96083"/>
                </a:cubicBezTo>
                <a:lnTo>
                  <a:pt x="1601390" y="864751"/>
                </a:lnTo>
                <a:cubicBezTo>
                  <a:pt x="1601390" y="890234"/>
                  <a:pt x="1591267" y="914673"/>
                  <a:pt x="1573248" y="932692"/>
                </a:cubicBezTo>
                <a:cubicBezTo>
                  <a:pt x="1555229" y="950711"/>
                  <a:pt x="1530790" y="960834"/>
                  <a:pt x="1505307" y="960834"/>
                </a:cubicBezTo>
                <a:lnTo>
                  <a:pt x="96083" y="960834"/>
                </a:lnTo>
                <a:cubicBezTo>
                  <a:pt x="70600" y="960834"/>
                  <a:pt x="46161" y="950711"/>
                  <a:pt x="28142" y="932692"/>
                </a:cubicBezTo>
                <a:cubicBezTo>
                  <a:pt x="10123" y="914673"/>
                  <a:pt x="0" y="890234"/>
                  <a:pt x="0" y="864751"/>
                </a:cubicBezTo>
                <a:lnTo>
                  <a:pt x="0" y="96083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61492" tIns="161492" rIns="161492" bIns="161492" anchor="ctr"/>
          <a:lstStyle/>
          <a:p>
            <a:pPr defTabSz="155575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1800" b="1" dirty="0">
                <a:solidFill>
                  <a:srgbClr val="40404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                   </a:t>
            </a:r>
            <a:endParaRPr lang="en-US" sz="1800" b="1" baseline="30000" dirty="0">
              <a:solidFill>
                <a:srgbClr val="953735"/>
              </a:solidFill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30" name="Forma livre 29"/>
          <p:cNvSpPr/>
          <p:nvPr/>
        </p:nvSpPr>
        <p:spPr>
          <a:xfrm>
            <a:off x="185736" y="3976688"/>
            <a:ext cx="8732838" cy="676275"/>
          </a:xfrm>
          <a:custGeom>
            <a:avLst/>
            <a:gdLst>
              <a:gd name="connsiteX0" fmla="*/ 0 w 1601390"/>
              <a:gd name="connsiteY0" fmla="*/ 96083 h 960834"/>
              <a:gd name="connsiteX1" fmla="*/ 28142 w 1601390"/>
              <a:gd name="connsiteY1" fmla="*/ 28142 h 960834"/>
              <a:gd name="connsiteX2" fmla="*/ 96083 w 1601390"/>
              <a:gd name="connsiteY2" fmla="*/ 0 h 960834"/>
              <a:gd name="connsiteX3" fmla="*/ 1505307 w 1601390"/>
              <a:gd name="connsiteY3" fmla="*/ 0 h 960834"/>
              <a:gd name="connsiteX4" fmla="*/ 1573248 w 1601390"/>
              <a:gd name="connsiteY4" fmla="*/ 28142 h 960834"/>
              <a:gd name="connsiteX5" fmla="*/ 1601390 w 1601390"/>
              <a:gd name="connsiteY5" fmla="*/ 96083 h 960834"/>
              <a:gd name="connsiteX6" fmla="*/ 1601390 w 1601390"/>
              <a:gd name="connsiteY6" fmla="*/ 864751 h 960834"/>
              <a:gd name="connsiteX7" fmla="*/ 1573248 w 1601390"/>
              <a:gd name="connsiteY7" fmla="*/ 932692 h 960834"/>
              <a:gd name="connsiteX8" fmla="*/ 1505307 w 1601390"/>
              <a:gd name="connsiteY8" fmla="*/ 960834 h 960834"/>
              <a:gd name="connsiteX9" fmla="*/ 96083 w 1601390"/>
              <a:gd name="connsiteY9" fmla="*/ 960834 h 960834"/>
              <a:gd name="connsiteX10" fmla="*/ 28142 w 1601390"/>
              <a:gd name="connsiteY10" fmla="*/ 932692 h 960834"/>
              <a:gd name="connsiteX11" fmla="*/ 0 w 1601390"/>
              <a:gd name="connsiteY11" fmla="*/ 864751 h 960834"/>
              <a:gd name="connsiteX12" fmla="*/ 0 w 1601390"/>
              <a:gd name="connsiteY12" fmla="*/ 96083 h 960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01390" h="960834">
                <a:moveTo>
                  <a:pt x="0" y="96083"/>
                </a:moveTo>
                <a:cubicBezTo>
                  <a:pt x="0" y="70600"/>
                  <a:pt x="10123" y="46161"/>
                  <a:pt x="28142" y="28142"/>
                </a:cubicBezTo>
                <a:cubicBezTo>
                  <a:pt x="46161" y="10123"/>
                  <a:pt x="70600" y="0"/>
                  <a:pt x="96083" y="0"/>
                </a:cubicBezTo>
                <a:lnTo>
                  <a:pt x="1505307" y="0"/>
                </a:lnTo>
                <a:cubicBezTo>
                  <a:pt x="1530790" y="0"/>
                  <a:pt x="1555229" y="10123"/>
                  <a:pt x="1573248" y="28142"/>
                </a:cubicBezTo>
                <a:cubicBezTo>
                  <a:pt x="1591267" y="46161"/>
                  <a:pt x="1601390" y="70600"/>
                  <a:pt x="1601390" y="96083"/>
                </a:cubicBezTo>
                <a:lnTo>
                  <a:pt x="1601390" y="864751"/>
                </a:lnTo>
                <a:cubicBezTo>
                  <a:pt x="1601390" y="890234"/>
                  <a:pt x="1591267" y="914673"/>
                  <a:pt x="1573248" y="932692"/>
                </a:cubicBezTo>
                <a:cubicBezTo>
                  <a:pt x="1555229" y="950711"/>
                  <a:pt x="1530790" y="960834"/>
                  <a:pt x="1505307" y="960834"/>
                </a:cubicBezTo>
                <a:lnTo>
                  <a:pt x="96083" y="960834"/>
                </a:lnTo>
                <a:cubicBezTo>
                  <a:pt x="70600" y="960834"/>
                  <a:pt x="46161" y="950711"/>
                  <a:pt x="28142" y="932692"/>
                </a:cubicBezTo>
                <a:cubicBezTo>
                  <a:pt x="10123" y="914673"/>
                  <a:pt x="0" y="890234"/>
                  <a:pt x="0" y="864751"/>
                </a:cubicBezTo>
                <a:lnTo>
                  <a:pt x="0" y="96083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61492" tIns="161492" rIns="161492" bIns="161492" anchor="ctr"/>
          <a:lstStyle/>
          <a:p>
            <a:pPr defTabSz="155575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1800" b="1" dirty="0">
                <a:solidFill>
                  <a:srgbClr val="40404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                   </a:t>
            </a:r>
            <a:r>
              <a:rPr lang="en-US" sz="1800" b="1" dirty="0" err="1" smtClean="0">
                <a:solidFill>
                  <a:srgbClr val="40404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Seminário</a:t>
            </a:r>
            <a:r>
              <a:rPr lang="en-US" sz="1800" b="1" dirty="0" smtClean="0">
                <a:solidFill>
                  <a:srgbClr val="40404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40404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Técnico-Ambiental</a:t>
            </a:r>
            <a:r>
              <a:rPr lang="en-US" sz="1800" b="1" dirty="0" smtClean="0">
                <a:solidFill>
                  <a:srgbClr val="40404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: </a:t>
            </a:r>
            <a:r>
              <a:rPr lang="en-US" sz="1600" b="1" dirty="0" smtClean="0">
                <a:solidFill>
                  <a:srgbClr val="40404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17 de setembro</a:t>
            </a:r>
            <a:endParaRPr lang="en-US" sz="1600" b="1" baseline="30000" dirty="0">
              <a:solidFill>
                <a:srgbClr val="404040"/>
              </a:solidFill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  <a:p>
            <a:pPr defTabSz="155575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1800" b="1" dirty="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                   </a:t>
            </a:r>
            <a:r>
              <a:rPr lang="en-US" sz="1800" b="1" dirty="0" err="1" smtClean="0">
                <a:solidFill>
                  <a:srgbClr val="40404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Seminário</a:t>
            </a:r>
            <a:r>
              <a:rPr lang="en-US" sz="1800" b="1" dirty="0" smtClean="0">
                <a:solidFill>
                  <a:srgbClr val="40404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40404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Jurídico</a:t>
            </a:r>
            <a:r>
              <a:rPr lang="en-US" sz="1800" b="1" dirty="0" smtClean="0">
                <a:solidFill>
                  <a:srgbClr val="40404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-Fiscal</a:t>
            </a:r>
            <a:r>
              <a:rPr lang="pt-BR" sz="1800" b="1" dirty="0" smtClean="0">
                <a:solidFill>
                  <a:srgbClr val="40404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: </a:t>
            </a:r>
            <a:r>
              <a:rPr lang="pt-BR" sz="1600" b="1" dirty="0" smtClean="0">
                <a:solidFill>
                  <a:srgbClr val="40404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17 de setembro </a:t>
            </a:r>
            <a:endParaRPr lang="en-US" sz="1800" b="1" baseline="30000" dirty="0">
              <a:solidFill>
                <a:srgbClr val="404040"/>
              </a:solidFill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31" name="Forma livre 30"/>
          <p:cNvSpPr/>
          <p:nvPr/>
        </p:nvSpPr>
        <p:spPr>
          <a:xfrm>
            <a:off x="1043608" y="4646790"/>
            <a:ext cx="7957271" cy="649287"/>
          </a:xfrm>
          <a:custGeom>
            <a:avLst/>
            <a:gdLst>
              <a:gd name="connsiteX0" fmla="*/ 0 w 1601390"/>
              <a:gd name="connsiteY0" fmla="*/ 96083 h 960834"/>
              <a:gd name="connsiteX1" fmla="*/ 28142 w 1601390"/>
              <a:gd name="connsiteY1" fmla="*/ 28142 h 960834"/>
              <a:gd name="connsiteX2" fmla="*/ 96083 w 1601390"/>
              <a:gd name="connsiteY2" fmla="*/ 0 h 960834"/>
              <a:gd name="connsiteX3" fmla="*/ 1505307 w 1601390"/>
              <a:gd name="connsiteY3" fmla="*/ 0 h 960834"/>
              <a:gd name="connsiteX4" fmla="*/ 1573248 w 1601390"/>
              <a:gd name="connsiteY4" fmla="*/ 28142 h 960834"/>
              <a:gd name="connsiteX5" fmla="*/ 1601390 w 1601390"/>
              <a:gd name="connsiteY5" fmla="*/ 96083 h 960834"/>
              <a:gd name="connsiteX6" fmla="*/ 1601390 w 1601390"/>
              <a:gd name="connsiteY6" fmla="*/ 864751 h 960834"/>
              <a:gd name="connsiteX7" fmla="*/ 1573248 w 1601390"/>
              <a:gd name="connsiteY7" fmla="*/ 932692 h 960834"/>
              <a:gd name="connsiteX8" fmla="*/ 1505307 w 1601390"/>
              <a:gd name="connsiteY8" fmla="*/ 960834 h 960834"/>
              <a:gd name="connsiteX9" fmla="*/ 96083 w 1601390"/>
              <a:gd name="connsiteY9" fmla="*/ 960834 h 960834"/>
              <a:gd name="connsiteX10" fmla="*/ 28142 w 1601390"/>
              <a:gd name="connsiteY10" fmla="*/ 932692 h 960834"/>
              <a:gd name="connsiteX11" fmla="*/ 0 w 1601390"/>
              <a:gd name="connsiteY11" fmla="*/ 864751 h 960834"/>
              <a:gd name="connsiteX12" fmla="*/ 0 w 1601390"/>
              <a:gd name="connsiteY12" fmla="*/ 96083 h 960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01390" h="960834">
                <a:moveTo>
                  <a:pt x="0" y="96083"/>
                </a:moveTo>
                <a:cubicBezTo>
                  <a:pt x="0" y="70600"/>
                  <a:pt x="10123" y="46161"/>
                  <a:pt x="28142" y="28142"/>
                </a:cubicBezTo>
                <a:cubicBezTo>
                  <a:pt x="46161" y="10123"/>
                  <a:pt x="70600" y="0"/>
                  <a:pt x="96083" y="0"/>
                </a:cubicBezTo>
                <a:lnTo>
                  <a:pt x="1505307" y="0"/>
                </a:lnTo>
                <a:cubicBezTo>
                  <a:pt x="1530790" y="0"/>
                  <a:pt x="1555229" y="10123"/>
                  <a:pt x="1573248" y="28142"/>
                </a:cubicBezTo>
                <a:cubicBezTo>
                  <a:pt x="1591267" y="46161"/>
                  <a:pt x="1601390" y="70600"/>
                  <a:pt x="1601390" y="96083"/>
                </a:cubicBezTo>
                <a:lnTo>
                  <a:pt x="1601390" y="864751"/>
                </a:lnTo>
                <a:cubicBezTo>
                  <a:pt x="1601390" y="890234"/>
                  <a:pt x="1591267" y="914673"/>
                  <a:pt x="1573248" y="932692"/>
                </a:cubicBezTo>
                <a:cubicBezTo>
                  <a:pt x="1555229" y="950711"/>
                  <a:pt x="1530790" y="960834"/>
                  <a:pt x="1505307" y="960834"/>
                </a:cubicBezTo>
                <a:lnTo>
                  <a:pt x="96083" y="960834"/>
                </a:lnTo>
                <a:cubicBezTo>
                  <a:pt x="70600" y="960834"/>
                  <a:pt x="46161" y="950711"/>
                  <a:pt x="28142" y="932692"/>
                </a:cubicBezTo>
                <a:cubicBezTo>
                  <a:pt x="10123" y="914673"/>
                  <a:pt x="0" y="890234"/>
                  <a:pt x="0" y="864751"/>
                </a:cubicBezTo>
                <a:lnTo>
                  <a:pt x="0" y="96083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61492" tIns="161492" rIns="161492" bIns="161492" anchor="ctr"/>
          <a:lstStyle/>
          <a:p>
            <a:pPr defTabSz="1555750">
              <a:lnSpc>
                <a:spcPct val="90000"/>
              </a:lnSpc>
              <a:spcAft>
                <a:spcPct val="35000"/>
              </a:spcAft>
              <a:defRPr/>
            </a:pPr>
            <a:r>
              <a:rPr lang="pt-BR" sz="1800" b="1" dirty="0">
                <a:solidFill>
                  <a:srgbClr val="40404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                   </a:t>
            </a:r>
            <a:endParaRPr lang="pt-BR" sz="1800" b="1" dirty="0" smtClean="0">
              <a:solidFill>
                <a:srgbClr val="404040"/>
              </a:solidFill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  <a:p>
            <a:pPr defTabSz="155575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1800" b="1" dirty="0" err="1" smtClean="0">
                <a:solidFill>
                  <a:srgbClr val="953735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Qualificação</a:t>
            </a:r>
            <a:r>
              <a:rPr lang="en-US" sz="1800" b="1" dirty="0" smtClean="0">
                <a:solidFill>
                  <a:srgbClr val="953735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953735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técnico-econômico-financeira</a:t>
            </a:r>
            <a:r>
              <a:rPr lang="pt-BR" sz="1600" b="1" dirty="0" smtClean="0">
                <a:solidFill>
                  <a:srgbClr val="953735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: </a:t>
            </a:r>
            <a:r>
              <a:rPr lang="pt-BR" sz="1400" b="1" dirty="0" smtClean="0">
                <a:solidFill>
                  <a:srgbClr val="953735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De 10 de julho a 24 de setembro</a:t>
            </a:r>
            <a:r>
              <a:rPr lang="pt-BR" sz="1400" b="1" dirty="0" smtClean="0">
                <a:solidFill>
                  <a:srgbClr val="40404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                 </a:t>
            </a:r>
            <a:endParaRPr lang="pt-BR" sz="1400" b="1" baseline="30000" dirty="0">
              <a:solidFill>
                <a:srgbClr val="404040"/>
              </a:solidFill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  <a:p>
            <a:pPr defTabSz="1555750">
              <a:lnSpc>
                <a:spcPct val="90000"/>
              </a:lnSpc>
              <a:spcAft>
                <a:spcPct val="35000"/>
              </a:spcAft>
              <a:defRPr/>
            </a:pPr>
            <a:r>
              <a:rPr lang="pt-BR" sz="1800" b="1" dirty="0">
                <a:solidFill>
                  <a:srgbClr val="40404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                   </a:t>
            </a:r>
            <a:r>
              <a:rPr lang="pt-BR" sz="1800" b="1" dirty="0" smtClean="0">
                <a:solidFill>
                  <a:srgbClr val="40404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               </a:t>
            </a:r>
            <a:endParaRPr lang="en-US" sz="1800" b="1" dirty="0">
              <a:solidFill>
                <a:srgbClr val="404040"/>
              </a:solidFill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  <p:pic>
        <p:nvPicPr>
          <p:cNvPr id="32" name="Imagem 4" descr="0111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7519" y="5442748"/>
            <a:ext cx="693846" cy="502013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16" name="Forma livre 15"/>
          <p:cNvSpPr/>
          <p:nvPr/>
        </p:nvSpPr>
        <p:spPr>
          <a:xfrm>
            <a:off x="246286" y="1976611"/>
            <a:ext cx="8732838" cy="546100"/>
          </a:xfrm>
          <a:custGeom>
            <a:avLst/>
            <a:gdLst>
              <a:gd name="connsiteX0" fmla="*/ 0 w 1601390"/>
              <a:gd name="connsiteY0" fmla="*/ 96083 h 960834"/>
              <a:gd name="connsiteX1" fmla="*/ 28142 w 1601390"/>
              <a:gd name="connsiteY1" fmla="*/ 28142 h 960834"/>
              <a:gd name="connsiteX2" fmla="*/ 96083 w 1601390"/>
              <a:gd name="connsiteY2" fmla="*/ 0 h 960834"/>
              <a:gd name="connsiteX3" fmla="*/ 1505307 w 1601390"/>
              <a:gd name="connsiteY3" fmla="*/ 0 h 960834"/>
              <a:gd name="connsiteX4" fmla="*/ 1573248 w 1601390"/>
              <a:gd name="connsiteY4" fmla="*/ 28142 h 960834"/>
              <a:gd name="connsiteX5" fmla="*/ 1601390 w 1601390"/>
              <a:gd name="connsiteY5" fmla="*/ 96083 h 960834"/>
              <a:gd name="connsiteX6" fmla="*/ 1601390 w 1601390"/>
              <a:gd name="connsiteY6" fmla="*/ 864751 h 960834"/>
              <a:gd name="connsiteX7" fmla="*/ 1573248 w 1601390"/>
              <a:gd name="connsiteY7" fmla="*/ 932692 h 960834"/>
              <a:gd name="connsiteX8" fmla="*/ 1505307 w 1601390"/>
              <a:gd name="connsiteY8" fmla="*/ 960834 h 960834"/>
              <a:gd name="connsiteX9" fmla="*/ 96083 w 1601390"/>
              <a:gd name="connsiteY9" fmla="*/ 960834 h 960834"/>
              <a:gd name="connsiteX10" fmla="*/ 28142 w 1601390"/>
              <a:gd name="connsiteY10" fmla="*/ 932692 h 960834"/>
              <a:gd name="connsiteX11" fmla="*/ 0 w 1601390"/>
              <a:gd name="connsiteY11" fmla="*/ 864751 h 960834"/>
              <a:gd name="connsiteX12" fmla="*/ 0 w 1601390"/>
              <a:gd name="connsiteY12" fmla="*/ 96083 h 960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01390" h="960834">
                <a:moveTo>
                  <a:pt x="0" y="96083"/>
                </a:moveTo>
                <a:cubicBezTo>
                  <a:pt x="0" y="70600"/>
                  <a:pt x="10123" y="46161"/>
                  <a:pt x="28142" y="28142"/>
                </a:cubicBezTo>
                <a:cubicBezTo>
                  <a:pt x="46161" y="10123"/>
                  <a:pt x="70600" y="0"/>
                  <a:pt x="96083" y="0"/>
                </a:cubicBezTo>
                <a:lnTo>
                  <a:pt x="1505307" y="0"/>
                </a:lnTo>
                <a:cubicBezTo>
                  <a:pt x="1530790" y="0"/>
                  <a:pt x="1555229" y="10123"/>
                  <a:pt x="1573248" y="28142"/>
                </a:cubicBezTo>
                <a:cubicBezTo>
                  <a:pt x="1591267" y="46161"/>
                  <a:pt x="1601390" y="70600"/>
                  <a:pt x="1601390" y="96083"/>
                </a:cubicBezTo>
                <a:lnTo>
                  <a:pt x="1601390" y="864751"/>
                </a:lnTo>
                <a:cubicBezTo>
                  <a:pt x="1601390" y="890234"/>
                  <a:pt x="1591267" y="914673"/>
                  <a:pt x="1573248" y="932692"/>
                </a:cubicBezTo>
                <a:cubicBezTo>
                  <a:pt x="1555229" y="950711"/>
                  <a:pt x="1530790" y="960834"/>
                  <a:pt x="1505307" y="960834"/>
                </a:cubicBezTo>
                <a:lnTo>
                  <a:pt x="96083" y="960834"/>
                </a:lnTo>
                <a:cubicBezTo>
                  <a:pt x="70600" y="960834"/>
                  <a:pt x="46161" y="950711"/>
                  <a:pt x="28142" y="932692"/>
                </a:cubicBezTo>
                <a:cubicBezTo>
                  <a:pt x="10123" y="914673"/>
                  <a:pt x="0" y="890234"/>
                  <a:pt x="0" y="864751"/>
                </a:cubicBezTo>
                <a:lnTo>
                  <a:pt x="0" y="96083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61492" tIns="161492" rIns="161492" bIns="161492" anchor="ctr"/>
          <a:lstStyle/>
          <a:p>
            <a:pPr defTabSz="1555750">
              <a:lnSpc>
                <a:spcPct val="90000"/>
              </a:lnSpc>
              <a:spcAft>
                <a:spcPct val="35000"/>
              </a:spcAft>
              <a:defRPr/>
            </a:pPr>
            <a:r>
              <a:rPr lang="pt-BR" sz="1800" b="1" dirty="0">
                <a:solidFill>
                  <a:srgbClr val="40404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            </a:t>
            </a:r>
            <a:r>
              <a:rPr lang="en-US" sz="1800" b="1" dirty="0" err="1" smtClean="0">
                <a:solidFill>
                  <a:srgbClr val="953735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Manifestação</a:t>
            </a:r>
            <a:r>
              <a:rPr lang="en-US" sz="1800" b="1" dirty="0" smtClean="0">
                <a:solidFill>
                  <a:srgbClr val="953735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 de </a:t>
            </a:r>
            <a:r>
              <a:rPr lang="en-US" sz="1800" b="1" dirty="0" err="1" smtClean="0">
                <a:solidFill>
                  <a:srgbClr val="953735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interesse</a:t>
            </a:r>
            <a:r>
              <a:rPr lang="en-US" sz="1800" b="1" dirty="0" smtClean="0">
                <a:solidFill>
                  <a:srgbClr val="953735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 das </a:t>
            </a:r>
            <a:r>
              <a:rPr lang="en-US" sz="1800" b="1" dirty="0" err="1" smtClean="0">
                <a:solidFill>
                  <a:srgbClr val="953735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companhias</a:t>
            </a:r>
            <a:r>
              <a:rPr lang="pt-BR" sz="1800" b="1" dirty="0" smtClean="0">
                <a:solidFill>
                  <a:srgbClr val="953735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: </a:t>
            </a:r>
            <a:r>
              <a:rPr lang="pt-BR" sz="1400" b="1" dirty="0" smtClean="0">
                <a:solidFill>
                  <a:srgbClr val="953735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de 10 de julho a </a:t>
            </a:r>
            <a:r>
              <a:rPr lang="pt-BR" sz="1400" b="1" dirty="0" smtClean="0">
                <a:solidFill>
                  <a:srgbClr val="953735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18 </a:t>
            </a:r>
            <a:r>
              <a:rPr lang="pt-BR" sz="1400" b="1" dirty="0" smtClean="0">
                <a:solidFill>
                  <a:srgbClr val="953735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de setembro</a:t>
            </a:r>
            <a:endParaRPr lang="en-US" sz="1600" b="1" baseline="30000" dirty="0">
              <a:solidFill>
                <a:srgbClr val="953735"/>
              </a:solidFill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  <p:pic>
        <p:nvPicPr>
          <p:cNvPr id="18" name="Imagem 5" descr="DIA 15 _ 0029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2057" y="4041128"/>
            <a:ext cx="671551" cy="540000"/>
          </a:xfrm>
          <a:prstGeom prst="roundRect">
            <a:avLst>
              <a:gd name="adj" fmla="val 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20" name="Picture 8" descr="http://pt.dreamstime.com/sinal-positivo-thumb17986210.jpg"/>
          <p:cNvPicPr>
            <a:picLocks noChangeAspect="1" noChangeArrowheads="1"/>
          </p:cNvPicPr>
          <p:nvPr/>
        </p:nvPicPr>
        <p:blipFill>
          <a:blip r:embed="rId4" cstate="print"/>
          <a:srcRect l="11739" r="8436" b="26081"/>
          <a:stretch>
            <a:fillRect/>
          </a:stretch>
        </p:blipFill>
        <p:spPr bwMode="auto">
          <a:xfrm>
            <a:off x="610990" y="4785081"/>
            <a:ext cx="288000" cy="3727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30732" name="Picture 4" descr="http://www.rodaslivres.com.br/wordpress/wp-content/uploads/050-positivo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4617" y="2037903"/>
            <a:ext cx="431800" cy="43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3" name="Picture 4" descr="https://encrypted-tbn0.gstatic.com/images?q=tbn:ANd9GcR0KmcgAQmwyH9cLbm2pzgNblS5FxnicAMZK6iVQXNxmwJPfO83RQ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9600" y="1299665"/>
            <a:ext cx="612000" cy="544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Retângulo de cantos arredondados 21"/>
          <p:cNvSpPr/>
          <p:nvPr/>
        </p:nvSpPr>
        <p:spPr>
          <a:xfrm>
            <a:off x="179388" y="1268760"/>
            <a:ext cx="8713787" cy="647700"/>
          </a:xfrm>
          <a:prstGeom prst="roundRect">
            <a:avLst/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endParaRPr lang="en-US" sz="1800" b="1" dirty="0"/>
          </a:p>
        </p:txBody>
      </p:sp>
      <p:sp>
        <p:nvSpPr>
          <p:cNvPr id="23" name="Retângulo de cantos arredondados 22"/>
          <p:cNvSpPr/>
          <p:nvPr/>
        </p:nvSpPr>
        <p:spPr>
          <a:xfrm>
            <a:off x="185736" y="3976687"/>
            <a:ext cx="8705852" cy="676275"/>
          </a:xfrm>
          <a:prstGeom prst="roundRect">
            <a:avLst/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endParaRPr lang="en-US" sz="1800" b="1" dirty="0"/>
          </a:p>
        </p:txBody>
      </p:sp>
      <p:sp>
        <p:nvSpPr>
          <p:cNvPr id="24" name="Retângulo de cantos arredondados 23"/>
          <p:cNvSpPr/>
          <p:nvPr/>
        </p:nvSpPr>
        <p:spPr>
          <a:xfrm>
            <a:off x="179388" y="1987897"/>
            <a:ext cx="8697912" cy="539750"/>
          </a:xfrm>
          <a:prstGeom prst="roundRect">
            <a:avLst/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endParaRPr lang="en-US" sz="1800" b="1" dirty="0"/>
          </a:p>
        </p:txBody>
      </p:sp>
      <p:sp>
        <p:nvSpPr>
          <p:cNvPr id="27" name="Retângulo de cantos arredondados 26"/>
          <p:cNvSpPr/>
          <p:nvPr/>
        </p:nvSpPr>
        <p:spPr>
          <a:xfrm>
            <a:off x="181992" y="3232497"/>
            <a:ext cx="8712199" cy="628650"/>
          </a:xfrm>
          <a:prstGeom prst="roundRect">
            <a:avLst/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endParaRPr lang="en-US" sz="1800" b="1" dirty="0"/>
          </a:p>
        </p:txBody>
      </p:sp>
      <p:sp>
        <p:nvSpPr>
          <p:cNvPr id="29" name="Retângulo de cantos arredondados 28"/>
          <p:cNvSpPr/>
          <p:nvPr/>
        </p:nvSpPr>
        <p:spPr>
          <a:xfrm>
            <a:off x="179388" y="5351649"/>
            <a:ext cx="8712200" cy="684212"/>
          </a:xfrm>
          <a:prstGeom prst="roundRect">
            <a:avLst/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endParaRPr lang="en-US" sz="1800" b="1" dirty="0"/>
          </a:p>
        </p:txBody>
      </p:sp>
      <p:sp>
        <p:nvSpPr>
          <p:cNvPr id="35" name="Forma livre 34"/>
          <p:cNvSpPr/>
          <p:nvPr/>
        </p:nvSpPr>
        <p:spPr>
          <a:xfrm>
            <a:off x="268040" y="6044592"/>
            <a:ext cx="8732838" cy="720725"/>
          </a:xfrm>
          <a:custGeom>
            <a:avLst/>
            <a:gdLst>
              <a:gd name="connsiteX0" fmla="*/ 0 w 1601390"/>
              <a:gd name="connsiteY0" fmla="*/ 96083 h 960834"/>
              <a:gd name="connsiteX1" fmla="*/ 28142 w 1601390"/>
              <a:gd name="connsiteY1" fmla="*/ 28142 h 960834"/>
              <a:gd name="connsiteX2" fmla="*/ 96083 w 1601390"/>
              <a:gd name="connsiteY2" fmla="*/ 0 h 960834"/>
              <a:gd name="connsiteX3" fmla="*/ 1505307 w 1601390"/>
              <a:gd name="connsiteY3" fmla="*/ 0 h 960834"/>
              <a:gd name="connsiteX4" fmla="*/ 1573248 w 1601390"/>
              <a:gd name="connsiteY4" fmla="*/ 28142 h 960834"/>
              <a:gd name="connsiteX5" fmla="*/ 1601390 w 1601390"/>
              <a:gd name="connsiteY5" fmla="*/ 96083 h 960834"/>
              <a:gd name="connsiteX6" fmla="*/ 1601390 w 1601390"/>
              <a:gd name="connsiteY6" fmla="*/ 864751 h 960834"/>
              <a:gd name="connsiteX7" fmla="*/ 1573248 w 1601390"/>
              <a:gd name="connsiteY7" fmla="*/ 932692 h 960834"/>
              <a:gd name="connsiteX8" fmla="*/ 1505307 w 1601390"/>
              <a:gd name="connsiteY8" fmla="*/ 960834 h 960834"/>
              <a:gd name="connsiteX9" fmla="*/ 96083 w 1601390"/>
              <a:gd name="connsiteY9" fmla="*/ 960834 h 960834"/>
              <a:gd name="connsiteX10" fmla="*/ 28142 w 1601390"/>
              <a:gd name="connsiteY10" fmla="*/ 932692 h 960834"/>
              <a:gd name="connsiteX11" fmla="*/ 0 w 1601390"/>
              <a:gd name="connsiteY11" fmla="*/ 864751 h 960834"/>
              <a:gd name="connsiteX12" fmla="*/ 0 w 1601390"/>
              <a:gd name="connsiteY12" fmla="*/ 96083 h 960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01390" h="960834">
                <a:moveTo>
                  <a:pt x="0" y="96083"/>
                </a:moveTo>
                <a:cubicBezTo>
                  <a:pt x="0" y="70600"/>
                  <a:pt x="10123" y="46161"/>
                  <a:pt x="28142" y="28142"/>
                </a:cubicBezTo>
                <a:cubicBezTo>
                  <a:pt x="46161" y="10123"/>
                  <a:pt x="70600" y="0"/>
                  <a:pt x="96083" y="0"/>
                </a:cubicBezTo>
                <a:lnTo>
                  <a:pt x="1505307" y="0"/>
                </a:lnTo>
                <a:cubicBezTo>
                  <a:pt x="1530790" y="0"/>
                  <a:pt x="1555229" y="10123"/>
                  <a:pt x="1573248" y="28142"/>
                </a:cubicBezTo>
                <a:cubicBezTo>
                  <a:pt x="1591267" y="46161"/>
                  <a:pt x="1601390" y="70600"/>
                  <a:pt x="1601390" y="96083"/>
                </a:cubicBezTo>
                <a:lnTo>
                  <a:pt x="1601390" y="864751"/>
                </a:lnTo>
                <a:cubicBezTo>
                  <a:pt x="1601390" y="890234"/>
                  <a:pt x="1591267" y="914673"/>
                  <a:pt x="1573248" y="932692"/>
                </a:cubicBezTo>
                <a:cubicBezTo>
                  <a:pt x="1555229" y="950711"/>
                  <a:pt x="1530790" y="960834"/>
                  <a:pt x="1505307" y="960834"/>
                </a:cubicBezTo>
                <a:lnTo>
                  <a:pt x="96083" y="960834"/>
                </a:lnTo>
                <a:cubicBezTo>
                  <a:pt x="70600" y="960834"/>
                  <a:pt x="46161" y="950711"/>
                  <a:pt x="28142" y="932692"/>
                </a:cubicBezTo>
                <a:cubicBezTo>
                  <a:pt x="10123" y="914673"/>
                  <a:pt x="0" y="890234"/>
                  <a:pt x="0" y="864751"/>
                </a:cubicBezTo>
                <a:lnTo>
                  <a:pt x="0" y="96083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61492" tIns="161492" rIns="161492" bIns="161492" anchor="ctr"/>
          <a:lstStyle/>
          <a:p>
            <a:pPr defTabSz="1555750">
              <a:lnSpc>
                <a:spcPct val="90000"/>
              </a:lnSpc>
              <a:spcAft>
                <a:spcPct val="35000"/>
              </a:spcAft>
              <a:defRPr/>
            </a:pPr>
            <a:r>
              <a:rPr lang="pt-BR" sz="1800" b="1" dirty="0">
                <a:solidFill>
                  <a:srgbClr val="40404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                   </a:t>
            </a:r>
            <a:r>
              <a:rPr lang="en-US" sz="1800" b="1" dirty="0" err="1" smtClean="0">
                <a:solidFill>
                  <a:srgbClr val="953735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Assinatura</a:t>
            </a:r>
            <a:r>
              <a:rPr lang="en-US" sz="1800" b="1" dirty="0" smtClean="0">
                <a:solidFill>
                  <a:srgbClr val="953735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 dos </a:t>
            </a:r>
            <a:r>
              <a:rPr lang="en-US" sz="1800" b="1" dirty="0" err="1" smtClean="0">
                <a:solidFill>
                  <a:srgbClr val="953735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contratos</a:t>
            </a:r>
            <a:r>
              <a:rPr lang="pt-BR" sz="1800" b="1" dirty="0" smtClean="0">
                <a:solidFill>
                  <a:srgbClr val="953735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: </a:t>
            </a:r>
            <a:r>
              <a:rPr lang="pt-BR" sz="1400" b="1" dirty="0" smtClean="0">
                <a:solidFill>
                  <a:srgbClr val="953735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novembro de </a:t>
            </a:r>
            <a:r>
              <a:rPr lang="pt-BR" sz="1400" b="1" dirty="0">
                <a:solidFill>
                  <a:srgbClr val="953735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2013</a:t>
            </a:r>
            <a:endParaRPr lang="en-US" sz="1400" b="1" dirty="0">
              <a:solidFill>
                <a:srgbClr val="953735"/>
              </a:solidFill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37" name="Retângulo de cantos arredondados 36"/>
          <p:cNvSpPr/>
          <p:nvPr/>
        </p:nvSpPr>
        <p:spPr>
          <a:xfrm>
            <a:off x="212724" y="6155928"/>
            <a:ext cx="8664576" cy="518318"/>
          </a:xfrm>
          <a:prstGeom prst="roundRect">
            <a:avLst/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endParaRPr lang="en-US" sz="1800" b="1" dirty="0"/>
          </a:p>
        </p:txBody>
      </p:sp>
      <p:pic>
        <p:nvPicPr>
          <p:cNvPr id="30746" name="Picture 2" descr="https://encrypted-tbn2.gstatic.com/images?q=tbn:ANd9GcQMjkATihBMdp5-dY5M5L7b9GCwHOmMFtK1IJVBrYmDjtMoWrKYiw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8313" y="2743547"/>
            <a:ext cx="487362" cy="32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" name="Forma livre 34"/>
          <p:cNvSpPr/>
          <p:nvPr/>
        </p:nvSpPr>
        <p:spPr>
          <a:xfrm>
            <a:off x="246286" y="6343650"/>
            <a:ext cx="8732838" cy="720725"/>
          </a:xfrm>
          <a:custGeom>
            <a:avLst/>
            <a:gdLst>
              <a:gd name="connsiteX0" fmla="*/ 0 w 1601390"/>
              <a:gd name="connsiteY0" fmla="*/ 96083 h 960834"/>
              <a:gd name="connsiteX1" fmla="*/ 28142 w 1601390"/>
              <a:gd name="connsiteY1" fmla="*/ 28142 h 960834"/>
              <a:gd name="connsiteX2" fmla="*/ 96083 w 1601390"/>
              <a:gd name="connsiteY2" fmla="*/ 0 h 960834"/>
              <a:gd name="connsiteX3" fmla="*/ 1505307 w 1601390"/>
              <a:gd name="connsiteY3" fmla="*/ 0 h 960834"/>
              <a:gd name="connsiteX4" fmla="*/ 1573248 w 1601390"/>
              <a:gd name="connsiteY4" fmla="*/ 28142 h 960834"/>
              <a:gd name="connsiteX5" fmla="*/ 1601390 w 1601390"/>
              <a:gd name="connsiteY5" fmla="*/ 96083 h 960834"/>
              <a:gd name="connsiteX6" fmla="*/ 1601390 w 1601390"/>
              <a:gd name="connsiteY6" fmla="*/ 864751 h 960834"/>
              <a:gd name="connsiteX7" fmla="*/ 1573248 w 1601390"/>
              <a:gd name="connsiteY7" fmla="*/ 932692 h 960834"/>
              <a:gd name="connsiteX8" fmla="*/ 1505307 w 1601390"/>
              <a:gd name="connsiteY8" fmla="*/ 960834 h 960834"/>
              <a:gd name="connsiteX9" fmla="*/ 96083 w 1601390"/>
              <a:gd name="connsiteY9" fmla="*/ 960834 h 960834"/>
              <a:gd name="connsiteX10" fmla="*/ 28142 w 1601390"/>
              <a:gd name="connsiteY10" fmla="*/ 932692 h 960834"/>
              <a:gd name="connsiteX11" fmla="*/ 0 w 1601390"/>
              <a:gd name="connsiteY11" fmla="*/ 864751 h 960834"/>
              <a:gd name="connsiteX12" fmla="*/ 0 w 1601390"/>
              <a:gd name="connsiteY12" fmla="*/ 96083 h 960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01390" h="960834">
                <a:moveTo>
                  <a:pt x="0" y="96083"/>
                </a:moveTo>
                <a:cubicBezTo>
                  <a:pt x="0" y="70600"/>
                  <a:pt x="10123" y="46161"/>
                  <a:pt x="28142" y="28142"/>
                </a:cubicBezTo>
                <a:cubicBezTo>
                  <a:pt x="46161" y="10123"/>
                  <a:pt x="70600" y="0"/>
                  <a:pt x="96083" y="0"/>
                </a:cubicBezTo>
                <a:lnTo>
                  <a:pt x="1505307" y="0"/>
                </a:lnTo>
                <a:cubicBezTo>
                  <a:pt x="1530790" y="0"/>
                  <a:pt x="1555229" y="10123"/>
                  <a:pt x="1573248" y="28142"/>
                </a:cubicBezTo>
                <a:cubicBezTo>
                  <a:pt x="1591267" y="46161"/>
                  <a:pt x="1601390" y="70600"/>
                  <a:pt x="1601390" y="96083"/>
                </a:cubicBezTo>
                <a:lnTo>
                  <a:pt x="1601390" y="864751"/>
                </a:lnTo>
                <a:cubicBezTo>
                  <a:pt x="1601390" y="890234"/>
                  <a:pt x="1591267" y="914673"/>
                  <a:pt x="1573248" y="932692"/>
                </a:cubicBezTo>
                <a:cubicBezTo>
                  <a:pt x="1555229" y="950711"/>
                  <a:pt x="1530790" y="960834"/>
                  <a:pt x="1505307" y="960834"/>
                </a:cubicBezTo>
                <a:lnTo>
                  <a:pt x="96083" y="960834"/>
                </a:lnTo>
                <a:cubicBezTo>
                  <a:pt x="70600" y="960834"/>
                  <a:pt x="46161" y="950711"/>
                  <a:pt x="28142" y="932692"/>
                </a:cubicBezTo>
                <a:cubicBezTo>
                  <a:pt x="10123" y="914673"/>
                  <a:pt x="0" y="890234"/>
                  <a:pt x="0" y="864751"/>
                </a:cubicBezTo>
                <a:lnTo>
                  <a:pt x="0" y="96083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61492" tIns="161492" rIns="161492" bIns="161492" anchor="ctr"/>
          <a:lstStyle/>
          <a:p>
            <a:pPr defTabSz="1555750">
              <a:lnSpc>
                <a:spcPct val="90000"/>
              </a:lnSpc>
              <a:spcAft>
                <a:spcPct val="35000"/>
              </a:spcAft>
              <a:defRPr/>
            </a:pPr>
            <a:r>
              <a:rPr lang="pt-BR" sz="1800" b="1" dirty="0">
                <a:solidFill>
                  <a:srgbClr val="40404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                   </a:t>
            </a:r>
            <a:endParaRPr lang="en-US" sz="1800" b="1" dirty="0">
              <a:solidFill>
                <a:srgbClr val="953735"/>
              </a:solidFill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  <p:pic>
        <p:nvPicPr>
          <p:cNvPr id="38" name="Picture 2" descr="https://encrypted-tbn2.gstatic.com/images?q=tbn:ANd9GcRyuemV1bTFgzjRbPTsg-uua9t3bigD1UXXmGas-9g8BzA5XKXP6Q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13990" y="6237312"/>
            <a:ext cx="629618" cy="37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" name="Forma livre 30"/>
          <p:cNvSpPr/>
          <p:nvPr/>
        </p:nvSpPr>
        <p:spPr>
          <a:xfrm>
            <a:off x="1331640" y="5589240"/>
            <a:ext cx="5472000" cy="648072"/>
          </a:xfrm>
          <a:custGeom>
            <a:avLst/>
            <a:gdLst>
              <a:gd name="connsiteX0" fmla="*/ 0 w 1601390"/>
              <a:gd name="connsiteY0" fmla="*/ 96083 h 960834"/>
              <a:gd name="connsiteX1" fmla="*/ 28142 w 1601390"/>
              <a:gd name="connsiteY1" fmla="*/ 28142 h 960834"/>
              <a:gd name="connsiteX2" fmla="*/ 96083 w 1601390"/>
              <a:gd name="connsiteY2" fmla="*/ 0 h 960834"/>
              <a:gd name="connsiteX3" fmla="*/ 1505307 w 1601390"/>
              <a:gd name="connsiteY3" fmla="*/ 0 h 960834"/>
              <a:gd name="connsiteX4" fmla="*/ 1573248 w 1601390"/>
              <a:gd name="connsiteY4" fmla="*/ 28142 h 960834"/>
              <a:gd name="connsiteX5" fmla="*/ 1601390 w 1601390"/>
              <a:gd name="connsiteY5" fmla="*/ 96083 h 960834"/>
              <a:gd name="connsiteX6" fmla="*/ 1601390 w 1601390"/>
              <a:gd name="connsiteY6" fmla="*/ 864751 h 960834"/>
              <a:gd name="connsiteX7" fmla="*/ 1573248 w 1601390"/>
              <a:gd name="connsiteY7" fmla="*/ 932692 h 960834"/>
              <a:gd name="connsiteX8" fmla="*/ 1505307 w 1601390"/>
              <a:gd name="connsiteY8" fmla="*/ 960834 h 960834"/>
              <a:gd name="connsiteX9" fmla="*/ 96083 w 1601390"/>
              <a:gd name="connsiteY9" fmla="*/ 960834 h 960834"/>
              <a:gd name="connsiteX10" fmla="*/ 28142 w 1601390"/>
              <a:gd name="connsiteY10" fmla="*/ 932692 h 960834"/>
              <a:gd name="connsiteX11" fmla="*/ 0 w 1601390"/>
              <a:gd name="connsiteY11" fmla="*/ 864751 h 960834"/>
              <a:gd name="connsiteX12" fmla="*/ 0 w 1601390"/>
              <a:gd name="connsiteY12" fmla="*/ 96083 h 960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01390" h="960834">
                <a:moveTo>
                  <a:pt x="0" y="96083"/>
                </a:moveTo>
                <a:cubicBezTo>
                  <a:pt x="0" y="70600"/>
                  <a:pt x="10123" y="46161"/>
                  <a:pt x="28142" y="28142"/>
                </a:cubicBezTo>
                <a:cubicBezTo>
                  <a:pt x="46161" y="10123"/>
                  <a:pt x="70600" y="0"/>
                  <a:pt x="96083" y="0"/>
                </a:cubicBezTo>
                <a:lnTo>
                  <a:pt x="1505307" y="0"/>
                </a:lnTo>
                <a:cubicBezTo>
                  <a:pt x="1530790" y="0"/>
                  <a:pt x="1555229" y="10123"/>
                  <a:pt x="1573248" y="28142"/>
                </a:cubicBezTo>
                <a:cubicBezTo>
                  <a:pt x="1591267" y="46161"/>
                  <a:pt x="1601390" y="70600"/>
                  <a:pt x="1601390" y="96083"/>
                </a:cubicBezTo>
                <a:lnTo>
                  <a:pt x="1601390" y="864751"/>
                </a:lnTo>
                <a:cubicBezTo>
                  <a:pt x="1601390" y="890234"/>
                  <a:pt x="1591267" y="914673"/>
                  <a:pt x="1573248" y="932692"/>
                </a:cubicBezTo>
                <a:cubicBezTo>
                  <a:pt x="1555229" y="950711"/>
                  <a:pt x="1530790" y="960834"/>
                  <a:pt x="1505307" y="960834"/>
                </a:cubicBezTo>
                <a:lnTo>
                  <a:pt x="96083" y="960834"/>
                </a:lnTo>
                <a:cubicBezTo>
                  <a:pt x="70600" y="960834"/>
                  <a:pt x="46161" y="950711"/>
                  <a:pt x="28142" y="932692"/>
                </a:cubicBezTo>
                <a:cubicBezTo>
                  <a:pt x="10123" y="914673"/>
                  <a:pt x="0" y="890234"/>
                  <a:pt x="0" y="864751"/>
                </a:cubicBezTo>
                <a:lnTo>
                  <a:pt x="0" y="96083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61492" tIns="161492" rIns="161492" bIns="161492" anchor="ctr"/>
          <a:lstStyle/>
          <a:p>
            <a:pPr defTabSz="1555750">
              <a:lnSpc>
                <a:spcPct val="90000"/>
              </a:lnSpc>
              <a:spcAft>
                <a:spcPct val="35000"/>
              </a:spcAft>
              <a:defRPr/>
            </a:pPr>
            <a:r>
              <a:rPr lang="pt-BR" sz="1800" b="1" dirty="0" smtClean="0">
                <a:solidFill>
                  <a:srgbClr val="40404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 Garantia de oferta: </a:t>
            </a:r>
            <a:r>
              <a:rPr lang="pt-BR" sz="1600" b="1" dirty="0" smtClean="0">
                <a:solidFill>
                  <a:srgbClr val="40404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até 07 de outubro</a:t>
            </a:r>
            <a:endParaRPr lang="pt-BR" sz="1800" b="1" baseline="30000" dirty="0" smtClean="0">
              <a:solidFill>
                <a:srgbClr val="404040"/>
              </a:solidFill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  <a:p>
            <a:pPr defTabSz="1555750">
              <a:lnSpc>
                <a:spcPct val="90000"/>
              </a:lnSpc>
              <a:spcAft>
                <a:spcPct val="35000"/>
              </a:spcAft>
              <a:defRPr/>
            </a:pPr>
            <a:r>
              <a:rPr lang="pt-BR" sz="1800" b="1" dirty="0" smtClean="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sz="1700" b="1" i="1" cap="all" normalizeH="1" dirty="0" err="1" smtClean="0">
                <a:solidFill>
                  <a:srgbClr val="0070C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submissÃo</a:t>
            </a:r>
            <a:r>
              <a:rPr lang="en-US" sz="1700" b="1" i="1" cap="all" normalizeH="1" dirty="0" smtClean="0">
                <a:solidFill>
                  <a:srgbClr val="0070C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 das </a:t>
            </a:r>
            <a:r>
              <a:rPr lang="en-US" sz="1700" b="1" i="1" cap="all" normalizeH="1" dirty="0" err="1" smtClean="0">
                <a:solidFill>
                  <a:srgbClr val="0070C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ofertas</a:t>
            </a:r>
            <a:r>
              <a:rPr lang="pt-BR" sz="1700" b="1" i="1" cap="all" normalizeH="1" dirty="0" smtClean="0">
                <a:solidFill>
                  <a:srgbClr val="0070C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: 21 de outubro</a:t>
            </a:r>
          </a:p>
          <a:p>
            <a:pPr defTabSz="1555750">
              <a:lnSpc>
                <a:spcPct val="90000"/>
              </a:lnSpc>
              <a:spcAft>
                <a:spcPct val="35000"/>
              </a:spcAft>
              <a:defRPr/>
            </a:pPr>
            <a:r>
              <a:rPr lang="pt-BR" sz="1800" b="1" dirty="0" smtClean="0">
                <a:solidFill>
                  <a:srgbClr val="40404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                   </a:t>
            </a:r>
            <a:endParaRPr lang="en-US" sz="1800" b="1" dirty="0">
              <a:solidFill>
                <a:srgbClr val="404040"/>
              </a:solidFill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  <p:pic>
        <p:nvPicPr>
          <p:cNvPr id="45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41445" y="2653605"/>
            <a:ext cx="684213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Forma livre 25"/>
          <p:cNvSpPr/>
          <p:nvPr/>
        </p:nvSpPr>
        <p:spPr>
          <a:xfrm>
            <a:off x="1403649" y="2751485"/>
            <a:ext cx="7272808" cy="327024"/>
          </a:xfrm>
          <a:custGeom>
            <a:avLst/>
            <a:gdLst>
              <a:gd name="connsiteX0" fmla="*/ 0 w 1601390"/>
              <a:gd name="connsiteY0" fmla="*/ 96083 h 960834"/>
              <a:gd name="connsiteX1" fmla="*/ 28142 w 1601390"/>
              <a:gd name="connsiteY1" fmla="*/ 28142 h 960834"/>
              <a:gd name="connsiteX2" fmla="*/ 96083 w 1601390"/>
              <a:gd name="connsiteY2" fmla="*/ 0 h 960834"/>
              <a:gd name="connsiteX3" fmla="*/ 1505307 w 1601390"/>
              <a:gd name="connsiteY3" fmla="*/ 0 h 960834"/>
              <a:gd name="connsiteX4" fmla="*/ 1573248 w 1601390"/>
              <a:gd name="connsiteY4" fmla="*/ 28142 h 960834"/>
              <a:gd name="connsiteX5" fmla="*/ 1601390 w 1601390"/>
              <a:gd name="connsiteY5" fmla="*/ 96083 h 960834"/>
              <a:gd name="connsiteX6" fmla="*/ 1601390 w 1601390"/>
              <a:gd name="connsiteY6" fmla="*/ 864751 h 960834"/>
              <a:gd name="connsiteX7" fmla="*/ 1573248 w 1601390"/>
              <a:gd name="connsiteY7" fmla="*/ 932692 h 960834"/>
              <a:gd name="connsiteX8" fmla="*/ 1505307 w 1601390"/>
              <a:gd name="connsiteY8" fmla="*/ 960834 h 960834"/>
              <a:gd name="connsiteX9" fmla="*/ 96083 w 1601390"/>
              <a:gd name="connsiteY9" fmla="*/ 960834 h 960834"/>
              <a:gd name="connsiteX10" fmla="*/ 28142 w 1601390"/>
              <a:gd name="connsiteY10" fmla="*/ 932692 h 960834"/>
              <a:gd name="connsiteX11" fmla="*/ 0 w 1601390"/>
              <a:gd name="connsiteY11" fmla="*/ 864751 h 960834"/>
              <a:gd name="connsiteX12" fmla="*/ 0 w 1601390"/>
              <a:gd name="connsiteY12" fmla="*/ 96083 h 960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01390" h="960834">
                <a:moveTo>
                  <a:pt x="0" y="96083"/>
                </a:moveTo>
                <a:cubicBezTo>
                  <a:pt x="0" y="70600"/>
                  <a:pt x="10123" y="46161"/>
                  <a:pt x="28142" y="28142"/>
                </a:cubicBezTo>
                <a:cubicBezTo>
                  <a:pt x="46161" y="10123"/>
                  <a:pt x="70600" y="0"/>
                  <a:pt x="96083" y="0"/>
                </a:cubicBezTo>
                <a:lnTo>
                  <a:pt x="1505307" y="0"/>
                </a:lnTo>
                <a:cubicBezTo>
                  <a:pt x="1530790" y="0"/>
                  <a:pt x="1555229" y="10123"/>
                  <a:pt x="1573248" y="28142"/>
                </a:cubicBezTo>
                <a:cubicBezTo>
                  <a:pt x="1591267" y="46161"/>
                  <a:pt x="1601390" y="70600"/>
                  <a:pt x="1601390" y="96083"/>
                </a:cubicBezTo>
                <a:lnTo>
                  <a:pt x="1601390" y="864751"/>
                </a:lnTo>
                <a:cubicBezTo>
                  <a:pt x="1601390" y="890234"/>
                  <a:pt x="1591267" y="914673"/>
                  <a:pt x="1573248" y="932692"/>
                </a:cubicBezTo>
                <a:cubicBezTo>
                  <a:pt x="1555229" y="950711"/>
                  <a:pt x="1530790" y="960834"/>
                  <a:pt x="1505307" y="960834"/>
                </a:cubicBezTo>
                <a:lnTo>
                  <a:pt x="96083" y="960834"/>
                </a:lnTo>
                <a:cubicBezTo>
                  <a:pt x="70600" y="960834"/>
                  <a:pt x="46161" y="950711"/>
                  <a:pt x="28142" y="932692"/>
                </a:cubicBezTo>
                <a:cubicBezTo>
                  <a:pt x="10123" y="914673"/>
                  <a:pt x="0" y="890234"/>
                  <a:pt x="0" y="864751"/>
                </a:cubicBezTo>
                <a:lnTo>
                  <a:pt x="0" y="96083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61492" tIns="161492" rIns="161492" bIns="161492" anchor="ctr"/>
          <a:lstStyle/>
          <a:p>
            <a:pPr defTabSz="155575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1800" b="1" dirty="0" smtClean="0">
                <a:solidFill>
                  <a:srgbClr val="953735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</a:p>
          <a:p>
            <a:pPr defTabSz="1555750">
              <a:lnSpc>
                <a:spcPct val="90000"/>
              </a:lnSpc>
              <a:spcAft>
                <a:spcPct val="35000"/>
              </a:spcAft>
              <a:defRPr/>
            </a:pPr>
            <a:endParaRPr lang="en-US" sz="1800" b="1" dirty="0">
              <a:solidFill>
                <a:srgbClr val="953735"/>
              </a:solidFill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  <a:p>
            <a:pPr defTabSz="155575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1800" b="1" dirty="0" err="1" smtClean="0">
                <a:solidFill>
                  <a:srgbClr val="40404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Acesso</a:t>
            </a:r>
            <a:r>
              <a:rPr lang="en-US" sz="1800" b="1" dirty="0" smtClean="0">
                <a:solidFill>
                  <a:srgbClr val="40404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40404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ao</a:t>
            </a:r>
            <a:r>
              <a:rPr lang="en-US" sz="1800" b="1" dirty="0" smtClean="0">
                <a:solidFill>
                  <a:srgbClr val="40404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rgbClr val="40404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pacote</a:t>
            </a:r>
            <a:r>
              <a:rPr lang="en-US" sz="1800" b="1" dirty="0" smtClean="0">
                <a:solidFill>
                  <a:srgbClr val="40404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 de dados</a:t>
            </a:r>
            <a:r>
              <a:rPr lang="pt-BR" sz="1800" b="1" dirty="0" smtClean="0">
                <a:solidFill>
                  <a:srgbClr val="40404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: </a:t>
            </a:r>
            <a:r>
              <a:rPr lang="pt-BR" sz="1600" b="1" dirty="0" smtClean="0">
                <a:solidFill>
                  <a:srgbClr val="40404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de 10 de julho a </a:t>
            </a:r>
            <a:r>
              <a:rPr lang="pt-BR" sz="1600" b="1" dirty="0" smtClean="0">
                <a:solidFill>
                  <a:srgbClr val="40404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18 </a:t>
            </a:r>
            <a:r>
              <a:rPr lang="pt-BR" sz="1600" b="1" dirty="0" smtClean="0">
                <a:solidFill>
                  <a:srgbClr val="404040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de setembro</a:t>
            </a:r>
            <a:endParaRPr lang="en-US" sz="1600" b="1" baseline="30000" dirty="0">
              <a:solidFill>
                <a:srgbClr val="404040"/>
              </a:solidFill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  <a:p>
            <a:pPr defTabSz="1555750">
              <a:lnSpc>
                <a:spcPct val="90000"/>
              </a:lnSpc>
              <a:spcAft>
                <a:spcPct val="35000"/>
              </a:spcAft>
              <a:defRPr/>
            </a:pPr>
            <a:endParaRPr lang="pt-BR" sz="1800" b="1" dirty="0" smtClean="0">
              <a:solidFill>
                <a:srgbClr val="953735"/>
              </a:solidFill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  <a:p>
            <a:pPr defTabSz="1555750">
              <a:lnSpc>
                <a:spcPct val="90000"/>
              </a:lnSpc>
              <a:defRPr/>
            </a:pPr>
            <a:r>
              <a:rPr lang="pt-BR" sz="1800" b="1" dirty="0" smtClean="0">
                <a:solidFill>
                  <a:srgbClr val="953735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         </a:t>
            </a:r>
            <a:endParaRPr lang="en-US" sz="1800" b="1" dirty="0">
              <a:solidFill>
                <a:srgbClr val="404040"/>
              </a:solidFill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46" name="Retângulo de cantos arredondados 22"/>
          <p:cNvSpPr/>
          <p:nvPr/>
        </p:nvSpPr>
        <p:spPr>
          <a:xfrm>
            <a:off x="180975" y="2600673"/>
            <a:ext cx="8712200" cy="576262"/>
          </a:xfrm>
          <a:prstGeom prst="roundRect">
            <a:avLst/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endParaRPr lang="en-US" sz="1800" b="1" dirty="0"/>
          </a:p>
        </p:txBody>
      </p:sp>
      <p:sp>
        <p:nvSpPr>
          <p:cNvPr id="47" name="Forma livre 25"/>
          <p:cNvSpPr/>
          <p:nvPr/>
        </p:nvSpPr>
        <p:spPr>
          <a:xfrm>
            <a:off x="1403649" y="3383310"/>
            <a:ext cx="7272808" cy="327024"/>
          </a:xfrm>
          <a:custGeom>
            <a:avLst/>
            <a:gdLst>
              <a:gd name="connsiteX0" fmla="*/ 0 w 1601390"/>
              <a:gd name="connsiteY0" fmla="*/ 96083 h 960834"/>
              <a:gd name="connsiteX1" fmla="*/ 28142 w 1601390"/>
              <a:gd name="connsiteY1" fmla="*/ 28142 h 960834"/>
              <a:gd name="connsiteX2" fmla="*/ 96083 w 1601390"/>
              <a:gd name="connsiteY2" fmla="*/ 0 h 960834"/>
              <a:gd name="connsiteX3" fmla="*/ 1505307 w 1601390"/>
              <a:gd name="connsiteY3" fmla="*/ 0 h 960834"/>
              <a:gd name="connsiteX4" fmla="*/ 1573248 w 1601390"/>
              <a:gd name="connsiteY4" fmla="*/ 28142 h 960834"/>
              <a:gd name="connsiteX5" fmla="*/ 1601390 w 1601390"/>
              <a:gd name="connsiteY5" fmla="*/ 96083 h 960834"/>
              <a:gd name="connsiteX6" fmla="*/ 1601390 w 1601390"/>
              <a:gd name="connsiteY6" fmla="*/ 864751 h 960834"/>
              <a:gd name="connsiteX7" fmla="*/ 1573248 w 1601390"/>
              <a:gd name="connsiteY7" fmla="*/ 932692 h 960834"/>
              <a:gd name="connsiteX8" fmla="*/ 1505307 w 1601390"/>
              <a:gd name="connsiteY8" fmla="*/ 960834 h 960834"/>
              <a:gd name="connsiteX9" fmla="*/ 96083 w 1601390"/>
              <a:gd name="connsiteY9" fmla="*/ 960834 h 960834"/>
              <a:gd name="connsiteX10" fmla="*/ 28142 w 1601390"/>
              <a:gd name="connsiteY10" fmla="*/ 932692 h 960834"/>
              <a:gd name="connsiteX11" fmla="*/ 0 w 1601390"/>
              <a:gd name="connsiteY11" fmla="*/ 864751 h 960834"/>
              <a:gd name="connsiteX12" fmla="*/ 0 w 1601390"/>
              <a:gd name="connsiteY12" fmla="*/ 96083 h 9608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601390" h="960834">
                <a:moveTo>
                  <a:pt x="0" y="96083"/>
                </a:moveTo>
                <a:cubicBezTo>
                  <a:pt x="0" y="70600"/>
                  <a:pt x="10123" y="46161"/>
                  <a:pt x="28142" y="28142"/>
                </a:cubicBezTo>
                <a:cubicBezTo>
                  <a:pt x="46161" y="10123"/>
                  <a:pt x="70600" y="0"/>
                  <a:pt x="96083" y="0"/>
                </a:cubicBezTo>
                <a:lnTo>
                  <a:pt x="1505307" y="0"/>
                </a:lnTo>
                <a:cubicBezTo>
                  <a:pt x="1530790" y="0"/>
                  <a:pt x="1555229" y="10123"/>
                  <a:pt x="1573248" y="28142"/>
                </a:cubicBezTo>
                <a:cubicBezTo>
                  <a:pt x="1591267" y="46161"/>
                  <a:pt x="1601390" y="70600"/>
                  <a:pt x="1601390" y="96083"/>
                </a:cubicBezTo>
                <a:lnTo>
                  <a:pt x="1601390" y="864751"/>
                </a:lnTo>
                <a:cubicBezTo>
                  <a:pt x="1601390" y="890234"/>
                  <a:pt x="1591267" y="914673"/>
                  <a:pt x="1573248" y="932692"/>
                </a:cubicBezTo>
                <a:cubicBezTo>
                  <a:pt x="1555229" y="950711"/>
                  <a:pt x="1530790" y="960834"/>
                  <a:pt x="1505307" y="960834"/>
                </a:cubicBezTo>
                <a:lnTo>
                  <a:pt x="96083" y="960834"/>
                </a:lnTo>
                <a:cubicBezTo>
                  <a:pt x="70600" y="960834"/>
                  <a:pt x="46161" y="950711"/>
                  <a:pt x="28142" y="932692"/>
                </a:cubicBezTo>
                <a:cubicBezTo>
                  <a:pt x="10123" y="914673"/>
                  <a:pt x="0" y="890234"/>
                  <a:pt x="0" y="864751"/>
                </a:cubicBezTo>
                <a:lnTo>
                  <a:pt x="0" y="96083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61492" tIns="161492" rIns="161492" bIns="161492" anchor="ctr"/>
          <a:lstStyle/>
          <a:p>
            <a:pPr defTabSz="1555750">
              <a:lnSpc>
                <a:spcPct val="90000"/>
              </a:lnSpc>
              <a:spcAft>
                <a:spcPct val="35000"/>
              </a:spcAft>
              <a:defRPr/>
            </a:pPr>
            <a:endParaRPr lang="en-US" sz="1800" b="1" dirty="0" smtClean="0">
              <a:solidFill>
                <a:srgbClr val="953735"/>
              </a:solidFill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  <a:p>
            <a:pPr defTabSz="1555750">
              <a:lnSpc>
                <a:spcPct val="90000"/>
              </a:lnSpc>
              <a:spcAft>
                <a:spcPct val="35000"/>
              </a:spcAft>
              <a:defRPr/>
            </a:pPr>
            <a:endParaRPr lang="en-US" sz="1800" b="1" dirty="0">
              <a:solidFill>
                <a:srgbClr val="953735"/>
              </a:solidFill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  <a:p>
            <a:pPr defTabSz="1555750">
              <a:lnSpc>
                <a:spcPct val="90000"/>
              </a:lnSpc>
              <a:spcAft>
                <a:spcPct val="35000"/>
              </a:spcAft>
              <a:defRPr/>
            </a:pPr>
            <a:r>
              <a:rPr lang="en-US" sz="1800" b="1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Audiência</a:t>
            </a:r>
            <a:r>
              <a:rPr lang="en-US" sz="18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Pública</a:t>
            </a:r>
            <a:r>
              <a:rPr lang="pt-BR" sz="18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: </a:t>
            </a:r>
            <a:r>
              <a:rPr lang="pt-BR" sz="1600" b="1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06 de agosto</a:t>
            </a:r>
            <a:endParaRPr lang="en-US" sz="1800" b="1" baseline="30000" dirty="0">
              <a:solidFill>
                <a:schemeClr val="accent2">
                  <a:lumMod val="75000"/>
                </a:schemeClr>
              </a:solidFill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  <a:p>
            <a:pPr defTabSz="1555750">
              <a:lnSpc>
                <a:spcPct val="90000"/>
              </a:lnSpc>
              <a:spcAft>
                <a:spcPct val="35000"/>
              </a:spcAft>
              <a:defRPr/>
            </a:pPr>
            <a:endParaRPr lang="pt-BR" sz="1800" b="1" dirty="0" smtClean="0">
              <a:solidFill>
                <a:srgbClr val="953735"/>
              </a:solidFill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  <a:p>
            <a:pPr defTabSz="1555750">
              <a:lnSpc>
                <a:spcPct val="90000"/>
              </a:lnSpc>
              <a:defRPr/>
            </a:pPr>
            <a:r>
              <a:rPr lang="pt-BR" sz="1800" b="1" dirty="0" smtClean="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  <a:cs typeface="Arial" pitchFamily="34" charset="0"/>
              </a:rPr>
              <a:t>         </a:t>
            </a:r>
            <a:endParaRPr lang="en-US" sz="1800" b="1" dirty="0">
              <a:solidFill>
                <a:schemeClr val="tx1"/>
              </a:solidFill>
              <a:latin typeface="Arial" pitchFamily="34" charset="0"/>
              <a:ea typeface="ＭＳ Ｐゴシック" pitchFamily="34" charset="-128"/>
              <a:cs typeface="Arial" pitchFamily="34" charset="0"/>
            </a:endParaRPr>
          </a:p>
        </p:txBody>
      </p:sp>
      <p:sp>
        <p:nvSpPr>
          <p:cNvPr id="48" name="Retângulo de cantos arredondados 24"/>
          <p:cNvSpPr/>
          <p:nvPr/>
        </p:nvSpPr>
        <p:spPr>
          <a:xfrm>
            <a:off x="187624" y="4734374"/>
            <a:ext cx="8712200" cy="504825"/>
          </a:xfrm>
          <a:prstGeom prst="roundRect">
            <a:avLst/>
          </a:prstGeom>
          <a:noFill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endParaRPr lang="en-US" sz="1800" b="1" dirty="0"/>
          </a:p>
        </p:txBody>
      </p:sp>
      <p:pic>
        <p:nvPicPr>
          <p:cNvPr id="50" name="Picture 2" descr="https://encrypted-tbn2.gstatic.com/images?q=tbn:ANd9GcQMjkATihBMdp5-dY5M5L7b9GCwHOmMFtK1IJVBrYmDjtMoWrKYiw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2813" y="3332194"/>
            <a:ext cx="693847" cy="46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Rectangle 2"/>
          <p:cNvSpPr txBox="1">
            <a:spLocks noChangeArrowheads="1"/>
          </p:cNvSpPr>
          <p:nvPr/>
        </p:nvSpPr>
        <p:spPr bwMode="auto">
          <a:xfrm>
            <a:off x="4211960" y="116632"/>
            <a:ext cx="4896544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indent="-342900" algn="ctr" eaLnBrk="0" hangingPunct="0">
              <a:defRPr/>
            </a:pP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1ª </a:t>
            </a: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Rodada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do </a:t>
            </a: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Pré-sal</a:t>
            </a:r>
            <a:endParaRPr lang="en-US" sz="2000" b="1" dirty="0" smtClean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indent="-342900" algn="ctr" eaLnBrk="0" hangingPunct="0">
              <a:defRPr/>
            </a:pPr>
            <a:r>
              <a:rPr lang="pt-BR" sz="20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(21 de outubro de 2013) </a:t>
            </a:r>
          </a:p>
          <a:p>
            <a:pPr indent="-342900" algn="ctr" eaLnBrk="0" hangingPunct="0">
              <a:defRPr/>
            </a:pP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Cronograma</a:t>
            </a:r>
            <a:endParaRPr lang="en-US" sz="2000" b="1" dirty="0" smtClean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ela 7"/>
          <p:cNvGraphicFramePr>
            <a:graphicFrameLocks noGrp="1"/>
          </p:cNvGraphicFramePr>
          <p:nvPr/>
        </p:nvGraphicFramePr>
        <p:xfrm>
          <a:off x="5364088" y="1772816"/>
          <a:ext cx="3528392" cy="29667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370881"/>
                <a:gridCol w="1077391"/>
                <a:gridCol w="108012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Arial" pitchFamily="34" charset="0"/>
                          <a:cs typeface="Arial" pitchFamily="34" charset="0"/>
                        </a:rPr>
                        <a:t>Bacia</a:t>
                      </a:r>
                      <a:endParaRPr lang="en-US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Arial" pitchFamily="34" charset="0"/>
                          <a:cs typeface="Arial" pitchFamily="34" charset="0"/>
                        </a:rPr>
                        <a:t>Estado</a:t>
                      </a:r>
                      <a:endParaRPr lang="en-US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Arial" pitchFamily="34" charset="0"/>
                          <a:cs typeface="Arial" pitchFamily="34" charset="0"/>
                        </a:rPr>
                        <a:t>Área (km</a:t>
                      </a:r>
                      <a:r>
                        <a:rPr lang="pt-BR" sz="1200" baseline="300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lang="pt-BR" sz="1200" kern="1200" dirty="0" smtClean="0"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en-US" sz="1200" b="1" kern="1200" dirty="0" smtClean="0">
                        <a:solidFill>
                          <a:schemeClr val="lt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Arial" pitchFamily="34" charset="0"/>
                          <a:cs typeface="Arial" pitchFamily="34" charset="0"/>
                        </a:rPr>
                        <a:t>Acre</a:t>
                      </a:r>
                      <a:endParaRPr lang="en-US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Arial" pitchFamily="34" charset="0"/>
                          <a:cs typeface="Arial" pitchFamily="34" charset="0"/>
                        </a:rPr>
                        <a:t>AC,</a:t>
                      </a:r>
                      <a:r>
                        <a:rPr lang="pt-BR" sz="1200" baseline="0" dirty="0" smtClean="0">
                          <a:latin typeface="Arial" pitchFamily="34" charset="0"/>
                          <a:cs typeface="Arial" pitchFamily="34" charset="0"/>
                        </a:rPr>
                        <a:t> AM</a:t>
                      </a:r>
                      <a:endParaRPr lang="en-US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19.719</a:t>
                      </a:r>
                      <a:endParaRPr lang="en-US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Arial" pitchFamily="34" charset="0"/>
                          <a:cs typeface="Arial" pitchFamily="34" charset="0"/>
                        </a:rPr>
                        <a:t>Paraná</a:t>
                      </a:r>
                      <a:endParaRPr lang="en-US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Arial" pitchFamily="34" charset="0"/>
                          <a:cs typeface="Arial" pitchFamily="34" charset="0"/>
                        </a:rPr>
                        <a:t>PR, SP</a:t>
                      </a:r>
                      <a:endParaRPr lang="en-US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49.362</a:t>
                      </a:r>
                      <a:endParaRPr lang="en-US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Arial" pitchFamily="34" charset="0"/>
                          <a:cs typeface="Arial" pitchFamily="34" charset="0"/>
                        </a:rPr>
                        <a:t>Parecis</a:t>
                      </a:r>
                      <a:endParaRPr lang="en-US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Arial" pitchFamily="34" charset="0"/>
                          <a:cs typeface="Arial" pitchFamily="34" charset="0"/>
                        </a:rPr>
                        <a:t>MT</a:t>
                      </a:r>
                      <a:endParaRPr lang="en-US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41.431</a:t>
                      </a:r>
                      <a:endParaRPr lang="en-US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Arial" pitchFamily="34" charset="0"/>
                          <a:cs typeface="Arial" pitchFamily="34" charset="0"/>
                        </a:rPr>
                        <a:t>Parnaíba</a:t>
                      </a:r>
                      <a:endParaRPr lang="en-US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Arial" pitchFamily="34" charset="0"/>
                          <a:cs typeface="Arial" pitchFamily="34" charset="0"/>
                        </a:rPr>
                        <a:t>MA, PI, TO</a:t>
                      </a:r>
                      <a:endParaRPr lang="en-US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u="none" strike="noStrike" dirty="0" smtClean="0">
                          <a:latin typeface="Arial" pitchFamily="34" charset="0"/>
                          <a:cs typeface="Arial" pitchFamily="34" charset="0"/>
                        </a:rPr>
                        <a:t>23.462</a:t>
                      </a:r>
                      <a:endParaRPr lang="en-US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Arial" pitchFamily="34" charset="0"/>
                          <a:cs typeface="Arial" pitchFamily="34" charset="0"/>
                        </a:rPr>
                        <a:t>Recôncavo</a:t>
                      </a:r>
                      <a:endParaRPr lang="en-US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Arial" pitchFamily="34" charset="0"/>
                          <a:cs typeface="Arial" pitchFamily="34" charset="0"/>
                        </a:rPr>
                        <a:t>BA</a:t>
                      </a:r>
                      <a:endParaRPr lang="en-US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Arial" pitchFamily="34" charset="0"/>
                          <a:cs typeface="Arial" pitchFamily="34" charset="0"/>
                        </a:rPr>
                        <a:t>1.452</a:t>
                      </a:r>
                      <a:endParaRPr lang="en-US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Arial" pitchFamily="34" charset="0"/>
                          <a:cs typeface="Arial" pitchFamily="34" charset="0"/>
                        </a:rPr>
                        <a:t>São Francisco</a:t>
                      </a:r>
                      <a:endParaRPr lang="en-US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Arial" pitchFamily="34" charset="0"/>
                          <a:cs typeface="Arial" pitchFamily="34" charset="0"/>
                        </a:rPr>
                        <a:t>BA, GO, TO</a:t>
                      </a:r>
                      <a:endParaRPr lang="en-US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Arial" pitchFamily="34" charset="0"/>
                          <a:cs typeface="Arial" pitchFamily="34" charset="0"/>
                        </a:rPr>
                        <a:t>26.060</a:t>
                      </a:r>
                      <a:endParaRPr lang="en-US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Arial" pitchFamily="34" charset="0"/>
                          <a:cs typeface="Arial" pitchFamily="34" charset="0"/>
                        </a:rPr>
                        <a:t>Sergipe-Alagoas</a:t>
                      </a:r>
                      <a:endParaRPr lang="en-US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Arial" pitchFamily="34" charset="0"/>
                          <a:cs typeface="Arial" pitchFamily="34" charset="0"/>
                        </a:rPr>
                        <a:t>AL, SE</a:t>
                      </a:r>
                      <a:endParaRPr lang="en-US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>
                          <a:latin typeface="Arial" pitchFamily="34" charset="0"/>
                          <a:cs typeface="Arial" pitchFamily="34" charset="0"/>
                        </a:rPr>
                        <a:t>2.419</a:t>
                      </a:r>
                      <a:endParaRPr lang="en-US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9" name="CaixaDeTexto 8"/>
          <p:cNvSpPr txBox="1"/>
          <p:nvPr/>
        </p:nvSpPr>
        <p:spPr>
          <a:xfrm>
            <a:off x="5364088" y="4808185"/>
            <a:ext cx="36724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Área total: 163.905 km</a:t>
            </a:r>
            <a:r>
              <a:rPr lang="pt-BR" sz="1200" b="1" baseline="30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2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3419872" y="1578278"/>
            <a:ext cx="1584176" cy="338554"/>
          </a:xfrm>
          <a:prstGeom prst="rect">
            <a:avLst/>
          </a:prstGeom>
          <a:solidFill>
            <a:schemeClr val="accent4"/>
          </a:solidFill>
        </p:spPr>
        <p:txBody>
          <a:bodyPr wrap="square">
            <a:spAutoFit/>
          </a:bodyPr>
          <a:lstStyle/>
          <a:p>
            <a:pPr algn="ctr"/>
            <a:r>
              <a:rPr lang="pt-BR" sz="1600" b="1" dirty="0" smtClean="0">
                <a:solidFill>
                  <a:schemeClr val="bg1"/>
                </a:solidFill>
                <a:cs typeface="Arial" pitchFamily="34" charset="0"/>
              </a:rPr>
              <a:t>240 </a:t>
            </a:r>
            <a:r>
              <a:rPr lang="pt-BR" sz="1600" b="1" dirty="0" err="1" smtClean="0">
                <a:solidFill>
                  <a:schemeClr val="bg1"/>
                </a:solidFill>
                <a:cs typeface="Arial" pitchFamily="34" charset="0"/>
              </a:rPr>
              <a:t>blocks</a:t>
            </a:r>
            <a:endParaRPr lang="en-US" sz="1600" b="1" dirty="0" smtClean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" name="Grupo 11"/>
          <p:cNvGrpSpPr/>
          <p:nvPr/>
        </p:nvGrpSpPr>
        <p:grpSpPr>
          <a:xfrm>
            <a:off x="107504" y="1568351"/>
            <a:ext cx="4956993" cy="4956993"/>
            <a:chOff x="107504" y="1568351"/>
            <a:chExt cx="4956993" cy="4956993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07504" y="1568351"/>
              <a:ext cx="4956993" cy="49569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tângulo 9"/>
            <p:cNvSpPr/>
            <p:nvPr/>
          </p:nvSpPr>
          <p:spPr>
            <a:xfrm>
              <a:off x="395536" y="5949280"/>
              <a:ext cx="288000" cy="180000"/>
            </a:xfrm>
            <a:prstGeom prst="rect">
              <a:avLst/>
            </a:prstGeom>
            <a:solidFill>
              <a:srgbClr val="00009F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endParaRPr lang="en-US" b="1" dirty="0" smtClean="0"/>
            </a:p>
          </p:txBody>
        </p:sp>
        <p:sp>
          <p:nvSpPr>
            <p:cNvPr id="11" name="CaixaDeTexto 10"/>
            <p:cNvSpPr txBox="1"/>
            <p:nvPr/>
          </p:nvSpPr>
          <p:spPr>
            <a:xfrm>
              <a:off x="683568" y="5934472"/>
              <a:ext cx="694421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900" b="1" dirty="0" smtClean="0"/>
                <a:t>Rodada 12</a:t>
              </a:r>
              <a:endParaRPr lang="en-US" sz="900" b="1" dirty="0"/>
            </a:p>
          </p:txBody>
        </p:sp>
      </p:grpSp>
      <p:sp>
        <p:nvSpPr>
          <p:cNvPr id="13" name="Retângulo 12"/>
          <p:cNvSpPr/>
          <p:nvPr/>
        </p:nvSpPr>
        <p:spPr>
          <a:xfrm>
            <a:off x="3279532" y="1556792"/>
            <a:ext cx="1652508" cy="400110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240  </a:t>
            </a:r>
            <a:r>
              <a:rPr lang="en-US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blocos</a:t>
            </a:r>
            <a:endParaRPr lang="en-US" sz="2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4499992" y="96174"/>
            <a:ext cx="4392488" cy="95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indent="-342900" algn="ctr" eaLnBrk="0" hangingPunct="0">
              <a:defRPr/>
            </a:pP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12ª </a:t>
            </a: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Rodada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Licitações</a:t>
            </a:r>
            <a:endParaRPr lang="en-US" sz="2000" b="1" dirty="0" smtClean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indent="-342900" algn="ctr" eaLnBrk="0" hangingPunct="0">
              <a:defRPr/>
            </a:pPr>
            <a:r>
              <a:rPr lang="en-US" sz="16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1600" b="1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novembro</a:t>
            </a:r>
            <a:r>
              <a:rPr lang="en-US" sz="16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de 2013)</a:t>
            </a:r>
          </a:p>
          <a:p>
            <a:pPr indent="-342900" algn="ctr" eaLnBrk="0" hangingPunct="0">
              <a:defRPr/>
            </a:pPr>
            <a:r>
              <a:rPr lang="en-US" sz="2000" b="1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Gás</a:t>
            </a:r>
            <a:r>
              <a:rPr lang="en-US" sz="20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Natural Onshore</a:t>
            </a:r>
            <a:endParaRPr lang="en-US" sz="2000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/>
          </p:cNvSpPr>
          <p:nvPr/>
        </p:nvSpPr>
        <p:spPr>
          <a:xfrm>
            <a:off x="683568" y="1607780"/>
            <a:ext cx="7776864" cy="2664296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spcBef>
                <a:spcPts val="0"/>
              </a:spcBef>
              <a:defRPr/>
            </a:pPr>
            <a:r>
              <a:rPr lang="en-US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Agência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Nacional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do </a:t>
            </a:r>
            <a:r>
              <a:rPr lang="en-US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Petróleo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Gás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Natural e </a:t>
            </a:r>
            <a:r>
              <a:rPr lang="en-US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Biocombustíveis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– ANP</a:t>
            </a:r>
          </a:p>
          <a:p>
            <a:pPr algn="ctr" eaLnBrk="0" hangingPunct="0">
              <a:spcBef>
                <a:spcPts val="0"/>
              </a:spcBef>
              <a:buFont typeface="Arial" charset="0"/>
              <a:buNone/>
              <a:defRPr/>
            </a:pPr>
            <a:endParaRPr lang="pt-BR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ctr" eaLnBrk="0" hangingPunct="0">
              <a:lnSpc>
                <a:spcPct val="90000"/>
              </a:lnSpc>
              <a:spcBef>
                <a:spcPct val="50000"/>
              </a:spcBef>
              <a:buFont typeface="Arial" charset="0"/>
              <a:buNone/>
              <a:defRPr/>
            </a:pPr>
            <a:r>
              <a:rPr lang="pt-BR" sz="1600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Av. Rio Branco, 65 – Centro – Rio de Janeiro – Brasil</a:t>
            </a:r>
          </a:p>
          <a:p>
            <a:pPr marL="342900" indent="-342900" algn="ctr" eaLnBrk="0" hangingPunct="0">
              <a:lnSpc>
                <a:spcPct val="90000"/>
              </a:lnSpc>
              <a:spcBef>
                <a:spcPct val="50000"/>
              </a:spcBef>
              <a:buFont typeface="Arial" charset="0"/>
              <a:buNone/>
              <a:defRPr/>
            </a:pPr>
            <a:r>
              <a:rPr lang="pt-BR" sz="1600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12º </a:t>
            </a:r>
            <a:r>
              <a:rPr lang="pt-BR" sz="16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ao </a:t>
            </a:r>
            <a:r>
              <a:rPr lang="pt-BR" sz="1600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22º </a:t>
            </a:r>
            <a:r>
              <a:rPr lang="pt-BR" sz="16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andar</a:t>
            </a:r>
          </a:p>
          <a:p>
            <a:pPr marL="342900" indent="-342900" algn="ctr" eaLnBrk="0" hangingPunct="0">
              <a:lnSpc>
                <a:spcPct val="90000"/>
              </a:lnSpc>
              <a:spcBef>
                <a:spcPct val="50000"/>
              </a:spcBef>
              <a:buFont typeface="Arial" charset="0"/>
              <a:buNone/>
              <a:defRPr/>
            </a:pPr>
            <a:endParaRPr lang="pt-BR" sz="1600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ctr" eaLnBrk="0" hangingPunct="0">
              <a:lnSpc>
                <a:spcPct val="90000"/>
              </a:lnSpc>
              <a:spcBef>
                <a:spcPct val="50000"/>
              </a:spcBef>
              <a:buFont typeface="Arial" charset="0"/>
              <a:buNone/>
              <a:defRPr/>
            </a:pPr>
            <a:r>
              <a:rPr lang="pt-BR" sz="1600" b="1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Tel</a:t>
            </a:r>
            <a:r>
              <a:rPr lang="pt-BR" sz="16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pt-BR" sz="1600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+55 (21) 2112-8100 </a:t>
            </a:r>
            <a:endParaRPr lang="pt-BR" sz="1600" b="1" dirty="0" smtClean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ctr" eaLnBrk="0" hangingPunct="0">
              <a:lnSpc>
                <a:spcPct val="90000"/>
              </a:lnSpc>
              <a:spcBef>
                <a:spcPct val="50000"/>
              </a:spcBef>
              <a:buFont typeface="Arial" charset="0"/>
              <a:buNone/>
              <a:defRPr/>
            </a:pP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ctr" eaLnBrk="0" hangingPunct="0">
              <a:lnSpc>
                <a:spcPct val="90000"/>
              </a:lnSpc>
              <a:spcBef>
                <a:spcPct val="50000"/>
              </a:spcBef>
              <a:buFont typeface="Arial" charset="0"/>
              <a:buNone/>
              <a:defRPr/>
            </a:pPr>
            <a:r>
              <a:rPr lang="pt-B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  <a:hlinkClick r:id="rId2"/>
              </a:rPr>
              <a:t>www.anp.gov.br</a:t>
            </a:r>
            <a:endParaRPr lang="pt-BR" sz="14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indent="-342900" eaLnBrk="0" hangingPunct="0">
              <a:lnSpc>
                <a:spcPct val="90000"/>
              </a:lnSpc>
              <a:spcBef>
                <a:spcPct val="50000"/>
              </a:spcBef>
              <a:buFont typeface="Arial" charset="0"/>
              <a:buNone/>
              <a:defRPr/>
            </a:pPr>
            <a:r>
              <a:rPr lang="pt-BR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            </a:t>
            </a:r>
          </a:p>
        </p:txBody>
      </p:sp>
      <p:pic>
        <p:nvPicPr>
          <p:cNvPr id="4" name="Imagem 3" descr="DSC048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50184" y="5635790"/>
            <a:ext cx="1440000" cy="1080000"/>
          </a:xfrm>
          <a:prstGeom prst="rect">
            <a:avLst/>
          </a:prstGeom>
        </p:spPr>
      </p:pic>
      <p:pic>
        <p:nvPicPr>
          <p:cNvPr id="5" name="Imagem 4" descr="DSC04359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31908" y="5640348"/>
            <a:ext cx="1440000" cy="1080000"/>
          </a:xfrm>
          <a:prstGeom prst="rect">
            <a:avLst/>
          </a:prstGeom>
        </p:spPr>
      </p:pic>
      <p:pic>
        <p:nvPicPr>
          <p:cNvPr id="6" name="Imagem 5" descr="DSC0438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55601" y="5637325"/>
            <a:ext cx="1440000" cy="1080000"/>
          </a:xfrm>
          <a:prstGeom prst="rect">
            <a:avLst/>
          </a:prstGeom>
        </p:spPr>
      </p:pic>
      <p:pic>
        <p:nvPicPr>
          <p:cNvPr id="7" name="Imagem 6" descr="PC10008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17073" y="5638229"/>
            <a:ext cx="1440000" cy="1080000"/>
          </a:xfrm>
          <a:prstGeom prst="rect">
            <a:avLst/>
          </a:prstGeom>
        </p:spPr>
      </p:pic>
      <p:pic>
        <p:nvPicPr>
          <p:cNvPr id="8" name="Imagem 7" descr="DSC0027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088406" y="5633466"/>
            <a:ext cx="1440000" cy="1080000"/>
          </a:xfrm>
          <a:prstGeom prst="rect">
            <a:avLst/>
          </a:prstGeom>
        </p:spPr>
      </p:pic>
      <p:pic>
        <p:nvPicPr>
          <p:cNvPr id="9" name="Imagem 8" descr="DSC02442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559831" y="5628095"/>
            <a:ext cx="1440000" cy="1080000"/>
          </a:xfrm>
          <a:prstGeom prst="rect">
            <a:avLst/>
          </a:prstGeom>
        </p:spPr>
      </p:pic>
      <p:pic>
        <p:nvPicPr>
          <p:cNvPr id="10" name="Imagem 9" descr="gindaste munck Mac Laren 08fev07 316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088406" y="4521176"/>
            <a:ext cx="1440000" cy="1080000"/>
          </a:xfrm>
          <a:prstGeom prst="rect">
            <a:avLst/>
          </a:prstGeom>
        </p:spPr>
      </p:pic>
      <p:pic>
        <p:nvPicPr>
          <p:cNvPr id="11" name="Imagem 10" descr="P9050597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617073" y="4531567"/>
            <a:ext cx="1440000" cy="1080000"/>
          </a:xfrm>
          <a:prstGeom prst="rect">
            <a:avLst/>
          </a:prstGeom>
        </p:spPr>
      </p:pic>
      <p:pic>
        <p:nvPicPr>
          <p:cNvPr id="12" name="Imagem 11" descr="P9040588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132068" y="4531567"/>
            <a:ext cx="1440000" cy="1080000"/>
          </a:xfrm>
          <a:prstGeom prst="rect">
            <a:avLst/>
          </a:prstGeom>
        </p:spPr>
      </p:pic>
      <p:pic>
        <p:nvPicPr>
          <p:cNvPr id="13" name="Imagem 12" descr="P9070584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650184" y="4521176"/>
            <a:ext cx="1440000" cy="1080000"/>
          </a:xfrm>
          <a:prstGeom prst="rect">
            <a:avLst/>
          </a:prstGeom>
        </p:spPr>
      </p:pic>
      <p:pic>
        <p:nvPicPr>
          <p:cNvPr id="14" name="Imagem 13" descr="IMG_0311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55601" y="4517735"/>
            <a:ext cx="1440000" cy="1080000"/>
          </a:xfrm>
          <a:prstGeom prst="rect">
            <a:avLst/>
          </a:prstGeom>
        </p:spPr>
      </p:pic>
      <p:pic>
        <p:nvPicPr>
          <p:cNvPr id="15" name="Imagem 14" descr="DSC0458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7559831" y="4517735"/>
            <a:ext cx="1440000" cy="108000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220072" y="188640"/>
            <a:ext cx="3466728" cy="936104"/>
          </a:xfrm>
        </p:spPr>
        <p:txBody>
          <a:bodyPr>
            <a:normAutofit/>
          </a:bodyPr>
          <a:lstStyle/>
          <a:p>
            <a:pPr algn="ctr"/>
            <a:r>
              <a:rPr lang="pt-BR" sz="2400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Blocos devolvidos no Polígono do Pré-sal</a:t>
            </a:r>
            <a:endParaRPr lang="en-US" sz="2400" dirty="0" smtClean="0">
              <a:solidFill>
                <a:schemeClr val="accent5">
                  <a:lumMod val="75000"/>
                </a:schemeClr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107504" y="1340768"/>
          <a:ext cx="8856985" cy="5256585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548384"/>
                <a:gridCol w="1056610"/>
                <a:gridCol w="1676443"/>
                <a:gridCol w="4575548"/>
              </a:tblGrid>
              <a:tr h="25776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u="none" strike="noStrike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Bloco</a:t>
                      </a:r>
                      <a:r>
                        <a:rPr lang="en-US" sz="1050" b="1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050" b="1" u="none" strike="noStrike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devolvido</a:t>
                      </a:r>
                      <a:endParaRPr lang="en-US" sz="105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050" b="1" i="0" u="none" strike="noStrike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Rodada</a:t>
                      </a:r>
                      <a:endParaRPr lang="en-US" sz="105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u="none" strike="noStrike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Devolução</a:t>
                      </a:r>
                      <a:endParaRPr lang="en-US" sz="105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1" u="none" strike="noStrike" dirty="0" err="1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Concessionários</a:t>
                      </a:r>
                      <a:endParaRPr lang="en-US" sz="1050" b="1" i="0" u="none" strike="noStrike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>
                    <a:solidFill>
                      <a:schemeClr val="accent5"/>
                    </a:solidFill>
                  </a:tcPr>
                </a:tc>
              </a:tr>
              <a:tr h="1315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BM-C-4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25/07/2007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*</a:t>
                      </a:r>
                      <a:r>
                        <a:rPr lang="en-US" sz="800" b="1" u="none" strike="noStrike" dirty="0" err="1">
                          <a:latin typeface="Arial" pitchFamily="34" charset="0"/>
                          <a:cs typeface="Arial" pitchFamily="34" charset="0"/>
                        </a:rPr>
                        <a:t>Petrobras</a:t>
                      </a:r>
                      <a:r>
                        <a:rPr lang="en-US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 - 40%, </a:t>
                      </a:r>
                      <a:r>
                        <a:rPr lang="en-US" sz="800" b="1" u="none" strike="noStrike" dirty="0" err="1">
                          <a:latin typeface="Arial" pitchFamily="34" charset="0"/>
                          <a:cs typeface="Arial" pitchFamily="34" charset="0"/>
                        </a:rPr>
                        <a:t>Repsol</a:t>
                      </a:r>
                      <a:r>
                        <a:rPr lang="en-US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 - 30%, Texaco BM-C-4 - 30%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</a:tr>
              <a:tr h="1315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BC-2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28/08/2007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u="none" strike="noStrike">
                          <a:latin typeface="Arial" pitchFamily="34" charset="0"/>
                          <a:cs typeface="Arial" pitchFamily="34" charset="0"/>
                        </a:rPr>
                        <a:t>*Total E&amp;P Brasil - 41.1765%, Petrobras - 41.1765%, BP Energy - 17.647%</a:t>
                      </a:r>
                      <a:endParaRPr lang="pt-BR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</a:tr>
              <a:tr h="1315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BM-S-31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02/09/2007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*Shell - 55%, Maersk - 45%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</a:tr>
              <a:tr h="1315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BM-C-8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15/09/2007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nb-NO" sz="800" b="1" u="none" strike="noStrike">
                          <a:latin typeface="Arial" pitchFamily="34" charset="0"/>
                          <a:cs typeface="Arial" pitchFamily="34" charset="0"/>
                        </a:rPr>
                        <a:t>*BP Energy - 60%, Maersk Energia - 40%</a:t>
                      </a:r>
                      <a:endParaRPr lang="nb-NO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</a:tr>
              <a:tr h="1315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C-M-231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04/03/2008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*Petrobras - 100%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</a:tr>
              <a:tr h="1315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C-M-334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11/03/2008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*Petrobras - 100%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</a:tr>
              <a:tr h="1315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C-M-58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31/03/2008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*Petrobras - 100%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</a:tr>
              <a:tr h="1315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BM-S-13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12/08/2008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u="none" strike="noStrike">
                          <a:latin typeface="Arial" pitchFamily="34" charset="0"/>
                          <a:cs typeface="Arial" pitchFamily="34" charset="0"/>
                        </a:rPr>
                        <a:t>*BG Brasil - 60%, Repsol - 40%</a:t>
                      </a:r>
                      <a:endParaRPr lang="pt-BR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</a:tr>
              <a:tr h="1315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S-M-170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19/11/2008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*Shell - 40%, Petrobras - 35%, Repsol - 25%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</a:tr>
              <a:tr h="1315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S-M-166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21/11/2008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*Petrobras - 100%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</a:tr>
              <a:tr h="1315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S-M-237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27/02/2009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*Petrobras - 100%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</a:tr>
              <a:tr h="1315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BM-S-3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30/09/2009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*Petrobras - 100%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</a:tr>
              <a:tr h="1315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C-M-299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01/12/2009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*Petrobras - 100%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</a:tr>
              <a:tr h="1315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S-M-615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11/01/2010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*BG Brasil - 50%, CVRD - 25%, </a:t>
                      </a:r>
                      <a:r>
                        <a:rPr lang="pt-BR" sz="800" b="1" u="none" strike="noStrike" dirty="0" err="1">
                          <a:latin typeface="Arial" pitchFamily="34" charset="0"/>
                          <a:cs typeface="Arial" pitchFamily="34" charset="0"/>
                        </a:rPr>
                        <a:t>Repsol</a:t>
                      </a:r>
                      <a:r>
                        <a:rPr lang="pt-BR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 - 25%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</a:tr>
              <a:tr h="1315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S-M-616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11/01/2010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*Repsol - 40%, Petrobras - 35%, CVRD - 12.5%, Woodside - 12.5%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</a:tr>
              <a:tr h="1315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S-M-617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11/01/2010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*</a:t>
                      </a:r>
                      <a:r>
                        <a:rPr lang="en-US" sz="800" b="1" u="none" strike="noStrike" dirty="0" err="1">
                          <a:latin typeface="Arial" pitchFamily="34" charset="0"/>
                          <a:cs typeface="Arial" pitchFamily="34" charset="0"/>
                        </a:rPr>
                        <a:t>Repsol</a:t>
                      </a:r>
                      <a:r>
                        <a:rPr lang="en-US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 - 40%, </a:t>
                      </a:r>
                      <a:r>
                        <a:rPr lang="en-US" sz="800" b="1" u="none" strike="noStrike" dirty="0" err="1">
                          <a:latin typeface="Arial" pitchFamily="34" charset="0"/>
                          <a:cs typeface="Arial" pitchFamily="34" charset="0"/>
                        </a:rPr>
                        <a:t>Petrobras</a:t>
                      </a:r>
                      <a:r>
                        <a:rPr lang="en-US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 - 35%, CVRD - 12.5%, Woodside - 12.5%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</a:tr>
              <a:tr h="1315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S-M-672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11/01/2010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*BG Brasil - 50%, CVRD - 25%, </a:t>
                      </a:r>
                      <a:r>
                        <a:rPr lang="pt-BR" sz="800" b="1" u="none" strike="noStrike" dirty="0" err="1">
                          <a:latin typeface="Arial" pitchFamily="34" charset="0"/>
                          <a:cs typeface="Arial" pitchFamily="34" charset="0"/>
                        </a:rPr>
                        <a:t>Repsol</a:t>
                      </a:r>
                      <a:r>
                        <a:rPr lang="pt-BR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 - 25%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</a:tr>
              <a:tr h="1315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S-M-728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11/01/2010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*</a:t>
                      </a:r>
                      <a:r>
                        <a:rPr lang="en-US" sz="800" b="1" u="none" strike="noStrike" dirty="0" err="1">
                          <a:latin typeface="Arial" pitchFamily="34" charset="0"/>
                          <a:cs typeface="Arial" pitchFamily="34" charset="0"/>
                        </a:rPr>
                        <a:t>Repsol</a:t>
                      </a:r>
                      <a:r>
                        <a:rPr lang="en-US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 - 40%, </a:t>
                      </a:r>
                      <a:r>
                        <a:rPr lang="en-US" sz="800" b="1" u="none" strike="noStrike" dirty="0" err="1">
                          <a:latin typeface="Arial" pitchFamily="34" charset="0"/>
                          <a:cs typeface="Arial" pitchFamily="34" charset="0"/>
                        </a:rPr>
                        <a:t>Petrobras</a:t>
                      </a:r>
                      <a:r>
                        <a:rPr lang="en-US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 - 35%, CVRD - 12.5%, Woodside - 12.5%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</a:tr>
              <a:tr h="1315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S-M-729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11/01/2010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*</a:t>
                      </a:r>
                      <a:r>
                        <a:rPr lang="en-US" sz="800" b="1" u="none" strike="noStrike" dirty="0" err="1">
                          <a:latin typeface="Arial" pitchFamily="34" charset="0"/>
                          <a:cs typeface="Arial" pitchFamily="34" charset="0"/>
                        </a:rPr>
                        <a:t>Petrobras</a:t>
                      </a:r>
                      <a:r>
                        <a:rPr lang="en-US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 - 100%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</a:tr>
              <a:tr h="1315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S-M-790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11/01/2010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*</a:t>
                      </a:r>
                      <a:r>
                        <a:rPr lang="en-US" sz="800" b="1" u="none" strike="noStrike" dirty="0" err="1">
                          <a:latin typeface="Arial" pitchFamily="34" charset="0"/>
                          <a:cs typeface="Arial" pitchFamily="34" charset="0"/>
                        </a:rPr>
                        <a:t>Petrobras</a:t>
                      </a:r>
                      <a:r>
                        <a:rPr lang="en-US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 - 100%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</a:tr>
              <a:tr h="1315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BM-S-4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28/05/2010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*</a:t>
                      </a:r>
                      <a:r>
                        <a:rPr lang="en-US" sz="800" b="1" u="none" strike="noStrike" dirty="0" err="1">
                          <a:latin typeface="Arial" pitchFamily="34" charset="0"/>
                          <a:cs typeface="Arial" pitchFamily="34" charset="0"/>
                        </a:rPr>
                        <a:t>Eni</a:t>
                      </a:r>
                      <a:r>
                        <a:rPr lang="en-US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 Oil - 50%, CVRD - 50%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</a:tr>
              <a:tr h="1315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S-M-320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23/12/2010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*</a:t>
                      </a:r>
                      <a:r>
                        <a:rPr lang="en-US" sz="800" b="1" u="none" strike="noStrike" dirty="0" err="1">
                          <a:latin typeface="Arial" pitchFamily="34" charset="0"/>
                          <a:cs typeface="Arial" pitchFamily="34" charset="0"/>
                        </a:rPr>
                        <a:t>Petrobras</a:t>
                      </a:r>
                      <a:r>
                        <a:rPr lang="en-US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 - 100%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</a:tr>
              <a:tr h="1315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S-M-791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10/03/2011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*Petrobras - 40%, CVRD - 30%, </a:t>
                      </a:r>
                      <a:r>
                        <a:rPr lang="es-ES" sz="800" b="1" u="none" strike="noStrike" dirty="0" err="1">
                          <a:latin typeface="Arial" pitchFamily="34" charset="0"/>
                          <a:cs typeface="Arial" pitchFamily="34" charset="0"/>
                        </a:rPr>
                        <a:t>Maersk</a:t>
                      </a:r>
                      <a:r>
                        <a:rPr lang="es-ES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 - 30%</a:t>
                      </a:r>
                      <a:endParaRPr lang="es-ES" sz="8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</a:tr>
              <a:tr h="1315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S-M-792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10/03/2011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*Petrobras - 40%, CVRD - 30%, </a:t>
                      </a:r>
                      <a:r>
                        <a:rPr lang="es-ES" sz="800" b="1" u="none" strike="noStrike" dirty="0" err="1">
                          <a:latin typeface="Arial" pitchFamily="34" charset="0"/>
                          <a:cs typeface="Arial" pitchFamily="34" charset="0"/>
                        </a:rPr>
                        <a:t>Maersk</a:t>
                      </a:r>
                      <a:r>
                        <a:rPr lang="es-ES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 - 30%</a:t>
                      </a:r>
                      <a:endParaRPr lang="es-ES" sz="8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</a:tr>
              <a:tr h="1315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S-M-731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03/11/2011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*</a:t>
                      </a:r>
                      <a:r>
                        <a:rPr lang="en-US" sz="800" b="1" u="none" strike="noStrike" dirty="0" err="1">
                          <a:latin typeface="Arial" pitchFamily="34" charset="0"/>
                          <a:cs typeface="Arial" pitchFamily="34" charset="0"/>
                        </a:rPr>
                        <a:t>Petrobras</a:t>
                      </a:r>
                      <a:r>
                        <a:rPr lang="en-US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 - 60%, CVRD </a:t>
                      </a:r>
                      <a:r>
                        <a:rPr lang="en-US" sz="800" b="1" u="none" strike="noStrike" dirty="0" smtClean="0">
                          <a:latin typeface="Arial" pitchFamily="34" charset="0"/>
                          <a:cs typeface="Arial" pitchFamily="34" charset="0"/>
                        </a:rPr>
                        <a:t>– </a:t>
                      </a:r>
                      <a:r>
                        <a:rPr lang="en-US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40%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</a:tr>
              <a:tr h="1315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S-M-506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11/01/2012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*</a:t>
                      </a:r>
                      <a:r>
                        <a:rPr lang="en-US" sz="800" b="1" u="none" strike="noStrike" dirty="0" err="1">
                          <a:latin typeface="Arial" pitchFamily="34" charset="0"/>
                          <a:cs typeface="Arial" pitchFamily="34" charset="0"/>
                        </a:rPr>
                        <a:t>Repsol</a:t>
                      </a:r>
                      <a:r>
                        <a:rPr lang="en-US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 - 40%, </a:t>
                      </a:r>
                      <a:r>
                        <a:rPr lang="en-US" sz="800" b="1" u="none" strike="noStrike" dirty="0" err="1">
                          <a:latin typeface="Arial" pitchFamily="34" charset="0"/>
                          <a:cs typeface="Arial" pitchFamily="34" charset="0"/>
                        </a:rPr>
                        <a:t>Petrobras</a:t>
                      </a:r>
                      <a:r>
                        <a:rPr lang="en-US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 - 35%, CVRD - 12.5%, Woodside - 12.5%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</a:tr>
              <a:tr h="1315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S-M-675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11/01/2012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*</a:t>
                      </a:r>
                      <a:r>
                        <a:rPr lang="en-US" sz="800" b="1" u="none" strike="noStrike" dirty="0" err="1">
                          <a:latin typeface="Arial" pitchFamily="34" charset="0"/>
                          <a:cs typeface="Arial" pitchFamily="34" charset="0"/>
                        </a:rPr>
                        <a:t>Repsol</a:t>
                      </a:r>
                      <a:r>
                        <a:rPr lang="en-US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 - 40%, </a:t>
                      </a:r>
                      <a:r>
                        <a:rPr lang="en-US" sz="800" b="1" u="none" strike="noStrike" dirty="0" err="1">
                          <a:latin typeface="Arial" pitchFamily="34" charset="0"/>
                          <a:cs typeface="Arial" pitchFamily="34" charset="0"/>
                        </a:rPr>
                        <a:t>Petrobras</a:t>
                      </a:r>
                      <a:r>
                        <a:rPr lang="en-US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 - 35%, CVRD - 12.5%, Woodside - 12.5%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</a:tr>
              <a:tr h="1315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S-M-508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12/01/2012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*BG Brasil - 40%, Petrobras - 60%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</a:tr>
              <a:tr h="1315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C-M-103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22/02/2012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*Petrobras - 60%, </a:t>
                      </a:r>
                      <a:r>
                        <a:rPr lang="pt-BR" sz="800" b="1" u="none" strike="noStrike" dirty="0" err="1">
                          <a:latin typeface="Arial" pitchFamily="34" charset="0"/>
                          <a:cs typeface="Arial" pitchFamily="34" charset="0"/>
                        </a:rPr>
                        <a:t>Inpex</a:t>
                      </a:r>
                      <a:r>
                        <a:rPr lang="pt-BR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 - 20%, Shell Brasil - 20%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</a:tr>
              <a:tr h="1315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C-M-151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22/02/2012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*Petrobras - 60%, </a:t>
                      </a:r>
                      <a:r>
                        <a:rPr lang="pt-BR" sz="800" b="1" u="none" strike="noStrike" dirty="0" err="1">
                          <a:latin typeface="Arial" pitchFamily="34" charset="0"/>
                          <a:cs typeface="Arial" pitchFamily="34" charset="0"/>
                        </a:rPr>
                        <a:t>Inpex</a:t>
                      </a:r>
                      <a:r>
                        <a:rPr lang="pt-BR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 - 20%, Shell Brasil - 20%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</a:tr>
              <a:tr h="1315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BM-S-22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04/04/2012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*ExxonMobil Brasil - 40%, </a:t>
                      </a:r>
                      <a:r>
                        <a:rPr lang="pt-BR" sz="800" b="1" u="none" strike="noStrike" dirty="0" err="1">
                          <a:latin typeface="Arial" pitchFamily="34" charset="0"/>
                          <a:cs typeface="Arial" pitchFamily="34" charset="0"/>
                        </a:rPr>
                        <a:t>Hess</a:t>
                      </a:r>
                      <a:r>
                        <a:rPr lang="pt-BR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 Brasil - 40%, Petrobras - 20%</a:t>
                      </a:r>
                      <a:endParaRPr lang="pt-BR" sz="8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</a:tr>
              <a:tr h="1315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BM-S-17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23/07/2012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*</a:t>
                      </a:r>
                      <a:r>
                        <a:rPr lang="en-US" sz="800" b="1" u="none" strike="noStrike" dirty="0" err="1">
                          <a:latin typeface="Arial" pitchFamily="34" charset="0"/>
                          <a:cs typeface="Arial" pitchFamily="34" charset="0"/>
                        </a:rPr>
                        <a:t>Petrobras</a:t>
                      </a:r>
                      <a:r>
                        <a:rPr lang="en-US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 - 100%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</a:tr>
              <a:tr h="1315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S-M-330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03/08/2012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*</a:t>
                      </a:r>
                      <a:r>
                        <a:rPr lang="en-US" sz="800" b="1" u="none" strike="noStrike" dirty="0" err="1">
                          <a:latin typeface="Arial" pitchFamily="34" charset="0"/>
                          <a:cs typeface="Arial" pitchFamily="34" charset="0"/>
                        </a:rPr>
                        <a:t>Petrobras</a:t>
                      </a:r>
                      <a:r>
                        <a:rPr lang="en-US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 - 75%, </a:t>
                      </a:r>
                      <a:r>
                        <a:rPr lang="en-US" sz="800" b="1" u="none" strike="noStrike" dirty="0" err="1">
                          <a:latin typeface="Arial" pitchFamily="34" charset="0"/>
                          <a:cs typeface="Arial" pitchFamily="34" charset="0"/>
                        </a:rPr>
                        <a:t>Repsol</a:t>
                      </a:r>
                      <a:r>
                        <a:rPr lang="en-US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 - 25%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</a:tr>
              <a:tr h="1315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BM-S-29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15/08/2012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*OGX - 100%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</a:tr>
              <a:tr h="1315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S-M-1358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18/12/2012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*</a:t>
                      </a:r>
                      <a:r>
                        <a:rPr lang="en-US" sz="800" b="1" u="none" strike="noStrike" dirty="0" err="1">
                          <a:latin typeface="Arial" pitchFamily="34" charset="0"/>
                          <a:cs typeface="Arial" pitchFamily="34" charset="0"/>
                        </a:rPr>
                        <a:t>Petrobras</a:t>
                      </a:r>
                      <a:r>
                        <a:rPr lang="en-US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 - 100%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</a:tr>
              <a:tr h="1315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S-M-322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20/12/2012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*</a:t>
                      </a:r>
                      <a:r>
                        <a:rPr lang="en-US" sz="800" b="1" u="none" strike="noStrike" dirty="0" err="1">
                          <a:latin typeface="Arial" pitchFamily="34" charset="0"/>
                          <a:cs typeface="Arial" pitchFamily="34" charset="0"/>
                        </a:rPr>
                        <a:t>Petrobras</a:t>
                      </a:r>
                      <a:r>
                        <a:rPr lang="en-US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 - 100%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</a:tr>
              <a:tr h="1315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S-M-415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20/12/2012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*</a:t>
                      </a:r>
                      <a:r>
                        <a:rPr lang="en-US" sz="800" b="1" u="none" strike="noStrike" dirty="0" err="1">
                          <a:latin typeface="Arial" pitchFamily="34" charset="0"/>
                          <a:cs typeface="Arial" pitchFamily="34" charset="0"/>
                        </a:rPr>
                        <a:t>Petrobras</a:t>
                      </a:r>
                      <a:r>
                        <a:rPr lang="en-US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 - 100%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</a:tr>
              <a:tr h="13154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C-M-499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>
                          <a:latin typeface="Arial" pitchFamily="34" charset="0"/>
                          <a:cs typeface="Arial" pitchFamily="34" charset="0"/>
                        </a:rPr>
                        <a:t>07/06/2013</a:t>
                      </a:r>
                      <a:endParaRPr lang="en-US" sz="800" b="1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800" b="1" u="none" strike="noStrike" dirty="0">
                          <a:latin typeface="Arial" pitchFamily="34" charset="0"/>
                          <a:cs typeface="Arial" pitchFamily="34" charset="0"/>
                        </a:rPr>
                        <a:t>*OGX - 100%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509" marR="4509" marT="4509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ângulo 25"/>
          <p:cNvSpPr/>
          <p:nvPr/>
        </p:nvSpPr>
        <p:spPr>
          <a:xfrm>
            <a:off x="5004048" y="4941168"/>
            <a:ext cx="4140000" cy="97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endParaRPr lang="pt-BR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ectângulo 24"/>
          <p:cNvSpPr/>
          <p:nvPr/>
        </p:nvSpPr>
        <p:spPr>
          <a:xfrm>
            <a:off x="5004048" y="1736928"/>
            <a:ext cx="4139952" cy="172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endParaRPr lang="pt-BR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4788024" y="449511"/>
            <a:ext cx="4248472" cy="603225"/>
          </a:xfrm>
          <a:prstGeom prst="rect">
            <a:avLst/>
          </a:prstGeom>
        </p:spPr>
        <p:txBody>
          <a:bodyPr/>
          <a:lstStyle/>
          <a:p>
            <a:pPr indent="-342900" algn="ctr" eaLnBrk="0" hangingPunct="0">
              <a:defRPr/>
            </a:pP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“Um </a:t>
            </a:r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país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três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sistemas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…”</a:t>
            </a:r>
            <a:endParaRPr lang="en-US" sz="2400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Imagem 8" descr="Concessões.jpg"/>
          <p:cNvPicPr>
            <a:picLocks noChangeAspect="1"/>
          </p:cNvPicPr>
          <p:nvPr/>
        </p:nvPicPr>
        <p:blipFill>
          <a:blip r:embed="rId2" cstate="print"/>
          <a:srcRect r="2562"/>
          <a:stretch>
            <a:fillRect/>
          </a:stretch>
        </p:blipFill>
        <p:spPr>
          <a:xfrm>
            <a:off x="323528" y="1969964"/>
            <a:ext cx="4185989" cy="3907308"/>
          </a:xfrm>
          <a:prstGeom prst="rect">
            <a:avLst/>
          </a:prstGeom>
        </p:spPr>
      </p:pic>
      <p:sp>
        <p:nvSpPr>
          <p:cNvPr id="15" name="CaixaDeTexto 14"/>
          <p:cNvSpPr txBox="1"/>
          <p:nvPr/>
        </p:nvSpPr>
        <p:spPr>
          <a:xfrm>
            <a:off x="544969" y="1853654"/>
            <a:ext cx="1794081" cy="30777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">
            <a:noFill/>
          </a:ln>
        </p:spPr>
        <p:txBody>
          <a:bodyPr wrap="none" rtlCol="0">
            <a:spAutoFit/>
          </a:bodyPr>
          <a:lstStyle/>
          <a:p>
            <a:r>
              <a:rPr lang="pt-BR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7,5 milhões de km</a:t>
            </a:r>
            <a:r>
              <a:rPr lang="pt-BR" sz="1400" b="1" baseline="30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pt-BR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5290078" y="3792612"/>
            <a:ext cx="35303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~ 2% das </a:t>
            </a:r>
            <a:r>
              <a:rPr lang="en-US" sz="1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áreas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sedimentares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en-US" sz="1600" b="1" dirty="0" smtClean="0">
                <a:solidFill>
                  <a:srgbClr val="008000"/>
                </a:solidFill>
                <a:latin typeface="Arial" pitchFamily="34" charset="0"/>
              </a:rPr>
              <a:t>Regime de </a:t>
            </a:r>
            <a:r>
              <a:rPr lang="en-US" sz="1600" b="1" dirty="0" err="1" smtClean="0">
                <a:solidFill>
                  <a:srgbClr val="008000"/>
                </a:solidFill>
                <a:latin typeface="Arial" pitchFamily="34" charset="0"/>
              </a:rPr>
              <a:t>Partilha</a:t>
            </a:r>
            <a:r>
              <a:rPr lang="en-US" sz="1600" b="1" dirty="0" smtClean="0">
                <a:solidFill>
                  <a:srgbClr val="008000"/>
                </a:solidFill>
                <a:latin typeface="Arial" pitchFamily="34" charset="0"/>
              </a:rPr>
              <a:t> de </a:t>
            </a:r>
            <a:r>
              <a:rPr lang="en-US" sz="1600" b="1" dirty="0" err="1" smtClean="0">
                <a:solidFill>
                  <a:srgbClr val="008000"/>
                </a:solidFill>
                <a:latin typeface="Arial" pitchFamily="34" charset="0"/>
              </a:rPr>
              <a:t>Produção</a:t>
            </a:r>
            <a:endParaRPr lang="en-US" sz="1600" b="1" dirty="0" smtClean="0">
              <a:solidFill>
                <a:srgbClr val="008000"/>
              </a:solidFill>
              <a:latin typeface="Arial" pitchFamily="34" charset="0"/>
            </a:endParaRPr>
          </a:p>
          <a:p>
            <a:r>
              <a:rPr lang="pt-BR" sz="1600" b="1" dirty="0" smtClean="0">
                <a:solidFill>
                  <a:srgbClr val="008000"/>
                </a:solidFill>
                <a:latin typeface="Arial" pitchFamily="34" charset="0"/>
              </a:rPr>
              <a:t>1ª Licitação do </a:t>
            </a:r>
            <a:r>
              <a:rPr lang="pt-BR" sz="1600" b="1" dirty="0" err="1" smtClean="0">
                <a:solidFill>
                  <a:srgbClr val="008000"/>
                </a:solidFill>
                <a:latin typeface="Arial" pitchFamily="34" charset="0"/>
              </a:rPr>
              <a:t>Pré</a:t>
            </a:r>
            <a:r>
              <a:rPr lang="pt-BR" sz="1600" b="1" dirty="0" smtClean="0">
                <a:solidFill>
                  <a:srgbClr val="008000"/>
                </a:solidFill>
                <a:latin typeface="Arial" pitchFamily="34" charset="0"/>
              </a:rPr>
              <a:t>-Sal</a:t>
            </a:r>
            <a:endParaRPr lang="en-US" sz="1600" b="1" dirty="0" smtClean="0">
              <a:solidFill>
                <a:srgbClr val="008000"/>
              </a:solidFill>
              <a:latin typeface="Arial" pitchFamily="34" charset="0"/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5325346" y="5016748"/>
            <a:ext cx="236523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Outras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Áreas</a:t>
            </a:r>
            <a:endParaRPr lang="en-US" sz="1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en-US" sz="1600" b="1" dirty="0" smtClean="0">
                <a:solidFill>
                  <a:srgbClr val="008000"/>
                </a:solidFill>
                <a:latin typeface="Arial" pitchFamily="34" charset="0"/>
              </a:rPr>
              <a:t>Regime de </a:t>
            </a:r>
            <a:r>
              <a:rPr lang="en-US" sz="1600" b="1" dirty="0" err="1" smtClean="0">
                <a:solidFill>
                  <a:srgbClr val="008000"/>
                </a:solidFill>
                <a:latin typeface="Arial" pitchFamily="34" charset="0"/>
              </a:rPr>
              <a:t>Concessão</a:t>
            </a:r>
            <a:endParaRPr lang="en-US" sz="1600" b="1" dirty="0" smtClean="0">
              <a:solidFill>
                <a:srgbClr val="008000"/>
              </a:solidFill>
              <a:latin typeface="Arial" pitchFamily="34" charset="0"/>
            </a:endParaRPr>
          </a:p>
          <a:p>
            <a:pPr lvl="0"/>
            <a:r>
              <a:rPr lang="pt-BR" sz="1600" b="1" dirty="0" smtClean="0">
                <a:solidFill>
                  <a:srgbClr val="008000"/>
                </a:solidFill>
                <a:latin typeface="Arial" pitchFamily="34" charset="0"/>
              </a:rPr>
              <a:t>12ª rodada</a:t>
            </a:r>
            <a:endParaRPr lang="en-US" sz="1600" b="1" dirty="0">
              <a:solidFill>
                <a:srgbClr val="008000"/>
              </a:solidFill>
              <a:latin typeface="Arial" pitchFamily="34" charset="0"/>
            </a:endParaRPr>
          </a:p>
        </p:txBody>
      </p:sp>
      <p:sp>
        <p:nvSpPr>
          <p:cNvPr id="7175" name="Retângulo 10"/>
          <p:cNvSpPr>
            <a:spLocks noChangeArrowheads="1"/>
          </p:cNvSpPr>
          <p:nvPr/>
        </p:nvSpPr>
        <p:spPr bwMode="auto">
          <a:xfrm>
            <a:off x="7020272" y="2194530"/>
            <a:ext cx="151216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Cessão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onerosa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  <a:b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sz="1600" b="1" dirty="0" smtClean="0">
                <a:solidFill>
                  <a:srgbClr val="008000"/>
                </a:solidFill>
                <a:latin typeface="Arial" pitchFamily="34" charset="0"/>
              </a:rPr>
              <a:t>7 </a:t>
            </a:r>
            <a:r>
              <a:rPr lang="en-US" sz="1600" b="1" dirty="0" err="1" smtClean="0">
                <a:solidFill>
                  <a:srgbClr val="008000"/>
                </a:solidFill>
                <a:latin typeface="Arial" pitchFamily="34" charset="0"/>
              </a:rPr>
              <a:t>blocos</a:t>
            </a:r>
            <a:r>
              <a:rPr lang="en-US" sz="1600" b="1" dirty="0" smtClean="0">
                <a:solidFill>
                  <a:srgbClr val="008000"/>
                </a:solidFill>
                <a:latin typeface="Arial" pitchFamily="34" charset="0"/>
              </a:rPr>
              <a:t> </a:t>
            </a:r>
            <a:endParaRPr lang="en-US" sz="1600" b="1" dirty="0">
              <a:solidFill>
                <a:srgbClr val="008000"/>
              </a:solidFill>
              <a:latin typeface="Arial" pitchFamily="34" charset="0"/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5076056" y="1815297"/>
            <a:ext cx="1836322" cy="1584176"/>
            <a:chOff x="6359785" y="2132856"/>
            <a:chExt cx="1884623" cy="1656184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44537" t="45071" r="24958" b="14084"/>
            <a:stretch>
              <a:fillRect/>
            </a:stretch>
          </p:blipFill>
          <p:spPr bwMode="auto">
            <a:xfrm>
              <a:off x="6359785" y="2132856"/>
              <a:ext cx="1884623" cy="1656184"/>
            </a:xfrm>
            <a:prstGeom prst="rect">
              <a:avLst/>
            </a:prstGeom>
            <a:noFill/>
            <a:ln w="3175">
              <a:solidFill>
                <a:schemeClr val="bg1">
                  <a:lumMod val="75000"/>
                </a:schemeClr>
              </a:solidFill>
              <a:miter lim="800000"/>
              <a:headEnd/>
              <a:tailEnd/>
            </a:ln>
          </p:spPr>
        </p:pic>
        <p:sp>
          <p:nvSpPr>
            <p:cNvPr id="19" name="Elipse 18"/>
            <p:cNvSpPr>
              <a:spLocks noChangeAspect="1"/>
            </p:cNvSpPr>
            <p:nvPr/>
          </p:nvSpPr>
          <p:spPr>
            <a:xfrm>
              <a:off x="7128336" y="3148492"/>
              <a:ext cx="468000" cy="542958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en-US" b="1" dirty="0" smtClean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Elipse 19"/>
            <p:cNvSpPr>
              <a:spLocks noChangeAspect="1"/>
            </p:cNvSpPr>
            <p:nvPr/>
          </p:nvSpPr>
          <p:spPr>
            <a:xfrm>
              <a:off x="7308304" y="2561175"/>
              <a:ext cx="612000" cy="542958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en-US" b="1" dirty="0" smtClean="0"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ângulo 36"/>
          <p:cNvSpPr/>
          <p:nvPr/>
        </p:nvSpPr>
        <p:spPr>
          <a:xfrm>
            <a:off x="0" y="4365104"/>
            <a:ext cx="4139952" cy="72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endParaRPr lang="pt-BR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ângulo 1"/>
          <p:cNvSpPr/>
          <p:nvPr/>
        </p:nvSpPr>
        <p:spPr>
          <a:xfrm>
            <a:off x="0" y="1628800"/>
            <a:ext cx="4139952" cy="12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endParaRPr lang="pt-BR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Rectangle 9"/>
          <p:cNvSpPr>
            <a:spLocks noChangeArrowheads="1"/>
          </p:cNvSpPr>
          <p:nvPr/>
        </p:nvSpPr>
        <p:spPr bwMode="auto">
          <a:xfrm>
            <a:off x="539552" y="1706260"/>
            <a:ext cx="2952328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fr-F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Reservas Provadas</a:t>
            </a:r>
          </a:p>
          <a:p>
            <a:r>
              <a:rPr lang="fr-FR" sz="16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Óleo </a:t>
            </a:r>
            <a:r>
              <a:rPr lang="fr-FR" sz="1600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– ~</a:t>
            </a:r>
            <a:r>
              <a:rPr lang="fr-FR" sz="16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15,3 bilhões de bbl</a:t>
            </a:r>
            <a:r>
              <a:rPr lang="fr-F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fr-FR" sz="16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fr-FR" sz="1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Gás </a:t>
            </a:r>
            <a:r>
              <a:rPr lang="fr-FR" sz="16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– ~</a:t>
            </a:r>
            <a:r>
              <a:rPr lang="fr-FR" sz="1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459,3 bilhões de m</a:t>
            </a:r>
            <a:r>
              <a:rPr lang="fr-FR" sz="1600" b="1" baseline="300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3</a:t>
            </a:r>
          </a:p>
          <a:p>
            <a:r>
              <a:rPr lang="fr-F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Futuro próximo: </a:t>
            </a:r>
            <a:r>
              <a:rPr lang="pt-B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x2</a:t>
            </a:r>
            <a:endParaRPr lang="pt-BR" sz="20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Rectangle 7"/>
          <p:cNvSpPr>
            <a:spLocks noChangeArrowheads="1"/>
          </p:cNvSpPr>
          <p:nvPr/>
        </p:nvSpPr>
        <p:spPr bwMode="auto">
          <a:xfrm>
            <a:off x="281685" y="5373216"/>
            <a:ext cx="3361829" cy="830997"/>
          </a:xfrm>
          <a:prstGeom prst="rect">
            <a:avLst/>
          </a:prstGeom>
          <a:noFill/>
          <a:ln w="12699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fr-F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Balanço</a:t>
            </a:r>
            <a:r>
              <a:rPr lang="fr-FR" sz="1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Importação</a:t>
            </a:r>
            <a:r>
              <a:rPr lang="fr-F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/</a:t>
            </a:r>
            <a:r>
              <a:rPr lang="fr-FR" sz="16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Exportação</a:t>
            </a:r>
          </a:p>
          <a:p>
            <a:pPr eaLnBrk="0" hangingPunct="0">
              <a:defRPr/>
            </a:pPr>
            <a:r>
              <a:rPr lang="fr-FR" sz="16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Óleo </a:t>
            </a:r>
            <a:r>
              <a:rPr lang="fr-FR" sz="1600" b="1" dirty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fr-FR" sz="16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237,9 mil bbl/dia</a:t>
            </a:r>
            <a:endParaRPr lang="fr-FR" sz="1600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eaLnBrk="0" hangingPunct="0">
              <a:defRPr/>
            </a:pPr>
            <a:r>
              <a:rPr lang="fr-FR" sz="1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Gás </a:t>
            </a:r>
            <a:r>
              <a:rPr lang="fr-FR" sz="16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fr-FR" sz="1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35,8  milhões de m</a:t>
            </a:r>
            <a:r>
              <a:rPr lang="fr-FR" sz="1600" b="1" baseline="300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fr-FR" sz="1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/dia</a:t>
            </a:r>
            <a:endParaRPr lang="en-US" sz="1600" b="1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Rectangle 3"/>
          <p:cNvSpPr>
            <a:spLocks noChangeArrowheads="1"/>
          </p:cNvSpPr>
          <p:nvPr/>
        </p:nvSpPr>
        <p:spPr bwMode="auto">
          <a:xfrm>
            <a:off x="210749" y="3001659"/>
            <a:ext cx="3743122" cy="1074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381000" eaLnBrk="0" hangingPunct="0">
              <a:tabLst>
                <a:tab pos="374650" algn="l"/>
              </a:tabLst>
            </a:pPr>
            <a:r>
              <a:rPr lang="fr-F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Produção </a:t>
            </a:r>
            <a:endParaRPr lang="fr-FR" sz="16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defTabSz="381000" eaLnBrk="0" hangingPunct="0">
              <a:tabLst>
                <a:tab pos="374650" algn="l"/>
              </a:tabLst>
            </a:pPr>
            <a:r>
              <a:rPr lang="fr-FR" sz="16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Óleo e LGN – 2,2 milhões de bbl/dia</a:t>
            </a:r>
            <a:endParaRPr lang="fr-FR" sz="1100" b="1" baseline="30000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defTabSz="381000" eaLnBrk="0" hangingPunct="0">
              <a:tabLst>
                <a:tab pos="374650" algn="l"/>
              </a:tabLst>
            </a:pPr>
            <a:r>
              <a:rPr lang="fr-FR" sz="1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Gás </a:t>
            </a:r>
            <a:r>
              <a:rPr lang="fr-FR" sz="16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fr-FR" sz="1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70,7 milhões de m</a:t>
            </a:r>
            <a:r>
              <a:rPr lang="fr-FR" sz="1600" b="1" baseline="30000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fr-FR" sz="16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/dia</a:t>
            </a:r>
          </a:p>
          <a:p>
            <a:pPr defTabSz="381000" eaLnBrk="0" hangingPunct="0">
              <a:tabLst>
                <a:tab pos="374650" algn="l"/>
              </a:tabLst>
            </a:pPr>
            <a:r>
              <a:rPr lang="fr-F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Futuro próximo: </a:t>
            </a:r>
            <a:r>
              <a:rPr lang="pt-B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x2</a:t>
            </a:r>
            <a:endParaRPr lang="fr-FR" sz="16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defTabSz="381000" eaLnBrk="0" hangingPunct="0">
              <a:tabLst>
                <a:tab pos="374650" algn="l"/>
              </a:tabLst>
            </a:pP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Rectangle 2"/>
          <p:cNvSpPr>
            <a:spLocks noChangeArrowheads="1"/>
          </p:cNvSpPr>
          <p:nvPr/>
        </p:nvSpPr>
        <p:spPr bwMode="auto">
          <a:xfrm>
            <a:off x="4644008" y="232250"/>
            <a:ext cx="4464495" cy="697736"/>
          </a:xfrm>
          <a:prstGeom prst="rect">
            <a:avLst/>
          </a:prstGeom>
          <a:noFill/>
          <a:ln w="12699">
            <a:noFill/>
            <a:miter lim="800000"/>
            <a:headEnd type="none" w="sm" len="sm"/>
            <a:tailEnd type="none" w="sm" len="sm"/>
          </a:ln>
        </p:spPr>
        <p:txBody>
          <a:bodyPr anchor="ctr"/>
          <a:lstStyle/>
          <a:p>
            <a:pPr algn="ctr">
              <a:defRPr/>
            </a:pPr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Cenário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Atual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e </a:t>
            </a:r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Perspectivas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t-BR" sz="24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(2012)</a:t>
            </a:r>
            <a:endParaRPr lang="en-US" sz="2400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Rectangle 3"/>
          <p:cNvSpPr>
            <a:spLocks noChangeArrowheads="1"/>
          </p:cNvSpPr>
          <p:nvPr/>
        </p:nvSpPr>
        <p:spPr bwMode="auto">
          <a:xfrm>
            <a:off x="527719" y="4411278"/>
            <a:ext cx="3084513" cy="618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defTabSz="381000" eaLnBrk="0" hangingPunct="0">
              <a:tabLst>
                <a:tab pos="374650" algn="l"/>
              </a:tabLst>
            </a:pPr>
            <a:r>
              <a:rPr lang="fr-F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39 empresas nacionais</a:t>
            </a:r>
            <a:endParaRPr lang="fr-FR" sz="16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defTabSz="381000" eaLnBrk="0" hangingPunct="0">
              <a:tabLst>
                <a:tab pos="374650" algn="l"/>
              </a:tabLst>
            </a:pPr>
            <a:r>
              <a:rPr lang="fr-FR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38 empresas estrangeiras</a:t>
            </a:r>
            <a:endParaRPr 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" name="Grupo 40"/>
          <p:cNvGrpSpPr/>
          <p:nvPr/>
        </p:nvGrpSpPr>
        <p:grpSpPr>
          <a:xfrm>
            <a:off x="5899961" y="5805264"/>
            <a:ext cx="2199083" cy="261610"/>
            <a:chOff x="5580112" y="4221088"/>
            <a:chExt cx="2199083" cy="261610"/>
          </a:xfrm>
        </p:grpSpPr>
        <p:sp>
          <p:nvSpPr>
            <p:cNvPr id="28" name="Retângulo 27"/>
            <p:cNvSpPr/>
            <p:nvPr/>
          </p:nvSpPr>
          <p:spPr>
            <a:xfrm>
              <a:off x="5580112" y="4293096"/>
              <a:ext cx="144016" cy="144016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Retângulo 29"/>
            <p:cNvSpPr/>
            <p:nvPr/>
          </p:nvSpPr>
          <p:spPr>
            <a:xfrm>
              <a:off x="6660232" y="4293096"/>
              <a:ext cx="144016" cy="144016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CaixaDeTexto 30"/>
            <p:cNvSpPr txBox="1"/>
            <p:nvPr/>
          </p:nvSpPr>
          <p:spPr>
            <a:xfrm>
              <a:off x="5724128" y="4221088"/>
              <a:ext cx="87395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1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Petroleum</a:t>
              </a:r>
              <a:endParaRPr 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CaixaDeTexto 37"/>
            <p:cNvSpPr txBox="1"/>
            <p:nvPr/>
          </p:nvSpPr>
          <p:spPr>
            <a:xfrm>
              <a:off x="6804248" y="4221088"/>
              <a:ext cx="974947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t-BR" sz="11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Natural Gás</a:t>
              </a:r>
              <a:endParaRPr 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aphicFrame>
        <p:nvGraphicFramePr>
          <p:cNvPr id="27" name="Gráfico 26"/>
          <p:cNvGraphicFramePr/>
          <p:nvPr>
            <p:extLst>
              <p:ext uri="{D42A27DB-BD31-4B8C-83A1-F6EECF244321}">
                <p14:modId xmlns:p14="http://schemas.microsoft.com/office/powerpoint/2010/main" xmlns="" val="858993133"/>
              </p:ext>
            </p:extLst>
          </p:nvPr>
        </p:nvGraphicFramePr>
        <p:xfrm>
          <a:off x="3923928" y="1340768"/>
          <a:ext cx="5112568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" name="CaixaDeTexto 14"/>
          <p:cNvSpPr txBox="1"/>
          <p:nvPr/>
        </p:nvSpPr>
        <p:spPr>
          <a:xfrm>
            <a:off x="6084168" y="5805264"/>
            <a:ext cx="748923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Petróleo</a:t>
            </a:r>
            <a:endParaRPr lang="en-US" sz="11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7164288" y="5805264"/>
            <a:ext cx="974947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Gás Natural</a:t>
            </a:r>
            <a:endParaRPr lang="en-US" sz="11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CaixaDeTexto 26"/>
          <p:cNvSpPr txBox="1">
            <a:spLocks noChangeArrowheads="1"/>
          </p:cNvSpPr>
          <p:nvPr/>
        </p:nvSpPr>
        <p:spPr bwMode="auto">
          <a:xfrm>
            <a:off x="4572000" y="404664"/>
            <a:ext cx="44644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Por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que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investir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no </a:t>
            </a:r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Brasil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en-US" sz="400" b="1" dirty="0" smtClean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CaixaDeTexto 5"/>
          <p:cNvSpPr txBox="1">
            <a:spLocks noChangeArrowheads="1"/>
          </p:cNvSpPr>
          <p:nvPr/>
        </p:nvSpPr>
        <p:spPr bwMode="auto">
          <a:xfrm>
            <a:off x="35496" y="6453336"/>
            <a:ext cx="468052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Fonte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: BNDES, </a:t>
            </a:r>
            <a:r>
              <a:rPr lang="en-US" sz="1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Estudo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1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Perspectivas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 do </a:t>
            </a:r>
            <a:r>
              <a:rPr lang="en-US" sz="1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Investimento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10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Fevereiro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 de 2013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267744" y="2348880"/>
            <a:ext cx="52565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6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Investimentos</a:t>
            </a:r>
            <a:r>
              <a:rPr lang="pt-BR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 2013-2016 (R$ bilhões)</a:t>
            </a:r>
            <a:endParaRPr lang="pt-BR" sz="1600" b="1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5"/>
          <p:cNvSpPr txBox="1">
            <a:spLocks/>
          </p:cNvSpPr>
          <p:nvPr/>
        </p:nvSpPr>
        <p:spPr>
          <a:xfrm>
            <a:off x="1115616" y="1340768"/>
            <a:ext cx="7200800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Estima-se que, na próxima década, a demanda por bens e serviços seja de aproximadamente US$ 400 bilhões</a:t>
            </a:r>
            <a:endParaRPr lang="en-US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Gráfico 9"/>
          <p:cNvGraphicFramePr/>
          <p:nvPr/>
        </p:nvGraphicFramePr>
        <p:xfrm>
          <a:off x="395536" y="2852936"/>
          <a:ext cx="8424936" cy="36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40901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tângulo 76"/>
          <p:cNvSpPr>
            <a:spLocks noChangeArrowheads="1"/>
          </p:cNvSpPr>
          <p:nvPr/>
        </p:nvSpPr>
        <p:spPr bwMode="auto">
          <a:xfrm>
            <a:off x="0" y="6516052"/>
            <a:ext cx="9215438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en-US" sz="1800" b="1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 r="1884"/>
          <a:stretch>
            <a:fillRect/>
          </a:stretch>
        </p:blipFill>
        <p:spPr bwMode="auto">
          <a:xfrm>
            <a:off x="622300" y="2260377"/>
            <a:ext cx="4181475" cy="422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8129" name="Conexão em ângulos rectos 48128"/>
          <p:cNvCxnSpPr>
            <a:stCxn id="14" idx="1"/>
          </p:cNvCxnSpPr>
          <p:nvPr/>
        </p:nvCxnSpPr>
        <p:spPr>
          <a:xfrm rot="10800000" flipV="1">
            <a:off x="4716463" y="1519585"/>
            <a:ext cx="1562100" cy="2279650"/>
          </a:xfrm>
          <a:prstGeom prst="bentConnector2">
            <a:avLst/>
          </a:prstGeom>
          <a:ln>
            <a:solidFill>
              <a:schemeClr val="tx1">
                <a:lumMod val="85000"/>
                <a:lumOff val="15000"/>
              </a:schemeClr>
            </a:solidFill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CaixaDeTexto 2"/>
          <p:cNvSpPr txBox="1"/>
          <p:nvPr/>
        </p:nvSpPr>
        <p:spPr>
          <a:xfrm>
            <a:off x="-36513" y="6567155"/>
            <a:ext cx="2972289" cy="2462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10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Fonte: Adaptado do 7º balanço do PAC 2</a:t>
            </a:r>
            <a:r>
              <a:rPr lang="en-US" sz="10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0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2013</a:t>
            </a:r>
          </a:p>
        </p:txBody>
      </p:sp>
      <p:graphicFrame>
        <p:nvGraphicFramePr>
          <p:cNvPr id="47" name="Tabela 46"/>
          <p:cNvGraphicFramePr>
            <a:graphicFrameLocks noGrp="1"/>
          </p:cNvGraphicFramePr>
          <p:nvPr/>
        </p:nvGraphicFramePr>
        <p:xfrm>
          <a:off x="684213" y="1430114"/>
          <a:ext cx="3600400" cy="426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00400"/>
              </a:tblGrid>
              <a:tr h="252028">
                <a:tc>
                  <a:txBody>
                    <a:bodyPr/>
                    <a:lstStyle/>
                    <a:p>
                      <a:pPr algn="ctr"/>
                      <a:r>
                        <a:rPr lang="en-US" sz="1100" b="1" kern="1200" noProof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28 </a:t>
                      </a:r>
                      <a:r>
                        <a:rPr lang="en-US" sz="1100" b="1" kern="1200" noProof="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sondas</a:t>
                      </a:r>
                      <a:r>
                        <a:rPr lang="en-US" sz="1100" b="1" kern="1200" noProof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de</a:t>
                      </a:r>
                      <a:r>
                        <a:rPr lang="en-US" sz="1100" b="1" kern="1200" baseline="0" noProof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n-US" sz="1100" b="1" kern="1200" baseline="0" noProof="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perfuração</a:t>
                      </a:r>
                      <a:endParaRPr lang="en-US" sz="1100" b="1" kern="1200" noProof="0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1100" b="1" kern="1200" noProof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6 </a:t>
                      </a:r>
                      <a:r>
                        <a:rPr lang="en-US" sz="1100" b="1" kern="1200" noProof="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em</a:t>
                      </a:r>
                      <a:r>
                        <a:rPr lang="en-US" sz="1100" b="1" kern="1200" noProof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PE, 6 </a:t>
                      </a:r>
                      <a:r>
                        <a:rPr lang="en-US" sz="1100" b="1" kern="1200" noProof="0" dirty="0" err="1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na</a:t>
                      </a:r>
                      <a:r>
                        <a:rPr lang="en-US" sz="1100" b="1" kern="1200" noProof="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BA, 7 no ES, 6 no RJ e 3 no RS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2" name="Tabela 51"/>
          <p:cNvGraphicFramePr>
            <a:graphicFrameLocks noGrp="1"/>
          </p:cNvGraphicFramePr>
          <p:nvPr/>
        </p:nvGraphicFramePr>
        <p:xfrm>
          <a:off x="179388" y="5597302"/>
          <a:ext cx="2305050" cy="746443"/>
        </p:xfrm>
        <a:graphic>
          <a:graphicData uri="http://schemas.openxmlformats.org/drawingml/2006/table">
            <a:tbl>
              <a:tblPr/>
              <a:tblGrid>
                <a:gridCol w="349250"/>
                <a:gridCol w="1955800"/>
              </a:tblGrid>
              <a:tr h="2301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3C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Ação</a:t>
                      </a: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 </a:t>
                      </a:r>
                      <a:r>
                        <a:rPr kumimoji="0" lang="en-US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concluída</a:t>
                      </a: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/</a:t>
                      </a:r>
                      <a:r>
                        <a:rPr kumimoji="0" lang="en-US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Operação</a:t>
                      </a:r>
                      <a:endParaRPr kumimoji="0" 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8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Em</a:t>
                      </a:r>
                      <a:r>
                        <a:rPr kumimoji="0" lang="en-US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 </a:t>
                      </a:r>
                      <a:r>
                        <a:rPr kumimoji="0" lang="en-US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execução</a:t>
                      </a:r>
                      <a:endParaRPr kumimoji="0" 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01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964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Licitado</a:t>
                      </a:r>
                      <a:endParaRPr kumimoji="0" lang="en-US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331" name="Retângulo 52"/>
          <p:cNvSpPr>
            <a:spLocks noChangeArrowheads="1"/>
          </p:cNvSpPr>
          <p:nvPr/>
        </p:nvSpPr>
        <p:spPr bwMode="auto">
          <a:xfrm>
            <a:off x="4499992" y="363839"/>
            <a:ext cx="464400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ts val="600"/>
              </a:spcBef>
              <a:spcAft>
                <a:spcPts val="600"/>
              </a:spcAft>
            </a:pPr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Indústria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Naval</a:t>
            </a:r>
            <a:endParaRPr lang="en-US" sz="2400" b="1" dirty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332" name="Rectângulo 84"/>
          <p:cNvSpPr>
            <a:spLocks noChangeArrowheads="1"/>
          </p:cNvSpPr>
          <p:nvPr/>
        </p:nvSpPr>
        <p:spPr bwMode="auto">
          <a:xfrm>
            <a:off x="3003550" y="4035480"/>
            <a:ext cx="14398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en-US" sz="1800" b="1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19" name="Conexão em ângulos rectos 118"/>
          <p:cNvCxnSpPr>
            <a:endCxn id="13334" idx="3"/>
          </p:cNvCxnSpPr>
          <p:nvPr/>
        </p:nvCxnSpPr>
        <p:spPr>
          <a:xfrm rot="10800000" flipV="1">
            <a:off x="4227513" y="2744564"/>
            <a:ext cx="2360612" cy="2191544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85000"/>
                <a:lumOff val="15000"/>
              </a:schemeClr>
            </a:solidFill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334" name="Rectângulo 119"/>
          <p:cNvSpPr>
            <a:spLocks noChangeArrowheads="1"/>
          </p:cNvSpPr>
          <p:nvPr/>
        </p:nvSpPr>
        <p:spPr bwMode="auto">
          <a:xfrm>
            <a:off x="2786063" y="4751442"/>
            <a:ext cx="14414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en-US" sz="1800" b="1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6" name="Conexão em ângulos rectos 125"/>
          <p:cNvCxnSpPr>
            <a:endCxn id="13336" idx="3"/>
          </p:cNvCxnSpPr>
          <p:nvPr/>
        </p:nvCxnSpPr>
        <p:spPr>
          <a:xfrm rot="10800000" flipV="1">
            <a:off x="4083050" y="3176364"/>
            <a:ext cx="2936876" cy="2015332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85000"/>
                <a:lumOff val="15000"/>
              </a:schemeClr>
            </a:solidFill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336" name="Rectângulo 126"/>
          <p:cNvSpPr>
            <a:spLocks noChangeArrowheads="1"/>
          </p:cNvSpPr>
          <p:nvPr/>
        </p:nvSpPr>
        <p:spPr bwMode="auto">
          <a:xfrm>
            <a:off x="2643188" y="5007030"/>
            <a:ext cx="14398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en-US" sz="1800" b="1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3" name="Conexão em ângulos rectos 132"/>
          <p:cNvCxnSpPr>
            <a:endCxn id="13338" idx="3"/>
          </p:cNvCxnSpPr>
          <p:nvPr/>
        </p:nvCxnSpPr>
        <p:spPr>
          <a:xfrm rot="10800000" flipV="1">
            <a:off x="3979863" y="3536726"/>
            <a:ext cx="2824162" cy="1712119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85000"/>
                <a:lumOff val="15000"/>
              </a:schemeClr>
            </a:solidFill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338" name="Rectângulo 133"/>
          <p:cNvSpPr>
            <a:spLocks noChangeArrowheads="1"/>
          </p:cNvSpPr>
          <p:nvPr/>
        </p:nvSpPr>
        <p:spPr bwMode="auto">
          <a:xfrm>
            <a:off x="2540000" y="5064180"/>
            <a:ext cx="14398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en-US" sz="1800" b="1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35" name="Conexão em ângulos rectos 134"/>
          <p:cNvCxnSpPr>
            <a:endCxn id="13340" idx="3"/>
          </p:cNvCxnSpPr>
          <p:nvPr/>
        </p:nvCxnSpPr>
        <p:spPr>
          <a:xfrm rot="10800000" flipV="1">
            <a:off x="3867150" y="4328889"/>
            <a:ext cx="3081338" cy="965994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85000"/>
                <a:lumOff val="15000"/>
              </a:schemeClr>
            </a:solidFill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340" name="Rectângulo 135"/>
          <p:cNvSpPr>
            <a:spLocks noChangeArrowheads="1"/>
          </p:cNvSpPr>
          <p:nvPr/>
        </p:nvSpPr>
        <p:spPr bwMode="auto">
          <a:xfrm>
            <a:off x="2427288" y="5110217"/>
            <a:ext cx="14398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en-US" sz="1800" b="1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6" name="Conexão em ângulos rectos 145"/>
          <p:cNvCxnSpPr/>
          <p:nvPr/>
        </p:nvCxnSpPr>
        <p:spPr>
          <a:xfrm rot="10800000" flipV="1">
            <a:off x="3065463" y="5768752"/>
            <a:ext cx="3522662" cy="341312"/>
          </a:xfrm>
          <a:prstGeom prst="bentConnector3">
            <a:avLst>
              <a:gd name="adj1" fmla="val 53605"/>
            </a:avLst>
          </a:prstGeom>
          <a:ln>
            <a:solidFill>
              <a:schemeClr val="tx1">
                <a:lumMod val="85000"/>
                <a:lumOff val="15000"/>
              </a:schemeClr>
            </a:solidFill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342" name="Rectângulo 148"/>
          <p:cNvSpPr>
            <a:spLocks noChangeArrowheads="1"/>
          </p:cNvSpPr>
          <p:nvPr/>
        </p:nvSpPr>
        <p:spPr bwMode="auto">
          <a:xfrm>
            <a:off x="1490663" y="5996042"/>
            <a:ext cx="143986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endParaRPr lang="en-US" sz="1800" b="1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1" name="Conexão em ângulos rectos 70"/>
          <p:cNvCxnSpPr>
            <a:endCxn id="13332" idx="3"/>
          </p:cNvCxnSpPr>
          <p:nvPr/>
        </p:nvCxnSpPr>
        <p:spPr>
          <a:xfrm rot="10800000" flipV="1">
            <a:off x="4443413" y="1879376"/>
            <a:ext cx="3008312" cy="2340769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85000"/>
                <a:lumOff val="15000"/>
              </a:schemeClr>
            </a:solidFill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27" name="Tabela 26"/>
          <p:cNvGraphicFramePr>
            <a:graphicFrameLocks noGrp="1"/>
          </p:cNvGraphicFramePr>
          <p:nvPr/>
        </p:nvGraphicFramePr>
        <p:xfrm>
          <a:off x="6278563" y="3896072"/>
          <a:ext cx="2879725" cy="1095375"/>
        </p:xfrm>
        <a:graphic>
          <a:graphicData uri="http://schemas.openxmlformats.org/drawingml/2006/table">
            <a:tbl>
              <a:tblPr/>
              <a:tblGrid>
                <a:gridCol w="960437"/>
                <a:gridCol w="1919288"/>
              </a:tblGrid>
              <a:tr h="219075">
                <a:tc rowSpan="5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Estaleiro</a:t>
                      </a:r>
                      <a:r>
                        <a:rPr kumimoji="0" 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 </a:t>
                      </a:r>
                      <a:r>
                        <a:rPr kumimoji="0" lang="pt-BR" sz="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Brasfels</a:t>
                      </a:r>
                      <a:endParaRPr kumimoji="0" lang="pt-B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P-57 (Jubarte)</a:t>
                      </a: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3CDDD"/>
                    </a:solidFill>
                  </a:tcPr>
                </a:tc>
              </a:tr>
              <a:tr h="21907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P-56 (Marlim Sul)</a:t>
                      </a: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3CDDD"/>
                    </a:solidFill>
                  </a:tcPr>
                </a:tc>
              </a:tr>
              <a:tr h="21907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P-61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</a:tr>
              <a:tr h="21907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marR="0" lvl="0" indent="-2286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6 sondas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</a:tr>
              <a:tr h="21907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P-66 e P-69 – módulos e </a:t>
                      </a:r>
                      <a:r>
                        <a:rPr kumimoji="0" lang="pt-BR" sz="8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topside</a:t>
                      </a:r>
                      <a:endParaRPr kumimoji="0" lang="en-US" sz="8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964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1" name="Tabela 40"/>
          <p:cNvGraphicFramePr>
            <a:graphicFrameLocks noGrp="1"/>
          </p:cNvGraphicFramePr>
          <p:nvPr/>
        </p:nvGraphicFramePr>
        <p:xfrm>
          <a:off x="6278563" y="3427760"/>
          <a:ext cx="2879725" cy="469900"/>
        </p:xfrm>
        <a:graphic>
          <a:graphicData uri="http://schemas.openxmlformats.org/drawingml/2006/table">
            <a:tbl>
              <a:tblPr/>
              <a:tblGrid>
                <a:gridCol w="947737"/>
                <a:gridCol w="1931988"/>
              </a:tblGrid>
              <a:tr h="23495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Estaleiro</a:t>
                      </a:r>
                      <a:r>
                        <a:rPr kumimoji="0" 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 </a:t>
                      </a:r>
                      <a:r>
                        <a:rPr kumimoji="0" lang="pt-BR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Inhaúma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P-74 e P-75 – cascos  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</a:tr>
              <a:tr h="23495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P-76 e P-77 – </a:t>
                      </a:r>
                      <a:r>
                        <a:rPr kumimoji="0" lang="en-US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cascos</a:t>
                      </a: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 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964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0" name="Tabela 29"/>
          <p:cNvGraphicFramePr>
            <a:graphicFrameLocks noGrp="1"/>
          </p:cNvGraphicFramePr>
          <p:nvPr/>
        </p:nvGraphicFramePr>
        <p:xfrm>
          <a:off x="6278563" y="3103910"/>
          <a:ext cx="2879725" cy="365760"/>
        </p:xfrm>
        <a:graphic>
          <a:graphicData uri="http://schemas.openxmlformats.org/drawingml/2006/table">
            <a:tbl>
              <a:tblPr/>
              <a:tblGrid>
                <a:gridCol w="1533525"/>
                <a:gridCol w="1346200"/>
              </a:tblGrid>
              <a:tr h="233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Estaleiro</a:t>
                      </a:r>
                      <a:r>
                        <a:rPr kumimoji="0" 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  </a:t>
                      </a:r>
                      <a:r>
                        <a:rPr kumimoji="0" lang="pt-BR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OSX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(em construção)</a:t>
                      </a:r>
                      <a:endParaRPr kumimoji="0" lang="en-US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P-67 e P-70 - </a:t>
                      </a:r>
                      <a:r>
                        <a:rPr kumimoji="0" lang="pt-B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módulos e </a:t>
                      </a:r>
                      <a:r>
                        <a:rPr kumimoji="0" lang="pt-BR" sz="8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topside</a:t>
                      </a:r>
                      <a:endParaRPr kumimoji="0" lang="en-US" sz="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964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5" name="Tabela 54"/>
          <p:cNvGraphicFramePr>
            <a:graphicFrameLocks noGrp="1"/>
          </p:cNvGraphicFramePr>
          <p:nvPr/>
        </p:nvGraphicFramePr>
        <p:xfrm>
          <a:off x="6278563" y="2456210"/>
          <a:ext cx="2879725" cy="660718"/>
        </p:xfrm>
        <a:graphic>
          <a:graphicData uri="http://schemas.openxmlformats.org/drawingml/2006/table">
            <a:tbl>
              <a:tblPr/>
              <a:tblGrid>
                <a:gridCol w="1533525"/>
                <a:gridCol w="1346200"/>
              </a:tblGrid>
              <a:tr h="325438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Estaleiro</a:t>
                      </a:r>
                      <a:r>
                        <a:rPr kumimoji="0" 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 </a:t>
                      </a:r>
                      <a:r>
                        <a:rPr kumimoji="0" lang="pt-BR" sz="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Jurong</a:t>
                      </a:r>
                      <a:endParaRPr kumimoji="0" lang="pt-BR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(em construção)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7 sondas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9646"/>
                    </a:solidFill>
                  </a:tcPr>
                </a:tc>
              </a:tr>
              <a:tr h="32543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P-68  e P-71 – módulos e </a:t>
                      </a:r>
                      <a:r>
                        <a:rPr kumimoji="0" lang="pt-BR" sz="8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topside</a:t>
                      </a:r>
                      <a:endParaRPr kumimoji="0" lang="en-US" sz="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964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Tabela 13"/>
          <p:cNvGraphicFramePr>
            <a:graphicFrameLocks noGrp="1"/>
          </p:cNvGraphicFramePr>
          <p:nvPr/>
        </p:nvGraphicFramePr>
        <p:xfrm>
          <a:off x="6278563" y="1268760"/>
          <a:ext cx="2879725" cy="466726"/>
        </p:xfrm>
        <a:graphic>
          <a:graphicData uri="http://schemas.openxmlformats.org/drawingml/2006/table">
            <a:tbl>
              <a:tblPr/>
              <a:tblGrid>
                <a:gridCol w="1044575"/>
                <a:gridCol w="917575"/>
                <a:gridCol w="917575"/>
              </a:tblGrid>
              <a:tr h="233363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Estaleiro</a:t>
                      </a:r>
                      <a:r>
                        <a:rPr kumimoji="0" 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 </a:t>
                      </a:r>
                      <a:r>
                        <a:rPr kumimoji="0" lang="en-US" sz="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Atlântico</a:t>
                      </a:r>
                      <a:r>
                        <a:rPr kumimoji="0" 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 </a:t>
                      </a:r>
                      <a:r>
                        <a:rPr kumimoji="0" lang="en-US" sz="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Sul</a:t>
                      </a:r>
                      <a:endParaRPr kumimoji="0" lang="en-US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228600" marR="0" lvl="0" indent="-2286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6 sondas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3336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P-62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P-55 – casco 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3CDD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2" name="Tabela 21"/>
          <p:cNvGraphicFramePr>
            <a:graphicFrameLocks noGrp="1"/>
          </p:cNvGraphicFramePr>
          <p:nvPr/>
        </p:nvGraphicFramePr>
        <p:xfrm>
          <a:off x="6278563" y="1735485"/>
          <a:ext cx="2879725" cy="426720"/>
        </p:xfrm>
        <a:graphic>
          <a:graphicData uri="http://schemas.openxmlformats.org/drawingml/2006/table">
            <a:tbl>
              <a:tblPr/>
              <a:tblGrid>
                <a:gridCol w="1533525"/>
                <a:gridCol w="1346200"/>
              </a:tblGrid>
              <a:tr h="144463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Estaleiro</a:t>
                      </a:r>
                      <a:r>
                        <a:rPr kumimoji="0" 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 </a:t>
                      </a:r>
                      <a:r>
                        <a:rPr kumimoji="0" lang="pt-BR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São Roque</a:t>
                      </a:r>
                      <a:endParaRPr kumimoji="0" lang="en-US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P-59</a:t>
                      </a:r>
                      <a:endParaRPr kumimoji="0" lang="en-US" sz="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3CDDD"/>
                    </a:solidFill>
                  </a:tcPr>
                </a:tc>
              </a:tr>
              <a:tr h="17303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P60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</a:tr>
            </a:tbl>
          </a:graphicData>
        </a:graphic>
      </p:graphicFrame>
      <p:cxnSp>
        <p:nvCxnSpPr>
          <p:cNvPr id="40" name="Conexão em ângulos rectos 70"/>
          <p:cNvCxnSpPr/>
          <p:nvPr/>
        </p:nvCxnSpPr>
        <p:spPr>
          <a:xfrm rot="10800000" flipV="1">
            <a:off x="4356100" y="2276252"/>
            <a:ext cx="3152775" cy="1979612"/>
          </a:xfrm>
          <a:prstGeom prst="bentConnector3">
            <a:avLst>
              <a:gd name="adj1" fmla="val 65841"/>
            </a:avLst>
          </a:prstGeom>
          <a:ln>
            <a:solidFill>
              <a:schemeClr val="tx1">
                <a:lumMod val="85000"/>
                <a:lumOff val="15000"/>
              </a:schemeClr>
            </a:solidFill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31" name="Tabela 30"/>
          <p:cNvGraphicFramePr>
            <a:graphicFrameLocks noGrp="1"/>
          </p:cNvGraphicFramePr>
          <p:nvPr/>
        </p:nvGraphicFramePr>
        <p:xfrm>
          <a:off x="6300788" y="2168872"/>
          <a:ext cx="2879725" cy="365760"/>
        </p:xfrm>
        <a:graphic>
          <a:graphicData uri="http://schemas.openxmlformats.org/drawingml/2006/table">
            <a:tbl>
              <a:tblPr/>
              <a:tblGrid>
                <a:gridCol w="1871662"/>
                <a:gridCol w="1008063"/>
              </a:tblGrid>
              <a:tr h="2222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Estaleiro</a:t>
                      </a:r>
                      <a:r>
                        <a:rPr kumimoji="0" 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 </a:t>
                      </a:r>
                      <a:r>
                        <a:rPr kumimoji="0" lang="pt-BR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Enseada do Paraguaçu (em construção)</a:t>
                      </a:r>
                      <a:endParaRPr kumimoji="0" lang="en-US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6  sondas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9646"/>
                    </a:solidFill>
                  </a:tcPr>
                </a:tc>
              </a:tr>
            </a:tbl>
          </a:graphicData>
        </a:graphic>
      </p:graphicFrame>
      <p:cxnSp>
        <p:nvCxnSpPr>
          <p:cNvPr id="63" name="Conexão em ângulos rectos 134"/>
          <p:cNvCxnSpPr/>
          <p:nvPr/>
        </p:nvCxnSpPr>
        <p:spPr>
          <a:xfrm rot="10800000" flipV="1">
            <a:off x="3290888" y="5048027"/>
            <a:ext cx="3225800" cy="534987"/>
          </a:xfrm>
          <a:prstGeom prst="bentConnector3">
            <a:avLst>
              <a:gd name="adj1" fmla="val 8262"/>
            </a:avLst>
          </a:prstGeom>
          <a:ln>
            <a:solidFill>
              <a:schemeClr val="tx1">
                <a:lumMod val="85000"/>
                <a:lumOff val="15000"/>
              </a:schemeClr>
            </a:solidFill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32" name="Tabela 31"/>
          <p:cNvGraphicFramePr>
            <a:graphicFrameLocks noGrp="1"/>
          </p:cNvGraphicFramePr>
          <p:nvPr/>
        </p:nvGraphicFramePr>
        <p:xfrm>
          <a:off x="6300788" y="4977160"/>
          <a:ext cx="2879725" cy="233363"/>
        </p:xfrm>
        <a:graphic>
          <a:graphicData uri="http://schemas.openxmlformats.org/drawingml/2006/table">
            <a:tbl>
              <a:tblPr/>
              <a:tblGrid>
                <a:gridCol w="1533525"/>
                <a:gridCol w="1346200"/>
              </a:tblGrid>
              <a:tr h="233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Estaleiro</a:t>
                      </a:r>
                      <a:r>
                        <a:rPr kumimoji="0" 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  T</a:t>
                      </a:r>
                      <a:r>
                        <a:rPr kumimoji="0" lang="pt-BR" sz="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echint</a:t>
                      </a:r>
                      <a:endParaRPr kumimoji="0" lang="en-US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P-76 – </a:t>
                      </a:r>
                      <a:r>
                        <a:rPr kumimoji="0" lang="pt-B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módulos e </a:t>
                      </a:r>
                      <a:r>
                        <a:rPr kumimoji="0" lang="pt-BR" sz="8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topside</a:t>
                      </a:r>
                      <a:endParaRPr kumimoji="0" lang="en-US" sz="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9646"/>
                    </a:solidFill>
                  </a:tcPr>
                </a:tc>
              </a:tr>
            </a:tbl>
          </a:graphicData>
        </a:graphic>
      </p:graphicFrame>
      <p:cxnSp>
        <p:nvCxnSpPr>
          <p:cNvPr id="73" name="Conexão em ângulos rectos 145"/>
          <p:cNvCxnSpPr/>
          <p:nvPr/>
        </p:nvCxnSpPr>
        <p:spPr>
          <a:xfrm rot="10800000" flipV="1">
            <a:off x="2987675" y="6129114"/>
            <a:ext cx="3455988" cy="52388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85000"/>
                <a:lumOff val="15000"/>
              </a:schemeClr>
            </a:solidFill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Conexão em ângulos rectos 145"/>
          <p:cNvCxnSpPr/>
          <p:nvPr/>
        </p:nvCxnSpPr>
        <p:spPr>
          <a:xfrm rot="10800000">
            <a:off x="2916238" y="6252939"/>
            <a:ext cx="3455987" cy="379413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85000"/>
                <a:lumOff val="15000"/>
              </a:schemeClr>
            </a:solidFill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33" name="Tabela 32"/>
          <p:cNvGraphicFramePr>
            <a:graphicFrameLocks noGrp="1"/>
          </p:cNvGraphicFramePr>
          <p:nvPr/>
        </p:nvGraphicFramePr>
        <p:xfrm>
          <a:off x="6300788" y="5203602"/>
          <a:ext cx="2879725" cy="853440"/>
        </p:xfrm>
        <a:graphic>
          <a:graphicData uri="http://schemas.openxmlformats.org/drawingml/2006/table">
            <a:tbl>
              <a:tblPr/>
              <a:tblGrid>
                <a:gridCol w="957262"/>
                <a:gridCol w="1922463"/>
              </a:tblGrid>
              <a:tr h="209550"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Estaleiro</a:t>
                      </a:r>
                      <a:r>
                        <a:rPr kumimoji="0" 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 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Rio Grande</a:t>
                      </a:r>
                      <a:endParaRPr kumimoji="0" lang="en-US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P-55 – módulos e </a:t>
                      </a:r>
                      <a:r>
                        <a:rPr kumimoji="0" lang="pt-BR" sz="8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topside</a:t>
                      </a:r>
                      <a:endParaRPr kumimoji="0" lang="pt-BR" sz="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</a:tr>
              <a:tr h="20161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P-66 e P-67 – cascos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</a:tr>
              <a:tr h="20161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6 </a:t>
                      </a:r>
                      <a:r>
                        <a:rPr kumimoji="0" lang="pt-BR" sz="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replicantes</a:t>
                      </a:r>
                      <a:r>
                        <a:rPr kumimoji="0" lang="pt-B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 – cascos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9646"/>
                    </a:solidFill>
                  </a:tcPr>
                </a:tc>
              </a:tr>
              <a:tr h="20161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3 sondas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964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6" name="Tabela 35"/>
          <p:cNvGraphicFramePr>
            <a:graphicFrameLocks noGrp="1"/>
          </p:cNvGraphicFramePr>
          <p:nvPr/>
        </p:nvGraphicFramePr>
        <p:xfrm>
          <a:off x="6300788" y="6056089"/>
          <a:ext cx="2879725" cy="426720"/>
        </p:xfrm>
        <a:graphic>
          <a:graphicData uri="http://schemas.openxmlformats.org/drawingml/2006/table">
            <a:tbl>
              <a:tblPr/>
              <a:tblGrid>
                <a:gridCol w="1533525"/>
                <a:gridCol w="1346200"/>
              </a:tblGrid>
              <a:tr h="176213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Estaleiro</a:t>
                      </a:r>
                      <a:r>
                        <a:rPr kumimoji="0" 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  Porto do Rio Grande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P-63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</a:tr>
              <a:tr h="176213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P-58</a:t>
                      </a:r>
                      <a:endParaRPr kumimoji="0" lang="en-US" sz="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3A2C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4" name="Tabela 33"/>
          <p:cNvGraphicFramePr>
            <a:graphicFrameLocks noGrp="1"/>
          </p:cNvGraphicFramePr>
          <p:nvPr/>
        </p:nvGraphicFramePr>
        <p:xfrm>
          <a:off x="6300788" y="6487889"/>
          <a:ext cx="2879725" cy="365760"/>
        </p:xfrm>
        <a:graphic>
          <a:graphicData uri="http://schemas.openxmlformats.org/drawingml/2006/table">
            <a:tbl>
              <a:tblPr/>
              <a:tblGrid>
                <a:gridCol w="1533525"/>
                <a:gridCol w="1346200"/>
              </a:tblGrid>
              <a:tr h="233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Estaleiro</a:t>
                      </a:r>
                      <a:r>
                        <a:rPr kumimoji="0" lang="en-US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  </a:t>
                      </a:r>
                      <a:r>
                        <a:rPr kumimoji="0" lang="pt-BR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Brasil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404040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(em construção)</a:t>
                      </a:r>
                      <a:endParaRPr kumimoji="0" lang="en-US" sz="9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404040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P-74 – </a:t>
                      </a:r>
                      <a:r>
                        <a:rPr kumimoji="0" lang="pt-BR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módulos e </a:t>
                      </a:r>
                      <a:r>
                        <a:rPr kumimoji="0" lang="pt-BR" sz="8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ea typeface="ＭＳ Ｐゴシック" pitchFamily="34" charset="-128"/>
                          <a:cs typeface="Arial" pitchFamily="34" charset="0"/>
                        </a:rPr>
                        <a:t>topside</a:t>
                      </a:r>
                      <a:endParaRPr kumimoji="0" lang="en-US" sz="8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ＭＳ Ｐゴシック" pitchFamily="34" charset="-128"/>
                        <a:cs typeface="Aria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7964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aixaDeTexto 26"/>
          <p:cNvSpPr txBox="1">
            <a:spLocks noChangeArrowheads="1"/>
          </p:cNvSpPr>
          <p:nvPr/>
        </p:nvSpPr>
        <p:spPr bwMode="auto">
          <a:xfrm>
            <a:off x="4572000" y="260648"/>
            <a:ext cx="4608512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-342900" algn="ctr" eaLnBrk="0" hangingPunct="0">
              <a:defRPr/>
            </a:pPr>
            <a:r>
              <a:rPr lang="en-US" sz="2400" b="1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Indústria</a:t>
            </a:r>
            <a:r>
              <a:rPr lang="en-US" sz="24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Naval com CL</a:t>
            </a:r>
          </a:p>
          <a:p>
            <a:pPr indent="-342900" algn="ctr" eaLnBrk="0" hangingPunct="0">
              <a:defRPr/>
            </a:pPr>
            <a:r>
              <a:rPr lang="en-US" b="1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Plataformas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sondas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barcos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b="1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apoio</a:t>
            </a:r>
            <a:endParaRPr lang="pt-BR" b="1" dirty="0" smtClean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749" name="AutoShape 5" descr="data:image/jpeg;base64,/9j/4AAQSkZJRgABAQAAAQABAAD/2wCEAAkGBhQSEBQUEhQWFRUVFhQUFhUXFxgVFxcXFRUVFBQXFRUcHCYeGBwjGRUUIC8gIycpLC0sFh8xNTAqNSYrLCkBCQoKDgwOGg8PGiwkHyQsLCwsLCwsLCwsKSwsKSksLCwsLCwsLCwsLCwsLCwsLCwsLCwsLCwsLCwpLCwsLCwsLP/AABEIALcBEwMBIgACEQEDEQH/xAAbAAABBQEBAAAAAAAAAAAAAAAFAAIDBAYBB//EAEEQAAIBAgQDBgMFBgYBBAMAAAECEQADBBIhMQVBUQYTImFxkTKBoRQVI0LwB1KxwdHhFjNicoKS8aLC0uJDRLL/xAAYAQEBAQEBAAAAAAAAAAAAAAAAAQIDBP/EACIRAQEBAAICAwACAwAAAAAAAAABEQISITEDQVFhcRMigf/aAAwDAQACEQMRAD8A9MyyZOpp01X+0L1HvS+1r+8Peu7n4WaU1UOOT94Uhj0/eFXKnhczUs9VDxFP3qYeKJ1plNi+DXaH/eyda598p+oqZTYIzSFDTxtP0aQ42v6NXKbBZXiulqE/fa9PrTTx1en1qdavaC4Ndmg/36On1rh46On1p1psGM1KaDff46D3pff46D3p1psGg1Imgn+IR0+tcPaMdPrTrTYOBq7mrPjtMs7D3rv+JR0p1p2jQBqdNAF7SL0qQdoR0qdadoNzXc1AT2iHSuHtGvSnWr2g+GpZqBDtIvSkO0a9KdKdoPZq5noIe0a9DTD2kSnSnaDmbzp2agY7RJ0NdHaFPOnWr2g3nrhag/38lL7+Sp1p2F89LvBQn77TrXfvpOtOpsFswrtCfvlOtKnWmx50eLt+iP60hxc/o1nhcPQ04Xf1Nde7n1HxxQ/o09eJnr/OgS3PMU9rwA1NO51GX4mev8aiPFD+p/pQg4lf3p+YqN8T0E/8hV7Jg4OKnr9DTl4oTz/iKz/3gRy+tJeIMeU/I0MaD7eetSLjD1oDbxDnlU4vnqfaKnZcGvtp6muHFnz9zQg4rzri4uf7kCp2MFjjvX3qK5xH19/70JOKPWfmKjuYkdPeB/Or2MFDxPzP1rp4sR+v70FF2ZOkjlpt1moziP8Ab707GD33wTzpDiZ86zzXD5UhcPT2q7DGgPFT1NcTiTdaA52PL61NaJ5/xp2hg/b4g/6mpH4k/wCpoKl0dTTzeXz96naGCf3m3UUjxhhzBoUby/o003x1FXtDBdOMnnXW4seUUF7/AM6a+OI2qbDBR+Kt1queNt1/XtQ04k004r0p2i4JffrfqP6VIvHD+ooRnnYCus3kB6Ve0MGTxY75j9K4vGj+99KBz5VwvFNhjR2+NdW/jUy8RzfmHvWXW9XVvfKp2MbAYvz+tdrJ/a/1FKp2XFISp0uM3pKwfKTNTJjXH5n+bE+2tBBcB+JnPoP5mrFrF21Pwt6k1xtq4NWcQSdWPzAqZXJoecVaABW6smcw7s+Hpq5Ek+Vcu4+3lGW5J55mQewWSfcVz8tYMWbcnRk+Zj+MVZHDruvdqrA7kMkx76Vk34yoJgk6cid/mPWmL2hPNfr/AGrU38Rpjw6+DrZb5EH+tRXbLrrkceoIoJg+0PjXMSqzqwLNHmBNbnhvaNLyhbdxWKj8zeL1MxO9anG01ngr6HJqeQIn21pl7GMpKshQ85Ug1NjOEYwsWzJcnmCF+kae9C73CcSN7LH0af8A3TU601cW+pGrn2NStj0jRST6D+ZoJfw90f8A4bi/8XPrrFVWZwdZ05ERTDWhuXrhWQFgTvlnSOWsetUfvCfyj3ihtvGHoB10NOGLT90fr1oas3L6g7j0kn+VPPEwd49o+o3+dUTdRuRHp/5rvdJyb+Bq7PtFn7Us6GPU/wBKeWOuXUDmpJHrvp86HZF/eHpXFJUyJ9RNXQUtt5z5Gp/tXy9v61Rt3s2+X12JqbuA35x8xH1EzWbVxY+2AfmFL7YDzB+cVWfhzjeT6CRy2I9R71CMNPP9e9Nhi6+L6EfT+tRksddP16VB9kWOZPyH8zUtq2q1e0THGxTfr+9cucQc7n2Cj+AqZgsa/wAqrG2vWPmDWpzhhpxbeXsBTftTdaVyweRBqIYZjyrXaJicYtup+tdbiDdaia20bfr1qFgRvV2C2McfKu/bfKqQanqw6VfAmbEE0zvz1NR56jLVpFwcQby9qVUqVTIqpcxM0zPV4dmcTztEf7mQfxaoX4PeBgqo8zdtf/KuOxrKhWSYGp8qkbDONSjexp9vBupBFy0pGx70SP8ArNEF4hfI8WNX0Od/426mrihZ4ddf4bVw+qlR7mBV632dyrmv3rVkHZZ7y4eoyLp7E0+Eb48Th29cKW+uUUWweM4cifiJad+qYd0H/Uk6+1NMgCmHsZyDefLGjC2SPaQfpTW4ZYP/AOyp8msXB9dau8WxuDYHubTBtADJVR55Z/lQWpKVr+FJhbNkq2L1Jn8LvLZ/ifoBUfFu1RGVcNeuwN2chp6ABln5mspXM1BosN2zxCkZmDjmGAH1WKLWO2Nq6Mt1cvr4199/cVhy1Kas5WM43GN4Pau25thVmCHXb6aGs5f7P3VPhIYdQSD7UT7KlxbfNohIKz11zEeW1F2A611kliMW1hlGqtppJ2qG4jjcRz5VuO7B5UG4xwRQhe2IIglRsRIGg5Vi8MXWdg/o11LhUzqPnVrA4e25h7ot+qkj3kRVPE3QCQJjkTz845Vjd8Li5Z41cGnhI28QB+td++n6Wx6Iv9KFgzXSDzFXIbR1eNlyp+E7MUGUwDpPy/gKJJiEvMAzISSqg/A4nSSdJE6kVkgsGJ/l/ejGHtrGZQDlEcgSTprH/L/rWesajmJs5SQTsd82Yc/f1qJ45MD8jrTcHctEnvC2/wCWIjbTQ+XLrtRW7wzDiPxwdCQAobWJhgGlR5n2q7iYFrdHU/r509XQjdp6aVZ+yLuCkEaSwXWOh1qiLBJ8MEg/lMkfIVdTFjINw5HrSt3P9Y+ZP9KfhAVcZ0LcipEabaHfaaJ4KzbuEotpg0aGZA5xrEEjTnWbyxqTQtr56T6GDUYsg7h/mR/SrmIVUdlOuXmus7ajkd+tWbSWwpmSfDAKxvuTrpyp2TA+3hVPWm3LHSPrRbENaIAGh9QBt66RVNMESfCQw6c/1vT/ACHVSNjqwHv/AFpfZR+9V58EYkgj1U/QzUF2wRzH1H86v+Q6q5wvmvua5UyqI/8At/alV70wMw2Lslvx7dxxzKuM3/qH862nD+zeDuWVuLbYBhIDOc28cmI5Vge6IonguI3lEI5yjlCwPlWLV459rPaPhaWrn4c5SNtTH/LbXpQafOi13jF5yts920mACmYk9Yk/QUZw3CcQD4hZUDmLY/hl0qaub6ZAv50s1a3iXERZhWt2iTyDQx8yuTT3oBjcQLp8NpUPUbn10H8KupZijNKatpwpjuQKkfhBHP6f3rPfimKMmu5qt2MBmOVTJ/dH86M8P4EqmXAY8gRIHn5mt8f9vSAuC4Xcu/CIH7x0Hy61oMB2ftpq/jbz+Eeg/rRAaVy9iVRczkKOp5+Q611nGRNT1w0ExHaTcWrZbzJj5hRqfpVVTjMQcotXAD+7bZQfmd/el+SQ62i2M45btnLOZui6xvuduURvqKCYnGm6SXu5BrCiYjoY3NFsP+zjFEZmNu2P9bhBHz50J4h2Ze03+bZblpcQx5b1xvydvGtzhYqXUTTxhpEjef8A1CoD5T8x/CoLqakZgfQyP6UgpEH2/tRFhBPT2q3hsCrLLNkO0wSBA3ka9KGZpp2Q9J+VUW7OFzkgaka5o3HKZ5z+up7B8HK4dGvKyZ2fTY6HIsE7bNEjpE0L7PcOd7iASJYKAQcrMdg3KOevTntRPjOLc3nNzKwXLbWNoSBHpWeXJqfofg+HBixXlO2uo8+lWGwaAS1wrOkQDJPkfPSq9vFXmGRcmxORQE0UEmDu2mvKjnZh+7zB1Gb4g2QmAPHL3hpljZZ3O3XFvL3pJqnh+zXeGA6LoPjIB+axIonhv2fqrTcxCIGEqyy7D/gWQjlqM3Pykpw3jKKjm+id9OitIGUlVO5BLaho6dah4LxY3GZLoNsp8CsGJaJbUMdfCpIjnGvKnatziqX+A3bTQl8XAABJTISInLIZiQdCPEQSBQ/jD4lGaM62zmyuEzswBM5mA01JkEiNaucZ7SMtwd3Z0QtmbXxzDAtEhQBzaTqdtqI8J4mji67ZmBChlLJ+EQpK3UtmImSJmDEHlV3Ek84wV22SfDqRpMqp8tyAK7h2uEwquTpIAJPpH63rW8X4ViHh0trdQIGD92GLhzIZSFXK24ykaEHrJBYfB4gnSxcVlJlvHbPi6ZiBt05Ve0S8fLlyy4lXAtsIMXGCKAdNzPMiopyMc6kDqqhl208ebLE1Mb99QUdHKqTmz2m8M663DBXMJ1kSNqrti7ZfLbLWQQ2hBYTsYXOxAI8zFSJcWDxMNKhRG0zy0/KWI+tSWL4kBvDOoAAPXpV3hONwqgZ+671E0Y57SHcfiFTM7HMN9oFNx727hzWwlsaAzcVvUjxkkbdDrWb/AE1n2QuWTvnn/aP60qr3MCJ0v2yNIPe5eXSdDSqAYbayJ0Guv9oohw8YYGLoZ+oDFQfSAD9arW2AE8uv/mlbHeMFtAlp2EzPSAda56kb/hPbrCYZctjArbJ3c92XboGbKCT5yfnTeIftPxDAd3atLrqYL8jAgkDUD6VjMHhh3n4jFFkCQMxA0klRud+dbHAdr1sq9rA4dAhnx3Jdyf3mY6a/uRpyqe7je+PLO429iL6m4ysyLqzKgW2JOskADc89aFzz2rQ4xb2IM4m8zAbIvhUegEAfIU6xgkT4VHrufc10nx2+3K8oC4bBM2yn1PhH9/lROzwcfnafIaD33NXppA114/FxjF5Uy1hUUQqgDyEU8YZTyq3g+HNcZQB8RAB9etMxHELVu8bVpTeILLIMKxWZyka6xp8q3ec4k42q2OyWllozclnfz9Ky2Ms96QWJJG3QdYHKpsRcZjJJPLUzGpO/TX61Jwu5aFwd8+Rddemh12P8DrA515eXycuVdJxD/uZeZOtONvu9AGidCGIPsNaje8pgZhudWJ1jmZGhjnVhcGxHxqRO3qY3qXlftcULrK85medfiJ1j1qJeGry+sdJ250bxGFTKe8ZV5g6T6EEfwoXbyZ8rEuu8TkPOBmGvznyrXHl+Jhl23ABYodhEjMBE6gKJjaevOINSYfG2FUzZDnUBSzZB0Zl1Zj840jTemXrZBTuzmJMlcslWJOVcxGXYHfeDoKgFzOwJBEwHIBCgk6zECfLTauk2npZxXdlvwxE7qVCjcRETyq9w7htwXsjC0TEkGbkTBBCkqymDInSq3CuFXRb79rOe2oBgGWP+4AyBAMwZEHpRDiHaXD3EtImGDC3H4vest1lylWtl4bQE6ST8KyDyi/zWo4MbdtTea2ii1bc5odYvu2S34NNwWkSSI3PLI41YuMXJbvCALhJWAFUt4RqdCBqJ5gaxWgt8SwqYJ7T98FZw/eG735N0DJkhbaHJoNQNzyoR2kw6WSVdcypAhu8GUtBBVw8HYCNuorLV8xetcFw5QQpuC5ADJClSI0aRl1Mjc/KnXuBth9rj2IUks4Cz5qAZXTaY568iE4cltWOZyCwgC4CpMgCRIAI5TJE0ewnEUNuHZwqKW0jlqFYQS2g5z8tqaeAwFrqJba4lxlMqkEuWJzeEFo2kFuQ6Tq/HWrg1C3VOXULlVddygiOZ1Gug+RPhT4drqMGVSXB1Jt6ADQOBr/tpvazE3kdVw/eWyZYKrhVABAA8UDNopOs6idxV1rPAZZ4ELx8V4WXbKqpcbMXy6L0JMahd4IgcqFY7Ady58WYAQzZYXeNjqBMb1bxqY26nc3rXeEFYzC2zqS2oS4uhLEicxbTpWx7MWSFcXrAa53JuSShEgnwvcXMdchBBnnEb1Wc36D+xj3nmy6zaJzlvHnDZYDqqnUbSNjHLerr8du4O8wONyrJZUZvtFt9NQsqXVOYUbHTaKi4x2jsKmUzbR1bw2iVQsIgEBFO5JDTpIMGsbdvYPM+Z2uGQA2Z112MyR4tNyCKVrZmNTxnt7YvW9cPbZyfjCC2BEwxgyTr5bn55jHnD5EZAcxglSwcTucyshlQYiCfPaqY4Q7WzctFCneFAneIbk7j8OcxBHP57VXsXwhyv/wBWGknTT+VJM9Odt+1q9jEecyAseaQijrCQF89ABrT8NwtinexKZsnhPizbwRseWgk67VFf7qc3h20A5en9PKm4PHNbMo7CDIg6SOcbH2q74Z/te+zWhoWA8iBPzkUqnPai6dWUMebFroJ8yBcA9hSrnl/Ws4/odYtuTDaDz1NGcJw9gZt+HbxHRvkOVT2cOq7DXqdTVpXrc+PfbF5fhlrhqD4pc+e3tV1Wj0qANTg1dZJPTFtqbPXc1RA1NYssxhVLHoB+oq24SaQq7g8IWYAczAqG0UVyLly2gHxMzgActfLl9NDWhwWKtqyG1iMM7jRQpZs+YSIEx85jWs3l+Ok4frU4jsgt3CW7TM1sANnKEAsG+ITB0Mfyrzfi/C7OFAuIxYXw0KGTS2T4SpA00EcxoQd4rcjjmKls12yiIjM2WydAoBOrOeR6GqePweDxVtLT8Qw5j4O7W0HXqqFWOmmog7VwvHt5jtf9fbyy4w6VEbKs2Ymeg2y8xzggVvP8D4RwBYv3rjZhOe3lTLz1CA/Paq17sNZtpmurfgHUiQABuSR/eufXkmayi8RdAuQqjkEAFUedOjAga6yBp707EXkcsHJ8UtrAjM35QNvLTaNq1TcN4fbDi0XLaZWaCG8yMqmPnPSg95QX+C0QAAPCIIG25ke/KtT46rNYq0LZBTxKZ3MwfI7xtUo4Y6+LunRTzYZASdd2KjrpWz4NhrJuj8KzoCSSiLMRsS0iZHP3rYYLgF61aV0uu7Kyslt+6NuMykiUtKdQIk5o3A3q9f1Ov28w4f2Xu3becW1yywP4ysTG85GI/pUv+FHAyCwQrxOpca8yZ00A516O+AxNy4c4a1uyIt8mQNDJCiAJ+HURVR+z15/CbeQ+I94HVkPMTLZjrA1GnpUxvrGTwHYZQpF7MOijKAeXOTUtvsaupbNcYa+K27nLtlXK3Uk6c51rU2uDXEtk/Z0ZoUBZtKehGbMZHOdD70rXZdw6uqWwZkqWLKZ1LbNDA9NInrV/6n/Gcw2ANiDaw2YZd3RF3iSHzyukaem0Vy5xjEqADaTTYs6MdRpqHkaHc71tMB2fvC4AO5YRJLSGMFcwyZIYSd5G4B60du4MW82gDN8IIGXadAOW+9Ls9EkeT3VuXntq9u0gDnPraeQ4y3M1uSr6HeJ8zVTH9hFRiWdLlguWUI62GiNQgfTwz+WT4dI5bY4+/cuMgZkvWyWUD4bib5WG2YGR/wCQalxXGLl60Ltl/g0uWWXOpGhnLz+mnMVOzfTWBs4XDWDmNq3cAEhZJZNQSBcOUMTzOm8TFRLiLyDvMNK27ikGyzu5WSZmSIXRecaRtFbNrdrFeCBaxET3Lt+HcmcsPBIBjmJ03oNe7LOjXBY+0W7xyM1tr+HdFg65VGpUgRMKSK1LrFlilw3jue53V20oJXRbi8hMZEmQNCJEgSOdGuz4sm8GQZe77y4SrOvgTw5SvwjXqes+WNxnF79vEvddLUKVLNctq85S0ICQTpMTPMa1rbHaX7XhL+Hu2Vs3O4eMvgt3RoHyNPhkkaCd+fNsSX6rKX+I4bvAxw4yktMkZ/GxYwZKjeIAMQNTvU68awZVVewTlDAgXbp0aDCjSdYMTG0eWO4iuRyhVoAUwdlhRMkbHSTrXLOHdgcmaF3MZgQf3epFa/licq1d7GIBmSxIYgqi3YlpgjcMABGsDynareFxMqWuW7doFYbMGdtWGoZyLcZoBzbzIMyKz+P4Zew65rOIS8kBvwzFwSCD+GSZEEjQzrtQ77azlRck7MuYe2hHnFGrzsHcX2Zw4GtzISPAZF1ZgnKyW1JHwmNY1GtZ3E8NYHRs8GJQjWIG0zzHQ+VXVYqJAYCTMg89N+Q8qgfDDcEjmIiBy2+dO2McsqqmHuR8TL5EHT6UqLAWCBmR5gT+K4kjQmBoK7TvEyDINSKajFOBrs5JgacDUQNS2lmmiRdASeQJ9q1PD7aYa1lvo7XbqgvkzDLP5cwYFYjr1oZ2f4eb19REqvjbn8OqgDrIn/jVji/C7hvO4W+A5yjwMwA5eHeBJ1rz/L/t4er4pk09e0VqyzLa4et4sfiuXyslgDkCnPAgjoK1PDscr2Pw8HbtMymQArKrEakNKlhPOAT0rJcI4DiFAcrdYGD43Fsg7EsCQQdBsOdHLXAFT8a58YyKtpLjON4BJAgfIH4ecVJyyZG+svlPhuNBnexlCMAQzwGmIQ5gQQQTP0FBuIgoM+W2CVciLQQ3AARGizEgH5DlVDChbGMuhkRSy3Nbl0n4s7AkkLJJjYVN2U4y1+2Ut37IJHiHdmSDYScmoIOZhqSRvpJ0WA72b7QvesN+HIQgBVtOwK5RoCAF3nUcqucb4B9uRGh0a2yNkZu7zBZlGcAtlIMxA1A1rI9m8efs95bjOtsIkpGe5/lgN4s2WMwbQg776UY7ILkfMuWG1lpS4Uj86mYjxEDyqWZV9wxf2cLdILutpvEptWrzOvPKczpnzdRoP41E/ZK1bg4m/hS0nIEtPaQgAF1dUujPtoxMgnzglG4nae6RcttLFvhFwp4YBLEgKCZ25xPKn8Pw+EvlkRQchIZWUrrJ1EjXUHVavap1n2sYLsnaJ2sBdCe5S5budQO8N4mNNRGtGcXilsW+iqAAAZMD1/jSuZbdsaRsgAMabAAmhJv57Dd5lUhioG8iY0nUyCPes277WT8D+1faq5asl7KkvbuKu2YgMD4gBMryPz6VVbimIe5aDJeVLttXe6QVFslWLTrCgEKIOuvrUV3GqVEgEOr2XjLoyZ8pMmI8L7QZIq+3acowCIr2ykKyuS5uBlUKbeQROYa5uY9aNfXoOfCcS74Gyym07527y6QMsiMiBR+U89DA0FRftAweO72y+FuOiW0eVV3TM5jVsohojZvYya293FkJmTxcjGpB6QNjQDivaPI/dXLTkMLZBkQJZ+uuuSrKz7rGcX4lxAXVu2EvW7y94hLMXtqHmCFuSN8um0DbQVqOA497Sm7jOMWLpKqe6dbNkJm3zEEGdomBpzmpuNYX7Rhc9sM4uLPd9QTDKRz0msh2U4lb4a9z7XZud2yd4GuorPKBVK2yQCQBlBHmDW5e0xmzPLccf0RsQjGQgmDpImTB+EbfDrvWZ4T2ua+hyND2wO8Uga5pgz+YED4vfnRbB/tBwnErd9bFu/bNtM5zW0J2OU21V2zMImPLrQu5xVsRhWutiLFx7V253YS063CCEy5YdpRgYZcpjQ8tHHx4qW76c+9nJlyGAnQoog9RABHP2qTBdtMzth3JbT4bkB4Oz2mOYH5yB0FYXH9ocabjG3h4tgiCUYsFJgFhmHMdBtyq7wW7dNzvOIWEFlQ2R8oDIVI8SksSoHn76VeUnslr0yzjGKgm2MUqiCyogxKjbx2CMtwROqb8loHxfslg8Qh+zXO5N1gGRc2SRrD4Ygm2dvhyieVEMLhy2V7BzBgGt3LY0II3DjT3pnajG2GVUvEfaE8QuIWAB5BmTcx8qx3/AEvBmuK9m8Jivw84weMAAUXEKW78AKMxPhBOgzAnlvtWN4l2bxWFJXEW7lsLoHH+WY2y3FJU8uc16hhL637JtOy3jlLK5UOoid1bIwI84/3VleL9oVtlU72fAwbuJuIR4VAdmfLMbCXAg9a1bM8MXixVu60/G2nmZn1p1yxnMzPrr9atcduWheY27ZtqyoQPMIAzRrueQgU7hvD72RHUqAwBVyx0zTGkdPOs5fpkQ4ZgLzqyZcqMPiOkHkcsjNy9q7b7HuT4nUAaaAkkeU7VoOH2Gtpldy5mZPLyHOPWpy1dOPCJaH2uzFgKAQWI5k6n2pVfzUq31iaABqcKiDU4Gq5p1ap7bddqq2xNEcFhg7hSJXVn/wBi6kfPQf8AKs241xm16R+zzgw7hnddbpDcx4YBVQekQT5k1d4hYFq5cdEEGTDZmBIESBMjXpWXP7QFyMuFxCKF6282QaZ82Zlk/EZBgRzrP2OLIxZBjrmfRs9tbZZVWQ2pLaGRMa6DrrneOeb5/p387/H9tmbb3UznOrLoEUtBBO7ZmZp22YctNKd95ujopfugVlnylmImAsZWJO3n51SGFxRAUsLiADNcdmFwqYlmUWozQNtPlT7Vu5ECI/KVkH1JkfSpfku63OEzGK7WJnx9023ymFzaOSS1tcihYk5p2/16igXYjHi3ibVkkSzgNcCBmK6ErmIzLqFJkRpBrQY69fHEc3dEs3dDvVttk0VQC7fCNAdyNvev2P4Apxd0LZm4pKqdTlK37i3HCloUlUtjzDE9ZzfXkntJ2U70NcFo3Mj6OVbLGVmBaZBmCdiKPYXFLYvoqISywASx5q5MKBrzGtTdgOGFLt605U/5hKQC3+ZsBmgb7ga+VbG9gRagraVCdmKgnUgQCOetS6ssVTwvvAjO7oIBNvN4QecKQYmdvOpMNh7VmRb3OurFmjyJ2HltVYXLzHKLZJ3LOygb9A1dxXGrVjKt1vEeVu297/tkU5BPNqz5UQ+1E6ZZjXegmL4oSzJcS1AzaMGzRBOgMAyBMA1Ji+1aqWCKGgE6OgJIGYALOaSJ3A2qq3aW3cJt3Ft3CC5yxsgbKupO+qmdN/ZgxHGLh+2AKtpWCAgBFVSJuAkoSY1jU76VHxHjKtluG7BTLntqskQylQwzaHw9Pyn0q12gwVlsfbZWKK62pP8AmZfFck9BsBpP86rdjeN2l71bzvnyuiow5opbYxr4WMb6jaa3MS79ND+zTF57N0v+YpsQNAXI1GnM+HltAqj2gwNp8dlu4i4IyrkbMuZQC82mBWRDuMw5g9Ko9me1ZtWLioFDM0zGgkuTmnaZ25U3iOLW863GvBGkZjkW6YGkA51CmNyFEnlWLPOty49B4bYtWGtKt2BcVLdq0xyqJEqQDLEnSab2z4XYQI2JwqX5j8sqGMSSQhbYHU6CKyOO7R4Y21RrlxgEVJUBSSBCsp3Q8jDDYVa45+0a/dwTFFtk2cue4zCHEgZlAWVJnmQAROtXjPH8scr5XL2Hw9vD32weES1ft5XTuwPGttgbkGBmKo0xzkxqDGX7Gdp7Xei3ft2x3jN3OI8SDvNDkuOrDRlOm0E0L7UdsWP4YDZCCjkW7ROYhSHQhiqt+Xckgt8MiqPB7wuWhZuL+H3iN41fxkEKBGnRgYmIGta+tT1cas/tEdLjW7mEsLcRmtXAwy5XDkpJM+C4sKG1AJB1FS3f2mW7Ti1dwifZnACkIsRJF7Pb5FWhSkEgg7yCRlniSW7hXGWBdXIwtyxYsrvLA5hKeFWETG23ObjL4PEBe7sXLKgqzyQyELC5yfFlIt5vFIlQA05VAvj8TWwTtXZVMtwIuDNtVDW4VLZPw+EAKbbAqAdACCDvVzivZK1dtMbSqLmWeXijbKeRJ00J8+U4biFprFl8PatgWjmUExl/EUlhMwPCwOUAk6nnWXx+DdjcUuSIGYjEOyhWJUCMxEDKdD0q+L4xLfttsCvdWcQVDA92yAHcMyuCp5aFU1/1V562GLt+6Cw+cHLpB8hzrX9ksXdXvUfPctsbAQ25ZQC0MwuruSCSM2+SNZrL8bupadR+MGVma6zZH1a4jLopMLow1IOo0rM4+cS2Yt3OG21uM0FotTLf6pU6f8jRXFWgBhrfRlPyRcp//qhOAxHeXNLdy4jmQwlyQzlkm3k1XUDL4gRoQRNalO0eFe/ku4XKbSuCJhyWnNrAykeGuvpjl+mtcpueql/HJJyyROgJBIHKSNKqXMYx5x5Vpz0VNwdRSoLmpVcTUIanBqqd7XRdqIvLdpuLxNwAG0VzAEENOVgdwYII9aqi9Xe+qYsuJMLirSlh9nyCAJCoxYGQRttEjXrV7DcQw6E5bJE7kIik6gwYUaadaGd5S72sdI1PkxsD26QiWs3GbU5syrrMjwwa5/jsaTbfQQPhjfXYaDyrGPi42BNQPjCPzBR0+I/IVekrX+Wm9pOOPexQa2CERrZCgQgKmRnVdDqN9NqIYfta9i9ddGu2lLXmLJEgtcVwPECpB20HxQdZYHI3sWqXywGbeQwgH5A0Y7PWEe+ttyhS+cuXYLrmBBYgCIj2py4N8eQ3jeKYpbYxFjEEs05bqlVYz4mzDWTG50GojXSpX4/iMQA13ESco+K4/TXKgaT6hay2MsWzcPdAqpLSsAQczaZgSHEZTppqYmATewzkADpTrPTny+Tb4GcNxO6k5XCzEkAyY2mTyk+9Pv8AFr7fFdb5AD+VDBep3e06xnvyK/YLXBcNx82onN1EHT0rmGVkaQ7QDmEmYJ30MgjQaERXTeqFrIJkknynSridqo4/GXWuZ2uM1tYE96VbQz1BmSQCAYmrd7jEXwAHWQRdWT3hGbvLil4Vo0B18ulC8daKMWt6dV3B9RSwGNtiS6+IkCCRoAMoCsRmWQT8J0gdBS8ON8uvDm1bcPRCSMoBjLb1LroWYuW8QksNKa1sHkIHlQ7DYtmYsxknKPkoCgD5D+dW1xBgjkYkeYmD66n3NTGOXLauC4OlZ7tNiCEYCVzRMOwDAH8yjRvnRdWodxvBm4mm/KtTElqpf7QqmVbduFyIRqJzACX1WDOU6cpNU24y4Nu4cxy7AtqTESYjlI9DBmmWMAAxN1WOkBQYG3M77+VMs4OGBdc4B+DxAHyJGsfXzp4b7JsPx092wac4Eq+Z95XQpmy66gmPzUbtdqMbh7CHDXmQ3EUuRlOaRtlKnXzoHicOWYsECqY/DVWy6RpvO4netE+MuXQmYKMihFCqFhQNB/5p4TQ5ePX2tqozSSS8+EM2UKJXY7TMaRU+FtPdtOtyR8MDMTEagqeXpUotAeZnfl/f1qVBAPnSJeVDcD2qvYUsikFc3iV1DrdEFSHXLBEHpyB5VJieP2pzWbd5Gy5N/CykQVddmHLfYCu3MGC1NvWPKl8k52KYsO40dlWIgQNOmg+lT8O4dlfckDz/AJVbsW4FWLK1rawtTXZqOa7NBJXKbNKgGBq7mqOaU1ES5q7mqKa7NFSZqWao81LNQSFqgNk9Y9BFPzVwmgGYzBLMxPrUdnDAHYVevCaiC1EPVNatJVdamU0Es0s1MmlNUSB6Ru1HNcJoILwk1CLVWSK4FqCexoKsh6rJUoNFTi7Ud65NNzU1jQUL1rWnJZqd1qzdWz4TadySPEly3kZD5MrMtwEzqIO2lBV+z1btrApop4NA8V2aaDSmqFUZFPzU2gcop61GGpwaglBpA1HNOzVQ7NSpsilQDZpTXaVQKa6DSpUCmlNKlUCmlNKlQRPUcUqVEOWpAaVKinTSmlSoFNcJrtKiG10UqVFW8DicjZiJ8LAEGCpZSA6kgjMJkacqvji1vYWFAKMraqxJJtlHkpHhyHSIaZYUqVBy3xS2GY/Z1ysqLkzaDLLGGiTLC2ZOvgOsMRUrcVw4RAMOCwDBpI1MwpLAS2kGIGs9aVKghv8AFLbZYshCHRpGWcqwMsKqgkxJnmx6CO4XiltRD2c4zlozZQZZmkgKZaGC6kgBREGcypUHW4kmZGFlQVy5oygMQjKdAmmZipO8d3pqzEz4jjaOjKLAEqqglsxUqGCsvh0+L4dhGgBMhUqojwvE0UtmtC4CLIgkCO6t5GjQ/Ef670+zxe0CD9nTQCIMa6yT4dfyfNZ5me0qCNeLJkCm0CQ0zm0g3CzeEgjMVbJmMwFHoJk41aBJGFTUnTN+U7qfD9RB0jalSoGWeMWwrK1hWBuNcCgwAGEBQCDp9RyOlLFcWt3A82AGZmYMGAjMynQZd4WJ0mTNKlRTbXE0CgNZDwLYEtoMkZoAWRmgsdd2O9Os8WRb3eCyAIYd2D4YLSOX7sqevTeVSogdiLmZiQMoOyjYDlXaVKg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751" name="AutoShape 7" descr="data:image/jpeg;base64,/9j/4AAQSkZJRgABAQAAAQABAAD/2wCEAAkGBhQSEBQUEhQWFRUVFhQUFhUXFxgVFxcXFRUVFBQXFRUcHCYeGBwjGRUUIC8gIycpLC0sFh8xNTAqNSYrLCkBCQoKDgwOGg8PGiwkHyQsLCwsLCwsLCwsKSwsKSksLCwsLCwsLCwsLCwsLCwsLCwsLCwsLCwsLCwpLCwsLCwsLP/AABEIALcBEwMBIgACEQEDEQH/xAAbAAABBQEBAAAAAAAAAAAAAAAFAAIDBAYBB//EAEEQAAIBAgQDBgMFBgYBBAMAAAECEQADBBIhMQVBUQYTImFxkTKBoRQVI0LwB1KxwdHhFjNicoKS8aLC0uJDRLL/xAAYAQEBAQEBAAAAAAAAAAAAAAAAAQIDBP/EACIRAQEBAAICAwACAwAAAAAAAAABEQISITEDQVFhcRMigf/aAAwDAQACEQMRAD8A9MyyZOpp01X+0L1HvS+1r+8Peu7n4WaU1UOOT94Uhj0/eFXKnhczUs9VDxFP3qYeKJ1plNi+DXaH/eyda598p+oqZTYIzSFDTxtP0aQ42v6NXKbBZXiulqE/fa9PrTTx1en1qdavaC4Ndmg/36On1rh46On1p1psGM1KaDff46D3pff46D3p1psGg1Imgn+IR0+tcPaMdPrTrTYOBq7mrPjtMs7D3rv+JR0p1p2jQBqdNAF7SL0qQdoR0qdadoNzXc1AT2iHSuHtGvSnWr2g+GpZqBDtIvSkO0a9KdKdoPZq5noIe0a9DTD2kSnSnaDmbzp2agY7RJ0NdHaFPOnWr2g3nrhag/38lL7+Sp1p2F89LvBQn77TrXfvpOtOpsFswrtCfvlOtKnWmx50eLt+iP60hxc/o1nhcPQ04Xf1Nde7n1HxxQ/o09eJnr/OgS3PMU9rwA1NO51GX4mev8aiPFD+p/pQg4lf3p+YqN8T0E/8hV7Jg4OKnr9DTl4oTz/iKz/3gRy+tJeIMeU/I0MaD7eetSLjD1oDbxDnlU4vnqfaKnZcGvtp6muHFnz9zQg4rzri4uf7kCp2MFjjvX3qK5xH19/70JOKPWfmKjuYkdPeB/Or2MFDxPzP1rp4sR+v70FF2ZOkjlpt1moziP8Ab707GD33wTzpDiZ86zzXD5UhcPT2q7DGgPFT1NcTiTdaA52PL61NaJ5/xp2hg/b4g/6mpH4k/wCpoKl0dTTzeXz96naGCf3m3UUjxhhzBoUby/o003x1FXtDBdOMnnXW4seUUF7/AM6a+OI2qbDBR+Kt1queNt1/XtQ04k004r0p2i4JffrfqP6VIvHD+ooRnnYCus3kB6Ve0MGTxY75j9K4vGj+99KBz5VwvFNhjR2+NdW/jUy8RzfmHvWXW9XVvfKp2MbAYvz+tdrJ/a/1FKp2XFISp0uM3pKwfKTNTJjXH5n+bE+2tBBcB+JnPoP5mrFrF21Pwt6k1xtq4NWcQSdWPzAqZXJoecVaABW6smcw7s+Hpq5Ek+Vcu4+3lGW5J55mQewWSfcVz8tYMWbcnRk+Zj+MVZHDruvdqrA7kMkx76Vk34yoJgk6cid/mPWmL2hPNfr/AGrU38Rpjw6+DrZb5EH+tRXbLrrkceoIoJg+0PjXMSqzqwLNHmBNbnhvaNLyhbdxWKj8zeL1MxO9anG01ngr6HJqeQIn21pl7GMpKshQ85Ug1NjOEYwsWzJcnmCF+kae9C73CcSN7LH0af8A3TU601cW+pGrn2NStj0jRST6D+ZoJfw90f8A4bi/8XPrrFVWZwdZ05ERTDWhuXrhWQFgTvlnSOWsetUfvCfyj3ihtvGHoB10NOGLT90fr1oas3L6g7j0kn+VPPEwd49o+o3+dUTdRuRHp/5rvdJyb+Bq7PtFn7Us6GPU/wBKeWOuXUDmpJHrvp86HZF/eHpXFJUyJ9RNXQUtt5z5Gp/tXy9v61Rt3s2+X12JqbuA35x8xH1EzWbVxY+2AfmFL7YDzB+cVWfhzjeT6CRy2I9R71CMNPP9e9Nhi6+L6EfT+tRksddP16VB9kWOZPyH8zUtq2q1e0THGxTfr+9cucQc7n2Cj+AqZgsa/wAqrG2vWPmDWpzhhpxbeXsBTftTdaVyweRBqIYZjyrXaJicYtup+tdbiDdaia20bfr1qFgRvV2C2McfKu/bfKqQanqw6VfAmbEE0zvz1NR56jLVpFwcQby9qVUqVTIqpcxM0zPV4dmcTztEf7mQfxaoX4PeBgqo8zdtf/KuOxrKhWSYGp8qkbDONSjexp9vBupBFy0pGx70SP8ArNEF4hfI8WNX0Od/426mrihZ4ddf4bVw+qlR7mBV632dyrmv3rVkHZZ7y4eoyLp7E0+Eb48Th29cKW+uUUWweM4cifiJad+qYd0H/Uk6+1NMgCmHsZyDefLGjC2SPaQfpTW4ZYP/AOyp8msXB9dau8WxuDYHubTBtADJVR55Z/lQWpKVr+FJhbNkq2L1Jn8LvLZ/ifoBUfFu1RGVcNeuwN2chp6ABln5mspXM1BosN2zxCkZmDjmGAH1WKLWO2Nq6Mt1cvr4199/cVhy1Kas5WM43GN4Pau25thVmCHXb6aGs5f7P3VPhIYdQSD7UT7KlxbfNohIKz11zEeW1F2A611kliMW1hlGqtppJ2qG4jjcRz5VuO7B5UG4xwRQhe2IIglRsRIGg5Vi8MXWdg/o11LhUzqPnVrA4e25h7ot+qkj3kRVPE3QCQJjkTz845Vjd8Li5Z41cGnhI28QB+td++n6Wx6Iv9KFgzXSDzFXIbR1eNlyp+E7MUGUwDpPy/gKJJiEvMAzISSqg/A4nSSdJE6kVkgsGJ/l/ejGHtrGZQDlEcgSTprH/L/rWesajmJs5SQTsd82Yc/f1qJ45MD8jrTcHctEnvC2/wCWIjbTQ+XLrtRW7wzDiPxwdCQAobWJhgGlR5n2q7iYFrdHU/r509XQjdp6aVZ+yLuCkEaSwXWOh1qiLBJ8MEg/lMkfIVdTFjINw5HrSt3P9Y+ZP9KfhAVcZ0LcipEabaHfaaJ4KzbuEotpg0aGZA5xrEEjTnWbyxqTQtr56T6GDUYsg7h/mR/SrmIVUdlOuXmus7ajkd+tWbSWwpmSfDAKxvuTrpyp2TA+3hVPWm3LHSPrRbENaIAGh9QBt66RVNMESfCQw6c/1vT/ACHVSNjqwHv/AFpfZR+9V58EYkgj1U/QzUF2wRzH1H86v+Q6q5wvmvua5UyqI/8At/alV70wMw2Lslvx7dxxzKuM3/qH862nD+zeDuWVuLbYBhIDOc28cmI5Vge6IonguI3lEI5yjlCwPlWLV459rPaPhaWrn4c5SNtTH/LbXpQafOi13jF5yts920mACmYk9Yk/QUZw3CcQD4hZUDmLY/hl0qaub6ZAv50s1a3iXERZhWt2iTyDQx8yuTT3oBjcQLp8NpUPUbn10H8KupZijNKatpwpjuQKkfhBHP6f3rPfimKMmu5qt2MBmOVTJ/dH86M8P4EqmXAY8gRIHn5mt8f9vSAuC4Xcu/CIH7x0Hy61oMB2ftpq/jbz+Eeg/rRAaVy9iVRczkKOp5+Q611nGRNT1w0ExHaTcWrZbzJj5hRqfpVVTjMQcotXAD+7bZQfmd/el+SQ62i2M45btnLOZui6xvuduURvqKCYnGm6SXu5BrCiYjoY3NFsP+zjFEZmNu2P9bhBHz50J4h2Ze03+bZblpcQx5b1xvydvGtzhYqXUTTxhpEjef8A1CoD5T8x/CoLqakZgfQyP6UgpEH2/tRFhBPT2q3hsCrLLNkO0wSBA3ka9KGZpp2Q9J+VUW7OFzkgaka5o3HKZ5z+up7B8HK4dGvKyZ2fTY6HIsE7bNEjpE0L7PcOd7iASJYKAQcrMdg3KOevTntRPjOLc3nNzKwXLbWNoSBHpWeXJqfofg+HBixXlO2uo8+lWGwaAS1wrOkQDJPkfPSq9vFXmGRcmxORQE0UEmDu2mvKjnZh+7zB1Gb4g2QmAPHL3hpljZZ3O3XFvL3pJqnh+zXeGA6LoPjIB+axIonhv2fqrTcxCIGEqyy7D/gWQjlqM3Pykpw3jKKjm+id9OitIGUlVO5BLaho6dah4LxY3GZLoNsp8CsGJaJbUMdfCpIjnGvKnatziqX+A3bTQl8XAABJTISInLIZiQdCPEQSBQ/jD4lGaM62zmyuEzswBM5mA01JkEiNaucZ7SMtwd3Z0QtmbXxzDAtEhQBzaTqdtqI8J4mji67ZmBChlLJ+EQpK3UtmImSJmDEHlV3Ek84wV22SfDqRpMqp8tyAK7h2uEwquTpIAJPpH63rW8X4ViHh0trdQIGD92GLhzIZSFXK24ykaEHrJBYfB4gnSxcVlJlvHbPi6ZiBt05Ve0S8fLlyy4lXAtsIMXGCKAdNzPMiopyMc6kDqqhl208ebLE1Mb99QUdHKqTmz2m8M663DBXMJ1kSNqrti7ZfLbLWQQ2hBYTsYXOxAI8zFSJcWDxMNKhRG0zy0/KWI+tSWL4kBvDOoAAPXpV3hONwqgZ+671E0Y57SHcfiFTM7HMN9oFNx727hzWwlsaAzcVvUjxkkbdDrWb/AE1n2QuWTvnn/aP60qr3MCJ0v2yNIPe5eXSdDSqAYbayJ0Guv9oohw8YYGLoZ+oDFQfSAD9arW2AE8uv/mlbHeMFtAlp2EzPSAda56kb/hPbrCYZctjArbJ3c92XboGbKCT5yfnTeIftPxDAd3atLrqYL8jAgkDUD6VjMHhh3n4jFFkCQMxA0klRud+dbHAdr1sq9rA4dAhnx3Jdyf3mY6a/uRpyqe7je+PLO429iL6m4ysyLqzKgW2JOskADc89aFzz2rQ4xb2IM4m8zAbIvhUegEAfIU6xgkT4VHrufc10nx2+3K8oC4bBM2yn1PhH9/lROzwcfnafIaD33NXppA114/FxjF5Uy1hUUQqgDyEU8YZTyq3g+HNcZQB8RAB9etMxHELVu8bVpTeILLIMKxWZyka6xp8q3ec4k42q2OyWllozclnfz9Ky2Ms96QWJJG3QdYHKpsRcZjJJPLUzGpO/TX61Jwu5aFwd8+Rddemh12P8DrA515eXycuVdJxD/uZeZOtONvu9AGidCGIPsNaje8pgZhudWJ1jmZGhjnVhcGxHxqRO3qY3qXlftcULrK85medfiJ1j1qJeGry+sdJ250bxGFTKe8ZV5g6T6EEfwoXbyZ8rEuu8TkPOBmGvznyrXHl+Jhl23ABYodhEjMBE6gKJjaevOINSYfG2FUzZDnUBSzZB0Zl1Zj840jTemXrZBTuzmJMlcslWJOVcxGXYHfeDoKgFzOwJBEwHIBCgk6zECfLTauk2npZxXdlvwxE7qVCjcRETyq9w7htwXsjC0TEkGbkTBBCkqymDInSq3CuFXRb79rOe2oBgGWP+4AyBAMwZEHpRDiHaXD3EtImGDC3H4vest1lylWtl4bQE6ST8KyDyi/zWo4MbdtTea2ii1bc5odYvu2S34NNwWkSSI3PLI41YuMXJbvCALhJWAFUt4RqdCBqJ5gaxWgt8SwqYJ7T98FZw/eG735N0DJkhbaHJoNQNzyoR2kw6WSVdcypAhu8GUtBBVw8HYCNuorLV8xetcFw5QQpuC5ADJClSI0aRl1Mjc/KnXuBth9rj2IUks4Cz5qAZXTaY568iE4cltWOZyCwgC4CpMgCRIAI5TJE0ewnEUNuHZwqKW0jlqFYQS2g5z8tqaeAwFrqJba4lxlMqkEuWJzeEFo2kFuQ6Tq/HWrg1C3VOXULlVddygiOZ1Gug+RPhT4drqMGVSXB1Jt6ADQOBr/tpvazE3kdVw/eWyZYKrhVABAA8UDNopOs6idxV1rPAZZ4ELx8V4WXbKqpcbMXy6L0JMahd4IgcqFY7Ady58WYAQzZYXeNjqBMb1bxqY26nc3rXeEFYzC2zqS2oS4uhLEicxbTpWx7MWSFcXrAa53JuSShEgnwvcXMdchBBnnEb1Wc36D+xj3nmy6zaJzlvHnDZYDqqnUbSNjHLerr8du4O8wONyrJZUZvtFt9NQsqXVOYUbHTaKi4x2jsKmUzbR1bw2iVQsIgEBFO5JDTpIMGsbdvYPM+Z2uGQA2Z112MyR4tNyCKVrZmNTxnt7YvW9cPbZyfjCC2BEwxgyTr5bn55jHnD5EZAcxglSwcTucyshlQYiCfPaqY4Q7WzctFCneFAneIbk7j8OcxBHP57VXsXwhyv/wBWGknTT+VJM9Odt+1q9jEecyAseaQijrCQF89ABrT8NwtinexKZsnhPizbwRseWgk67VFf7qc3h20A5en9PKm4PHNbMo7CDIg6SOcbH2q74Z/te+zWhoWA8iBPzkUqnPai6dWUMebFroJ8yBcA9hSrnl/Ws4/odYtuTDaDz1NGcJw9gZt+HbxHRvkOVT2cOq7DXqdTVpXrc+PfbF5fhlrhqD4pc+e3tV1Wj0qANTg1dZJPTFtqbPXc1RA1NYssxhVLHoB+oq24SaQq7g8IWYAczAqG0UVyLly2gHxMzgActfLl9NDWhwWKtqyG1iMM7jRQpZs+YSIEx85jWs3l+Ok4frU4jsgt3CW7TM1sANnKEAsG+ITB0Mfyrzfi/C7OFAuIxYXw0KGTS2T4SpA00EcxoQd4rcjjmKls12yiIjM2WydAoBOrOeR6GqePweDxVtLT8Qw5j4O7W0HXqqFWOmmog7VwvHt5jtf9fbyy4w6VEbKs2Ymeg2y8xzggVvP8D4RwBYv3rjZhOe3lTLz1CA/Paq17sNZtpmurfgHUiQABuSR/eufXkmayi8RdAuQqjkEAFUedOjAga6yBp707EXkcsHJ8UtrAjM35QNvLTaNq1TcN4fbDi0XLaZWaCG8yMqmPnPSg95QX+C0QAAPCIIG25ke/KtT46rNYq0LZBTxKZ3MwfI7xtUo4Y6+LunRTzYZASdd2KjrpWz4NhrJuj8KzoCSSiLMRsS0iZHP3rYYLgF61aV0uu7Kyslt+6NuMykiUtKdQIk5o3A3q9f1Ov28w4f2Xu3becW1yywP4ysTG85GI/pUv+FHAyCwQrxOpca8yZ00A516O+AxNy4c4a1uyIt8mQNDJCiAJ+HURVR+z15/CbeQ+I94HVkPMTLZjrA1GnpUxvrGTwHYZQpF7MOijKAeXOTUtvsaupbNcYa+K27nLtlXK3Uk6c51rU2uDXEtk/Z0ZoUBZtKehGbMZHOdD70rXZdw6uqWwZkqWLKZ1LbNDA9NInrV/6n/Gcw2ANiDaw2YZd3RF3iSHzyukaem0Vy5xjEqADaTTYs6MdRpqHkaHc71tMB2fvC4AO5YRJLSGMFcwyZIYSd5G4B60du4MW82gDN8IIGXadAOW+9Ls9EkeT3VuXntq9u0gDnPraeQ4y3M1uSr6HeJ8zVTH9hFRiWdLlguWUI62GiNQgfTwz+WT4dI5bY4+/cuMgZkvWyWUD4bib5WG2YGR/wCQalxXGLl60Ltl/g0uWWXOpGhnLz+mnMVOzfTWBs4XDWDmNq3cAEhZJZNQSBcOUMTzOm8TFRLiLyDvMNK27ikGyzu5WSZmSIXRecaRtFbNrdrFeCBaxET3Lt+HcmcsPBIBjmJ03oNe7LOjXBY+0W7xyM1tr+HdFg65VGpUgRMKSK1LrFlilw3jue53V20oJXRbi8hMZEmQNCJEgSOdGuz4sm8GQZe77y4SrOvgTw5SvwjXqes+WNxnF79vEvddLUKVLNctq85S0ICQTpMTPMa1rbHaX7XhL+Hu2Vs3O4eMvgt3RoHyNPhkkaCd+fNsSX6rKX+I4bvAxw4yktMkZ/GxYwZKjeIAMQNTvU68awZVVewTlDAgXbp0aDCjSdYMTG0eWO4iuRyhVoAUwdlhRMkbHSTrXLOHdgcmaF3MZgQf3epFa/licq1d7GIBmSxIYgqi3YlpgjcMABGsDynareFxMqWuW7doFYbMGdtWGoZyLcZoBzbzIMyKz+P4Zew65rOIS8kBvwzFwSCD+GSZEEjQzrtQ77azlRck7MuYe2hHnFGrzsHcX2Zw4GtzISPAZF1ZgnKyW1JHwmNY1GtZ3E8NYHRs8GJQjWIG0zzHQ+VXVYqJAYCTMg89N+Q8qgfDDcEjmIiBy2+dO2McsqqmHuR8TL5EHT6UqLAWCBmR5gT+K4kjQmBoK7TvEyDINSKajFOBrs5JgacDUQNS2lmmiRdASeQJ9q1PD7aYa1lvo7XbqgvkzDLP5cwYFYjr1oZ2f4eb19REqvjbn8OqgDrIn/jVji/C7hvO4W+A5yjwMwA5eHeBJ1rz/L/t4er4pk09e0VqyzLa4et4sfiuXyslgDkCnPAgjoK1PDscr2Pw8HbtMymQArKrEakNKlhPOAT0rJcI4DiFAcrdYGD43Fsg7EsCQQdBsOdHLXAFT8a58YyKtpLjON4BJAgfIH4ecVJyyZG+svlPhuNBnexlCMAQzwGmIQ5gQQQTP0FBuIgoM+W2CVciLQQ3AARGizEgH5DlVDChbGMuhkRSy3Nbl0n4s7AkkLJJjYVN2U4y1+2Ut37IJHiHdmSDYScmoIOZhqSRvpJ0WA72b7QvesN+HIQgBVtOwK5RoCAF3nUcqucb4B9uRGh0a2yNkZu7zBZlGcAtlIMxA1A1rI9m8efs95bjOtsIkpGe5/lgN4s2WMwbQg776UY7ILkfMuWG1lpS4Uj86mYjxEDyqWZV9wxf2cLdILutpvEptWrzOvPKczpnzdRoP41E/ZK1bg4m/hS0nIEtPaQgAF1dUujPtoxMgnzglG4nae6RcttLFvhFwp4YBLEgKCZ25xPKn8Pw+EvlkRQchIZWUrrJ1EjXUHVavap1n2sYLsnaJ2sBdCe5S5budQO8N4mNNRGtGcXilsW+iqAAAZMD1/jSuZbdsaRsgAMabAAmhJv57Dd5lUhioG8iY0nUyCPes277WT8D+1faq5asl7KkvbuKu2YgMD4gBMryPz6VVbimIe5aDJeVLttXe6QVFslWLTrCgEKIOuvrUV3GqVEgEOr2XjLoyZ8pMmI8L7QZIq+3acowCIr2ykKyuS5uBlUKbeQROYa5uY9aNfXoOfCcS74Gyym07527y6QMsiMiBR+U89DA0FRftAweO72y+FuOiW0eVV3TM5jVsohojZvYya293FkJmTxcjGpB6QNjQDivaPI/dXLTkMLZBkQJZ+uuuSrKz7rGcX4lxAXVu2EvW7y94hLMXtqHmCFuSN8um0DbQVqOA497Sm7jOMWLpKqe6dbNkJm3zEEGdomBpzmpuNYX7Rhc9sM4uLPd9QTDKRz0msh2U4lb4a9z7XZud2yd4GuorPKBVK2yQCQBlBHmDW5e0xmzPLccf0RsQjGQgmDpImTB+EbfDrvWZ4T2ua+hyND2wO8Uga5pgz+YED4vfnRbB/tBwnErd9bFu/bNtM5zW0J2OU21V2zMImPLrQu5xVsRhWutiLFx7V253YS063CCEy5YdpRgYZcpjQ8tHHx4qW76c+9nJlyGAnQoog9RABHP2qTBdtMzth3JbT4bkB4Oz2mOYH5yB0FYXH9ocabjG3h4tgiCUYsFJgFhmHMdBtyq7wW7dNzvOIWEFlQ2R8oDIVI8SksSoHn76VeUnslr0yzjGKgm2MUqiCyogxKjbx2CMtwROqb8loHxfslg8Qh+zXO5N1gGRc2SRrD4Ygm2dvhyieVEMLhy2V7BzBgGt3LY0II3DjT3pnajG2GVUvEfaE8QuIWAB5BmTcx8qx3/AEvBmuK9m8Jivw84weMAAUXEKW78AKMxPhBOgzAnlvtWN4l2bxWFJXEW7lsLoHH+WY2y3FJU8uc16hhL637JtOy3jlLK5UOoid1bIwI84/3VleL9oVtlU72fAwbuJuIR4VAdmfLMbCXAg9a1bM8MXixVu60/G2nmZn1p1yxnMzPrr9atcduWheY27ZtqyoQPMIAzRrueQgU7hvD72RHUqAwBVyx0zTGkdPOs5fpkQ4ZgLzqyZcqMPiOkHkcsjNy9q7b7HuT4nUAaaAkkeU7VoOH2Gtpldy5mZPLyHOPWpy1dOPCJaH2uzFgKAQWI5k6n2pVfzUq31iaABqcKiDU4Gq5p1ap7bddqq2xNEcFhg7hSJXVn/wBi6kfPQf8AKs241xm16R+zzgw7hnddbpDcx4YBVQekQT5k1d4hYFq5cdEEGTDZmBIESBMjXpWXP7QFyMuFxCKF6282QaZ82Zlk/EZBgRzrP2OLIxZBjrmfRs9tbZZVWQ2pLaGRMa6DrrneOeb5/p387/H9tmbb3UznOrLoEUtBBO7ZmZp22YctNKd95ujopfugVlnylmImAsZWJO3n51SGFxRAUsLiADNcdmFwqYlmUWozQNtPlT7Vu5ECI/KVkH1JkfSpfku63OEzGK7WJnx9023ymFzaOSS1tcihYk5p2/16igXYjHi3ibVkkSzgNcCBmK6ErmIzLqFJkRpBrQY69fHEc3dEs3dDvVttk0VQC7fCNAdyNvev2P4Apxd0LZm4pKqdTlK37i3HCloUlUtjzDE9ZzfXkntJ2U70NcFo3Mj6OVbLGVmBaZBmCdiKPYXFLYvoqISywASx5q5MKBrzGtTdgOGFLt605U/5hKQC3+ZsBmgb7ga+VbG9gRagraVCdmKgnUgQCOetS6ssVTwvvAjO7oIBNvN4QecKQYmdvOpMNh7VmRb3OurFmjyJ2HltVYXLzHKLZJ3LOygb9A1dxXGrVjKt1vEeVu297/tkU5BPNqz5UQ+1E6ZZjXegmL4oSzJcS1AzaMGzRBOgMAyBMA1Ji+1aqWCKGgE6OgJIGYALOaSJ3A2qq3aW3cJt3Ft3CC5yxsgbKupO+qmdN/ZgxHGLh+2AKtpWCAgBFVSJuAkoSY1jU76VHxHjKtluG7BTLntqskQylQwzaHw9Pyn0q12gwVlsfbZWKK62pP8AmZfFck9BsBpP86rdjeN2l71bzvnyuiow5opbYxr4WMb6jaa3MS79ND+zTF57N0v+YpsQNAXI1GnM+HltAqj2gwNp8dlu4i4IyrkbMuZQC82mBWRDuMw5g9Ko9me1ZtWLioFDM0zGgkuTmnaZ25U3iOLW863GvBGkZjkW6YGkA51CmNyFEnlWLPOty49B4bYtWGtKt2BcVLdq0xyqJEqQDLEnSab2z4XYQI2JwqX5j8sqGMSSQhbYHU6CKyOO7R4Y21RrlxgEVJUBSSBCsp3Q8jDDYVa45+0a/dwTFFtk2cue4zCHEgZlAWVJnmQAROtXjPH8scr5XL2Hw9vD32weES1ft5XTuwPGttgbkGBmKo0xzkxqDGX7Gdp7Xei3ft2x3jN3OI8SDvNDkuOrDRlOm0E0L7UdsWP4YDZCCjkW7ROYhSHQhiqt+Xckgt8MiqPB7wuWhZuL+H3iN41fxkEKBGnRgYmIGta+tT1cas/tEdLjW7mEsLcRmtXAwy5XDkpJM+C4sKG1AJB1FS3f2mW7Ti1dwifZnACkIsRJF7Pb5FWhSkEgg7yCRlniSW7hXGWBdXIwtyxYsrvLA5hKeFWETG23ObjL4PEBe7sXLKgqzyQyELC5yfFlIt5vFIlQA05VAvj8TWwTtXZVMtwIuDNtVDW4VLZPw+EAKbbAqAdACCDvVzivZK1dtMbSqLmWeXijbKeRJ00J8+U4biFprFl8PatgWjmUExl/EUlhMwPCwOUAk6nnWXx+DdjcUuSIGYjEOyhWJUCMxEDKdD0q+L4xLfttsCvdWcQVDA92yAHcMyuCp5aFU1/1V562GLt+6Cw+cHLpB8hzrX9ksXdXvUfPctsbAQ25ZQC0MwuruSCSM2+SNZrL8bupadR+MGVma6zZH1a4jLopMLow1IOo0rM4+cS2Yt3OG21uM0FotTLf6pU6f8jRXFWgBhrfRlPyRcp//qhOAxHeXNLdy4jmQwlyQzlkm3k1XUDL4gRoQRNalO0eFe/ku4XKbSuCJhyWnNrAykeGuvpjl+mtcpueql/HJJyyROgJBIHKSNKqXMYx5x5Vpz0VNwdRSoLmpVcTUIanBqqd7XRdqIvLdpuLxNwAG0VzAEENOVgdwYII9aqi9Xe+qYsuJMLirSlh9nyCAJCoxYGQRttEjXrV7DcQw6E5bJE7kIik6gwYUaadaGd5S72sdI1PkxsD26QiWs3GbU5syrrMjwwa5/jsaTbfQQPhjfXYaDyrGPi42BNQPjCPzBR0+I/IVekrX+Wm9pOOPexQa2CERrZCgQgKmRnVdDqN9NqIYfta9i9ddGu2lLXmLJEgtcVwPECpB20HxQdZYHI3sWqXywGbeQwgH5A0Y7PWEe+ttyhS+cuXYLrmBBYgCIj2py4N8eQ3jeKYpbYxFjEEs05bqlVYz4mzDWTG50GojXSpX4/iMQA13ESco+K4/TXKgaT6hay2MsWzcPdAqpLSsAQczaZgSHEZTppqYmATewzkADpTrPTny+Tb4GcNxO6k5XCzEkAyY2mTyk+9Pv8AFr7fFdb5AD+VDBep3e06xnvyK/YLXBcNx82onN1EHT0rmGVkaQ7QDmEmYJ30MgjQaERXTeqFrIJkknynSridqo4/GXWuZ2uM1tYE96VbQz1BmSQCAYmrd7jEXwAHWQRdWT3hGbvLil4Vo0B18ulC8daKMWt6dV3B9RSwGNtiS6+IkCCRoAMoCsRmWQT8J0gdBS8ON8uvDm1bcPRCSMoBjLb1LroWYuW8QksNKa1sHkIHlQ7DYtmYsxknKPkoCgD5D+dW1xBgjkYkeYmD66n3NTGOXLauC4OlZ7tNiCEYCVzRMOwDAH8yjRvnRdWodxvBm4mm/KtTElqpf7QqmVbduFyIRqJzACX1WDOU6cpNU24y4Nu4cxy7AtqTESYjlI9DBmmWMAAxN1WOkBQYG3M77+VMs4OGBdc4B+DxAHyJGsfXzp4b7JsPx092wac4Eq+Z95XQpmy66gmPzUbtdqMbh7CHDXmQ3EUuRlOaRtlKnXzoHicOWYsECqY/DVWy6RpvO4netE+MuXQmYKMihFCqFhQNB/5p4TQ5ePX2tqozSSS8+EM2UKJXY7TMaRU+FtPdtOtyR8MDMTEagqeXpUotAeZnfl/f1qVBAPnSJeVDcD2qvYUsikFc3iV1DrdEFSHXLBEHpyB5VJieP2pzWbd5Gy5N/CykQVddmHLfYCu3MGC1NvWPKl8k52KYsO40dlWIgQNOmg+lT8O4dlfckDz/AJVbsW4FWLK1rawtTXZqOa7NBJXKbNKgGBq7mqOaU1ES5q7mqKa7NFSZqWao81LNQSFqgNk9Y9BFPzVwmgGYzBLMxPrUdnDAHYVevCaiC1EPVNatJVdamU0Es0s1MmlNUSB6Ru1HNcJoILwk1CLVWSK4FqCexoKsh6rJUoNFTi7Ud65NNzU1jQUL1rWnJZqd1qzdWz4TadySPEly3kZD5MrMtwEzqIO2lBV+z1btrApop4NA8V2aaDSmqFUZFPzU2gcop61GGpwaglBpA1HNOzVQ7NSpsilQDZpTXaVQKa6DSpUCmlNKlUCmlNKlQRPUcUqVEOWpAaVKinTSmlSoFNcJrtKiG10UqVFW8DicjZiJ8LAEGCpZSA6kgjMJkacqvji1vYWFAKMraqxJJtlHkpHhyHSIaZYUqVBy3xS2GY/Z1ysqLkzaDLLGGiTLC2ZOvgOsMRUrcVw4RAMOCwDBpI1MwpLAS2kGIGs9aVKghv8AFLbZYshCHRpGWcqwMsKqgkxJnmx6CO4XiltRD2c4zlozZQZZmkgKZaGC6kgBREGcypUHW4kmZGFlQVy5oygMQjKdAmmZipO8d3pqzEz4jjaOjKLAEqqglsxUqGCsvh0+L4dhGgBMhUqojwvE0UtmtC4CLIgkCO6t5GjQ/Ef670+zxe0CD9nTQCIMa6yT4dfyfNZ5me0qCNeLJkCm0CQ0zm0g3CzeEgjMVbJmMwFHoJk41aBJGFTUnTN+U7qfD9RB0jalSoGWeMWwrK1hWBuNcCgwAGEBQCDp9RyOlLFcWt3A82AGZmYMGAjMynQZd4WJ0mTNKlRTbXE0CgNZDwLYEtoMkZoAWRmgsdd2O9Os8WRb3eCyAIYd2D4YLSOX7sqevTeVSogdiLmZiQMoOyjYDlXaVKg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7" name="Imagem 26" descr="size_590_plataforma-p-52-petrobras-nova.jpg"/>
          <p:cNvPicPr>
            <a:picLocks noChangeAspect="1"/>
          </p:cNvPicPr>
          <p:nvPr/>
        </p:nvPicPr>
        <p:blipFill rotWithShape="1">
          <a:blip r:embed="rId2" cstate="print"/>
          <a:srcRect t="17399" b="12815"/>
          <a:stretch/>
        </p:blipFill>
        <p:spPr>
          <a:xfrm>
            <a:off x="1259632" y="1868140"/>
            <a:ext cx="2914835" cy="1650538"/>
          </a:xfrm>
          <a:prstGeom prst="rect">
            <a:avLst/>
          </a:prstGeom>
          <a:solidFill>
            <a:srgbClr val="FFFFFF">
              <a:shade val="85000"/>
            </a:srgbClr>
          </a:solidFill>
          <a:ln w="9525" cap="sq">
            <a:solidFill>
              <a:schemeClr val="tx1">
                <a:lumMod val="75000"/>
                <a:lumOff val="25000"/>
              </a:schemeClr>
            </a:solidFill>
            <a:miter lim="800000"/>
          </a:ln>
          <a:effectLst/>
        </p:spPr>
      </p:pic>
      <p:pic>
        <p:nvPicPr>
          <p:cNvPr id="28" name="Imagem 27" descr="AS.jpg"/>
          <p:cNvPicPr>
            <a:picLocks noChangeAspect="1"/>
          </p:cNvPicPr>
          <p:nvPr/>
        </p:nvPicPr>
        <p:blipFill rotWithShape="1">
          <a:blip r:embed="rId3" cstate="print"/>
          <a:srcRect t="7334"/>
          <a:stretch/>
        </p:blipFill>
        <p:spPr>
          <a:xfrm>
            <a:off x="6096460" y="4022735"/>
            <a:ext cx="2796020" cy="1998552"/>
          </a:xfrm>
          <a:prstGeom prst="rect">
            <a:avLst/>
          </a:prstGeom>
          <a:solidFill>
            <a:srgbClr val="FFFFFF">
              <a:shade val="85000"/>
            </a:srgbClr>
          </a:solidFill>
          <a:ln w="9525" cap="sq">
            <a:solidFill>
              <a:schemeClr val="tx1">
                <a:lumMod val="75000"/>
                <a:lumOff val="25000"/>
              </a:schemeClr>
            </a:solidFill>
            <a:miter lim="800000"/>
          </a:ln>
          <a:effectLst/>
        </p:spPr>
      </p:pic>
      <p:pic>
        <p:nvPicPr>
          <p:cNvPr id="32" name="Picture 3" descr="C:\Users\lpedrosa\AppData\Local\Temp\notes97E53A\~814259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4470" y="4022735"/>
            <a:ext cx="2592000" cy="1998552"/>
          </a:xfrm>
          <a:prstGeom prst="rect">
            <a:avLst/>
          </a:prstGeom>
          <a:solidFill>
            <a:srgbClr val="FFFFFF">
              <a:shade val="85000"/>
            </a:srgbClr>
          </a:solidFill>
          <a:ln w="9525" cap="sq">
            <a:solidFill>
              <a:schemeClr val="tx1">
                <a:lumMod val="75000"/>
                <a:lumOff val="25000"/>
              </a:schemeClr>
            </a:solidFill>
            <a:miter lim="800000"/>
          </a:ln>
          <a:effectLst/>
        </p:spPr>
      </p:pic>
      <p:sp>
        <p:nvSpPr>
          <p:cNvPr id="33" name="CaixaDeTexto 32"/>
          <p:cNvSpPr txBox="1"/>
          <p:nvPr/>
        </p:nvSpPr>
        <p:spPr>
          <a:xfrm>
            <a:off x="394470" y="5744289"/>
            <a:ext cx="2592000" cy="27699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1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Sea</a:t>
            </a:r>
            <a:r>
              <a:rPr lang="pt-B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Brasil – STX - RJ  </a:t>
            </a:r>
            <a:endParaRPr lang="pt-B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4" name="Imagem 33" descr="estaleiro-rio-grande2b.jpg"/>
          <p:cNvPicPr>
            <a:picLocks noChangeAspect="1"/>
          </p:cNvPicPr>
          <p:nvPr/>
        </p:nvPicPr>
        <p:blipFill rotWithShape="1">
          <a:blip r:embed="rId5" cstate="print"/>
          <a:srcRect l="9302" t="5113" r="13953" b="20256"/>
          <a:stretch/>
        </p:blipFill>
        <p:spPr>
          <a:xfrm>
            <a:off x="3256786" y="4022734"/>
            <a:ext cx="2578105" cy="1998553"/>
          </a:xfrm>
          <a:prstGeom prst="rect">
            <a:avLst/>
          </a:prstGeom>
          <a:solidFill>
            <a:srgbClr val="FFFFFF">
              <a:shade val="85000"/>
            </a:srgbClr>
          </a:solidFill>
          <a:ln w="9525" cap="sq">
            <a:solidFill>
              <a:schemeClr val="tx1">
                <a:lumMod val="75000"/>
                <a:lumOff val="25000"/>
              </a:schemeClr>
            </a:solidFill>
            <a:miter lim="800000"/>
          </a:ln>
          <a:effectLst/>
        </p:spPr>
      </p:pic>
      <p:sp>
        <p:nvSpPr>
          <p:cNvPr id="14" name="CaixaDeTexto 13"/>
          <p:cNvSpPr txBox="1"/>
          <p:nvPr/>
        </p:nvSpPr>
        <p:spPr>
          <a:xfrm>
            <a:off x="6096460" y="5744288"/>
            <a:ext cx="2796020" cy="27699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Estaleiro Atlântico Sul – PE</a:t>
            </a:r>
            <a:endParaRPr lang="pt-B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Imagem 15" descr="maua2.jpg"/>
          <p:cNvPicPr>
            <a:picLocks noChangeAspect="1"/>
          </p:cNvPicPr>
          <p:nvPr/>
        </p:nvPicPr>
        <p:blipFill>
          <a:blip r:embed="rId6" cstate="print"/>
          <a:srcRect l="9455" r="7852"/>
          <a:stretch>
            <a:fillRect/>
          </a:stretch>
        </p:blipFill>
        <p:spPr>
          <a:xfrm>
            <a:off x="4860032" y="1862494"/>
            <a:ext cx="3096344" cy="1799120"/>
          </a:xfrm>
          <a:prstGeom prst="rect">
            <a:avLst/>
          </a:prstGeom>
          <a:solidFill>
            <a:srgbClr val="FFFFFF">
              <a:shade val="85000"/>
            </a:srgbClr>
          </a:solidFill>
          <a:ln w="9525" cap="sq">
            <a:solidFill>
              <a:schemeClr val="tx1">
                <a:lumMod val="75000"/>
                <a:lumOff val="25000"/>
              </a:schemeClr>
            </a:solidFill>
            <a:miter lim="800000"/>
          </a:ln>
          <a:effectLst/>
        </p:spPr>
      </p:pic>
      <p:sp>
        <p:nvSpPr>
          <p:cNvPr id="17" name="CaixaDeTexto 16"/>
          <p:cNvSpPr txBox="1"/>
          <p:nvPr/>
        </p:nvSpPr>
        <p:spPr>
          <a:xfrm>
            <a:off x="4860032" y="3380050"/>
            <a:ext cx="3096344" cy="27699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Estaleiro Mauá – RJ (P-50)</a:t>
            </a:r>
            <a:endParaRPr lang="pt-B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1259633" y="3384615"/>
            <a:ext cx="2934000" cy="27699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Estaleiro </a:t>
            </a:r>
            <a:r>
              <a:rPr lang="pt-BR" sz="12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BrasFels</a:t>
            </a:r>
            <a:r>
              <a:rPr lang="pt-B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– RJ (P-52)</a:t>
            </a:r>
            <a:endParaRPr lang="pt-B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3256787" y="5744289"/>
            <a:ext cx="2578104" cy="27699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wrap="square" rtlCol="0">
            <a:spAutoFit/>
          </a:bodyPr>
          <a:lstStyle/>
          <a:p>
            <a:r>
              <a:rPr lang="pt-B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Estaleiro Rio Grande – RS</a:t>
            </a:r>
            <a:endParaRPr lang="pt-B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4634655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ângulo 1"/>
          <p:cNvSpPr/>
          <p:nvPr/>
        </p:nvSpPr>
        <p:spPr>
          <a:xfrm>
            <a:off x="5004048" y="2627620"/>
            <a:ext cx="3708000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endParaRPr lang="pt-BR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4572000" y="332656"/>
            <a:ext cx="4572000" cy="67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indent="-342900" algn="ctr" eaLnBrk="0" hangingPunct="0"/>
            <a:r>
              <a:rPr lang="en-US" b="1" dirty="0" smtClean="0">
                <a:solidFill>
                  <a:srgbClr val="31859C"/>
                </a:solidFill>
                <a:latin typeface="Arial" pitchFamily="34" charset="0"/>
                <a:cs typeface="Arial" pitchFamily="34" charset="0"/>
              </a:rPr>
              <a:t>15 </a:t>
            </a:r>
            <a:r>
              <a:rPr lang="en-US" b="1" dirty="0" err="1" smtClean="0">
                <a:solidFill>
                  <a:srgbClr val="31859C"/>
                </a:solidFill>
                <a:latin typeface="Arial" pitchFamily="34" charset="0"/>
                <a:cs typeface="Arial" pitchFamily="34" charset="0"/>
              </a:rPr>
              <a:t>anos</a:t>
            </a:r>
            <a:r>
              <a:rPr lang="en-US" b="1" dirty="0" smtClean="0">
                <a:solidFill>
                  <a:srgbClr val="31859C"/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b="1" dirty="0" err="1" smtClean="0">
                <a:solidFill>
                  <a:srgbClr val="31859C"/>
                </a:solidFill>
                <a:latin typeface="Arial" pitchFamily="34" charset="0"/>
                <a:cs typeface="Arial" pitchFamily="34" charset="0"/>
              </a:rPr>
              <a:t>história</a:t>
            </a:r>
            <a:endParaRPr lang="en-US" b="1" dirty="0" smtClean="0">
              <a:solidFill>
                <a:srgbClr val="31859C"/>
              </a:solidFill>
              <a:latin typeface="Arial" pitchFamily="34" charset="0"/>
              <a:cs typeface="Arial" pitchFamily="34" charset="0"/>
            </a:endParaRPr>
          </a:p>
          <a:p>
            <a:pPr indent="-342900" algn="ctr" eaLnBrk="0" hangingPunct="0"/>
            <a:r>
              <a:rPr lang="en-US" sz="1800" b="1" dirty="0" smtClean="0">
                <a:solidFill>
                  <a:srgbClr val="31859C"/>
                </a:solidFill>
                <a:latin typeface="Arial" pitchFamily="34" charset="0"/>
                <a:cs typeface="Arial" pitchFamily="34" charset="0"/>
              </a:rPr>
              <a:t>O </a:t>
            </a:r>
            <a:r>
              <a:rPr lang="en-US" sz="1800" b="1" dirty="0" err="1" smtClean="0">
                <a:solidFill>
                  <a:srgbClr val="31859C"/>
                </a:solidFill>
                <a:latin typeface="Arial" pitchFamily="34" charset="0"/>
                <a:cs typeface="Arial" pitchFamily="34" charset="0"/>
              </a:rPr>
              <a:t>sucesso</a:t>
            </a:r>
            <a:r>
              <a:rPr lang="en-US" sz="1800" b="1" dirty="0" smtClean="0">
                <a:solidFill>
                  <a:srgbClr val="31859C"/>
                </a:solidFill>
                <a:latin typeface="Arial" pitchFamily="34" charset="0"/>
                <a:cs typeface="Arial" pitchFamily="34" charset="0"/>
              </a:rPr>
              <a:t> do </a:t>
            </a:r>
            <a:r>
              <a:rPr lang="en-US" sz="1800" b="1" dirty="0" err="1" smtClean="0">
                <a:solidFill>
                  <a:srgbClr val="31859C"/>
                </a:solidFill>
                <a:latin typeface="Arial" pitchFamily="34" charset="0"/>
                <a:cs typeface="Arial" pitchFamily="34" charset="0"/>
              </a:rPr>
              <a:t>contrato</a:t>
            </a:r>
            <a:r>
              <a:rPr lang="en-US" sz="1800" b="1" dirty="0" smtClean="0">
                <a:solidFill>
                  <a:srgbClr val="31859C"/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sz="1800" b="1" dirty="0" err="1" smtClean="0">
                <a:solidFill>
                  <a:srgbClr val="31859C"/>
                </a:solidFill>
                <a:latin typeface="Arial" pitchFamily="34" charset="0"/>
                <a:cs typeface="Arial" pitchFamily="34" charset="0"/>
              </a:rPr>
              <a:t>concessão</a:t>
            </a:r>
            <a:endParaRPr lang="en-US" sz="1800" b="1" dirty="0" smtClean="0">
              <a:solidFill>
                <a:srgbClr val="31859C"/>
              </a:solidFill>
              <a:latin typeface="Arial" pitchFamily="34" charset="0"/>
              <a:cs typeface="Arial" pitchFamily="34" charset="0"/>
            </a:endParaRPr>
          </a:p>
          <a:p>
            <a:pPr indent="-342900" algn="ctr" eaLnBrk="0" hangingPunct="0"/>
            <a:endParaRPr lang="en-US" b="1" dirty="0" smtClean="0">
              <a:solidFill>
                <a:srgbClr val="31859C"/>
              </a:solidFill>
              <a:latin typeface="Arial" pitchFamily="34" charset="0"/>
              <a:cs typeface="Arial" pitchFamily="34" charset="0"/>
            </a:endParaRPr>
          </a:p>
          <a:p>
            <a:pPr indent="-342900" algn="ctr" eaLnBrk="0" hangingPunct="0"/>
            <a:endParaRPr lang="en-US" b="1" dirty="0">
              <a:solidFill>
                <a:srgbClr val="31859C"/>
              </a:solidFill>
              <a:latin typeface="Arial" pitchFamily="34" charset="0"/>
              <a:cs typeface="Arial" pitchFamily="34" charset="0"/>
            </a:endParaRPr>
          </a:p>
          <a:p>
            <a:pPr indent="-342900" algn="ctr" eaLnBrk="0" hangingPunct="0"/>
            <a:endParaRPr lang="pt-BR" sz="2000" b="1" dirty="0">
              <a:solidFill>
                <a:srgbClr val="31859C"/>
              </a:solidFill>
              <a:latin typeface="Arial" pitchFamily="34" charset="0"/>
              <a:cs typeface="Arial" pitchFamily="34" charset="0"/>
            </a:endParaRPr>
          </a:p>
          <a:p>
            <a:pPr indent="-342900" algn="ctr" eaLnBrk="0" hangingPunct="0"/>
            <a:endParaRPr lang="en-US" sz="2000" b="1" dirty="0">
              <a:solidFill>
                <a:srgbClr val="31859C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Gráfico 7"/>
          <p:cNvGraphicFramePr/>
          <p:nvPr/>
        </p:nvGraphicFramePr>
        <p:xfrm>
          <a:off x="683568" y="4121696"/>
          <a:ext cx="2952328" cy="2664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Retângulo 8"/>
          <p:cNvSpPr/>
          <p:nvPr/>
        </p:nvSpPr>
        <p:spPr>
          <a:xfrm>
            <a:off x="329550" y="3913311"/>
            <a:ext cx="392928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Conteúdo</a:t>
            </a:r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Local – </a:t>
            </a:r>
            <a:r>
              <a:rPr lang="en-US" sz="1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Investimentos</a:t>
            </a:r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declarados</a:t>
            </a:r>
            <a:endParaRPr lang="en-US" sz="1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ângulo 1"/>
          <p:cNvSpPr/>
          <p:nvPr/>
        </p:nvSpPr>
        <p:spPr>
          <a:xfrm>
            <a:off x="395536" y="2614174"/>
            <a:ext cx="3708000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endParaRPr lang="pt-BR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251520" y="2132856"/>
            <a:ext cx="4032448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fr-FR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" pitchFamily="34" charset="0"/>
                <a:cs typeface="Arial" pitchFamily="34" charset="0"/>
              </a:rPr>
              <a:t>2009-2012</a:t>
            </a:r>
          </a:p>
          <a:p>
            <a:pPr algn="ctr"/>
            <a:endParaRPr lang="fr-FR" sz="12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fr-FR" sz="18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23.042 certificados</a:t>
            </a:r>
          </a:p>
          <a:p>
            <a:pPr algn="ctr"/>
            <a:endParaRPr lang="fr-FR" sz="1800" b="1" dirty="0" smtClean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fr-FR" sz="1800" b="1" dirty="0" smtClean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Conteúdo Local: R$ 16,3 bilhões</a:t>
            </a:r>
            <a:endParaRPr lang="fr-FR" sz="1800" b="1" dirty="0">
              <a:solidFill>
                <a:schemeClr val="accent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1115616" y="1340768"/>
            <a:ext cx="6911975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Conteúdo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Local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/>
          <a:srcRect r="2386"/>
          <a:stretch>
            <a:fillRect/>
          </a:stretch>
        </p:blipFill>
        <p:spPr bwMode="auto">
          <a:xfrm>
            <a:off x="5796352" y="4005064"/>
            <a:ext cx="1944000" cy="2533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CaixaDeTexto 15"/>
          <p:cNvSpPr txBox="1"/>
          <p:nvPr/>
        </p:nvSpPr>
        <p:spPr>
          <a:xfrm>
            <a:off x="4860440" y="2639814"/>
            <a:ext cx="38880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800" b="1" dirty="0" smtClean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60-70% de </a:t>
            </a:r>
            <a:r>
              <a:rPr lang="en-US" sz="1800" b="1" dirty="0" err="1" smtClean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Conteúdo</a:t>
            </a:r>
            <a:r>
              <a:rPr lang="en-US" sz="1800" b="1" dirty="0" smtClean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 Local</a:t>
            </a:r>
          </a:p>
          <a:p>
            <a:pPr algn="ctr">
              <a:spcAft>
                <a:spcPts val="600"/>
              </a:spcAft>
            </a:pPr>
            <a:r>
              <a:rPr lang="en-US" sz="18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Alta </a:t>
            </a:r>
            <a:r>
              <a:rPr lang="en-US" sz="1800" b="1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tecnologia</a:t>
            </a:r>
            <a:endParaRPr lang="en-US" sz="1800" b="1" dirty="0" smtClean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>
              <a:spcAft>
                <a:spcPts val="600"/>
              </a:spcAft>
            </a:pPr>
            <a:r>
              <a:rPr lang="en-US" sz="1800" b="1" dirty="0" err="1" smtClean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Brasil</a:t>
            </a:r>
            <a:r>
              <a:rPr lang="en-US" sz="1800" b="1" dirty="0" smtClean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pode</a:t>
            </a:r>
            <a:r>
              <a:rPr lang="en-US" sz="1800" b="1" dirty="0" smtClean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 se </a:t>
            </a:r>
            <a:r>
              <a:rPr lang="en-US" sz="1800" b="1" dirty="0" err="1" smtClean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tornar</a:t>
            </a:r>
            <a:r>
              <a:rPr lang="en-US" sz="1800" b="1" dirty="0" smtClean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exportador</a:t>
            </a:r>
            <a:endParaRPr lang="en-US" sz="1800" b="1" dirty="0" smtClean="0">
              <a:solidFill>
                <a:schemeClr val="accent6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5454953" y="2204864"/>
            <a:ext cx="26425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Aft>
                <a:spcPts val="600"/>
              </a:spcAft>
            </a:pPr>
            <a:r>
              <a:rPr lang="en-US" sz="1800" b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Arial" pitchFamily="34" charset="0"/>
                <a:cs typeface="Arial" pitchFamily="34" charset="0"/>
              </a:rPr>
              <a:t>Tecnologia</a:t>
            </a:r>
            <a:r>
              <a:rPr lang="en-US" sz="1800" b="1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Arial" pitchFamily="34" charset="0"/>
                <a:cs typeface="Arial" pitchFamily="34" charset="0"/>
              </a:rPr>
              <a:t>Submarina</a:t>
            </a:r>
            <a:endParaRPr lang="en-US" sz="1800" b="1" dirty="0" smtClean="0">
              <a:solidFill>
                <a:prstClr val="black">
                  <a:lumMod val="65000"/>
                  <a:lumOff val="35000"/>
                </a:prst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1382820" y="6309319"/>
            <a:ext cx="936000" cy="28800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Sondas</a:t>
            </a:r>
            <a:endParaRPr lang="en-US" sz="12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2699896" y="6309320"/>
            <a:ext cx="689612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t-B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Outros</a:t>
            </a:r>
            <a:endParaRPr lang="en-US" sz="12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ângulo 1"/>
          <p:cNvSpPr/>
          <p:nvPr/>
        </p:nvSpPr>
        <p:spPr>
          <a:xfrm>
            <a:off x="71888" y="2060848"/>
            <a:ext cx="3672000" cy="111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endParaRPr lang="pt-BR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1260425" y="1383159"/>
            <a:ext cx="6911975" cy="3693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Pesquisa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&amp; </a:t>
            </a:r>
            <a:r>
              <a:rPr lang="en-US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Desenvolvimento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tângulo 15"/>
          <p:cNvSpPr/>
          <p:nvPr/>
        </p:nvSpPr>
        <p:spPr>
          <a:xfrm>
            <a:off x="4248472" y="2185119"/>
            <a:ext cx="49320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1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Previsão</a:t>
            </a:r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sz="1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investimentos</a:t>
            </a:r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acumulados</a:t>
            </a:r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14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milhões</a:t>
            </a:r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R$)</a:t>
            </a:r>
          </a:p>
        </p:txBody>
      </p:sp>
      <p:sp>
        <p:nvSpPr>
          <p:cNvPr id="17" name="Retângulo 16"/>
          <p:cNvSpPr/>
          <p:nvPr/>
        </p:nvSpPr>
        <p:spPr>
          <a:xfrm>
            <a:off x="35496" y="2248996"/>
            <a:ext cx="374441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Investimentos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em</a:t>
            </a: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P&amp;D (1998 - 2012)</a:t>
            </a:r>
          </a:p>
          <a:p>
            <a:pPr algn="ctr"/>
            <a:endParaRPr lang="en-US" sz="1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1800" b="1" dirty="0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R$ 7,5 </a:t>
            </a:r>
            <a:r>
              <a:rPr lang="en-US" sz="1800" b="1" dirty="0" err="1" smtClean="0">
                <a:solidFill>
                  <a:schemeClr val="accent5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bilhões</a:t>
            </a:r>
            <a:endParaRPr lang="en-US" sz="1800" b="1" dirty="0" smtClean="0">
              <a:solidFill>
                <a:schemeClr val="accent5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http://s.glbimg.com/jo/g1/f/original/2012/03/05/fotoparquetecnologicoedita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808" y="3591167"/>
            <a:ext cx="1800000" cy="1350001"/>
          </a:xfrm>
          <a:prstGeom prst="rect">
            <a:avLst/>
          </a:prstGeom>
          <a:noFill/>
        </p:spPr>
      </p:pic>
      <p:pic>
        <p:nvPicPr>
          <p:cNvPr id="20" name="Imagem 19" descr="2012-03-26 09.43.13.jpg"/>
          <p:cNvPicPr>
            <a:picLocks noChangeAspect="1"/>
          </p:cNvPicPr>
          <p:nvPr/>
        </p:nvPicPr>
        <p:blipFill>
          <a:blip r:embed="rId3" cstate="print"/>
          <a:srcRect l="10625" r="10626"/>
          <a:stretch>
            <a:fillRect/>
          </a:stretch>
        </p:blipFill>
        <p:spPr>
          <a:xfrm>
            <a:off x="1043808" y="5153897"/>
            <a:ext cx="1800000" cy="1371447"/>
          </a:xfrm>
          <a:prstGeom prst="rect">
            <a:avLst/>
          </a:prstGeom>
          <a:ln>
            <a:noFill/>
          </a:ln>
          <a:effectLst/>
        </p:spPr>
      </p:pic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4572000" y="332656"/>
            <a:ext cx="4572000" cy="67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indent="-342900" algn="ctr" eaLnBrk="0" hangingPunct="0"/>
            <a:r>
              <a:rPr lang="en-US" b="1" dirty="0" smtClean="0">
                <a:solidFill>
                  <a:srgbClr val="31859C"/>
                </a:solidFill>
                <a:latin typeface="Arial" pitchFamily="34" charset="0"/>
                <a:cs typeface="Arial" pitchFamily="34" charset="0"/>
              </a:rPr>
              <a:t>15 </a:t>
            </a:r>
            <a:r>
              <a:rPr lang="en-US" b="1" dirty="0" err="1" smtClean="0">
                <a:solidFill>
                  <a:srgbClr val="31859C"/>
                </a:solidFill>
                <a:latin typeface="Arial" pitchFamily="34" charset="0"/>
                <a:cs typeface="Arial" pitchFamily="34" charset="0"/>
              </a:rPr>
              <a:t>anos</a:t>
            </a:r>
            <a:r>
              <a:rPr lang="en-US" b="1" dirty="0" smtClean="0">
                <a:solidFill>
                  <a:srgbClr val="31859C"/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b="1" dirty="0" err="1" smtClean="0">
                <a:solidFill>
                  <a:srgbClr val="31859C"/>
                </a:solidFill>
                <a:latin typeface="Arial" pitchFamily="34" charset="0"/>
                <a:cs typeface="Arial" pitchFamily="34" charset="0"/>
              </a:rPr>
              <a:t>história</a:t>
            </a:r>
            <a:endParaRPr lang="en-US" b="1" dirty="0" smtClean="0">
              <a:solidFill>
                <a:srgbClr val="31859C"/>
              </a:solidFill>
              <a:latin typeface="Arial" pitchFamily="34" charset="0"/>
              <a:cs typeface="Arial" pitchFamily="34" charset="0"/>
            </a:endParaRPr>
          </a:p>
          <a:p>
            <a:pPr indent="-342900" algn="ctr" eaLnBrk="0" hangingPunct="0"/>
            <a:r>
              <a:rPr lang="en-US" sz="1800" b="1" dirty="0" smtClean="0">
                <a:solidFill>
                  <a:srgbClr val="31859C"/>
                </a:solidFill>
                <a:latin typeface="Arial" pitchFamily="34" charset="0"/>
                <a:cs typeface="Arial" pitchFamily="34" charset="0"/>
              </a:rPr>
              <a:t>O </a:t>
            </a:r>
            <a:r>
              <a:rPr lang="en-US" sz="1800" b="1" dirty="0" err="1" smtClean="0">
                <a:solidFill>
                  <a:srgbClr val="31859C"/>
                </a:solidFill>
                <a:latin typeface="Arial" pitchFamily="34" charset="0"/>
                <a:cs typeface="Arial" pitchFamily="34" charset="0"/>
              </a:rPr>
              <a:t>sucesso</a:t>
            </a:r>
            <a:r>
              <a:rPr lang="en-US" sz="1800" b="1" dirty="0" smtClean="0">
                <a:solidFill>
                  <a:srgbClr val="31859C"/>
                </a:solidFill>
                <a:latin typeface="Arial" pitchFamily="34" charset="0"/>
                <a:cs typeface="Arial" pitchFamily="34" charset="0"/>
              </a:rPr>
              <a:t> do </a:t>
            </a:r>
            <a:r>
              <a:rPr lang="en-US" sz="1800" b="1" dirty="0" err="1" smtClean="0">
                <a:solidFill>
                  <a:srgbClr val="31859C"/>
                </a:solidFill>
                <a:latin typeface="Arial" pitchFamily="34" charset="0"/>
                <a:cs typeface="Arial" pitchFamily="34" charset="0"/>
              </a:rPr>
              <a:t>contrato</a:t>
            </a:r>
            <a:r>
              <a:rPr lang="en-US" sz="1800" b="1" dirty="0" smtClean="0">
                <a:solidFill>
                  <a:srgbClr val="31859C"/>
                </a:solidFill>
                <a:latin typeface="Arial" pitchFamily="34" charset="0"/>
                <a:cs typeface="Arial" pitchFamily="34" charset="0"/>
              </a:rPr>
              <a:t> de </a:t>
            </a:r>
            <a:r>
              <a:rPr lang="en-US" sz="1800" b="1" dirty="0" err="1" smtClean="0">
                <a:solidFill>
                  <a:srgbClr val="31859C"/>
                </a:solidFill>
                <a:latin typeface="Arial" pitchFamily="34" charset="0"/>
                <a:cs typeface="Arial" pitchFamily="34" charset="0"/>
              </a:rPr>
              <a:t>concessão</a:t>
            </a:r>
            <a:endParaRPr lang="en-US" sz="1800" b="1" dirty="0" smtClean="0">
              <a:solidFill>
                <a:srgbClr val="31859C"/>
              </a:solidFill>
              <a:latin typeface="Arial" pitchFamily="34" charset="0"/>
              <a:cs typeface="Arial" pitchFamily="34" charset="0"/>
            </a:endParaRPr>
          </a:p>
          <a:p>
            <a:pPr indent="-342900" algn="ctr" eaLnBrk="0" hangingPunct="0"/>
            <a:endParaRPr lang="en-US" b="1" dirty="0" smtClean="0">
              <a:solidFill>
                <a:srgbClr val="31859C"/>
              </a:solidFill>
              <a:latin typeface="Arial" pitchFamily="34" charset="0"/>
              <a:cs typeface="Arial" pitchFamily="34" charset="0"/>
            </a:endParaRPr>
          </a:p>
          <a:p>
            <a:pPr indent="-342900" algn="ctr" eaLnBrk="0" hangingPunct="0"/>
            <a:endParaRPr lang="en-US" b="1" dirty="0">
              <a:solidFill>
                <a:srgbClr val="31859C"/>
              </a:solidFill>
              <a:latin typeface="Arial" pitchFamily="34" charset="0"/>
              <a:cs typeface="Arial" pitchFamily="34" charset="0"/>
            </a:endParaRPr>
          </a:p>
          <a:p>
            <a:pPr indent="-342900" algn="ctr" eaLnBrk="0" hangingPunct="0"/>
            <a:endParaRPr lang="pt-BR" sz="2000" b="1" dirty="0">
              <a:solidFill>
                <a:srgbClr val="31859C"/>
              </a:solidFill>
              <a:latin typeface="Arial" pitchFamily="34" charset="0"/>
              <a:cs typeface="Arial" pitchFamily="34" charset="0"/>
            </a:endParaRPr>
          </a:p>
          <a:p>
            <a:pPr indent="-342900" algn="ctr" eaLnBrk="0" hangingPunct="0"/>
            <a:endParaRPr lang="en-US" sz="2000" b="1" dirty="0">
              <a:solidFill>
                <a:srgbClr val="31859C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Gráfico 10"/>
          <p:cNvGraphicFramePr/>
          <p:nvPr/>
        </p:nvGraphicFramePr>
        <p:xfrm>
          <a:off x="3995936" y="2636912"/>
          <a:ext cx="5040560" cy="3933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ersonalizar design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DEEC5"/>
        </a:solidFill>
      </a:spPr>
      <a:bodyPr wrap="square">
        <a:spAutoFit/>
      </a:bodyPr>
      <a:lstStyle>
        <a:defPPr>
          <a:defRPr b="1" dirty="0" smtClean="0"/>
        </a:defPPr>
      </a:lstStyle>
    </a:spDef>
  </a:objectDefaults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761</TotalTime>
  <Words>2352</Words>
  <Application>Microsoft Office PowerPoint</Application>
  <PresentationFormat>Apresentação na tela (4:3)</PresentationFormat>
  <Paragraphs>708</Paragraphs>
  <Slides>24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slides</vt:lpstr>
      </vt:variant>
      <vt:variant>
        <vt:i4>24</vt:i4>
      </vt:variant>
    </vt:vector>
  </HeadingPairs>
  <TitlesOfParts>
    <vt:vector size="26" baseType="lpstr">
      <vt:lpstr>Tema do Office</vt:lpstr>
      <vt:lpstr>Personalizar design</vt:lpstr>
      <vt:lpstr>Perspectivas para o Setor de Óleo e Gás Brasileiro e as Rodadas de Licitações da ANP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Blocos devolvidos no Polígono do Pré-sal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Usuário do Windows</dc:creator>
  <cp:lastModifiedBy>Usuário do Windows</cp:lastModifiedBy>
  <cp:revision>94</cp:revision>
  <dcterms:created xsi:type="dcterms:W3CDTF">2013-06-17T14:51:10Z</dcterms:created>
  <dcterms:modified xsi:type="dcterms:W3CDTF">2013-09-16T20:28:29Z</dcterms:modified>
</cp:coreProperties>
</file>