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442" r:id="rId3"/>
    <p:sldId id="468" r:id="rId4"/>
    <p:sldId id="440" r:id="rId5"/>
    <p:sldId id="484" r:id="rId6"/>
    <p:sldId id="438" r:id="rId7"/>
    <p:sldId id="425" r:id="rId8"/>
    <p:sldId id="426" r:id="rId9"/>
    <p:sldId id="450" r:id="rId10"/>
    <p:sldId id="451" r:id="rId11"/>
    <p:sldId id="481" r:id="rId12"/>
    <p:sldId id="392" r:id="rId13"/>
    <p:sldId id="393" r:id="rId14"/>
    <p:sldId id="495" r:id="rId15"/>
    <p:sldId id="499" r:id="rId16"/>
    <p:sldId id="502" r:id="rId17"/>
    <p:sldId id="503" r:id="rId18"/>
    <p:sldId id="512" r:id="rId19"/>
    <p:sldId id="508" r:id="rId20"/>
    <p:sldId id="509" r:id="rId21"/>
    <p:sldId id="510" r:id="rId22"/>
    <p:sldId id="464" r:id="rId23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ustavo Vidigal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B1B"/>
    <a:srgbClr val="F89A1A"/>
    <a:srgbClr val="CF2C2B"/>
    <a:srgbClr val="1C4297"/>
    <a:srgbClr val="E88909"/>
    <a:srgbClr val="E88905"/>
    <a:srgbClr val="FE9404"/>
    <a:srgbClr val="F48F04"/>
    <a:srgbClr val="E88806"/>
    <a:srgbClr val="E98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88277" autoAdjust="0"/>
  </p:normalViewPr>
  <p:slideViewPr>
    <p:cSldViewPr>
      <p:cViewPr varScale="1">
        <p:scale>
          <a:sx n="79" d="100"/>
          <a:sy n="79" d="100"/>
        </p:scale>
        <p:origin x="151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-3352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B3CED-6002-474B-9D69-055EC61694C9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8C3A0-ECDD-4FF6-A0FF-12DC1F13525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5314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C3A0-ECDD-4FF6-A0FF-12DC1F13525E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7955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C3A0-ECDD-4FF6-A0FF-12DC1F13525E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9925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C3A0-ECDD-4FF6-A0FF-12DC1F13525E}" type="slidenum">
              <a:rPr lang="pt-BR" smtClean="0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2221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C3A0-ECDD-4FF6-A0FF-12DC1F13525E}" type="slidenum">
              <a:rPr lang="pt-BR" smtClean="0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3003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C3A0-ECDD-4FF6-A0FF-12DC1F13525E}" type="slidenum">
              <a:rPr lang="pt-BR" smtClean="0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61383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mpo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C3A0-ECDD-4FF6-A0FF-12DC1F13525E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08485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C3A0-ECDD-4FF6-A0FF-12DC1F13525E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570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C3A0-ECDD-4FF6-A0FF-12DC1F13525E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5162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C3A0-ECDD-4FF6-A0FF-12DC1F13525E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992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>
              <a:solidFill>
                <a:srgbClr val="1C429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C3A0-ECDD-4FF6-A0FF-12DC1F13525E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992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baseline="0" dirty="0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C3A0-ECDD-4FF6-A0FF-12DC1F13525E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802062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C3A0-ECDD-4FF6-A0FF-12DC1F13525E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614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C3A0-ECDD-4FF6-A0FF-12DC1F13525E}" type="slidenum">
              <a:rPr lang="pt-BR" smtClean="0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9614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68C3A0-ECDD-4FF6-A0FF-12DC1F13525E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5992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5205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05/08/2015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guilherme.varella@cultura.gov.br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14770951795\Desktop\Gestão\Apresentações\Incubadoras para SPC\1Cap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9471" cy="68580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2928926" y="6000768"/>
            <a:ext cx="321471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428992" y="3286124"/>
            <a:ext cx="4500594" cy="10001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5783475" y="2791422"/>
            <a:ext cx="9316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5400" b="1" dirty="0" smtClean="0">
                <a:solidFill>
                  <a:srgbClr val="F89A1A"/>
                </a:solidFill>
              </a:rPr>
              <a:t>(  )</a:t>
            </a:r>
            <a:endParaRPr lang="pt-BR" sz="5400" b="1" dirty="0">
              <a:solidFill>
                <a:srgbClr val="F89A1A"/>
              </a:solidFill>
            </a:endParaRPr>
          </a:p>
        </p:txBody>
      </p:sp>
      <p:pic>
        <p:nvPicPr>
          <p:cNvPr id="18434" name="Picture 2" descr="C:\Users\14770951795\Desktop\Gestão\Apresentações\Incubadoras para SPC\Novo PPT\Economia da Cultura - Ministro\Nova apresentação para ministro - 03jun\capa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5940152" y="2791422"/>
            <a:ext cx="936104" cy="9976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14770951795\Desktop\Gestão\Apresentações\Incubadoras para SPC\Novo PPT\interfacesinterna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49"/>
          <a:stretch/>
        </p:blipFill>
        <p:spPr bwMode="auto">
          <a:xfrm>
            <a:off x="0" y="98706"/>
            <a:ext cx="9144000" cy="67592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45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07704" y="21328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Objetivos</a:t>
            </a:r>
            <a:r>
              <a:rPr lang="en-US" dirty="0" smtClean="0"/>
              <a:t> e </a:t>
            </a:r>
            <a:r>
              <a:rPr lang="en-US" dirty="0" err="1" smtClean="0"/>
              <a:t>Metas</a:t>
            </a:r>
            <a:r>
              <a:rPr lang="en-US" dirty="0" smtClean="0"/>
              <a:t> </a:t>
            </a:r>
            <a:r>
              <a:rPr lang="en-US" dirty="0" err="1" smtClean="0"/>
              <a:t>ppa</a:t>
            </a:r>
            <a:endParaRPr lang="en-US" dirty="0"/>
          </a:p>
        </p:txBody>
      </p:sp>
      <p:pic>
        <p:nvPicPr>
          <p:cNvPr id="10242" name="Picture 2" descr="C:\Users\14770951795\Desktop\Gestão\Apresentações\Incubadoras para SPC\Novo PPT\Economia da Cultura - Ministro\pp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730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14770951795\Desktop\Gestão\Apresentações\Incubadoras para SPC\Novo PPT\Economia da Cultura - Ministro\interfacesextern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" y="0"/>
            <a:ext cx="9144032" cy="6858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656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14770951795\Desktop\Gestão\Apresentações\Incubadoras para SPC\Novo PPT\Economia da Cultura - Ministro\Nova apresentação para ministro - 03jun\interfacesinternacionai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705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29885" y="285388"/>
            <a:ext cx="8178672" cy="1368152"/>
          </a:xfrm>
          <a:prstGeom prst="roundRect">
            <a:avLst>
              <a:gd name="adj" fmla="val 11141"/>
            </a:avLst>
          </a:prstGeom>
          <a:solidFill>
            <a:srgbClr val="CE2C2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 rot="16200000">
            <a:off x="-278226" y="789444"/>
            <a:ext cx="1368152" cy="360040"/>
          </a:xfrm>
          <a:prstGeom prst="roundRect">
            <a:avLst/>
          </a:prstGeom>
          <a:solidFill>
            <a:srgbClr val="CE2C2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ndara"/>
                <a:cs typeface="Candara"/>
              </a:rPr>
              <a:t>e</a:t>
            </a:r>
            <a:r>
              <a:rPr lang="en-US" dirty="0" err="1" smtClean="0">
                <a:latin typeface="Candara"/>
                <a:cs typeface="Candara"/>
              </a:rPr>
              <a:t>stratégia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7" name="Rounded Rectangle 6"/>
          <p:cNvSpPr/>
          <p:nvPr/>
        </p:nvSpPr>
        <p:spPr>
          <a:xfrm rot="16200000">
            <a:off x="-713868" y="2805669"/>
            <a:ext cx="2232248" cy="360040"/>
          </a:xfrm>
          <a:prstGeom prst="roundRect">
            <a:avLst/>
          </a:prstGeom>
          <a:solidFill>
            <a:srgbClr val="239C8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ndara"/>
                <a:cs typeface="Candara"/>
              </a:rPr>
              <a:t>t</a:t>
            </a:r>
            <a:r>
              <a:rPr lang="en-US" dirty="0" err="1" smtClean="0">
                <a:latin typeface="Candara"/>
                <a:cs typeface="Candara"/>
              </a:rPr>
              <a:t>ática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8" name="Rounded Rectangle 7"/>
          <p:cNvSpPr/>
          <p:nvPr/>
        </p:nvSpPr>
        <p:spPr>
          <a:xfrm rot="16200000">
            <a:off x="-710275" y="5269058"/>
            <a:ext cx="2232248" cy="360040"/>
          </a:xfrm>
          <a:prstGeom prst="roundRect">
            <a:avLst/>
          </a:prstGeom>
          <a:solidFill>
            <a:srgbClr val="F89A1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andara"/>
                <a:cs typeface="Candara"/>
              </a:rPr>
              <a:t>o</a:t>
            </a:r>
            <a:r>
              <a:rPr lang="en-US" dirty="0" err="1" smtClean="0">
                <a:latin typeface="Candara"/>
                <a:cs typeface="Candara"/>
              </a:rPr>
              <a:t>peração</a:t>
            </a:r>
            <a:endParaRPr lang="en-US" dirty="0">
              <a:latin typeface="Candara"/>
              <a:cs typeface="Candara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71653" y="4332954"/>
            <a:ext cx="8136904" cy="2232248"/>
          </a:xfrm>
          <a:prstGeom prst="roundRect">
            <a:avLst>
              <a:gd name="adj" fmla="val 10571"/>
            </a:avLst>
          </a:prstGeom>
          <a:solidFill>
            <a:srgbClr val="F89A1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771653" y="1884682"/>
            <a:ext cx="8136904" cy="2232248"/>
          </a:xfrm>
          <a:prstGeom prst="roundRect">
            <a:avLst>
              <a:gd name="adj" fmla="val 10571"/>
            </a:avLst>
          </a:prstGeom>
          <a:solidFill>
            <a:srgbClr val="239C8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04048" y="4508118"/>
            <a:ext cx="3456384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#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institucionalização</a:t>
            </a:r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 e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mobilização</a:t>
            </a:r>
            <a:endParaRPr lang="en-US" i="1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endParaRPr lang="en-US" sz="900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comitê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ministerial</a:t>
            </a: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c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omissão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t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emática</a:t>
            </a:r>
            <a:endParaRPr lang="en-US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Candara"/>
                <a:cs typeface="Candara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gendas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bilaterais</a:t>
            </a:r>
            <a:endParaRPr lang="en-US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s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eminários</a:t>
            </a:r>
            <a:endParaRPr lang="en-US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d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iálogos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e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ações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locais</a:t>
            </a:r>
            <a:endParaRPr lang="en-US" dirty="0" smtClean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4653136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#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programas</a:t>
            </a:r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 e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ações</a:t>
            </a:r>
            <a:endParaRPr lang="en-US" i="1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endParaRPr lang="en-US" sz="600" dirty="0">
              <a:solidFill>
                <a:schemeClr val="bg1"/>
              </a:solidFill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e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xperiências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do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Sistema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MInC</a:t>
            </a:r>
            <a:endParaRPr lang="en-US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pPr marL="285750" indent="-285750"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e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xperiências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com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governança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compartilhada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e </a:t>
            </a: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indireta</a:t>
            </a:r>
            <a:r>
              <a:rPr lang="en-US" dirty="0">
                <a:solidFill>
                  <a:schemeClr val="bg1"/>
                </a:solidFill>
                <a:latin typeface="Candara"/>
                <a:cs typeface="Candara"/>
              </a:rPr>
              <a:t> do </a:t>
            </a: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Sistema</a:t>
            </a:r>
            <a:r>
              <a:rPr lang="en-US" dirty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MinC</a:t>
            </a:r>
            <a:endParaRPr lang="en-US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71600" y="332656"/>
            <a:ext cx="561662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#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plano</a:t>
            </a:r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plurianual</a:t>
            </a:r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 2016-2019</a:t>
            </a:r>
          </a:p>
          <a:p>
            <a:r>
              <a:rPr lang="en-US" dirty="0">
                <a:solidFill>
                  <a:schemeClr val="bg1"/>
                </a:solidFill>
                <a:latin typeface="Candara"/>
                <a:cs typeface="Candara"/>
              </a:rPr>
              <a:t># </a:t>
            </a:r>
            <a:r>
              <a:rPr lang="en-US" i="1" dirty="0" err="1">
                <a:solidFill>
                  <a:schemeClr val="bg1"/>
                </a:solidFill>
                <a:latin typeface="Candara"/>
                <a:cs typeface="Candara"/>
              </a:rPr>
              <a:t>plano</a:t>
            </a:r>
            <a:r>
              <a:rPr lang="en-US" i="1" dirty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i="1" dirty="0" err="1">
                <a:solidFill>
                  <a:schemeClr val="bg1"/>
                </a:solidFill>
                <a:latin typeface="Candara"/>
                <a:cs typeface="Candara"/>
              </a:rPr>
              <a:t>nacional</a:t>
            </a:r>
            <a:r>
              <a:rPr lang="en-US" i="1" dirty="0">
                <a:solidFill>
                  <a:schemeClr val="bg1"/>
                </a:solidFill>
                <a:latin typeface="Candara"/>
                <a:cs typeface="Candara"/>
              </a:rPr>
              <a:t> de </a:t>
            </a:r>
            <a:r>
              <a:rPr lang="en-US" i="1" dirty="0" err="1">
                <a:solidFill>
                  <a:schemeClr val="bg1"/>
                </a:solidFill>
                <a:latin typeface="Candara"/>
                <a:cs typeface="Candara"/>
              </a:rPr>
              <a:t>cultura</a:t>
            </a:r>
            <a:r>
              <a:rPr lang="en-US" i="1" dirty="0">
                <a:solidFill>
                  <a:schemeClr val="bg1"/>
                </a:solidFill>
                <a:latin typeface="Candara"/>
                <a:cs typeface="Candara"/>
              </a:rPr>
              <a:t> 2010-2020</a:t>
            </a:r>
          </a:p>
          <a:p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#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atuação</a:t>
            </a:r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 com outros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Minitérios</a:t>
            </a:r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para</a:t>
            </a:r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definição</a:t>
            </a:r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 da agenda de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governo</a:t>
            </a:r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 da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economia</a:t>
            </a:r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 da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cultura</a:t>
            </a:r>
            <a:endParaRPr lang="en-US" i="1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endParaRPr lang="en-US" sz="600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56834" y="1961136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#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políticas</a:t>
            </a:r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,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planos</a:t>
            </a:r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 e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sistemas</a:t>
            </a:r>
            <a:endParaRPr lang="en-US" i="1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endParaRPr lang="en-US" sz="600" dirty="0">
              <a:solidFill>
                <a:schemeClr val="bg1"/>
              </a:solidFill>
              <a:latin typeface="Candara"/>
              <a:cs typeface="Candara"/>
            </a:endParaRPr>
          </a:p>
          <a:p>
            <a:pPr marL="177800" indent="-17780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Política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Nacional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das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Artes</a:t>
            </a:r>
            <a:endParaRPr lang="en-US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pPr marL="177800" indent="-177800"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p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lanos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setoriais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e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territoriais</a:t>
            </a:r>
            <a:endParaRPr lang="en-US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pPr marL="177800" indent="-177800"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d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ocumentos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e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planos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internos</a:t>
            </a:r>
            <a:endParaRPr lang="en-US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pPr marL="177800" indent="-177800"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s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istemas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s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etoriais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cultura</a:t>
            </a:r>
            <a:endParaRPr lang="en-US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pPr marL="177800" indent="-177800"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a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mbientes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de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participação</a:t>
            </a:r>
            <a:endParaRPr lang="en-US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pPr marL="177800" indent="-177800"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SNIIC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11960" y="1941010"/>
            <a:ext cx="475252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#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áreas</a:t>
            </a:r>
            <a:r>
              <a:rPr lang="en-US" i="1" dirty="0" smtClean="0">
                <a:solidFill>
                  <a:schemeClr val="bg1"/>
                </a:solidFill>
                <a:latin typeface="Candara"/>
                <a:cs typeface="Candara"/>
              </a:rPr>
              <a:t> de </a:t>
            </a:r>
            <a:r>
              <a:rPr lang="en-US" i="1" dirty="0" err="1" smtClean="0">
                <a:solidFill>
                  <a:schemeClr val="bg1"/>
                </a:solidFill>
                <a:latin typeface="Candara"/>
                <a:cs typeface="Candara"/>
              </a:rPr>
              <a:t>atuação</a:t>
            </a:r>
            <a:endParaRPr lang="en-US" i="1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endParaRPr lang="en-US" sz="600" i="1" dirty="0">
              <a:solidFill>
                <a:schemeClr val="bg1"/>
              </a:solidFill>
              <a:latin typeface="Candara"/>
              <a:cs typeface="Candara"/>
            </a:endParaRPr>
          </a:p>
          <a:p>
            <a:pPr marL="177800" indent="-177800"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f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ormação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e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capacitação</a:t>
            </a:r>
            <a:endParaRPr lang="en-US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pPr marL="177800" indent="-17780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estímulo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ao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empreendedorismo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e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inovação</a:t>
            </a:r>
            <a:endParaRPr lang="en-US" dirty="0">
              <a:solidFill>
                <a:schemeClr val="bg1"/>
              </a:solidFill>
              <a:latin typeface="Candara"/>
              <a:cs typeface="Candara"/>
            </a:endParaRPr>
          </a:p>
          <a:p>
            <a:pPr marL="177800" indent="-17780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fomento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técnico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e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financeiro</a:t>
            </a:r>
            <a:endParaRPr lang="en-US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pPr marL="177800" indent="-177800">
              <a:buFont typeface="Arial"/>
              <a:buChar char="•"/>
            </a:pP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circuclação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nacional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e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internacional</a:t>
            </a:r>
            <a:endParaRPr lang="en-US" dirty="0" smtClean="0">
              <a:solidFill>
                <a:schemeClr val="bg1"/>
              </a:solidFill>
              <a:latin typeface="Candara"/>
              <a:cs typeface="Candara"/>
            </a:endParaRPr>
          </a:p>
          <a:p>
            <a:pPr marL="177800" indent="-177800">
              <a:buFont typeface="Arial"/>
              <a:buChar char="•"/>
            </a:pPr>
            <a:r>
              <a:rPr lang="en-US" dirty="0" err="1">
                <a:solidFill>
                  <a:schemeClr val="bg1"/>
                </a:solidFill>
                <a:latin typeface="Candara"/>
                <a:cs typeface="Candara"/>
              </a:rPr>
              <a:t>m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arcos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legais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 e regulação</a:t>
            </a:r>
          </a:p>
          <a:p>
            <a:pPr marL="177800" indent="-177800">
              <a:buFont typeface="Arial"/>
              <a:buChar char="•"/>
            </a:pPr>
            <a:r>
              <a:rPr lang="en-US" dirty="0">
                <a:solidFill>
                  <a:schemeClr val="bg1"/>
                </a:solidFill>
                <a:latin typeface="Candara"/>
                <a:cs typeface="Candara"/>
              </a:rPr>
              <a:t>d</a:t>
            </a:r>
            <a:r>
              <a:rPr lang="en-US" dirty="0" smtClean="0">
                <a:solidFill>
                  <a:schemeClr val="bg1"/>
                </a:solidFill>
                <a:latin typeface="Candara"/>
                <a:cs typeface="Candara"/>
              </a:rPr>
              <a:t>ados e </a:t>
            </a:r>
            <a:r>
              <a:rPr lang="en-US" dirty="0" err="1" smtClean="0">
                <a:solidFill>
                  <a:schemeClr val="bg1"/>
                </a:solidFill>
                <a:latin typeface="Candara"/>
                <a:cs typeface="Candara"/>
              </a:rPr>
              <a:t>informações</a:t>
            </a:r>
            <a:endParaRPr lang="en-US" dirty="0" smtClean="0">
              <a:solidFill>
                <a:schemeClr val="bg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204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14770951795\Desktop\Gestão\Apresentações\Incubadoras para SPC\MapaIncubadora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3987" y="-5606"/>
            <a:ext cx="9184790" cy="6867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563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C:\Users\14770951795\Desktop\Gestão\Apresentações\Geral SEC\Apresentac¸a~o SEC - Geral (1) (2)\Apresentação\Page_000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011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C:\Users\14770951795\Desktop\Gestão\Apresentações\Geral SEC\Apresentac¸a~o SEC - Geral (1) (2)\Apresentação\Page_000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3369" y="118442"/>
            <a:ext cx="9144001" cy="67395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7766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-8250" y="233359"/>
            <a:ext cx="5228322" cy="769441"/>
          </a:xfrm>
          <a:prstGeom prst="rect">
            <a:avLst/>
          </a:prstGeom>
          <a:solidFill>
            <a:srgbClr val="F79B1B"/>
          </a:solidFill>
        </p:spPr>
        <p:txBody>
          <a:bodyPr wrap="square" rtlCol="0">
            <a:spAutoFit/>
          </a:bodyPr>
          <a:lstStyle/>
          <a:p>
            <a:endParaRPr lang="en-US" sz="1000" b="1" dirty="0" smtClean="0">
              <a:solidFill>
                <a:srgbClr val="FFFFFF"/>
              </a:solidFill>
              <a:latin typeface="Candara"/>
              <a:cs typeface="Candara"/>
            </a:endParaRPr>
          </a:p>
          <a:p>
            <a:r>
              <a:rPr lang="en-US" sz="2400" b="1" dirty="0" smtClean="0">
                <a:solidFill>
                  <a:srgbClr val="FFFFFF"/>
                </a:solidFill>
                <a:latin typeface="Candara"/>
                <a:cs typeface="Candara"/>
              </a:rPr>
              <a:t>   </a:t>
            </a:r>
            <a:r>
              <a:rPr lang="en-US" sz="2400" b="1" dirty="0" err="1" smtClean="0">
                <a:solidFill>
                  <a:srgbClr val="FFFFFF"/>
                </a:solidFill>
                <a:latin typeface="Candara"/>
                <a:cs typeface="Candara"/>
              </a:rPr>
              <a:t>Programa</a:t>
            </a:r>
            <a:r>
              <a:rPr lang="en-US" sz="2400" b="1" dirty="0" smtClean="0">
                <a:solidFill>
                  <a:srgbClr val="FFFFFF"/>
                </a:solidFill>
                <a:latin typeface="Candara"/>
                <a:cs typeface="Candara"/>
              </a:rPr>
              <a:t> de </a:t>
            </a:r>
            <a:r>
              <a:rPr lang="en-US" sz="2400" b="1" dirty="0" err="1" smtClean="0">
                <a:solidFill>
                  <a:srgbClr val="FFFFFF"/>
                </a:solidFill>
                <a:latin typeface="Candara"/>
                <a:cs typeface="Candara"/>
              </a:rPr>
              <a:t>Laboratórios</a:t>
            </a:r>
            <a:r>
              <a:rPr lang="en-US" sz="2400" b="1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2400" b="1" dirty="0" err="1" smtClean="0">
                <a:solidFill>
                  <a:srgbClr val="FFFFFF"/>
                </a:solidFill>
                <a:latin typeface="Candara"/>
                <a:cs typeface="Candara"/>
              </a:rPr>
              <a:t>Digitais</a:t>
            </a:r>
            <a:endParaRPr lang="en-US" sz="2400" b="1" dirty="0" smtClean="0">
              <a:solidFill>
                <a:srgbClr val="FFFFFF"/>
              </a:solidFill>
              <a:latin typeface="Candara"/>
              <a:cs typeface="Candara"/>
            </a:endParaRPr>
          </a:p>
          <a:p>
            <a:endParaRPr lang="en-US" sz="1000" b="1" dirty="0" smtClean="0">
              <a:solidFill>
                <a:srgbClr val="FFFFFF"/>
              </a:solidFill>
              <a:latin typeface="Candara"/>
              <a:cs typeface="Candar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719" y="1235770"/>
            <a:ext cx="8378753" cy="2816341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-324544" y="4149080"/>
            <a:ext cx="9865096" cy="72008"/>
          </a:xfrm>
          <a:prstGeom prst="line">
            <a:avLst/>
          </a:prstGeom>
          <a:ln w="76200" cmpd="sng">
            <a:solidFill>
              <a:srgbClr val="F79B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572000" y="4221088"/>
            <a:ext cx="8384" cy="2880320"/>
          </a:xfrm>
          <a:prstGeom prst="line">
            <a:avLst/>
          </a:prstGeom>
          <a:ln w="76200" cmpd="sng">
            <a:solidFill>
              <a:srgbClr val="F79B1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771" r="2338"/>
          <a:stretch/>
        </p:blipFill>
        <p:spPr>
          <a:xfrm>
            <a:off x="4611021" y="4204593"/>
            <a:ext cx="4532979" cy="28246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869711" y="395891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79512" y="4365104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andara"/>
                <a:cs typeface="Candara"/>
              </a:rPr>
              <a:t>15 </a:t>
            </a:r>
            <a:r>
              <a:rPr lang="en-US" sz="2800" b="1" dirty="0" err="1" smtClean="0">
                <a:latin typeface="Candara"/>
                <a:cs typeface="Candara"/>
              </a:rPr>
              <a:t>projetos-piloto</a:t>
            </a:r>
            <a:endParaRPr lang="en-US" sz="2800" b="1" dirty="0" smtClean="0">
              <a:latin typeface="Candara"/>
              <a:cs typeface="Candara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941168"/>
            <a:ext cx="3888432" cy="1731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latin typeface="Candara"/>
                <a:cs typeface="Candara"/>
              </a:rPr>
              <a:t># </a:t>
            </a:r>
            <a:r>
              <a:rPr lang="en-US" b="1" dirty="0" err="1" smtClean="0">
                <a:latin typeface="Candara"/>
                <a:cs typeface="Candara"/>
              </a:rPr>
              <a:t>comunicação</a:t>
            </a:r>
            <a:r>
              <a:rPr lang="en-US" b="1" dirty="0" smtClean="0">
                <a:latin typeface="Candara"/>
                <a:cs typeface="Candara"/>
              </a:rPr>
              <a:t> digital </a:t>
            </a:r>
            <a:r>
              <a:rPr lang="en-US" b="1" dirty="0" err="1" smtClean="0">
                <a:latin typeface="Candara"/>
                <a:cs typeface="Candara"/>
              </a:rPr>
              <a:t>comunitária</a:t>
            </a:r>
            <a:endParaRPr lang="en-US" b="1" dirty="0" smtClean="0">
              <a:latin typeface="Candara"/>
              <a:cs typeface="Candara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ndara"/>
                <a:cs typeface="Candara"/>
              </a:rPr>
              <a:t># </a:t>
            </a:r>
            <a:r>
              <a:rPr lang="en-US" b="1" dirty="0" err="1" smtClean="0">
                <a:latin typeface="Candara"/>
                <a:cs typeface="Candara"/>
              </a:rPr>
              <a:t>cartografias</a:t>
            </a:r>
            <a:r>
              <a:rPr lang="en-US" b="1" dirty="0" smtClean="0">
                <a:latin typeface="Candara"/>
                <a:cs typeface="Candara"/>
              </a:rPr>
              <a:t> </a:t>
            </a:r>
            <a:r>
              <a:rPr lang="en-US" b="1" dirty="0" err="1" smtClean="0">
                <a:latin typeface="Candara"/>
                <a:cs typeface="Candara"/>
              </a:rPr>
              <a:t>colaborativas</a:t>
            </a:r>
            <a:endParaRPr lang="en-US" b="1" dirty="0">
              <a:latin typeface="Candara"/>
              <a:cs typeface="Candara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ndara"/>
                <a:cs typeface="Candara"/>
              </a:rPr>
              <a:t># </a:t>
            </a:r>
            <a:r>
              <a:rPr lang="en-US" b="1" dirty="0" err="1" smtClean="0">
                <a:latin typeface="Candara"/>
                <a:cs typeface="Candara"/>
              </a:rPr>
              <a:t>aplicativos</a:t>
            </a:r>
            <a:r>
              <a:rPr lang="en-US" b="1" dirty="0" smtClean="0">
                <a:latin typeface="Candara"/>
                <a:cs typeface="Candara"/>
              </a:rPr>
              <a:t> de </a:t>
            </a:r>
            <a:r>
              <a:rPr lang="en-US" b="1" dirty="0" err="1" smtClean="0">
                <a:latin typeface="Candara"/>
                <a:cs typeface="Candara"/>
              </a:rPr>
              <a:t>intervenção</a:t>
            </a:r>
            <a:r>
              <a:rPr lang="en-US" b="1" dirty="0" smtClean="0">
                <a:latin typeface="Candara"/>
                <a:cs typeface="Candara"/>
              </a:rPr>
              <a:t> </a:t>
            </a:r>
            <a:r>
              <a:rPr lang="en-US" b="1" dirty="0" err="1" smtClean="0">
                <a:latin typeface="Candara"/>
                <a:cs typeface="Candara"/>
              </a:rPr>
              <a:t>urbana</a:t>
            </a:r>
            <a:endParaRPr lang="en-US" b="1" dirty="0" smtClean="0">
              <a:latin typeface="Candara"/>
              <a:cs typeface="Candara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latin typeface="Candara"/>
                <a:cs typeface="Candara"/>
              </a:rPr>
              <a:t># software e hardware </a:t>
            </a:r>
            <a:r>
              <a:rPr lang="en-US" b="1" dirty="0" err="1" smtClean="0">
                <a:latin typeface="Candara"/>
                <a:cs typeface="Candara"/>
              </a:rPr>
              <a:t>abertos</a:t>
            </a:r>
            <a:endParaRPr lang="en-US" b="1" dirty="0" smtClean="0"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38516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aptura de Tela 2015-08-04 às 20.37.2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" t="10386" r="9642" b="4791"/>
          <a:stretch/>
        </p:blipFill>
        <p:spPr>
          <a:xfrm>
            <a:off x="0" y="1418364"/>
            <a:ext cx="9110913" cy="5467020"/>
          </a:xfrm>
          <a:prstGeom prst="rect">
            <a:avLst/>
          </a:prstGeom>
        </p:spPr>
      </p:pic>
      <p:pic>
        <p:nvPicPr>
          <p:cNvPr id="6" name="Picture 2" descr="C:\Users\14770951795\Desktop\Gestão\Apresentações\Geral SEC\Apresentac¸a~o SEC - Geral (1) (2)\Apresentação\Page_0007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611" b="86775"/>
          <a:stretch/>
        </p:blipFill>
        <p:spPr bwMode="auto">
          <a:xfrm>
            <a:off x="-13368" y="118442"/>
            <a:ext cx="2137096" cy="10744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504" y="188640"/>
            <a:ext cx="1440160" cy="707886"/>
          </a:xfrm>
          <a:prstGeom prst="rect">
            <a:avLst/>
          </a:prstGeom>
          <a:solidFill>
            <a:srgbClr val="F79B1B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ndara"/>
                <a:cs typeface="Candara"/>
              </a:rPr>
              <a:t>APLs</a:t>
            </a:r>
            <a:endParaRPr lang="en-US" sz="4000" b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188920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Calibri" charset="0"/>
            </a:endParaRPr>
          </a:p>
        </p:txBody>
      </p:sp>
      <p:pic>
        <p:nvPicPr>
          <p:cNvPr id="3074" name="Picture 2" descr="C:\Users\14770951795\Desktop\Gestão\Apresentações\Incubadoras para SPC\Novo PPT\Economia da Cultura - Ministro\Nova apresentação para ministro - 03jun\matrizesjunta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86"/>
          </a:xfrm>
          <a:prstGeom prst="rect">
            <a:avLst/>
          </a:prstGeom>
          <a:noFill/>
        </p:spPr>
      </p:pic>
      <p:sp>
        <p:nvSpPr>
          <p:cNvPr id="6" name="CaixaDeTexto 5"/>
          <p:cNvSpPr txBox="1"/>
          <p:nvPr/>
        </p:nvSpPr>
        <p:spPr>
          <a:xfrm rot="20537956">
            <a:off x="3857620" y="320811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i="1" dirty="0" smtClean="0">
                <a:solidFill>
                  <a:schemeClr val="bg1"/>
                </a:solidFill>
                <a:latin typeface="Helvetica" pitchFamily="2" charset="0"/>
              </a:rPr>
              <a:t>cultura</a:t>
            </a:r>
            <a:endParaRPr lang="pt-BR" b="1" i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3756670" y="2812678"/>
            <a:ext cx="1287636" cy="108012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  <a:latin typeface="Candara"/>
                <a:cs typeface="Candara"/>
              </a:rPr>
              <a:t>CULTURA</a:t>
            </a:r>
          </a:p>
          <a:p>
            <a:endParaRPr lang="en-US" sz="200" b="1" dirty="0" smtClean="0">
              <a:solidFill>
                <a:schemeClr val="tx1"/>
              </a:solidFill>
              <a:latin typeface="Candara"/>
              <a:cs typeface="Candara"/>
            </a:endParaRPr>
          </a:p>
          <a:p>
            <a:r>
              <a:rPr lang="en-US" sz="900" b="1" dirty="0" smtClean="0">
                <a:solidFill>
                  <a:schemeClr val="tx1"/>
                </a:solidFill>
                <a:latin typeface="Candara"/>
                <a:cs typeface="Candara"/>
              </a:rPr>
              <a:t>#ECONÔMICA</a:t>
            </a:r>
          </a:p>
          <a:p>
            <a:r>
              <a:rPr lang="en-US" sz="900" b="1" dirty="0" smtClean="0">
                <a:solidFill>
                  <a:schemeClr val="tx1"/>
                </a:solidFill>
                <a:latin typeface="Candara"/>
                <a:cs typeface="Candara"/>
              </a:rPr>
              <a:t>#SIMBÓLICA</a:t>
            </a:r>
          </a:p>
          <a:p>
            <a:r>
              <a:rPr lang="en-US" sz="900" b="1" dirty="0" smtClean="0">
                <a:solidFill>
                  <a:schemeClr val="tx1"/>
                </a:solidFill>
                <a:latin typeface="Candara"/>
                <a:cs typeface="Candara"/>
              </a:rPr>
              <a:t>#CIDADÃ</a:t>
            </a:r>
            <a:endParaRPr lang="en-US" sz="900" b="1" dirty="0">
              <a:solidFill>
                <a:schemeClr val="tx1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123049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4770951795\Desktop\Gestão\Apresentações\Geral SEC\Apresentac¸a~o SEC - Geral (1) (2)\Apresentação\Page_000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611" b="86775"/>
          <a:stretch/>
        </p:blipFill>
        <p:spPr bwMode="auto">
          <a:xfrm>
            <a:off x="-13368" y="118442"/>
            <a:ext cx="2137096" cy="1074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1440160" cy="707886"/>
          </a:xfrm>
          <a:prstGeom prst="rect">
            <a:avLst/>
          </a:prstGeom>
          <a:solidFill>
            <a:srgbClr val="F79B1B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ndara"/>
                <a:cs typeface="Candara"/>
              </a:rPr>
              <a:t>APLs</a:t>
            </a:r>
            <a:endParaRPr lang="en-US" sz="4000" b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pic>
        <p:nvPicPr>
          <p:cNvPr id="4" name="Picture 3" descr="Captura de Tela 2015-08-04 às 20.37.2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" t="12219" r="9811" b="3185"/>
          <a:stretch/>
        </p:blipFill>
        <p:spPr>
          <a:xfrm>
            <a:off x="0" y="1196752"/>
            <a:ext cx="9162060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6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14770951795\Desktop\Gestão\Apresentações\Geral SEC\Apresentac¸a~o SEC - Geral (1) (2)\Apresentação\Page_0007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0611" b="86775"/>
          <a:stretch/>
        </p:blipFill>
        <p:spPr bwMode="auto">
          <a:xfrm>
            <a:off x="-13368" y="118442"/>
            <a:ext cx="2137096" cy="10744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1440160" cy="707886"/>
          </a:xfrm>
          <a:prstGeom prst="rect">
            <a:avLst/>
          </a:prstGeom>
          <a:solidFill>
            <a:srgbClr val="F79B1B"/>
          </a:solidFill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Candara"/>
                <a:cs typeface="Candara"/>
              </a:rPr>
              <a:t>APLs</a:t>
            </a:r>
            <a:endParaRPr lang="en-US" sz="4000" b="1" dirty="0">
              <a:solidFill>
                <a:schemeClr val="bg1"/>
              </a:solidFill>
              <a:latin typeface="Candar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617762"/>
            <a:ext cx="8646924" cy="44422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aseline="30000" dirty="0" smtClean="0"/>
              <a:t>-  </a:t>
            </a:r>
            <a:r>
              <a:rPr lang="pt-BR" sz="4800" baseline="30000" dirty="0" smtClean="0">
                <a:solidFill>
                  <a:srgbClr val="1C4297"/>
                </a:solidFill>
              </a:rPr>
              <a:t>20 unidades da federação e 217 cidades</a:t>
            </a:r>
          </a:p>
          <a:p>
            <a:endParaRPr lang="pt-BR" sz="4800" baseline="30000" dirty="0">
              <a:solidFill>
                <a:srgbClr val="1C4297"/>
              </a:solidFill>
            </a:endParaRPr>
          </a:p>
          <a:p>
            <a:r>
              <a:rPr lang="pt-BR" sz="4800" baseline="30000" dirty="0" smtClean="0">
                <a:solidFill>
                  <a:srgbClr val="1C4297"/>
                </a:solidFill>
              </a:rPr>
              <a:t>-  105,8 mil ocupações</a:t>
            </a:r>
          </a:p>
          <a:p>
            <a:endParaRPr lang="pt-BR" sz="4800" baseline="30000" dirty="0">
              <a:solidFill>
                <a:srgbClr val="1C4297"/>
              </a:solidFill>
            </a:endParaRPr>
          </a:p>
          <a:p>
            <a:r>
              <a:rPr lang="pt-BR" sz="4800" baseline="30000" dirty="0" smtClean="0">
                <a:solidFill>
                  <a:srgbClr val="1C4297"/>
                </a:solidFill>
              </a:rPr>
              <a:t>-  </a:t>
            </a:r>
            <a:r>
              <a:rPr lang="pt-BR" sz="4800" baseline="30000" dirty="0" err="1" smtClean="0">
                <a:solidFill>
                  <a:srgbClr val="1C4297"/>
                </a:solidFill>
              </a:rPr>
              <a:t>R</a:t>
            </a:r>
            <a:r>
              <a:rPr lang="pt-BR" sz="4800" baseline="30000" dirty="0" smtClean="0">
                <a:solidFill>
                  <a:srgbClr val="1C4297"/>
                </a:solidFill>
              </a:rPr>
              <a:t>$ 1,54 milhão de faturamento bruto anual</a:t>
            </a:r>
          </a:p>
          <a:p>
            <a:endParaRPr lang="pt-BR" sz="4000" baseline="30000" dirty="0" smtClean="0">
              <a:solidFill>
                <a:srgbClr val="1C4297"/>
              </a:solidFill>
            </a:endParaRPr>
          </a:p>
          <a:p>
            <a:pPr marL="274638" indent="-274638"/>
            <a:r>
              <a:rPr lang="pt-BR" sz="4800" baseline="30000" dirty="0" smtClean="0">
                <a:solidFill>
                  <a:srgbClr val="1C4297"/>
                </a:solidFill>
              </a:rPr>
              <a:t>-  </a:t>
            </a:r>
            <a:r>
              <a:rPr lang="x-none" sz="4800" baseline="30000" dirty="0" smtClean="0">
                <a:solidFill>
                  <a:srgbClr val="1C4297"/>
                </a:solidFill>
              </a:rPr>
              <a:t>APLs urbanos, de economia local e                           de articulação de micro e pequenos    empreendimentos culturais</a:t>
            </a:r>
            <a:endParaRPr lang="en-US" sz="4800" dirty="0">
              <a:solidFill>
                <a:srgbClr val="1C4297"/>
              </a:solidFill>
            </a:endParaRPr>
          </a:p>
        </p:txBody>
      </p:sp>
      <p:pic>
        <p:nvPicPr>
          <p:cNvPr id="5" name="Picture 2" descr="C:\Users\14770951795\Desktop\Gestão\Apresentações\Incubadoras para SPC\Novo PPT\Economia da Cultura - Ministro\ppa1.png"/>
          <p:cNvPicPr>
            <a:picLocks noChangeAspect="1" noChangeArrowheads="1"/>
          </p:cNvPicPr>
          <p:nvPr/>
        </p:nvPicPr>
        <p:blipFill rotWithShape="1">
          <a:blip r:embed="rId3"/>
          <a:srcRect l="1079" t="33952" r="96015" b="60450"/>
          <a:stretch/>
        </p:blipFill>
        <p:spPr bwMode="auto">
          <a:xfrm>
            <a:off x="545516" y="1556792"/>
            <a:ext cx="265793" cy="383974"/>
          </a:xfrm>
          <a:prstGeom prst="rect">
            <a:avLst/>
          </a:prstGeom>
          <a:noFill/>
        </p:spPr>
      </p:pic>
      <p:pic>
        <p:nvPicPr>
          <p:cNvPr id="6" name="Picture 2" descr="C:\Users\14770951795\Desktop\Gestão\Apresentações\Incubadoras para SPC\Novo PPT\Economia da Cultura - Ministro\ppa1.png"/>
          <p:cNvPicPr>
            <a:picLocks noChangeAspect="1" noChangeArrowheads="1"/>
          </p:cNvPicPr>
          <p:nvPr/>
        </p:nvPicPr>
        <p:blipFill rotWithShape="1">
          <a:blip r:embed="rId3"/>
          <a:srcRect l="1079" t="33952" r="96015" b="60450"/>
          <a:stretch/>
        </p:blipFill>
        <p:spPr bwMode="auto">
          <a:xfrm>
            <a:off x="545516" y="2564904"/>
            <a:ext cx="265793" cy="383974"/>
          </a:xfrm>
          <a:prstGeom prst="rect">
            <a:avLst/>
          </a:prstGeom>
          <a:noFill/>
        </p:spPr>
      </p:pic>
      <p:pic>
        <p:nvPicPr>
          <p:cNvPr id="7" name="Picture 2" descr="C:\Users\14770951795\Desktop\Gestão\Apresentações\Incubadoras para SPC\Novo PPT\Economia da Cultura - Ministro\ppa1.png"/>
          <p:cNvPicPr>
            <a:picLocks noChangeAspect="1" noChangeArrowheads="1"/>
          </p:cNvPicPr>
          <p:nvPr/>
        </p:nvPicPr>
        <p:blipFill rotWithShape="1">
          <a:blip r:embed="rId3"/>
          <a:srcRect l="1079" t="33952" r="96015" b="60450"/>
          <a:stretch/>
        </p:blipFill>
        <p:spPr bwMode="auto">
          <a:xfrm>
            <a:off x="545516" y="3501008"/>
            <a:ext cx="265793" cy="383974"/>
          </a:xfrm>
          <a:prstGeom prst="rect">
            <a:avLst/>
          </a:prstGeom>
          <a:noFill/>
        </p:spPr>
      </p:pic>
      <p:pic>
        <p:nvPicPr>
          <p:cNvPr id="8" name="Picture 2" descr="C:\Users\14770951795\Desktop\Gestão\Apresentações\Incubadoras para SPC\Novo PPT\Economia da Cultura - Ministro\ppa1.png"/>
          <p:cNvPicPr>
            <a:picLocks noChangeAspect="1" noChangeArrowheads="1"/>
          </p:cNvPicPr>
          <p:nvPr/>
        </p:nvPicPr>
        <p:blipFill rotWithShape="1">
          <a:blip r:embed="rId3"/>
          <a:srcRect l="1079" t="33952" r="96015" b="60450"/>
          <a:stretch/>
        </p:blipFill>
        <p:spPr bwMode="auto">
          <a:xfrm>
            <a:off x="545516" y="4437112"/>
            <a:ext cx="265793" cy="383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169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2928926" y="6000768"/>
            <a:ext cx="3214710" cy="714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extBox 6"/>
          <p:cNvSpPr txBox="1"/>
          <p:nvPr/>
        </p:nvSpPr>
        <p:spPr>
          <a:xfrm>
            <a:off x="3275856" y="5805264"/>
            <a:ext cx="56166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obrigad</a:t>
            </a:r>
            <a:r>
              <a:rPr lang="en-US" sz="4800" b="1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ndara"/>
                <a:cs typeface="Candara"/>
              </a:rPr>
              <a:t>o</a:t>
            </a:r>
          </a:p>
        </p:txBody>
      </p:sp>
      <p:sp>
        <p:nvSpPr>
          <p:cNvPr id="2" name="Rectangle 1"/>
          <p:cNvSpPr/>
          <p:nvPr/>
        </p:nvSpPr>
        <p:spPr>
          <a:xfrm>
            <a:off x="-108520" y="-99392"/>
            <a:ext cx="1512168" cy="1008112"/>
          </a:xfrm>
          <a:prstGeom prst="rect">
            <a:avLst/>
          </a:prstGeom>
          <a:noFill/>
          <a:ln w="76200" cmpd="sng">
            <a:solidFill>
              <a:srgbClr val="CE2C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115616" y="476672"/>
            <a:ext cx="6120680" cy="2448272"/>
          </a:xfrm>
          <a:prstGeom prst="rect">
            <a:avLst/>
          </a:prstGeom>
          <a:noFill/>
          <a:ln w="76200" cmpd="sng">
            <a:solidFill>
              <a:srgbClr val="CE2C2B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03648" y="692696"/>
            <a:ext cx="55143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Candara"/>
                <a:cs typeface="Candara"/>
              </a:rPr>
              <a:t>Guilherme</a:t>
            </a:r>
            <a:r>
              <a:rPr lang="en-US" b="1" dirty="0" smtClean="0">
                <a:latin typeface="Candara"/>
                <a:cs typeface="Candara"/>
              </a:rPr>
              <a:t> </a:t>
            </a:r>
            <a:r>
              <a:rPr lang="en-US" b="1" dirty="0" err="1" smtClean="0">
                <a:latin typeface="Candara"/>
                <a:cs typeface="Candara"/>
              </a:rPr>
              <a:t>Varella</a:t>
            </a:r>
            <a:endParaRPr lang="en-US" b="1" dirty="0" smtClean="0">
              <a:latin typeface="Candara"/>
              <a:cs typeface="Candara"/>
            </a:endParaRPr>
          </a:p>
          <a:p>
            <a:pPr algn="ctr"/>
            <a:r>
              <a:rPr lang="en-US" dirty="0" err="1" smtClean="0">
                <a:latin typeface="Candara"/>
                <a:cs typeface="Candara"/>
              </a:rPr>
              <a:t>Secretário</a:t>
            </a:r>
            <a:r>
              <a:rPr lang="en-US" dirty="0" smtClean="0">
                <a:latin typeface="Candara"/>
                <a:cs typeface="Candara"/>
              </a:rPr>
              <a:t> de </a:t>
            </a:r>
            <a:r>
              <a:rPr lang="en-US" dirty="0" err="1" smtClean="0">
                <a:latin typeface="Candara"/>
                <a:cs typeface="Candara"/>
              </a:rPr>
              <a:t>Políticas</a:t>
            </a:r>
            <a:r>
              <a:rPr lang="en-US" dirty="0" smtClean="0">
                <a:latin typeface="Candara"/>
                <a:cs typeface="Candara"/>
              </a:rPr>
              <a:t> Culturais</a:t>
            </a:r>
          </a:p>
          <a:p>
            <a:pPr algn="ctr"/>
            <a:r>
              <a:rPr lang="en-US" dirty="0" err="1" smtClean="0">
                <a:latin typeface="Candara"/>
                <a:cs typeface="Candara"/>
              </a:rPr>
              <a:t>Ministério</a:t>
            </a:r>
            <a:r>
              <a:rPr lang="en-US" dirty="0" smtClean="0">
                <a:latin typeface="Candara"/>
                <a:cs typeface="Candara"/>
              </a:rPr>
              <a:t> da </a:t>
            </a:r>
            <a:r>
              <a:rPr lang="en-US" dirty="0" err="1" smtClean="0">
                <a:latin typeface="Candara"/>
                <a:cs typeface="Candara"/>
              </a:rPr>
              <a:t>Cultura</a:t>
            </a:r>
            <a:endParaRPr lang="en-US" dirty="0" smtClean="0">
              <a:latin typeface="Candara"/>
              <a:cs typeface="Candara"/>
            </a:endParaRPr>
          </a:p>
          <a:p>
            <a:pPr algn="ctr"/>
            <a:endParaRPr lang="en-US" dirty="0" smtClean="0">
              <a:latin typeface="Candara"/>
              <a:cs typeface="Candara"/>
            </a:endParaRPr>
          </a:p>
          <a:p>
            <a:pPr algn="ctr"/>
            <a:endParaRPr lang="en-US" dirty="0">
              <a:latin typeface="Candara"/>
              <a:cs typeface="Candara"/>
            </a:endParaRPr>
          </a:p>
          <a:p>
            <a:pPr algn="ctr"/>
            <a:r>
              <a:rPr lang="en-US" dirty="0" smtClean="0">
                <a:latin typeface="Candara"/>
                <a:cs typeface="Candara"/>
              </a:rPr>
              <a:t>061 2024-2221</a:t>
            </a:r>
          </a:p>
          <a:p>
            <a:pPr algn="ctr"/>
            <a:r>
              <a:rPr lang="en-US" dirty="0">
                <a:latin typeface="Candara"/>
                <a:cs typeface="Candara"/>
                <a:hlinkClick r:id="rId2"/>
              </a:rPr>
              <a:t>g</a:t>
            </a:r>
            <a:r>
              <a:rPr lang="en-US" dirty="0" smtClean="0">
                <a:latin typeface="Candara"/>
                <a:cs typeface="Candara"/>
                <a:hlinkClick r:id="rId2"/>
              </a:rPr>
              <a:t>uilherme.varella@cultura.gov.br</a:t>
            </a:r>
            <a:endParaRPr lang="en-US" dirty="0">
              <a:latin typeface="Candara"/>
              <a:cs typeface="Candara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203848" y="1844824"/>
            <a:ext cx="1800200" cy="0"/>
          </a:xfrm>
          <a:prstGeom prst="line">
            <a:avLst/>
          </a:prstGeom>
          <a:ln w="38100" cmpd="sng">
            <a:solidFill>
              <a:srgbClr val="CE2C2B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6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4770951795\Desktop\Gestão\Apresentações\Incubadoras para SPC\context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cxnSp>
        <p:nvCxnSpPr>
          <p:cNvPr id="5" name="Straight Connector 4"/>
          <p:cNvCxnSpPr/>
          <p:nvPr/>
        </p:nvCxnSpPr>
        <p:spPr>
          <a:xfrm>
            <a:off x="3828143" y="2484529"/>
            <a:ext cx="1440160" cy="0"/>
          </a:xfrm>
          <a:prstGeom prst="line">
            <a:avLst/>
          </a:prstGeom>
          <a:ln w="57150" cmpd="sng">
            <a:solidFill>
              <a:srgbClr val="1C42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419872" y="3268909"/>
            <a:ext cx="2304256" cy="32150"/>
          </a:xfrm>
          <a:prstGeom prst="line">
            <a:avLst/>
          </a:prstGeom>
          <a:ln w="57150" cmpd="sng">
            <a:solidFill>
              <a:srgbClr val="1C42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851920" y="5677982"/>
            <a:ext cx="1440160" cy="0"/>
          </a:xfrm>
          <a:prstGeom prst="line">
            <a:avLst/>
          </a:prstGeom>
          <a:ln w="57150" cmpd="sng">
            <a:solidFill>
              <a:srgbClr val="1C42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491880" y="4861452"/>
            <a:ext cx="2232248" cy="0"/>
          </a:xfrm>
          <a:prstGeom prst="line">
            <a:avLst/>
          </a:prstGeom>
          <a:ln w="57150" cmpd="sng">
            <a:solidFill>
              <a:srgbClr val="1C42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51920" y="4077072"/>
            <a:ext cx="1440160" cy="0"/>
          </a:xfrm>
          <a:prstGeom prst="line">
            <a:avLst/>
          </a:prstGeom>
          <a:ln w="57150" cmpd="sng">
            <a:solidFill>
              <a:srgbClr val="1C42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146" name="Picture 2" descr="C:\Users\14770951795\Desktop\Gestão\Apresentações\Incubadoras para SPC\Novo PPT\Economia da Cultura - Ministro\contextogu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674770"/>
            <a:ext cx="9144000" cy="6858686"/>
          </a:xfrm>
          <a:prstGeom prst="rect">
            <a:avLst/>
          </a:prstGeom>
          <a:noFill/>
        </p:spPr>
      </p:pic>
      <p:pic>
        <p:nvPicPr>
          <p:cNvPr id="11" name="Picture 2" descr="C:\Users\14770951795\Desktop\Gestão\Apresentações\Incubadoras para SPC\Novo PPT\Economia da Cultura - Ministro\contextogu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" t="88226" r="-163" b="-3564"/>
          <a:stretch/>
        </p:blipFill>
        <p:spPr bwMode="auto">
          <a:xfrm>
            <a:off x="36512" y="0"/>
            <a:ext cx="9144000" cy="105197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3563888" y="332656"/>
            <a:ext cx="7028522" cy="523220"/>
          </a:xfrm>
          <a:prstGeom prst="rect">
            <a:avLst/>
          </a:prstGeom>
          <a:solidFill>
            <a:srgbClr val="F79B1B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  <a:r>
              <a:rPr lang="en-US" sz="2800" b="1" dirty="0" err="1" smtClean="0">
                <a:solidFill>
                  <a:srgbClr val="FFFFFF"/>
                </a:solidFill>
                <a:latin typeface="Candara"/>
                <a:cs typeface="Candara"/>
              </a:rPr>
              <a:t>atributos</a:t>
            </a:r>
            <a:r>
              <a:rPr lang="en-US" sz="2800" b="1" dirty="0" smtClean="0">
                <a:solidFill>
                  <a:srgbClr val="FFFFFF"/>
                </a:solidFill>
                <a:latin typeface="Candara"/>
                <a:cs typeface="Candara"/>
              </a:rPr>
              <a:t> da </a:t>
            </a:r>
            <a:r>
              <a:rPr lang="en-US" sz="2800" b="1" dirty="0" err="1" smtClean="0">
                <a:solidFill>
                  <a:srgbClr val="FFFFFF"/>
                </a:solidFill>
                <a:latin typeface="Candara"/>
                <a:cs typeface="Candara"/>
              </a:rPr>
              <a:t>economia</a:t>
            </a:r>
            <a:r>
              <a:rPr lang="en-US" sz="2800" b="1" dirty="0" smtClean="0">
                <a:solidFill>
                  <a:srgbClr val="FFFFFF"/>
                </a:solidFill>
                <a:latin typeface="Candara"/>
                <a:cs typeface="Candara"/>
              </a:rPr>
              <a:t> da </a:t>
            </a:r>
            <a:r>
              <a:rPr lang="en-US" sz="2800" b="1" dirty="0" err="1" smtClean="0">
                <a:solidFill>
                  <a:srgbClr val="FFFFFF"/>
                </a:solidFill>
                <a:latin typeface="Candara"/>
                <a:cs typeface="Candara"/>
              </a:rPr>
              <a:t>cultura</a:t>
            </a:r>
            <a:endParaRPr lang="en-US" sz="2800" b="1" dirty="0" smtClean="0">
              <a:solidFill>
                <a:srgbClr val="FFFF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414926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4770951795\Desktop\Gestão\Apresentações\Incubadoras para SPC\Novo PPT\Economia da Cultura - Ministro\Nova apresentação para ministro - 03jun\justificativ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8522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64088" y="332656"/>
            <a:ext cx="5228322" cy="523220"/>
          </a:xfrm>
          <a:prstGeom prst="rect">
            <a:avLst/>
          </a:prstGeom>
          <a:solidFill>
            <a:srgbClr val="F79B1B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Candara"/>
                <a:cs typeface="Candara"/>
              </a:rPr>
              <a:t>   </a:t>
            </a:r>
            <a:r>
              <a:rPr lang="en-US" sz="2800" b="1" dirty="0" err="1" smtClean="0">
                <a:solidFill>
                  <a:srgbClr val="FFFFFF"/>
                </a:solidFill>
                <a:latin typeface="Candara"/>
                <a:cs typeface="Candara"/>
              </a:rPr>
              <a:t>cenário</a:t>
            </a:r>
            <a:r>
              <a:rPr lang="en-US" sz="2800" b="1" dirty="0" smtClean="0">
                <a:solidFill>
                  <a:srgbClr val="FFFFFF"/>
                </a:solidFill>
                <a:latin typeface="Candara"/>
                <a:cs typeface="Candara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Candara"/>
                <a:cs typeface="Candara"/>
              </a:rPr>
              <a:t>nacional</a:t>
            </a:r>
            <a:endParaRPr lang="en-US" sz="2800" b="1" dirty="0" smtClean="0">
              <a:solidFill>
                <a:srgbClr val="FFFFFF"/>
              </a:solidFill>
              <a:latin typeface="Candar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7604" y="1833786"/>
            <a:ext cx="8646924" cy="3457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aseline="30000" dirty="0" smtClean="0"/>
              <a:t>-  </a:t>
            </a:r>
            <a:r>
              <a:rPr lang="pt-BR" sz="4800" baseline="30000" dirty="0" smtClean="0">
                <a:solidFill>
                  <a:srgbClr val="1C4297"/>
                </a:solidFill>
              </a:rPr>
              <a:t>251 mil empreendimentos</a:t>
            </a:r>
          </a:p>
          <a:p>
            <a:endParaRPr lang="pt-BR" sz="4800" baseline="30000" dirty="0">
              <a:solidFill>
                <a:srgbClr val="1C4297"/>
              </a:solidFill>
            </a:endParaRPr>
          </a:p>
          <a:p>
            <a:r>
              <a:rPr lang="pt-BR" sz="4800" baseline="30000" dirty="0" smtClean="0">
                <a:solidFill>
                  <a:srgbClr val="1C4297"/>
                </a:solidFill>
              </a:rPr>
              <a:t>-  </a:t>
            </a:r>
            <a:r>
              <a:rPr lang="pt-BR" sz="4800" baseline="30000" dirty="0" err="1" smtClean="0">
                <a:solidFill>
                  <a:srgbClr val="1C4297"/>
                </a:solidFill>
              </a:rPr>
              <a:t>R</a:t>
            </a:r>
            <a:r>
              <a:rPr lang="pt-BR" sz="4800" baseline="30000" dirty="0" smtClean="0">
                <a:solidFill>
                  <a:srgbClr val="1C4297"/>
                </a:solidFill>
              </a:rPr>
              <a:t>$ 126 bilhões (2,6% do PIB)</a:t>
            </a:r>
          </a:p>
          <a:p>
            <a:endParaRPr lang="pt-BR" sz="4800" baseline="30000" dirty="0">
              <a:solidFill>
                <a:srgbClr val="1C4297"/>
              </a:solidFill>
            </a:endParaRPr>
          </a:p>
          <a:p>
            <a:r>
              <a:rPr lang="pt-BR" sz="4800" baseline="30000" dirty="0" smtClean="0">
                <a:solidFill>
                  <a:srgbClr val="1C4297"/>
                </a:solidFill>
              </a:rPr>
              <a:t>-  892,5 mil empregos formais (1,8% do total)</a:t>
            </a:r>
          </a:p>
          <a:p>
            <a:endParaRPr lang="pt-BR" sz="4000" baseline="30000" dirty="0" smtClean="0">
              <a:solidFill>
                <a:srgbClr val="1C4297"/>
              </a:solidFill>
            </a:endParaRPr>
          </a:p>
          <a:p>
            <a:r>
              <a:rPr lang="pt-BR" sz="4800" baseline="30000" dirty="0" smtClean="0">
                <a:solidFill>
                  <a:srgbClr val="1C4297"/>
                </a:solidFill>
              </a:rPr>
              <a:t>-  economia com alta taxa de expansão</a:t>
            </a:r>
            <a:endParaRPr lang="en-US" sz="4800" dirty="0">
              <a:solidFill>
                <a:srgbClr val="1C4297"/>
              </a:solidFill>
            </a:endParaRPr>
          </a:p>
        </p:txBody>
      </p:sp>
      <p:pic>
        <p:nvPicPr>
          <p:cNvPr id="5" name="Picture 2" descr="C:\Users\14770951795\Desktop\Gestão\Apresentações\Incubadoras para SPC\Novo PPT\Economia da Cultura - Ministro\ppa1.png"/>
          <p:cNvPicPr>
            <a:picLocks noChangeAspect="1" noChangeArrowheads="1"/>
          </p:cNvPicPr>
          <p:nvPr/>
        </p:nvPicPr>
        <p:blipFill rotWithShape="1">
          <a:blip r:embed="rId3"/>
          <a:srcRect l="1079" t="33952" r="96015" b="60450"/>
          <a:stretch/>
        </p:blipFill>
        <p:spPr bwMode="auto">
          <a:xfrm>
            <a:off x="683568" y="1772816"/>
            <a:ext cx="265793" cy="383974"/>
          </a:xfrm>
          <a:prstGeom prst="rect">
            <a:avLst/>
          </a:prstGeom>
          <a:noFill/>
        </p:spPr>
      </p:pic>
      <p:pic>
        <p:nvPicPr>
          <p:cNvPr id="10" name="Picture 2" descr="C:\Users\14770951795\Desktop\Gestão\Apresentações\Incubadoras para SPC\Novo PPT\Economia da Cultura - Ministro\ppa1.png"/>
          <p:cNvPicPr>
            <a:picLocks noChangeAspect="1" noChangeArrowheads="1"/>
          </p:cNvPicPr>
          <p:nvPr/>
        </p:nvPicPr>
        <p:blipFill rotWithShape="1">
          <a:blip r:embed="rId3"/>
          <a:srcRect l="1079" t="33952" r="96015" b="60450"/>
          <a:stretch/>
        </p:blipFill>
        <p:spPr bwMode="auto">
          <a:xfrm>
            <a:off x="683568" y="2780928"/>
            <a:ext cx="265793" cy="383974"/>
          </a:xfrm>
          <a:prstGeom prst="rect">
            <a:avLst/>
          </a:prstGeom>
          <a:noFill/>
        </p:spPr>
      </p:pic>
      <p:pic>
        <p:nvPicPr>
          <p:cNvPr id="11" name="Picture 2" descr="C:\Users\14770951795\Desktop\Gestão\Apresentações\Incubadoras para SPC\Novo PPT\Economia da Cultura - Ministro\ppa1.png"/>
          <p:cNvPicPr>
            <a:picLocks noChangeAspect="1" noChangeArrowheads="1"/>
          </p:cNvPicPr>
          <p:nvPr/>
        </p:nvPicPr>
        <p:blipFill rotWithShape="1">
          <a:blip r:embed="rId3"/>
          <a:srcRect l="1079" t="33952" r="96015" b="60450"/>
          <a:stretch/>
        </p:blipFill>
        <p:spPr bwMode="auto">
          <a:xfrm>
            <a:off x="683568" y="3717032"/>
            <a:ext cx="265793" cy="383974"/>
          </a:xfrm>
          <a:prstGeom prst="rect">
            <a:avLst/>
          </a:prstGeom>
          <a:noFill/>
        </p:spPr>
      </p:pic>
      <p:pic>
        <p:nvPicPr>
          <p:cNvPr id="12" name="Picture 2" descr="C:\Users\14770951795\Desktop\Gestão\Apresentações\Incubadoras para SPC\Novo PPT\Economia da Cultura - Ministro\ppa1.png"/>
          <p:cNvPicPr>
            <a:picLocks noChangeAspect="1" noChangeArrowheads="1"/>
          </p:cNvPicPr>
          <p:nvPr/>
        </p:nvPicPr>
        <p:blipFill rotWithShape="1">
          <a:blip r:embed="rId3"/>
          <a:srcRect l="1079" t="33952" r="96015" b="60450"/>
          <a:stretch/>
        </p:blipFill>
        <p:spPr bwMode="auto">
          <a:xfrm>
            <a:off x="683568" y="4653136"/>
            <a:ext cx="265793" cy="383974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380312" y="634125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FIRJAN, 2014</a:t>
            </a:r>
            <a:endParaRPr lang="en-US" sz="2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96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4770951795\Desktop\Gestão\Apresentações\Incubadoras para SPC\Novo PPT\Economia da Cultura - Ministro\Nova apresentação para ministro - 03jun\objetiv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64088" y="332656"/>
            <a:ext cx="5228322" cy="523220"/>
          </a:xfrm>
          <a:prstGeom prst="rect">
            <a:avLst/>
          </a:prstGeom>
          <a:solidFill>
            <a:srgbClr val="F79B1B"/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FF"/>
                </a:solidFill>
                <a:latin typeface="Candara"/>
                <a:cs typeface="Candara"/>
              </a:rPr>
              <a:t>   </a:t>
            </a:r>
            <a:r>
              <a:rPr lang="en-US" sz="2800" b="1" dirty="0" err="1" smtClean="0">
                <a:solidFill>
                  <a:srgbClr val="FFFFFF"/>
                </a:solidFill>
                <a:latin typeface="Candara"/>
                <a:cs typeface="Candara"/>
              </a:rPr>
              <a:t>estratégias</a:t>
            </a:r>
            <a:endParaRPr lang="en-US" sz="2800" b="1" dirty="0" smtClean="0">
              <a:solidFill>
                <a:srgbClr val="FFFFFF"/>
              </a:solidFill>
              <a:latin typeface="Candara"/>
              <a:cs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14770951795\Desktop\Gestão\Apresentações\Incubadoras para SPC\Novo PPT\contexto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320223" y="31371"/>
            <a:ext cx="5860289" cy="1131392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148064" y="1340768"/>
            <a:ext cx="3744416" cy="4680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644008" y="1951389"/>
            <a:ext cx="3672408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000" i="1" dirty="0" err="1" smtClean="0">
                <a:solidFill>
                  <a:srgbClr val="28B3A1"/>
                </a:solidFill>
                <a:latin typeface="Candara"/>
                <a:cs typeface="Candara"/>
              </a:rPr>
              <a:t>teatro</a:t>
            </a:r>
            <a:endParaRPr lang="en-US" sz="20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000" i="1" dirty="0" smtClean="0">
                <a:solidFill>
                  <a:srgbClr val="28B3A1"/>
                </a:solidFill>
                <a:latin typeface="Candara"/>
                <a:cs typeface="Candara"/>
              </a:rPr>
              <a:t>#</a:t>
            </a:r>
            <a:r>
              <a:rPr lang="en-US" sz="2000" i="1" dirty="0" err="1" smtClean="0">
                <a:solidFill>
                  <a:srgbClr val="28B3A1"/>
                </a:solidFill>
                <a:latin typeface="Candara"/>
                <a:cs typeface="Candara"/>
              </a:rPr>
              <a:t>música</a:t>
            </a:r>
            <a:endParaRPr lang="en-US" sz="20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000" i="1" dirty="0" smtClean="0">
                <a:solidFill>
                  <a:srgbClr val="28B3A1"/>
                </a:solidFill>
                <a:latin typeface="Candara"/>
                <a:cs typeface="Candara"/>
              </a:rPr>
              <a:t>#</a:t>
            </a:r>
            <a:r>
              <a:rPr lang="en-US" sz="2000" i="1" dirty="0" err="1" smtClean="0">
                <a:solidFill>
                  <a:srgbClr val="28B3A1"/>
                </a:solidFill>
                <a:latin typeface="Candara"/>
                <a:cs typeface="Candara"/>
              </a:rPr>
              <a:t>literatura</a:t>
            </a:r>
            <a:endParaRPr lang="en-US" sz="20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000" i="1" dirty="0" smtClean="0">
                <a:solidFill>
                  <a:srgbClr val="28B3A1"/>
                </a:solidFill>
                <a:latin typeface="Candara"/>
                <a:cs typeface="Candara"/>
              </a:rPr>
              <a:t>#</a:t>
            </a:r>
            <a:r>
              <a:rPr lang="en-US" sz="2000" i="1" dirty="0" err="1" smtClean="0">
                <a:solidFill>
                  <a:srgbClr val="28B3A1"/>
                </a:solidFill>
                <a:latin typeface="Candara"/>
                <a:cs typeface="Candara"/>
              </a:rPr>
              <a:t>artes</a:t>
            </a:r>
            <a:r>
              <a:rPr lang="en-US" sz="2000" i="1" dirty="0" smtClean="0">
                <a:solidFill>
                  <a:srgbClr val="28B3A1"/>
                </a:solidFill>
                <a:latin typeface="Candara"/>
                <a:cs typeface="Candara"/>
              </a:rPr>
              <a:t> </a:t>
            </a:r>
            <a:r>
              <a:rPr lang="en-US" sz="2000" i="1" dirty="0" err="1" smtClean="0">
                <a:solidFill>
                  <a:srgbClr val="28B3A1"/>
                </a:solidFill>
                <a:latin typeface="Candara"/>
                <a:cs typeface="Candara"/>
              </a:rPr>
              <a:t>digitais</a:t>
            </a:r>
            <a:endParaRPr lang="en-US" sz="20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000" i="1" dirty="0" smtClean="0">
                <a:solidFill>
                  <a:srgbClr val="28B3A1"/>
                </a:solidFill>
                <a:latin typeface="Candara"/>
                <a:cs typeface="Candara"/>
              </a:rPr>
              <a:t>#</a:t>
            </a:r>
            <a:r>
              <a:rPr lang="en-US" sz="2000" i="1" dirty="0" err="1" smtClean="0">
                <a:solidFill>
                  <a:srgbClr val="28B3A1"/>
                </a:solidFill>
                <a:latin typeface="Candara"/>
                <a:cs typeface="Candara"/>
              </a:rPr>
              <a:t>dança</a:t>
            </a:r>
            <a:endParaRPr lang="en-US" sz="20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000" i="1" dirty="0" smtClean="0">
                <a:solidFill>
                  <a:srgbClr val="28B3A1"/>
                </a:solidFill>
                <a:latin typeface="Candara"/>
                <a:cs typeface="Candara"/>
              </a:rPr>
              <a:t>#</a:t>
            </a:r>
            <a:r>
              <a:rPr lang="en-US" sz="2000" i="1" dirty="0" err="1" smtClean="0">
                <a:solidFill>
                  <a:srgbClr val="28B3A1"/>
                </a:solidFill>
                <a:latin typeface="Candara"/>
                <a:cs typeface="Candara"/>
              </a:rPr>
              <a:t>artes</a:t>
            </a:r>
            <a:r>
              <a:rPr lang="en-US" sz="2000" i="1" dirty="0" smtClean="0">
                <a:solidFill>
                  <a:srgbClr val="28B3A1"/>
                </a:solidFill>
                <a:latin typeface="Candara"/>
                <a:cs typeface="Candara"/>
              </a:rPr>
              <a:t> </a:t>
            </a:r>
            <a:r>
              <a:rPr lang="en-US" sz="2000" i="1" dirty="0" err="1" smtClean="0">
                <a:solidFill>
                  <a:srgbClr val="28B3A1"/>
                </a:solidFill>
                <a:latin typeface="Candara"/>
                <a:cs typeface="Candara"/>
              </a:rPr>
              <a:t>visuais</a:t>
            </a:r>
            <a:endParaRPr lang="en-US" sz="20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000" i="1" dirty="0" smtClean="0">
                <a:solidFill>
                  <a:srgbClr val="28B3A1"/>
                </a:solidFill>
                <a:latin typeface="Candara"/>
                <a:cs typeface="Candara"/>
              </a:rPr>
              <a:t>#</a:t>
            </a:r>
            <a:r>
              <a:rPr lang="en-US" sz="2000" i="1" dirty="0" err="1" smtClean="0">
                <a:solidFill>
                  <a:srgbClr val="28B3A1"/>
                </a:solidFill>
                <a:latin typeface="Candara"/>
                <a:cs typeface="Candara"/>
              </a:rPr>
              <a:t>circo</a:t>
            </a:r>
            <a:endParaRPr lang="en-US" sz="20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000" i="1" dirty="0" smtClean="0">
                <a:solidFill>
                  <a:srgbClr val="28B3A1"/>
                </a:solidFill>
                <a:latin typeface="Candara"/>
                <a:cs typeface="Candara"/>
              </a:rPr>
              <a:t># digital</a:t>
            </a:r>
          </a:p>
          <a:p>
            <a:r>
              <a:rPr lang="en-US" sz="2000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000" i="1" dirty="0" err="1" smtClean="0">
                <a:solidFill>
                  <a:srgbClr val="28B3A1"/>
                </a:solidFill>
                <a:latin typeface="Candara"/>
                <a:cs typeface="Candara"/>
              </a:rPr>
              <a:t>conhecimento</a:t>
            </a:r>
            <a:endParaRPr lang="en-US" sz="20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000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000" i="1" dirty="0" err="1" smtClean="0">
                <a:solidFill>
                  <a:srgbClr val="28B3A1"/>
                </a:solidFill>
                <a:latin typeface="Candara"/>
                <a:cs typeface="Candara"/>
              </a:rPr>
              <a:t>internacional</a:t>
            </a:r>
            <a:endParaRPr lang="en-US" sz="20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000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000" i="1" dirty="0" err="1" smtClean="0">
                <a:solidFill>
                  <a:srgbClr val="28B3A1"/>
                </a:solidFill>
                <a:latin typeface="Candara"/>
                <a:cs typeface="Candara"/>
              </a:rPr>
              <a:t>grandes</a:t>
            </a:r>
            <a:r>
              <a:rPr lang="en-US" sz="2000" i="1" dirty="0" smtClean="0">
                <a:solidFill>
                  <a:srgbClr val="28B3A1"/>
                </a:solidFill>
                <a:latin typeface="Candara"/>
                <a:cs typeface="Candara"/>
              </a:rPr>
              <a:t> </a:t>
            </a:r>
            <a:r>
              <a:rPr lang="en-US" sz="2000" i="1" dirty="0" err="1" smtClean="0">
                <a:solidFill>
                  <a:srgbClr val="28B3A1"/>
                </a:solidFill>
                <a:latin typeface="Candara"/>
                <a:cs typeface="Candara"/>
              </a:rPr>
              <a:t>eventos</a:t>
            </a:r>
            <a:endParaRPr lang="en-US" sz="2000" i="1" dirty="0" smtClean="0">
              <a:solidFill>
                <a:srgbClr val="28B3A1"/>
              </a:solidFill>
              <a:latin typeface="Candara"/>
              <a:cs typeface="Candara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831038" y="1785926"/>
            <a:ext cx="3357586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i="1" dirty="0" err="1" smtClean="0">
                <a:solidFill>
                  <a:srgbClr val="28B3A1"/>
                </a:solidFill>
                <a:latin typeface="Candara"/>
                <a:cs typeface="Candara"/>
              </a:rPr>
              <a:t>festas</a:t>
            </a:r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 </a:t>
            </a:r>
            <a:r>
              <a:rPr lang="en-US" i="1" dirty="0" err="1" smtClean="0">
                <a:solidFill>
                  <a:srgbClr val="28B3A1"/>
                </a:solidFill>
                <a:latin typeface="Candara"/>
                <a:cs typeface="Candara"/>
              </a:rPr>
              <a:t>populares</a:t>
            </a:r>
            <a:endParaRPr lang="en-US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i="1" dirty="0" err="1" smtClean="0">
                <a:solidFill>
                  <a:srgbClr val="28B3A1"/>
                </a:solidFill>
                <a:latin typeface="Candara"/>
                <a:cs typeface="Candara"/>
              </a:rPr>
              <a:t>turismo</a:t>
            </a:r>
            <a:endParaRPr lang="en-US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#</a:t>
            </a:r>
            <a:r>
              <a:rPr lang="en-US" i="1" dirty="0" err="1" smtClean="0">
                <a:solidFill>
                  <a:srgbClr val="28B3A1"/>
                </a:solidFill>
                <a:latin typeface="Candara"/>
                <a:cs typeface="Candara"/>
              </a:rPr>
              <a:t>artesanato</a:t>
            </a:r>
            <a:endParaRPr lang="en-US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#</a:t>
            </a:r>
            <a:r>
              <a:rPr lang="en-US" i="1" dirty="0" err="1" smtClean="0">
                <a:solidFill>
                  <a:srgbClr val="28B3A1"/>
                </a:solidFill>
                <a:latin typeface="Candara"/>
                <a:cs typeface="Candara"/>
              </a:rPr>
              <a:t>moda</a:t>
            </a:r>
            <a:endParaRPr lang="en-US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#design</a:t>
            </a:r>
          </a:p>
          <a:p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#</a:t>
            </a:r>
            <a:r>
              <a:rPr lang="en-US" i="1" dirty="0" err="1" smtClean="0">
                <a:solidFill>
                  <a:srgbClr val="28B3A1"/>
                </a:solidFill>
                <a:latin typeface="Candara"/>
                <a:cs typeface="Candara"/>
              </a:rPr>
              <a:t>gastronomia</a:t>
            </a:r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 </a:t>
            </a:r>
          </a:p>
          <a:p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#</a:t>
            </a:r>
            <a:r>
              <a:rPr lang="en-US" i="1" dirty="0" err="1" smtClean="0">
                <a:solidFill>
                  <a:srgbClr val="28B3A1"/>
                </a:solidFill>
                <a:latin typeface="Candara"/>
                <a:cs typeface="Candara"/>
              </a:rPr>
              <a:t>arquitetura</a:t>
            </a:r>
            <a:endParaRPr lang="en-US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#</a:t>
            </a:r>
            <a:r>
              <a:rPr lang="en-US" i="1" dirty="0" err="1" smtClean="0">
                <a:solidFill>
                  <a:srgbClr val="28B3A1"/>
                </a:solidFill>
                <a:latin typeface="Candara"/>
                <a:cs typeface="Candara"/>
              </a:rPr>
              <a:t>softwares</a:t>
            </a:r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 </a:t>
            </a:r>
            <a:r>
              <a:rPr lang="en-US" i="1" dirty="0" err="1" smtClean="0">
                <a:solidFill>
                  <a:srgbClr val="28B3A1"/>
                </a:solidFill>
                <a:latin typeface="Candara"/>
                <a:cs typeface="Candara"/>
              </a:rPr>
              <a:t>interativos</a:t>
            </a:r>
            <a:endParaRPr lang="en-US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i="1" dirty="0" err="1" smtClean="0">
                <a:solidFill>
                  <a:srgbClr val="28B3A1"/>
                </a:solidFill>
                <a:latin typeface="Candara"/>
                <a:cs typeface="Candara"/>
              </a:rPr>
              <a:t>solidária</a:t>
            </a:r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 e popular</a:t>
            </a:r>
          </a:p>
          <a:p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#</a:t>
            </a:r>
            <a:r>
              <a:rPr lang="en-US" i="1" dirty="0" err="1" smtClean="0">
                <a:solidFill>
                  <a:srgbClr val="28B3A1"/>
                </a:solidFill>
                <a:latin typeface="Candara"/>
                <a:cs typeface="Candara"/>
              </a:rPr>
              <a:t>museus</a:t>
            </a:r>
            <a:endParaRPr lang="en-US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#</a:t>
            </a:r>
            <a:r>
              <a:rPr lang="en-US" i="1" dirty="0" err="1" smtClean="0">
                <a:solidFill>
                  <a:srgbClr val="28B3A1"/>
                </a:solidFill>
                <a:latin typeface="Candara"/>
                <a:cs typeface="Candara"/>
              </a:rPr>
              <a:t>patrimônio</a:t>
            </a:r>
            <a:endParaRPr lang="en-US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#audiovisual</a:t>
            </a:r>
          </a:p>
          <a:p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#</a:t>
            </a:r>
            <a:r>
              <a:rPr lang="en-US" i="1" dirty="0" err="1" smtClean="0">
                <a:solidFill>
                  <a:srgbClr val="28B3A1"/>
                </a:solidFill>
                <a:latin typeface="Candara"/>
                <a:cs typeface="Candara"/>
              </a:rPr>
              <a:t>língua</a:t>
            </a:r>
            <a:r>
              <a:rPr lang="en-US" i="1" dirty="0" smtClean="0">
                <a:solidFill>
                  <a:srgbClr val="28B3A1"/>
                </a:solidFill>
                <a:latin typeface="Candara"/>
                <a:cs typeface="Candara"/>
              </a:rPr>
              <a:t> </a:t>
            </a:r>
            <a:r>
              <a:rPr lang="en-US" i="1" dirty="0" err="1" smtClean="0">
                <a:solidFill>
                  <a:srgbClr val="28B3A1"/>
                </a:solidFill>
                <a:latin typeface="Candara"/>
                <a:cs typeface="Candara"/>
              </a:rPr>
              <a:t>portuguesa</a:t>
            </a:r>
            <a:endParaRPr lang="en-US" i="1" dirty="0">
              <a:solidFill>
                <a:srgbClr val="28B3A1"/>
              </a:solidFill>
              <a:latin typeface="Candara"/>
              <a:cs typeface="Candara"/>
            </a:endParaRPr>
          </a:p>
        </p:txBody>
      </p:sp>
      <p:pic>
        <p:nvPicPr>
          <p:cNvPr id="7" name="Picture 2" descr="C:\Users\14770951795\Desktop\Gestão\Apresentações\Incubadoras para SPC\Novo PPT\contexto2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427" r="44077" b="15972"/>
          <a:stretch/>
        </p:blipFill>
        <p:spPr bwMode="auto">
          <a:xfrm>
            <a:off x="35496" y="1844824"/>
            <a:ext cx="4489948" cy="364952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419872" y="236265"/>
            <a:ext cx="7028522" cy="769441"/>
          </a:xfrm>
          <a:prstGeom prst="rect">
            <a:avLst/>
          </a:prstGeom>
          <a:solidFill>
            <a:srgbClr val="F79B1B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</a:p>
          <a:p>
            <a:r>
              <a:rPr lang="en-US" sz="800" b="1" dirty="0" smtClean="0">
                <a:solidFill>
                  <a:srgbClr val="FFFFFF"/>
                </a:solidFill>
                <a:latin typeface="Candara"/>
                <a:cs typeface="Candara"/>
              </a:rPr>
              <a:t>       </a:t>
            </a:r>
            <a:r>
              <a:rPr lang="en-US" sz="2800" b="1" dirty="0" err="1" smtClean="0">
                <a:solidFill>
                  <a:srgbClr val="FFFFFF"/>
                </a:solidFill>
                <a:latin typeface="Candara"/>
                <a:cs typeface="Candara"/>
              </a:rPr>
              <a:t>abordagens</a:t>
            </a:r>
            <a:endParaRPr lang="en-US" sz="2800" b="1" dirty="0" smtClean="0">
              <a:solidFill>
                <a:srgbClr val="FFFFFF"/>
              </a:solidFill>
              <a:latin typeface="Candara"/>
              <a:cs typeface="Candara"/>
            </a:endParaRPr>
          </a:p>
          <a:p>
            <a:endParaRPr lang="en-US" sz="800" b="1" dirty="0" smtClean="0">
              <a:solidFill>
                <a:srgbClr val="FFFF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8057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14770951795\Desktop\Gestão\Apresentações\Incubadoras para SPC\Novo PPT\Economia da Cultura - Ministro\instrumento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686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5148064" y="1340768"/>
            <a:ext cx="3744416" cy="46805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3592" y="1309293"/>
            <a:ext cx="396044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trabalho</a:t>
            </a:r>
            <a:endParaRPr lang="en-US" sz="28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800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modelos</a:t>
            </a:r>
            <a:r>
              <a:rPr lang="en-US" sz="2800" i="1" dirty="0" smtClean="0">
                <a:solidFill>
                  <a:srgbClr val="28B3A1"/>
                </a:solidFill>
                <a:latin typeface="Candara"/>
                <a:cs typeface="Candara"/>
              </a:rPr>
              <a:t> de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negócio</a:t>
            </a:r>
            <a:endParaRPr lang="en-US" sz="28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800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cadeias</a:t>
            </a:r>
            <a:r>
              <a:rPr lang="en-US" sz="2800" i="1" dirty="0" smtClean="0">
                <a:solidFill>
                  <a:srgbClr val="28B3A1"/>
                </a:solidFill>
                <a:latin typeface="Candara"/>
                <a:cs typeface="Candara"/>
              </a:rPr>
              <a:t>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produtivas</a:t>
            </a:r>
            <a:endParaRPr lang="en-US" sz="28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800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inovação</a:t>
            </a:r>
            <a:endParaRPr lang="en-US" sz="28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800" i="1" dirty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crédito</a:t>
            </a:r>
            <a:endParaRPr lang="en-US" sz="28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800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empreendedorismo</a:t>
            </a:r>
            <a:endParaRPr lang="en-US" sz="28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800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marcos</a:t>
            </a:r>
            <a:r>
              <a:rPr lang="en-US" sz="2800" i="1" dirty="0" smtClean="0">
                <a:solidFill>
                  <a:srgbClr val="28B3A1"/>
                </a:solidFill>
                <a:latin typeface="Candara"/>
                <a:cs typeface="Candara"/>
              </a:rPr>
              <a:t>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legais</a:t>
            </a:r>
            <a:endParaRPr lang="en-US" sz="28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800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circulação</a:t>
            </a:r>
            <a:endParaRPr lang="en-US" sz="28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800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internacionalização</a:t>
            </a:r>
            <a:endParaRPr lang="en-US" sz="28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800" i="1" dirty="0" smtClean="0">
                <a:solidFill>
                  <a:srgbClr val="28B3A1"/>
                </a:solidFill>
                <a:latin typeface="Candara"/>
                <a:cs typeface="Candara"/>
              </a:rPr>
              <a:t># dados e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informações</a:t>
            </a:r>
            <a:endParaRPr lang="en-US" sz="28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800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financiamento</a:t>
            </a:r>
            <a:endParaRPr lang="en-US" sz="2800" i="1" dirty="0" smtClean="0">
              <a:solidFill>
                <a:srgbClr val="28B3A1"/>
              </a:solidFill>
              <a:latin typeface="Candara"/>
              <a:cs typeface="Candara"/>
            </a:endParaRPr>
          </a:p>
          <a:p>
            <a:r>
              <a:rPr lang="en-US" sz="2800" i="1" dirty="0" smtClean="0">
                <a:solidFill>
                  <a:srgbClr val="28B3A1"/>
                </a:solidFill>
                <a:latin typeface="Candara"/>
                <a:cs typeface="Candara"/>
              </a:rPr>
              <a:t># </a:t>
            </a:r>
            <a:r>
              <a:rPr lang="en-US" sz="2800" i="1" dirty="0" err="1" smtClean="0">
                <a:solidFill>
                  <a:srgbClr val="28B3A1"/>
                </a:solidFill>
                <a:latin typeface="Candara"/>
                <a:cs typeface="Candara"/>
              </a:rPr>
              <a:t>formação</a:t>
            </a:r>
            <a:endParaRPr lang="en-US" sz="2800" i="1" dirty="0" smtClean="0">
              <a:solidFill>
                <a:srgbClr val="28B3A1"/>
              </a:solidFill>
              <a:latin typeface="Candara"/>
              <a:cs typeface="Candar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19872" y="236265"/>
            <a:ext cx="7028522" cy="769441"/>
          </a:xfrm>
          <a:prstGeom prst="rect">
            <a:avLst/>
          </a:prstGeom>
          <a:solidFill>
            <a:srgbClr val="F79B1B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FFFF"/>
                </a:solidFill>
                <a:latin typeface="Candara"/>
                <a:cs typeface="Candara"/>
              </a:rPr>
              <a:t>  </a:t>
            </a:r>
          </a:p>
          <a:p>
            <a:r>
              <a:rPr lang="en-US" sz="800" b="1" dirty="0" smtClean="0">
                <a:solidFill>
                  <a:srgbClr val="FFFFFF"/>
                </a:solidFill>
                <a:latin typeface="Candara"/>
                <a:cs typeface="Candara"/>
              </a:rPr>
              <a:t>       </a:t>
            </a:r>
            <a:r>
              <a:rPr lang="en-US" sz="2800" b="1" dirty="0" err="1" smtClean="0">
                <a:solidFill>
                  <a:srgbClr val="FFFFFF"/>
                </a:solidFill>
                <a:latin typeface="Candara"/>
                <a:cs typeface="Candara"/>
              </a:rPr>
              <a:t>abordagens</a:t>
            </a:r>
            <a:endParaRPr lang="en-US" sz="2800" b="1" dirty="0" smtClean="0">
              <a:solidFill>
                <a:srgbClr val="FFFFFF"/>
              </a:solidFill>
              <a:latin typeface="Candara"/>
              <a:cs typeface="Candara"/>
            </a:endParaRPr>
          </a:p>
          <a:p>
            <a:endParaRPr lang="en-US" sz="800" b="1" dirty="0" smtClean="0">
              <a:solidFill>
                <a:srgbClr val="FFFFFF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:p14="http://schemas.microsoft.com/office/powerpoint/2010/main" val="226347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14770951795\Desktop\Gestão\Apresentações\Incubadoras para SPC\Novo PPT\pnc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634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5364</TotalTime>
  <Words>358</Words>
  <Application>Microsoft Office PowerPoint</Application>
  <PresentationFormat>Apresentação na tela (4:3)</PresentationFormat>
  <Paragraphs>132</Paragraphs>
  <Slides>22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Candara</vt:lpstr>
      <vt:lpstr>Helvetica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Joao Pedro Martins dos Santos</dc:creator>
  <cp:lastModifiedBy>valeuska de vassimon</cp:lastModifiedBy>
  <cp:revision>930</cp:revision>
  <dcterms:created xsi:type="dcterms:W3CDTF">2015-04-16T15:01:26Z</dcterms:created>
  <dcterms:modified xsi:type="dcterms:W3CDTF">2015-08-05T11:51:23Z</dcterms:modified>
</cp:coreProperties>
</file>