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sldIdLst>
    <p:sldId id="256" r:id="rId2"/>
    <p:sldId id="302" r:id="rId3"/>
    <p:sldId id="299" r:id="rId4"/>
    <p:sldId id="312" r:id="rId5"/>
    <p:sldId id="311" r:id="rId6"/>
    <p:sldId id="310" r:id="rId7"/>
    <p:sldId id="316" r:id="rId8"/>
    <p:sldId id="328" r:id="rId9"/>
    <p:sldId id="329" r:id="rId10"/>
    <p:sldId id="285" r:id="rId11"/>
    <p:sldId id="330" r:id="rId12"/>
    <p:sldId id="317" r:id="rId13"/>
    <p:sldId id="313" r:id="rId14"/>
    <p:sldId id="318" r:id="rId15"/>
    <p:sldId id="319" r:id="rId16"/>
    <p:sldId id="320" r:id="rId17"/>
    <p:sldId id="321" r:id="rId18"/>
    <p:sldId id="322" r:id="rId19"/>
    <p:sldId id="323" r:id="rId20"/>
    <p:sldId id="324" r:id="rId21"/>
    <p:sldId id="325" r:id="rId22"/>
    <p:sldId id="326" r:id="rId23"/>
    <p:sldId id="327" r:id="rId24"/>
    <p:sldId id="290" r:id="rId25"/>
  </p:sldIdLst>
  <p:sldSz cx="9906000" cy="6858000" type="A4"/>
  <p:notesSz cx="6797675" cy="9926638"/>
  <p:defaultTextStyle>
    <a:defPPr>
      <a:defRPr lang="pt-B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1927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81" autoAdjust="0"/>
    <p:restoredTop sz="95742" autoAdjust="0"/>
  </p:normalViewPr>
  <p:slideViewPr>
    <p:cSldViewPr>
      <p:cViewPr varScale="1">
        <p:scale>
          <a:sx n="92" d="100"/>
          <a:sy n="92" d="100"/>
        </p:scale>
        <p:origin x="954" y="90"/>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15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Planilha_do_Microsoft_Excel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3238762251972571E-2"/>
          <c:y val="1.8089158184703125E-2"/>
          <c:w val="0.89095675701181243"/>
          <c:h val="0.87933748102062737"/>
        </c:manualLayout>
      </c:layout>
      <c:lineChart>
        <c:grouping val="standard"/>
        <c:varyColors val="0"/>
        <c:ser>
          <c:idx val="0"/>
          <c:order val="0"/>
          <c:tx>
            <c:strRef>
              <c:f>'2016'!$C$2</c:f>
              <c:strCache>
                <c:ptCount val="1"/>
                <c:pt idx="0">
                  <c:v>SENAI</c:v>
                </c:pt>
              </c:strCache>
            </c:strRef>
          </c:tx>
          <c:spPr>
            <a:ln w="28575" cap="rnd">
              <a:solidFill>
                <a:schemeClr val="accent1"/>
              </a:solidFill>
              <a:round/>
            </a:ln>
            <a:effectLst/>
          </c:spPr>
          <c:marker>
            <c:symbol val="none"/>
          </c:marker>
          <c:cat>
            <c:numRef>
              <c:f>'2016'!$D$1:$AD$1</c:f>
              <c:numCache>
                <c:formatCode>mmm\-yy</c:formatCode>
                <c:ptCount val="27"/>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numCache>
            </c:numRef>
          </c:cat>
          <c:val>
            <c:numRef>
              <c:f>'2016'!$D$2:$AD$2</c:f>
              <c:numCache>
                <c:formatCode>#,##0.00_);\(#,##0.00\)</c:formatCode>
                <c:ptCount val="27"/>
                <c:pt idx="0">
                  <c:v>206590219.19</c:v>
                </c:pt>
                <c:pt idx="1">
                  <c:v>126387105.39999999</c:v>
                </c:pt>
                <c:pt idx="2">
                  <c:v>122383201.09</c:v>
                </c:pt>
                <c:pt idx="3">
                  <c:v>119621419.66</c:v>
                </c:pt>
                <c:pt idx="4">
                  <c:v>119127791.17999999</c:v>
                </c:pt>
                <c:pt idx="5">
                  <c:v>117979521.27</c:v>
                </c:pt>
                <c:pt idx="6">
                  <c:v>117872161.41</c:v>
                </c:pt>
                <c:pt idx="7">
                  <c:v>120585915.42</c:v>
                </c:pt>
                <c:pt idx="8">
                  <c:v>119636150.56</c:v>
                </c:pt>
                <c:pt idx="9">
                  <c:v>117700983.94999999</c:v>
                </c:pt>
                <c:pt idx="10">
                  <c:v>115509709.97</c:v>
                </c:pt>
                <c:pt idx="11">
                  <c:v>116685278.70999999</c:v>
                </c:pt>
                <c:pt idx="12">
                  <c:v>195510573.45000002</c:v>
                </c:pt>
                <c:pt idx="13">
                  <c:v>118256846.04000001</c:v>
                </c:pt>
                <c:pt idx="14">
                  <c:v>112145703.16000001</c:v>
                </c:pt>
                <c:pt idx="15">
                  <c:v>113425258.39999999</c:v>
                </c:pt>
                <c:pt idx="16">
                  <c:v>112748383.14</c:v>
                </c:pt>
                <c:pt idx="17">
                  <c:v>114823853.38</c:v>
                </c:pt>
                <c:pt idx="18">
                  <c:v>113041103.83999999</c:v>
                </c:pt>
                <c:pt idx="19">
                  <c:v>113931222.08</c:v>
                </c:pt>
                <c:pt idx="20">
                  <c:v>118754854.12</c:v>
                </c:pt>
                <c:pt idx="21">
                  <c:v>114132532.50999999</c:v>
                </c:pt>
                <c:pt idx="22">
                  <c:v>116102037.70999999</c:v>
                </c:pt>
                <c:pt idx="23">
                  <c:v>121475712.36</c:v>
                </c:pt>
                <c:pt idx="24">
                  <c:v>216977540.19</c:v>
                </c:pt>
                <c:pt idx="25">
                  <c:v>119453424.13</c:v>
                </c:pt>
                <c:pt idx="26">
                  <c:v>112513852.57000001</c:v>
                </c:pt>
              </c:numCache>
            </c:numRef>
          </c:val>
          <c:smooth val="0"/>
        </c:ser>
        <c:ser>
          <c:idx val="1"/>
          <c:order val="1"/>
          <c:tx>
            <c:strRef>
              <c:f>'2016'!$C$3</c:f>
              <c:strCache>
                <c:ptCount val="1"/>
                <c:pt idx="0">
                  <c:v>SESI</c:v>
                </c:pt>
              </c:strCache>
            </c:strRef>
          </c:tx>
          <c:spPr>
            <a:ln w="28575" cap="rnd">
              <a:solidFill>
                <a:schemeClr val="accent2"/>
              </a:solidFill>
              <a:round/>
            </a:ln>
            <a:effectLst/>
          </c:spPr>
          <c:marker>
            <c:symbol val="none"/>
          </c:marker>
          <c:cat>
            <c:numRef>
              <c:f>'2016'!$D$1:$AD$1</c:f>
              <c:numCache>
                <c:formatCode>mmm\-yy</c:formatCode>
                <c:ptCount val="27"/>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numCache>
            </c:numRef>
          </c:cat>
          <c:val>
            <c:numRef>
              <c:f>'2016'!$D$3:$AD$3</c:f>
              <c:numCache>
                <c:formatCode>#,##0.00_);\(#,##0.00\)</c:formatCode>
                <c:ptCount val="27"/>
                <c:pt idx="0">
                  <c:v>295942048.42000002</c:v>
                </c:pt>
                <c:pt idx="1">
                  <c:v>181272664.16</c:v>
                </c:pt>
                <c:pt idx="2">
                  <c:v>175527863.94</c:v>
                </c:pt>
                <c:pt idx="3">
                  <c:v>172076300.39000002</c:v>
                </c:pt>
                <c:pt idx="4">
                  <c:v>170318208.78999999</c:v>
                </c:pt>
                <c:pt idx="5">
                  <c:v>169891463.43000001</c:v>
                </c:pt>
                <c:pt idx="6">
                  <c:v>170194629.29999998</c:v>
                </c:pt>
                <c:pt idx="7">
                  <c:v>170353965.91</c:v>
                </c:pt>
                <c:pt idx="8">
                  <c:v>171178904.45000002</c:v>
                </c:pt>
                <c:pt idx="9">
                  <c:v>167921657.97999999</c:v>
                </c:pt>
                <c:pt idx="10">
                  <c:v>164748586.90000001</c:v>
                </c:pt>
                <c:pt idx="11">
                  <c:v>166083645.41999999</c:v>
                </c:pt>
                <c:pt idx="12">
                  <c:v>278280063.59999996</c:v>
                </c:pt>
                <c:pt idx="13">
                  <c:v>167938769.81</c:v>
                </c:pt>
                <c:pt idx="14">
                  <c:v>160025709.10000002</c:v>
                </c:pt>
                <c:pt idx="15">
                  <c:v>161952385.16</c:v>
                </c:pt>
                <c:pt idx="16">
                  <c:v>160104982.14000002</c:v>
                </c:pt>
                <c:pt idx="17">
                  <c:v>163229044.59999999</c:v>
                </c:pt>
                <c:pt idx="18">
                  <c:v>161742520.20000002</c:v>
                </c:pt>
                <c:pt idx="19">
                  <c:v>162890307.39000002</c:v>
                </c:pt>
                <c:pt idx="20">
                  <c:v>169680795.06</c:v>
                </c:pt>
                <c:pt idx="21">
                  <c:v>163327551.08000001</c:v>
                </c:pt>
                <c:pt idx="22">
                  <c:v>166009800.46000001</c:v>
                </c:pt>
                <c:pt idx="23">
                  <c:v>171991609.74000001</c:v>
                </c:pt>
                <c:pt idx="24">
                  <c:v>296152526.15999997</c:v>
                </c:pt>
                <c:pt idx="25">
                  <c:v>170322505.33000001</c:v>
                </c:pt>
                <c:pt idx="26">
                  <c:v>161249138.37</c:v>
                </c:pt>
              </c:numCache>
            </c:numRef>
          </c:val>
          <c:smooth val="0"/>
        </c:ser>
        <c:ser>
          <c:idx val="2"/>
          <c:order val="2"/>
          <c:tx>
            <c:strRef>
              <c:f>'2016'!$C$4</c:f>
              <c:strCache>
                <c:ptCount val="1"/>
                <c:pt idx="0">
                  <c:v>SENAC</c:v>
                </c:pt>
              </c:strCache>
            </c:strRef>
          </c:tx>
          <c:spPr>
            <a:ln w="28575" cap="rnd">
              <a:solidFill>
                <a:schemeClr val="accent3"/>
              </a:solidFill>
              <a:round/>
            </a:ln>
            <a:effectLst/>
          </c:spPr>
          <c:marker>
            <c:symbol val="none"/>
          </c:marker>
          <c:cat>
            <c:numRef>
              <c:f>'2016'!$D$1:$AD$1</c:f>
              <c:numCache>
                <c:formatCode>mmm\-yy</c:formatCode>
                <c:ptCount val="27"/>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numCache>
            </c:numRef>
          </c:cat>
          <c:val>
            <c:numRef>
              <c:f>'2016'!$D$4:$AD$4</c:f>
              <c:numCache>
                <c:formatCode>#,##0.00_);\(#,##0.00\)</c:formatCode>
                <c:ptCount val="27"/>
                <c:pt idx="0">
                  <c:v>341443629.46000004</c:v>
                </c:pt>
                <c:pt idx="1">
                  <c:v>204004840.59</c:v>
                </c:pt>
                <c:pt idx="2">
                  <c:v>202830493.50999999</c:v>
                </c:pt>
                <c:pt idx="3">
                  <c:v>203696264.36000001</c:v>
                </c:pt>
                <c:pt idx="4">
                  <c:v>201282018.58000001</c:v>
                </c:pt>
                <c:pt idx="5">
                  <c:v>201597395.50999999</c:v>
                </c:pt>
                <c:pt idx="6">
                  <c:v>201560598.5</c:v>
                </c:pt>
                <c:pt idx="7">
                  <c:v>201108905.81999999</c:v>
                </c:pt>
                <c:pt idx="8">
                  <c:v>203456829.16</c:v>
                </c:pt>
                <c:pt idx="9">
                  <c:v>200823518.44999999</c:v>
                </c:pt>
                <c:pt idx="10">
                  <c:v>204228711.16999999</c:v>
                </c:pt>
                <c:pt idx="11">
                  <c:v>205439362.37</c:v>
                </c:pt>
                <c:pt idx="12">
                  <c:v>362480164.50999999</c:v>
                </c:pt>
                <c:pt idx="13">
                  <c:v>213183588.23000002</c:v>
                </c:pt>
                <c:pt idx="14">
                  <c:v>208339069.92000002</c:v>
                </c:pt>
                <c:pt idx="15">
                  <c:v>210355750.07000002</c:v>
                </c:pt>
                <c:pt idx="16">
                  <c:v>206526796.78</c:v>
                </c:pt>
                <c:pt idx="17">
                  <c:v>214256134.68000001</c:v>
                </c:pt>
                <c:pt idx="18">
                  <c:v>210357944.58999997</c:v>
                </c:pt>
                <c:pt idx="19">
                  <c:v>211928562.43000001</c:v>
                </c:pt>
                <c:pt idx="20">
                  <c:v>214106173.45999998</c:v>
                </c:pt>
                <c:pt idx="21">
                  <c:v>212741789.21000001</c:v>
                </c:pt>
                <c:pt idx="22">
                  <c:v>213318032.58000001</c:v>
                </c:pt>
                <c:pt idx="23">
                  <c:v>261103471.54000002</c:v>
                </c:pt>
                <c:pt idx="24">
                  <c:v>429595055.75</c:v>
                </c:pt>
                <c:pt idx="25">
                  <c:v>222164680</c:v>
                </c:pt>
                <c:pt idx="26">
                  <c:v>218614123.37</c:v>
                </c:pt>
              </c:numCache>
            </c:numRef>
          </c:val>
          <c:smooth val="0"/>
        </c:ser>
        <c:ser>
          <c:idx val="3"/>
          <c:order val="3"/>
          <c:tx>
            <c:strRef>
              <c:f>'2016'!$C$5</c:f>
              <c:strCache>
                <c:ptCount val="1"/>
                <c:pt idx="0">
                  <c:v>SESC</c:v>
                </c:pt>
              </c:strCache>
            </c:strRef>
          </c:tx>
          <c:spPr>
            <a:ln w="28575" cap="rnd">
              <a:solidFill>
                <a:schemeClr val="accent4"/>
              </a:solidFill>
              <a:round/>
            </a:ln>
            <a:effectLst/>
          </c:spPr>
          <c:marker>
            <c:symbol val="none"/>
          </c:marker>
          <c:cat>
            <c:numRef>
              <c:f>'2016'!$D$1:$AD$1</c:f>
              <c:numCache>
                <c:formatCode>mmm\-yy</c:formatCode>
                <c:ptCount val="27"/>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numCache>
            </c:numRef>
          </c:cat>
          <c:val>
            <c:numRef>
              <c:f>'2016'!$D$5:$AD$5</c:f>
              <c:numCache>
                <c:formatCode>#,##0.00_);\(#,##0.00\)</c:formatCode>
                <c:ptCount val="27"/>
                <c:pt idx="0">
                  <c:v>616112071.66999996</c:v>
                </c:pt>
                <c:pt idx="1">
                  <c:v>368394356.21999997</c:v>
                </c:pt>
                <c:pt idx="2">
                  <c:v>364750091.27999997</c:v>
                </c:pt>
                <c:pt idx="3">
                  <c:v>366728298.88</c:v>
                </c:pt>
                <c:pt idx="4">
                  <c:v>362275318.06</c:v>
                </c:pt>
                <c:pt idx="5">
                  <c:v>364622705.55000001</c:v>
                </c:pt>
                <c:pt idx="6">
                  <c:v>364791516.06</c:v>
                </c:pt>
                <c:pt idx="7">
                  <c:v>364193405.87</c:v>
                </c:pt>
                <c:pt idx="8">
                  <c:v>370276641.19999999</c:v>
                </c:pt>
                <c:pt idx="9">
                  <c:v>362100502.20000005</c:v>
                </c:pt>
                <c:pt idx="10">
                  <c:v>368469675.11999995</c:v>
                </c:pt>
                <c:pt idx="11">
                  <c:v>370261203.01999998</c:v>
                </c:pt>
                <c:pt idx="12">
                  <c:v>659533185.40999997</c:v>
                </c:pt>
                <c:pt idx="13">
                  <c:v>386724661.02999997</c:v>
                </c:pt>
                <c:pt idx="14">
                  <c:v>379113965.44999999</c:v>
                </c:pt>
                <c:pt idx="15">
                  <c:v>379964944.59999996</c:v>
                </c:pt>
                <c:pt idx="16">
                  <c:v>372910276.86000001</c:v>
                </c:pt>
                <c:pt idx="17">
                  <c:v>388141109.97000003</c:v>
                </c:pt>
                <c:pt idx="18">
                  <c:v>381612994.13</c:v>
                </c:pt>
                <c:pt idx="19">
                  <c:v>384238968.80000001</c:v>
                </c:pt>
                <c:pt idx="20">
                  <c:v>391368908.51000005</c:v>
                </c:pt>
                <c:pt idx="21">
                  <c:v>384870408.94999999</c:v>
                </c:pt>
                <c:pt idx="22">
                  <c:v>386206656.24000001</c:v>
                </c:pt>
                <c:pt idx="23">
                  <c:v>396213121.06999999</c:v>
                </c:pt>
                <c:pt idx="24">
                  <c:v>709549806</c:v>
                </c:pt>
                <c:pt idx="25">
                  <c:v>404395986.25</c:v>
                </c:pt>
                <c:pt idx="26">
                  <c:v>394816300.63999999</c:v>
                </c:pt>
              </c:numCache>
            </c:numRef>
          </c:val>
          <c:smooth val="0"/>
        </c:ser>
        <c:ser>
          <c:idx val="4"/>
          <c:order val="4"/>
          <c:tx>
            <c:strRef>
              <c:f>'2016'!$C$6</c:f>
              <c:strCache>
                <c:ptCount val="1"/>
                <c:pt idx="0">
                  <c:v>SEBRAE</c:v>
                </c:pt>
              </c:strCache>
            </c:strRef>
          </c:tx>
          <c:spPr>
            <a:ln w="28575" cap="rnd">
              <a:solidFill>
                <a:schemeClr val="accent5"/>
              </a:solidFill>
              <a:round/>
            </a:ln>
            <a:effectLst/>
          </c:spPr>
          <c:marker>
            <c:symbol val="none"/>
          </c:marker>
          <c:cat>
            <c:numRef>
              <c:f>'2016'!$D$1:$AD$1</c:f>
              <c:numCache>
                <c:formatCode>mmm\-yy</c:formatCode>
                <c:ptCount val="27"/>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numCache>
            </c:numRef>
          </c:cat>
          <c:val>
            <c:numRef>
              <c:f>'2016'!$D$6:$AD$6</c:f>
              <c:numCache>
                <c:formatCode>#,##0.00_);\(#,##0.00\)</c:formatCode>
                <c:ptCount val="27"/>
                <c:pt idx="0">
                  <c:v>427854974.99000001</c:v>
                </c:pt>
                <c:pt idx="1">
                  <c:v>256686002.75999999</c:v>
                </c:pt>
                <c:pt idx="2">
                  <c:v>250966990.17000002</c:v>
                </c:pt>
                <c:pt idx="3">
                  <c:v>247671942.99000001</c:v>
                </c:pt>
                <c:pt idx="4">
                  <c:v>246943493.56999999</c:v>
                </c:pt>
                <c:pt idx="5">
                  <c:v>246925569.62</c:v>
                </c:pt>
                <c:pt idx="6">
                  <c:v>246071874.5</c:v>
                </c:pt>
                <c:pt idx="7">
                  <c:v>245916784.22999999</c:v>
                </c:pt>
                <c:pt idx="8">
                  <c:v>249118519.39999998</c:v>
                </c:pt>
                <c:pt idx="9">
                  <c:v>245199472</c:v>
                </c:pt>
                <c:pt idx="10">
                  <c:v>246228293.78</c:v>
                </c:pt>
                <c:pt idx="11">
                  <c:v>247453900.38</c:v>
                </c:pt>
                <c:pt idx="12">
                  <c:v>436906000.38</c:v>
                </c:pt>
                <c:pt idx="13">
                  <c:v>255305220.50999999</c:v>
                </c:pt>
                <c:pt idx="14">
                  <c:v>249394899.97</c:v>
                </c:pt>
                <c:pt idx="15">
                  <c:v>250714993.73999998</c:v>
                </c:pt>
                <c:pt idx="16">
                  <c:v>248935171.27999997</c:v>
                </c:pt>
                <c:pt idx="17">
                  <c:v>253382083.82999998</c:v>
                </c:pt>
                <c:pt idx="18">
                  <c:v>250294029.13</c:v>
                </c:pt>
                <c:pt idx="19">
                  <c:v>251941801.58999997</c:v>
                </c:pt>
                <c:pt idx="20">
                  <c:v>257263962.94999999</c:v>
                </c:pt>
                <c:pt idx="21">
                  <c:v>254897197.32999998</c:v>
                </c:pt>
                <c:pt idx="22">
                  <c:v>257104762.53</c:v>
                </c:pt>
                <c:pt idx="23">
                  <c:v>330175603.99000001</c:v>
                </c:pt>
                <c:pt idx="24">
                  <c:v>539119769.55999994</c:v>
                </c:pt>
                <c:pt idx="25">
                  <c:v>265515837.61999997</c:v>
                </c:pt>
                <c:pt idx="26">
                  <c:v>258138998.14000002</c:v>
                </c:pt>
              </c:numCache>
            </c:numRef>
          </c:val>
          <c:smooth val="0"/>
        </c:ser>
        <c:ser>
          <c:idx val="5"/>
          <c:order val="5"/>
          <c:tx>
            <c:strRef>
              <c:f>'2016'!$C$7</c:f>
              <c:strCache>
                <c:ptCount val="1"/>
                <c:pt idx="0">
                  <c:v>SENAR</c:v>
                </c:pt>
              </c:strCache>
            </c:strRef>
          </c:tx>
          <c:spPr>
            <a:ln w="28575" cap="rnd">
              <a:solidFill>
                <a:schemeClr val="accent6"/>
              </a:solidFill>
              <a:round/>
            </a:ln>
            <a:effectLst/>
          </c:spPr>
          <c:marker>
            <c:symbol val="none"/>
          </c:marker>
          <c:cat>
            <c:numRef>
              <c:f>'2016'!$D$1:$AD$1</c:f>
              <c:numCache>
                <c:formatCode>mmm\-yy</c:formatCode>
                <c:ptCount val="27"/>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numCache>
            </c:numRef>
          </c:cat>
          <c:val>
            <c:numRef>
              <c:f>'2016'!$D$7:$AD$7</c:f>
              <c:numCache>
                <c:formatCode>#,##0.00_);\(#,##0.00\)</c:formatCode>
                <c:ptCount val="27"/>
                <c:pt idx="0">
                  <c:v>49508666.789999999</c:v>
                </c:pt>
                <c:pt idx="1">
                  <c:v>47883789.75</c:v>
                </c:pt>
                <c:pt idx="2">
                  <c:v>47820862.899999999</c:v>
                </c:pt>
                <c:pt idx="3">
                  <c:v>63908354.82</c:v>
                </c:pt>
                <c:pt idx="4">
                  <c:v>79546180.539999992</c:v>
                </c:pt>
                <c:pt idx="5">
                  <c:v>73787196.200000003</c:v>
                </c:pt>
                <c:pt idx="6">
                  <c:v>70333932.440000013</c:v>
                </c:pt>
                <c:pt idx="7">
                  <c:v>68972851.5</c:v>
                </c:pt>
                <c:pt idx="8">
                  <c:v>62038442.920000002</c:v>
                </c:pt>
                <c:pt idx="9">
                  <c:v>62350157.420000002</c:v>
                </c:pt>
                <c:pt idx="10">
                  <c:v>60921074.82</c:v>
                </c:pt>
                <c:pt idx="11">
                  <c:v>57157292.729999997</c:v>
                </c:pt>
                <c:pt idx="12">
                  <c:v>54514766.389999993</c:v>
                </c:pt>
                <c:pt idx="13">
                  <c:v>49945186.059999995</c:v>
                </c:pt>
                <c:pt idx="14">
                  <c:v>48325795.890000001</c:v>
                </c:pt>
                <c:pt idx="15">
                  <c:v>64552019.190000005</c:v>
                </c:pt>
                <c:pt idx="16">
                  <c:v>83955033.780000001</c:v>
                </c:pt>
                <c:pt idx="17">
                  <c:v>69562428.520000011</c:v>
                </c:pt>
                <c:pt idx="18">
                  <c:v>79876371.599999994</c:v>
                </c:pt>
                <c:pt idx="19">
                  <c:v>73862839.140000001</c:v>
                </c:pt>
                <c:pt idx="20">
                  <c:v>78087501.079999998</c:v>
                </c:pt>
                <c:pt idx="21">
                  <c:v>73113367.890000001</c:v>
                </c:pt>
                <c:pt idx="22">
                  <c:v>83260366.399999991</c:v>
                </c:pt>
                <c:pt idx="23">
                  <c:v>70053415.879999995</c:v>
                </c:pt>
                <c:pt idx="24">
                  <c:v>97632611.00999999</c:v>
                </c:pt>
                <c:pt idx="25">
                  <c:v>64259876.129999995</c:v>
                </c:pt>
                <c:pt idx="26">
                  <c:v>61865847.199999996</c:v>
                </c:pt>
              </c:numCache>
            </c:numRef>
          </c:val>
          <c:smooth val="0"/>
        </c:ser>
        <c:ser>
          <c:idx val="6"/>
          <c:order val="6"/>
          <c:tx>
            <c:strRef>
              <c:f>'2016'!$C$8</c:f>
              <c:strCache>
                <c:ptCount val="1"/>
                <c:pt idx="0">
                  <c:v>SEST</c:v>
                </c:pt>
              </c:strCache>
            </c:strRef>
          </c:tx>
          <c:spPr>
            <a:ln w="28575" cap="rnd">
              <a:solidFill>
                <a:schemeClr val="accent1">
                  <a:lumMod val="60000"/>
                </a:schemeClr>
              </a:solidFill>
              <a:round/>
            </a:ln>
            <a:effectLst/>
          </c:spPr>
          <c:marker>
            <c:symbol val="none"/>
          </c:marker>
          <c:cat>
            <c:numRef>
              <c:f>'2016'!$D$1:$AD$1</c:f>
              <c:numCache>
                <c:formatCode>mmm\-yy</c:formatCode>
                <c:ptCount val="27"/>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numCache>
            </c:numRef>
          </c:cat>
          <c:val>
            <c:numRef>
              <c:f>'2016'!$D$8:$AD$8</c:f>
              <c:numCache>
                <c:formatCode>#,##0.00_);\(#,##0.00\)</c:formatCode>
                <c:ptCount val="27"/>
                <c:pt idx="0">
                  <c:v>57950675.280000001</c:v>
                </c:pt>
                <c:pt idx="1">
                  <c:v>35750274.230000004</c:v>
                </c:pt>
                <c:pt idx="2">
                  <c:v>34955730.740000002</c:v>
                </c:pt>
                <c:pt idx="3">
                  <c:v>36483309.289999999</c:v>
                </c:pt>
                <c:pt idx="4">
                  <c:v>36145028.520000003</c:v>
                </c:pt>
                <c:pt idx="5">
                  <c:v>37319302.199999996</c:v>
                </c:pt>
                <c:pt idx="6">
                  <c:v>36758380.710000001</c:v>
                </c:pt>
                <c:pt idx="7">
                  <c:v>37749731.369999997</c:v>
                </c:pt>
                <c:pt idx="8">
                  <c:v>39205389.450000003</c:v>
                </c:pt>
                <c:pt idx="9">
                  <c:v>38498979.640000001</c:v>
                </c:pt>
                <c:pt idx="10">
                  <c:v>38350275.729999997</c:v>
                </c:pt>
                <c:pt idx="11">
                  <c:v>38242492.200000003</c:v>
                </c:pt>
                <c:pt idx="12">
                  <c:v>61283907.490000002</c:v>
                </c:pt>
                <c:pt idx="13">
                  <c:v>37692320.43</c:v>
                </c:pt>
                <c:pt idx="14">
                  <c:v>35984705.609999999</c:v>
                </c:pt>
                <c:pt idx="15">
                  <c:v>37524795.020000003</c:v>
                </c:pt>
                <c:pt idx="16">
                  <c:v>38292138.670000002</c:v>
                </c:pt>
                <c:pt idx="17">
                  <c:v>38365845.039999999</c:v>
                </c:pt>
                <c:pt idx="18">
                  <c:v>39031391.380000003</c:v>
                </c:pt>
                <c:pt idx="19">
                  <c:v>39710790.990000002</c:v>
                </c:pt>
                <c:pt idx="20">
                  <c:v>40989432.740000002</c:v>
                </c:pt>
                <c:pt idx="21">
                  <c:v>40628056.739999995</c:v>
                </c:pt>
                <c:pt idx="22">
                  <c:v>41195034.5</c:v>
                </c:pt>
                <c:pt idx="23">
                  <c:v>47960906.57</c:v>
                </c:pt>
                <c:pt idx="24">
                  <c:v>73525540.159999996</c:v>
                </c:pt>
                <c:pt idx="25">
                  <c:v>42011196.130000003</c:v>
                </c:pt>
                <c:pt idx="26">
                  <c:v>38083518.68</c:v>
                </c:pt>
              </c:numCache>
            </c:numRef>
          </c:val>
          <c:smooth val="0"/>
        </c:ser>
        <c:ser>
          <c:idx val="7"/>
          <c:order val="7"/>
          <c:tx>
            <c:strRef>
              <c:f>'2016'!$C$9</c:f>
              <c:strCache>
                <c:ptCount val="1"/>
                <c:pt idx="0">
                  <c:v>SENAT</c:v>
                </c:pt>
              </c:strCache>
            </c:strRef>
          </c:tx>
          <c:spPr>
            <a:ln w="28575" cap="rnd">
              <a:solidFill>
                <a:schemeClr val="accent2">
                  <a:lumMod val="60000"/>
                </a:schemeClr>
              </a:solidFill>
              <a:round/>
            </a:ln>
            <a:effectLst/>
          </c:spPr>
          <c:marker>
            <c:symbol val="none"/>
          </c:marker>
          <c:cat>
            <c:numRef>
              <c:f>'2016'!$D$1:$AD$1</c:f>
              <c:numCache>
                <c:formatCode>mmm\-yy</c:formatCode>
                <c:ptCount val="27"/>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numCache>
            </c:numRef>
          </c:cat>
          <c:val>
            <c:numRef>
              <c:f>'2016'!$D$9:$AD$9</c:f>
              <c:numCache>
                <c:formatCode>#,##0.00_);\(#,##0.00\)</c:formatCode>
                <c:ptCount val="27"/>
                <c:pt idx="0">
                  <c:v>37579076.109999999</c:v>
                </c:pt>
                <c:pt idx="1">
                  <c:v>22783313.829999998</c:v>
                </c:pt>
                <c:pt idx="2">
                  <c:v>22512395.460000001</c:v>
                </c:pt>
                <c:pt idx="3">
                  <c:v>23138348.649999999</c:v>
                </c:pt>
                <c:pt idx="4">
                  <c:v>22936647.030000001</c:v>
                </c:pt>
                <c:pt idx="5">
                  <c:v>23522934.949999999</c:v>
                </c:pt>
                <c:pt idx="6">
                  <c:v>23511518.720000003</c:v>
                </c:pt>
                <c:pt idx="7">
                  <c:v>23883954.309999999</c:v>
                </c:pt>
                <c:pt idx="8">
                  <c:v>24699513.710000001</c:v>
                </c:pt>
                <c:pt idx="9">
                  <c:v>24257440.18</c:v>
                </c:pt>
                <c:pt idx="10">
                  <c:v>24704920.050000001</c:v>
                </c:pt>
                <c:pt idx="11">
                  <c:v>24056098.739999998</c:v>
                </c:pt>
                <c:pt idx="12">
                  <c:v>39525947.200000003</c:v>
                </c:pt>
                <c:pt idx="13">
                  <c:v>23651156.489999998</c:v>
                </c:pt>
                <c:pt idx="14">
                  <c:v>22577514.030000001</c:v>
                </c:pt>
                <c:pt idx="15">
                  <c:v>23668077.650000002</c:v>
                </c:pt>
                <c:pt idx="16">
                  <c:v>24113506.32</c:v>
                </c:pt>
                <c:pt idx="17">
                  <c:v>24201399.720000003</c:v>
                </c:pt>
                <c:pt idx="18">
                  <c:v>24552801.650000002</c:v>
                </c:pt>
                <c:pt idx="19">
                  <c:v>25063534.52</c:v>
                </c:pt>
                <c:pt idx="20">
                  <c:v>25762395.380000003</c:v>
                </c:pt>
                <c:pt idx="21">
                  <c:v>25384799.420000002</c:v>
                </c:pt>
                <c:pt idx="22">
                  <c:v>25890831.370000001</c:v>
                </c:pt>
                <c:pt idx="23">
                  <c:v>28600326.09</c:v>
                </c:pt>
                <c:pt idx="24">
                  <c:v>45908464.439999998</c:v>
                </c:pt>
                <c:pt idx="25">
                  <c:v>26280416.73</c:v>
                </c:pt>
                <c:pt idx="26">
                  <c:v>24001336.41</c:v>
                </c:pt>
              </c:numCache>
            </c:numRef>
          </c:val>
          <c:smooth val="0"/>
        </c:ser>
        <c:ser>
          <c:idx val="8"/>
          <c:order val="8"/>
          <c:tx>
            <c:strRef>
              <c:f>'2016'!$C$10</c:f>
              <c:strCache>
                <c:ptCount val="1"/>
                <c:pt idx="0">
                  <c:v>SESCOOP</c:v>
                </c:pt>
              </c:strCache>
            </c:strRef>
          </c:tx>
          <c:spPr>
            <a:ln w="28575" cap="rnd">
              <a:solidFill>
                <a:schemeClr val="accent3">
                  <a:lumMod val="60000"/>
                </a:schemeClr>
              </a:solidFill>
              <a:round/>
            </a:ln>
            <a:effectLst/>
          </c:spPr>
          <c:marker>
            <c:symbol val="none"/>
          </c:marker>
          <c:cat>
            <c:numRef>
              <c:f>'2016'!$D$1:$AD$1</c:f>
              <c:numCache>
                <c:formatCode>mmm\-yy</c:formatCode>
                <c:ptCount val="27"/>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numCache>
            </c:numRef>
          </c:cat>
          <c:val>
            <c:numRef>
              <c:f>'2016'!$D$10:$AD$10</c:f>
              <c:numCache>
                <c:formatCode>#,##0.00_);\(#,##0.00\)</c:formatCode>
                <c:ptCount val="27"/>
                <c:pt idx="0">
                  <c:v>43435416</c:v>
                </c:pt>
                <c:pt idx="1">
                  <c:v>24725690.259999998</c:v>
                </c:pt>
                <c:pt idx="2">
                  <c:v>24991431.91</c:v>
                </c:pt>
                <c:pt idx="3">
                  <c:v>25517130.300000001</c:v>
                </c:pt>
                <c:pt idx="4">
                  <c:v>24740018.010000002</c:v>
                </c:pt>
                <c:pt idx="5">
                  <c:v>24688810.210000001</c:v>
                </c:pt>
                <c:pt idx="6">
                  <c:v>24125101.309999999</c:v>
                </c:pt>
                <c:pt idx="7">
                  <c:v>25354097.190000001</c:v>
                </c:pt>
                <c:pt idx="8">
                  <c:v>25300939.560000002</c:v>
                </c:pt>
                <c:pt idx="9">
                  <c:v>25172111.809999999</c:v>
                </c:pt>
                <c:pt idx="10">
                  <c:v>25281759.75</c:v>
                </c:pt>
                <c:pt idx="11">
                  <c:v>26006277.300000001</c:v>
                </c:pt>
                <c:pt idx="12">
                  <c:v>48653185.740000002</c:v>
                </c:pt>
                <c:pt idx="13">
                  <c:v>27300093.989999998</c:v>
                </c:pt>
                <c:pt idx="14">
                  <c:v>26526808.140000001</c:v>
                </c:pt>
                <c:pt idx="15">
                  <c:v>26601653.719999999</c:v>
                </c:pt>
                <c:pt idx="16">
                  <c:v>26730533.900000002</c:v>
                </c:pt>
                <c:pt idx="17">
                  <c:v>27312312.98</c:v>
                </c:pt>
                <c:pt idx="18">
                  <c:v>27176756.239999998</c:v>
                </c:pt>
                <c:pt idx="19">
                  <c:v>27757277.59</c:v>
                </c:pt>
                <c:pt idx="20">
                  <c:v>27886944.390000001</c:v>
                </c:pt>
                <c:pt idx="21">
                  <c:v>29147727.420000002</c:v>
                </c:pt>
                <c:pt idx="22">
                  <c:v>28597078.300000001</c:v>
                </c:pt>
                <c:pt idx="23">
                  <c:v>29276590.469999999</c:v>
                </c:pt>
                <c:pt idx="24">
                  <c:v>53955734.722999997</c:v>
                </c:pt>
                <c:pt idx="25">
                  <c:v>29994815.620000001</c:v>
                </c:pt>
                <c:pt idx="26">
                  <c:v>29230081.420000002</c:v>
                </c:pt>
              </c:numCache>
            </c:numRef>
          </c:val>
          <c:smooth val="0"/>
        </c:ser>
        <c:ser>
          <c:idx val="9"/>
          <c:order val="9"/>
          <c:tx>
            <c:strRef>
              <c:f>'2016'!$C$11</c:f>
              <c:strCache>
                <c:ptCount val="1"/>
                <c:pt idx="0">
                  <c:v>APEX-BR</c:v>
                </c:pt>
              </c:strCache>
            </c:strRef>
          </c:tx>
          <c:spPr>
            <a:ln w="28575" cap="rnd">
              <a:solidFill>
                <a:schemeClr val="accent4">
                  <a:lumMod val="60000"/>
                </a:schemeClr>
              </a:solidFill>
              <a:round/>
            </a:ln>
            <a:effectLst/>
          </c:spPr>
          <c:marker>
            <c:symbol val="none"/>
          </c:marker>
          <c:cat>
            <c:numRef>
              <c:f>'2016'!$D$1:$AD$1</c:f>
              <c:numCache>
                <c:formatCode>mmm\-yy</c:formatCode>
                <c:ptCount val="27"/>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numCache>
            </c:numRef>
          </c:cat>
          <c:val>
            <c:numRef>
              <c:f>'2016'!$D$11:$AD$11</c:f>
              <c:numCache>
                <c:formatCode>#,##0.00_);\(#,##0.00\)</c:formatCode>
                <c:ptCount val="27"/>
                <c:pt idx="0">
                  <c:v>61982179.240000002</c:v>
                </c:pt>
                <c:pt idx="1">
                  <c:v>37086041.18</c:v>
                </c:pt>
                <c:pt idx="2">
                  <c:v>36272504.18</c:v>
                </c:pt>
                <c:pt idx="3">
                  <c:v>35970069.719999999</c:v>
                </c:pt>
                <c:pt idx="4">
                  <c:v>35892378.509999998</c:v>
                </c:pt>
                <c:pt idx="5">
                  <c:v>35886008.090000004</c:v>
                </c:pt>
                <c:pt idx="6">
                  <c:v>35764919.659999996</c:v>
                </c:pt>
                <c:pt idx="7">
                  <c:v>35741610.329999998</c:v>
                </c:pt>
                <c:pt idx="8">
                  <c:v>36207965.380000003</c:v>
                </c:pt>
                <c:pt idx="9">
                  <c:v>35633854.469999999</c:v>
                </c:pt>
                <c:pt idx="10">
                  <c:v>35888775.419999994</c:v>
                </c:pt>
                <c:pt idx="11">
                  <c:v>36076902.270000003</c:v>
                </c:pt>
                <c:pt idx="12">
                  <c:v>63692769.780000001</c:v>
                </c:pt>
                <c:pt idx="13">
                  <c:v>36988184.479999997</c:v>
                </c:pt>
                <c:pt idx="14">
                  <c:v>36298898.370000005</c:v>
                </c:pt>
                <c:pt idx="15">
                  <c:v>36542570.479999997</c:v>
                </c:pt>
                <c:pt idx="16">
                  <c:v>36282502.689999998</c:v>
                </c:pt>
                <c:pt idx="17">
                  <c:v>36932209.939999998</c:v>
                </c:pt>
                <c:pt idx="18">
                  <c:v>36482984.870000005</c:v>
                </c:pt>
                <c:pt idx="19">
                  <c:v>36722465.719999999</c:v>
                </c:pt>
                <c:pt idx="20">
                  <c:v>37498872.960000001</c:v>
                </c:pt>
                <c:pt idx="21">
                  <c:v>37111665.18</c:v>
                </c:pt>
                <c:pt idx="22">
                  <c:v>37476624.329999998</c:v>
                </c:pt>
                <c:pt idx="23">
                  <c:v>48136454.859999999</c:v>
                </c:pt>
                <c:pt idx="24">
                  <c:v>78598036.890000001</c:v>
                </c:pt>
                <c:pt idx="25">
                  <c:v>38704301.899999999</c:v>
                </c:pt>
                <c:pt idx="26">
                  <c:v>37623756.059999995</c:v>
                </c:pt>
              </c:numCache>
            </c:numRef>
          </c:val>
          <c:smooth val="0"/>
        </c:ser>
        <c:ser>
          <c:idx val="10"/>
          <c:order val="10"/>
          <c:tx>
            <c:strRef>
              <c:f>'2016'!$C$12</c:f>
              <c:strCache>
                <c:ptCount val="1"/>
                <c:pt idx="0">
                  <c:v>ABDI</c:v>
                </c:pt>
              </c:strCache>
            </c:strRef>
          </c:tx>
          <c:spPr>
            <a:ln w="28575" cap="rnd">
              <a:solidFill>
                <a:schemeClr val="accent5">
                  <a:lumMod val="60000"/>
                </a:schemeClr>
              </a:solidFill>
              <a:round/>
            </a:ln>
            <a:effectLst/>
          </c:spPr>
          <c:marker>
            <c:symbol val="none"/>
          </c:marker>
          <c:cat>
            <c:numRef>
              <c:f>'2016'!$D$1:$AD$1</c:f>
              <c:numCache>
                <c:formatCode>mmm\-yy</c:formatCode>
                <c:ptCount val="27"/>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numCache>
            </c:numRef>
          </c:cat>
          <c:val>
            <c:numRef>
              <c:f>'2016'!$D$12:$AD$12</c:f>
              <c:numCache>
                <c:formatCode>#,##0.00_);\(#,##0.00\)</c:formatCode>
                <c:ptCount val="27"/>
                <c:pt idx="0">
                  <c:v>8879875.6500000004</c:v>
                </c:pt>
                <c:pt idx="1">
                  <c:v>5313124.6100000003</c:v>
                </c:pt>
                <c:pt idx="2">
                  <c:v>5196571.1900000004</c:v>
                </c:pt>
                <c:pt idx="3">
                  <c:v>5157778.66</c:v>
                </c:pt>
                <c:pt idx="4">
                  <c:v>5145673.42</c:v>
                </c:pt>
                <c:pt idx="5">
                  <c:v>5145220.8899999997</c:v>
                </c:pt>
                <c:pt idx="6">
                  <c:v>5127220.34</c:v>
                </c:pt>
                <c:pt idx="7">
                  <c:v>5123894.38</c:v>
                </c:pt>
                <c:pt idx="8">
                  <c:v>5190837.4000000004</c:v>
                </c:pt>
                <c:pt idx="9">
                  <c:v>5108221.0900000008</c:v>
                </c:pt>
                <c:pt idx="10">
                  <c:v>5859461.1099999994</c:v>
                </c:pt>
                <c:pt idx="11">
                  <c:v>5890173.6100000003</c:v>
                </c:pt>
                <c:pt idx="12">
                  <c:v>10398892.41</c:v>
                </c:pt>
                <c:pt idx="13">
                  <c:v>6038874.1100000003</c:v>
                </c:pt>
                <c:pt idx="14">
                  <c:v>5926421.9199999999</c:v>
                </c:pt>
                <c:pt idx="15">
                  <c:v>5966232.1399999997</c:v>
                </c:pt>
                <c:pt idx="16">
                  <c:v>5923773.3999999994</c:v>
                </c:pt>
                <c:pt idx="17">
                  <c:v>6029862.1500000004</c:v>
                </c:pt>
                <c:pt idx="18">
                  <c:v>5956499.0800000001</c:v>
                </c:pt>
                <c:pt idx="19">
                  <c:v>5995596.6399999997</c:v>
                </c:pt>
                <c:pt idx="20">
                  <c:v>6122410.9000000004</c:v>
                </c:pt>
                <c:pt idx="21">
                  <c:v>6059191.1500000004</c:v>
                </c:pt>
                <c:pt idx="22">
                  <c:v>6118789.1299999999</c:v>
                </c:pt>
                <c:pt idx="23">
                  <c:v>7859178.9100000001</c:v>
                </c:pt>
                <c:pt idx="24">
                  <c:v>12832514.859999999</c:v>
                </c:pt>
                <c:pt idx="25">
                  <c:v>6319227.7299999995</c:v>
                </c:pt>
                <c:pt idx="26">
                  <c:v>6142801.5600000005</c:v>
                </c:pt>
              </c:numCache>
            </c:numRef>
          </c:val>
          <c:smooth val="0"/>
        </c:ser>
        <c:dLbls>
          <c:showLegendKey val="0"/>
          <c:showVal val="0"/>
          <c:showCatName val="0"/>
          <c:showSerName val="0"/>
          <c:showPercent val="0"/>
          <c:showBubbleSize val="0"/>
        </c:dLbls>
        <c:smooth val="0"/>
        <c:axId val="234933528"/>
        <c:axId val="234933920"/>
      </c:lineChart>
      <c:dateAx>
        <c:axId val="234933528"/>
        <c:scaling>
          <c:orientation val="minMax"/>
        </c:scaling>
        <c:delete val="0"/>
        <c:axPos val="b"/>
        <c:numFmt formatCode="mmm\-yy"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pt-BR"/>
          </a:p>
        </c:txPr>
        <c:crossAx val="234933920"/>
        <c:crosses val="autoZero"/>
        <c:auto val="1"/>
        <c:lblOffset val="100"/>
        <c:baseTimeUnit val="months"/>
      </c:dateAx>
      <c:valAx>
        <c:axId val="234933920"/>
        <c:scaling>
          <c:orientation val="minMax"/>
          <c:max val="730000000"/>
          <c:min val="0"/>
        </c:scaling>
        <c:delete val="0"/>
        <c:axPos val="l"/>
        <c:majorGridlines>
          <c:spPr>
            <a:ln w="9525" cap="flat" cmpd="sng" algn="ctr">
              <a:solidFill>
                <a:schemeClr val="tx1">
                  <a:lumMod val="15000"/>
                  <a:lumOff val="85000"/>
                </a:schemeClr>
              </a:solidFill>
              <a:round/>
            </a:ln>
            <a:effectLst/>
          </c:spPr>
        </c:majorGridlines>
        <c:numFmt formatCode="#,##0.00_);\(#,##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BR"/>
          </a:p>
        </c:txPr>
        <c:crossAx val="234933528"/>
        <c:crosses val="autoZero"/>
        <c:crossBetween val="between"/>
      </c:valAx>
      <c:spPr>
        <a:noFill/>
        <a:ln w="25400">
          <a:noFill/>
        </a:ln>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B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pt-BR"/>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6400" cy="496888"/>
          </a:xfrm>
          <a:prstGeom prst="rect">
            <a:avLst/>
          </a:prstGeom>
        </p:spPr>
        <p:txBody>
          <a:bodyPr vert="horz" lIns="91431" tIns="45715" rIns="91431" bIns="45715" rtlCol="0"/>
          <a:lstStyle>
            <a:lvl1pPr algn="l" eaLnBrk="1" fontAlgn="auto" hangingPunct="1">
              <a:spcBef>
                <a:spcPts val="0"/>
              </a:spcBef>
              <a:spcAft>
                <a:spcPts val="0"/>
              </a:spcAft>
              <a:defRPr sz="1200">
                <a:latin typeface="+mn-lt"/>
                <a:cs typeface="+mn-cs"/>
              </a:defRPr>
            </a:lvl1pPr>
          </a:lstStyle>
          <a:p>
            <a:pPr>
              <a:defRPr/>
            </a:pPr>
            <a:endParaRPr lang="pt-BR"/>
          </a:p>
        </p:txBody>
      </p:sp>
      <p:sp>
        <p:nvSpPr>
          <p:cNvPr id="3" name="Espaço Reservado para Data 2"/>
          <p:cNvSpPr>
            <a:spLocks noGrp="1"/>
          </p:cNvSpPr>
          <p:nvPr>
            <p:ph type="dt" idx="1"/>
          </p:nvPr>
        </p:nvSpPr>
        <p:spPr>
          <a:xfrm>
            <a:off x="3849688" y="0"/>
            <a:ext cx="2946400" cy="496888"/>
          </a:xfrm>
          <a:prstGeom prst="rect">
            <a:avLst/>
          </a:prstGeom>
        </p:spPr>
        <p:txBody>
          <a:bodyPr vert="horz" lIns="91431" tIns="45715" rIns="91431" bIns="45715" rtlCol="0"/>
          <a:lstStyle>
            <a:lvl1pPr algn="r" eaLnBrk="1" fontAlgn="auto" hangingPunct="1">
              <a:spcBef>
                <a:spcPts val="0"/>
              </a:spcBef>
              <a:spcAft>
                <a:spcPts val="0"/>
              </a:spcAft>
              <a:defRPr sz="1200">
                <a:latin typeface="+mn-lt"/>
                <a:cs typeface="+mn-cs"/>
              </a:defRPr>
            </a:lvl1pPr>
          </a:lstStyle>
          <a:p>
            <a:pPr>
              <a:defRPr/>
            </a:pPr>
            <a:fld id="{E753B12B-20B3-4942-9AB2-1C13C5A3F23A}" type="datetimeFigureOut">
              <a:rPr lang="pt-BR"/>
              <a:pPr>
                <a:defRPr/>
              </a:pPr>
              <a:t>11/04/2018</a:t>
            </a:fld>
            <a:endParaRPr lang="pt-BR" dirty="0"/>
          </a:p>
        </p:txBody>
      </p:sp>
      <p:sp>
        <p:nvSpPr>
          <p:cNvPr id="4" name="Espaço Reservado para Imagem de Slide 3"/>
          <p:cNvSpPr>
            <a:spLocks noGrp="1" noRot="1" noChangeAspect="1"/>
          </p:cNvSpPr>
          <p:nvPr>
            <p:ph type="sldImg" idx="2"/>
          </p:nvPr>
        </p:nvSpPr>
        <p:spPr>
          <a:xfrm>
            <a:off x="709613" y="744538"/>
            <a:ext cx="5378450" cy="3722687"/>
          </a:xfrm>
          <a:prstGeom prst="rect">
            <a:avLst/>
          </a:prstGeom>
          <a:noFill/>
          <a:ln w="12700">
            <a:solidFill>
              <a:prstClr val="black"/>
            </a:solidFill>
          </a:ln>
        </p:spPr>
        <p:txBody>
          <a:bodyPr vert="horz" lIns="91431" tIns="45715" rIns="91431" bIns="45715" rtlCol="0" anchor="ctr"/>
          <a:lstStyle/>
          <a:p>
            <a:pPr lvl="0"/>
            <a:endParaRPr lang="pt-BR" noProof="0" dirty="0"/>
          </a:p>
        </p:txBody>
      </p:sp>
      <p:sp>
        <p:nvSpPr>
          <p:cNvPr id="5" name="Espaço Reservado para Anotações 4"/>
          <p:cNvSpPr>
            <a:spLocks noGrp="1"/>
          </p:cNvSpPr>
          <p:nvPr>
            <p:ph type="body" sz="quarter" idx="3"/>
          </p:nvPr>
        </p:nvSpPr>
        <p:spPr>
          <a:xfrm>
            <a:off x="679450" y="4714875"/>
            <a:ext cx="5438775" cy="4467225"/>
          </a:xfrm>
          <a:prstGeom prst="rect">
            <a:avLst/>
          </a:prstGeom>
        </p:spPr>
        <p:txBody>
          <a:bodyPr vert="horz" lIns="91431" tIns="45715" rIns="91431" bIns="45715" rtlCol="0"/>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a:p>
        </p:txBody>
      </p:sp>
      <p:sp>
        <p:nvSpPr>
          <p:cNvPr id="6" name="Espaço Reservado para Rodapé 5"/>
          <p:cNvSpPr>
            <a:spLocks noGrp="1"/>
          </p:cNvSpPr>
          <p:nvPr>
            <p:ph type="ftr" sz="quarter" idx="4"/>
          </p:nvPr>
        </p:nvSpPr>
        <p:spPr>
          <a:xfrm>
            <a:off x="0" y="9428163"/>
            <a:ext cx="2946400" cy="496887"/>
          </a:xfrm>
          <a:prstGeom prst="rect">
            <a:avLst/>
          </a:prstGeom>
        </p:spPr>
        <p:txBody>
          <a:bodyPr vert="horz" lIns="91431" tIns="45715" rIns="91431" bIns="45715" rtlCol="0" anchor="b"/>
          <a:lstStyle>
            <a:lvl1pPr algn="l" eaLnBrk="1" fontAlgn="auto" hangingPunct="1">
              <a:spcBef>
                <a:spcPts val="0"/>
              </a:spcBef>
              <a:spcAft>
                <a:spcPts val="0"/>
              </a:spcAft>
              <a:defRPr sz="1200">
                <a:latin typeface="+mn-lt"/>
                <a:cs typeface="+mn-cs"/>
              </a:defRPr>
            </a:lvl1pPr>
          </a:lstStyle>
          <a:p>
            <a:pPr>
              <a:defRPr/>
            </a:pPr>
            <a:endParaRPr lang="pt-BR"/>
          </a:p>
        </p:txBody>
      </p:sp>
      <p:sp>
        <p:nvSpPr>
          <p:cNvPr id="7" name="Espaço Reservado para Número de Slide 6"/>
          <p:cNvSpPr>
            <a:spLocks noGrp="1"/>
          </p:cNvSpPr>
          <p:nvPr>
            <p:ph type="sldNum" sz="quarter" idx="5"/>
          </p:nvPr>
        </p:nvSpPr>
        <p:spPr>
          <a:xfrm>
            <a:off x="3849688" y="9428163"/>
            <a:ext cx="2946400" cy="496887"/>
          </a:xfrm>
          <a:prstGeom prst="rect">
            <a:avLst/>
          </a:prstGeom>
        </p:spPr>
        <p:txBody>
          <a:bodyPr vert="horz" wrap="square" lIns="91431" tIns="45715" rIns="91431" bIns="45715" numCol="1" anchor="b" anchorCtr="0" compatLnSpc="1">
            <a:prstTxWarp prst="textNoShape">
              <a:avLst/>
            </a:prstTxWarp>
          </a:bodyPr>
          <a:lstStyle>
            <a:lvl1pPr algn="r" eaLnBrk="1" hangingPunct="1">
              <a:defRPr sz="1200"/>
            </a:lvl1pPr>
          </a:lstStyle>
          <a:p>
            <a:pPr>
              <a:defRPr/>
            </a:pPr>
            <a:fld id="{F201982A-050F-4B57-A30C-1E74C0E6CE89}" type="slidenum">
              <a:rPr lang="pt-BR" altLang="pt-BR"/>
              <a:pPr>
                <a:defRPr/>
              </a:pPr>
              <a:t>‹nº›</a:t>
            </a:fld>
            <a:endParaRPr lang="pt-BR" altLang="pt-BR" dirty="0"/>
          </a:p>
        </p:txBody>
      </p:sp>
    </p:spTree>
    <p:extLst>
      <p:ext uri="{BB962C8B-B14F-4D97-AF65-F5344CB8AC3E}">
        <p14:creationId xmlns:p14="http://schemas.microsoft.com/office/powerpoint/2010/main" val="4299639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5364"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02BC906-DA28-4D59-9564-3DF76F4E4448}" type="slidenum">
              <a:rPr lang="pt-BR" altLang="pt-BR" smtClean="0"/>
              <a:pPr>
                <a:spcBef>
                  <a:spcPct val="0"/>
                </a:spcBef>
              </a:pPr>
              <a:t>1</a:t>
            </a:fld>
            <a:endParaRPr lang="pt-BR" altLang="pt-BR" smtClean="0"/>
          </a:p>
        </p:txBody>
      </p:sp>
    </p:spTree>
    <p:extLst>
      <p:ext uri="{BB962C8B-B14F-4D97-AF65-F5344CB8AC3E}">
        <p14:creationId xmlns:p14="http://schemas.microsoft.com/office/powerpoint/2010/main" val="26256950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10</a:t>
            </a:fld>
            <a:endParaRPr lang="pt-BR" altLang="pt-BR" smtClean="0"/>
          </a:p>
        </p:txBody>
      </p:sp>
    </p:spTree>
    <p:extLst>
      <p:ext uri="{BB962C8B-B14F-4D97-AF65-F5344CB8AC3E}">
        <p14:creationId xmlns:p14="http://schemas.microsoft.com/office/powerpoint/2010/main" val="3596137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11</a:t>
            </a:fld>
            <a:endParaRPr lang="pt-BR" altLang="pt-BR" smtClean="0"/>
          </a:p>
        </p:txBody>
      </p:sp>
    </p:spTree>
    <p:extLst>
      <p:ext uri="{BB962C8B-B14F-4D97-AF65-F5344CB8AC3E}">
        <p14:creationId xmlns:p14="http://schemas.microsoft.com/office/powerpoint/2010/main" val="3618814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12</a:t>
            </a:fld>
            <a:endParaRPr lang="pt-BR" altLang="pt-BR" smtClean="0"/>
          </a:p>
        </p:txBody>
      </p:sp>
    </p:spTree>
    <p:extLst>
      <p:ext uri="{BB962C8B-B14F-4D97-AF65-F5344CB8AC3E}">
        <p14:creationId xmlns:p14="http://schemas.microsoft.com/office/powerpoint/2010/main" val="553008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13</a:t>
            </a:fld>
            <a:endParaRPr lang="pt-BR" altLang="pt-BR" smtClean="0"/>
          </a:p>
        </p:txBody>
      </p:sp>
    </p:spTree>
    <p:extLst>
      <p:ext uri="{BB962C8B-B14F-4D97-AF65-F5344CB8AC3E}">
        <p14:creationId xmlns:p14="http://schemas.microsoft.com/office/powerpoint/2010/main" val="8795447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14</a:t>
            </a:fld>
            <a:endParaRPr lang="pt-BR" altLang="pt-BR" smtClean="0"/>
          </a:p>
        </p:txBody>
      </p:sp>
    </p:spTree>
    <p:extLst>
      <p:ext uri="{BB962C8B-B14F-4D97-AF65-F5344CB8AC3E}">
        <p14:creationId xmlns:p14="http://schemas.microsoft.com/office/powerpoint/2010/main" val="24449983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15</a:t>
            </a:fld>
            <a:endParaRPr lang="pt-BR" altLang="pt-BR" smtClean="0"/>
          </a:p>
        </p:txBody>
      </p:sp>
    </p:spTree>
    <p:extLst>
      <p:ext uri="{BB962C8B-B14F-4D97-AF65-F5344CB8AC3E}">
        <p14:creationId xmlns:p14="http://schemas.microsoft.com/office/powerpoint/2010/main" val="5970267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16</a:t>
            </a:fld>
            <a:endParaRPr lang="pt-BR" altLang="pt-BR" smtClean="0"/>
          </a:p>
        </p:txBody>
      </p:sp>
    </p:spTree>
    <p:extLst>
      <p:ext uri="{BB962C8B-B14F-4D97-AF65-F5344CB8AC3E}">
        <p14:creationId xmlns:p14="http://schemas.microsoft.com/office/powerpoint/2010/main" val="21212472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17</a:t>
            </a:fld>
            <a:endParaRPr lang="pt-BR" altLang="pt-BR" smtClean="0"/>
          </a:p>
        </p:txBody>
      </p:sp>
    </p:spTree>
    <p:extLst>
      <p:ext uri="{BB962C8B-B14F-4D97-AF65-F5344CB8AC3E}">
        <p14:creationId xmlns:p14="http://schemas.microsoft.com/office/powerpoint/2010/main" val="33482694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18</a:t>
            </a:fld>
            <a:endParaRPr lang="pt-BR" altLang="pt-BR" smtClean="0"/>
          </a:p>
        </p:txBody>
      </p:sp>
    </p:spTree>
    <p:extLst>
      <p:ext uri="{BB962C8B-B14F-4D97-AF65-F5344CB8AC3E}">
        <p14:creationId xmlns:p14="http://schemas.microsoft.com/office/powerpoint/2010/main" val="24542311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19</a:t>
            </a:fld>
            <a:endParaRPr lang="pt-BR" altLang="pt-BR" smtClean="0"/>
          </a:p>
        </p:txBody>
      </p:sp>
    </p:spTree>
    <p:extLst>
      <p:ext uri="{BB962C8B-B14F-4D97-AF65-F5344CB8AC3E}">
        <p14:creationId xmlns:p14="http://schemas.microsoft.com/office/powerpoint/2010/main" val="554399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2</a:t>
            </a:fld>
            <a:endParaRPr lang="pt-BR" altLang="pt-BR" smtClean="0"/>
          </a:p>
        </p:txBody>
      </p:sp>
    </p:spTree>
    <p:extLst>
      <p:ext uri="{BB962C8B-B14F-4D97-AF65-F5344CB8AC3E}">
        <p14:creationId xmlns:p14="http://schemas.microsoft.com/office/powerpoint/2010/main" val="2311966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20</a:t>
            </a:fld>
            <a:endParaRPr lang="pt-BR" altLang="pt-BR" smtClean="0"/>
          </a:p>
        </p:txBody>
      </p:sp>
    </p:spTree>
    <p:extLst>
      <p:ext uri="{BB962C8B-B14F-4D97-AF65-F5344CB8AC3E}">
        <p14:creationId xmlns:p14="http://schemas.microsoft.com/office/powerpoint/2010/main" val="35625254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21</a:t>
            </a:fld>
            <a:endParaRPr lang="pt-BR" altLang="pt-BR" smtClean="0"/>
          </a:p>
        </p:txBody>
      </p:sp>
    </p:spTree>
    <p:extLst>
      <p:ext uri="{BB962C8B-B14F-4D97-AF65-F5344CB8AC3E}">
        <p14:creationId xmlns:p14="http://schemas.microsoft.com/office/powerpoint/2010/main" val="3905618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22</a:t>
            </a:fld>
            <a:endParaRPr lang="pt-BR" altLang="pt-BR" smtClean="0"/>
          </a:p>
        </p:txBody>
      </p:sp>
    </p:spTree>
    <p:extLst>
      <p:ext uri="{BB962C8B-B14F-4D97-AF65-F5344CB8AC3E}">
        <p14:creationId xmlns:p14="http://schemas.microsoft.com/office/powerpoint/2010/main" val="17185721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23</a:t>
            </a:fld>
            <a:endParaRPr lang="pt-BR" altLang="pt-BR" smtClean="0"/>
          </a:p>
        </p:txBody>
      </p:sp>
    </p:spTree>
    <p:extLst>
      <p:ext uri="{BB962C8B-B14F-4D97-AF65-F5344CB8AC3E}">
        <p14:creationId xmlns:p14="http://schemas.microsoft.com/office/powerpoint/2010/main" val="7069370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23556"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6FBA6D4-2B42-423A-8155-028C3A1660DD}" type="slidenum">
              <a:rPr lang="pt-BR" altLang="pt-BR" smtClean="0"/>
              <a:pPr>
                <a:spcBef>
                  <a:spcPct val="0"/>
                </a:spcBef>
              </a:pPr>
              <a:t>24</a:t>
            </a:fld>
            <a:endParaRPr lang="pt-BR" altLang="pt-BR" smtClean="0"/>
          </a:p>
        </p:txBody>
      </p:sp>
    </p:spTree>
    <p:extLst>
      <p:ext uri="{BB962C8B-B14F-4D97-AF65-F5344CB8AC3E}">
        <p14:creationId xmlns:p14="http://schemas.microsoft.com/office/powerpoint/2010/main" val="40219149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3</a:t>
            </a:fld>
            <a:endParaRPr lang="pt-BR" altLang="pt-BR" smtClean="0"/>
          </a:p>
        </p:txBody>
      </p:sp>
    </p:spTree>
    <p:extLst>
      <p:ext uri="{BB962C8B-B14F-4D97-AF65-F5344CB8AC3E}">
        <p14:creationId xmlns:p14="http://schemas.microsoft.com/office/powerpoint/2010/main" val="157902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4</a:t>
            </a:fld>
            <a:endParaRPr lang="pt-BR" altLang="pt-BR" smtClean="0"/>
          </a:p>
        </p:txBody>
      </p:sp>
    </p:spTree>
    <p:extLst>
      <p:ext uri="{BB962C8B-B14F-4D97-AF65-F5344CB8AC3E}">
        <p14:creationId xmlns:p14="http://schemas.microsoft.com/office/powerpoint/2010/main" val="2123345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5</a:t>
            </a:fld>
            <a:endParaRPr lang="pt-BR" altLang="pt-BR" smtClean="0"/>
          </a:p>
        </p:txBody>
      </p:sp>
    </p:spTree>
    <p:extLst>
      <p:ext uri="{BB962C8B-B14F-4D97-AF65-F5344CB8AC3E}">
        <p14:creationId xmlns:p14="http://schemas.microsoft.com/office/powerpoint/2010/main" val="33157914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6</a:t>
            </a:fld>
            <a:endParaRPr lang="pt-BR" altLang="pt-BR" smtClean="0"/>
          </a:p>
        </p:txBody>
      </p:sp>
    </p:spTree>
    <p:extLst>
      <p:ext uri="{BB962C8B-B14F-4D97-AF65-F5344CB8AC3E}">
        <p14:creationId xmlns:p14="http://schemas.microsoft.com/office/powerpoint/2010/main" val="1097405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7</a:t>
            </a:fld>
            <a:endParaRPr lang="pt-BR" altLang="pt-BR" smtClean="0"/>
          </a:p>
        </p:txBody>
      </p:sp>
    </p:spTree>
    <p:extLst>
      <p:ext uri="{BB962C8B-B14F-4D97-AF65-F5344CB8AC3E}">
        <p14:creationId xmlns:p14="http://schemas.microsoft.com/office/powerpoint/2010/main" val="3808690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8</a:t>
            </a:fld>
            <a:endParaRPr lang="pt-BR" altLang="pt-BR" smtClean="0"/>
          </a:p>
        </p:txBody>
      </p:sp>
    </p:spTree>
    <p:extLst>
      <p:ext uri="{BB962C8B-B14F-4D97-AF65-F5344CB8AC3E}">
        <p14:creationId xmlns:p14="http://schemas.microsoft.com/office/powerpoint/2010/main" val="2508982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1741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1363" indent="-284163">
              <a:spcBef>
                <a:spcPct val="30000"/>
              </a:spcBef>
              <a:defRPr sz="1200">
                <a:solidFill>
                  <a:schemeClr val="tx1"/>
                </a:solidFill>
                <a:latin typeface="Calibri" panose="020F0502020204030204" pitchFamily="34" charset="0"/>
              </a:defRPr>
            </a:lvl2pPr>
            <a:lvl3pPr marL="1141413" indent="-227013">
              <a:spcBef>
                <a:spcPct val="30000"/>
              </a:spcBef>
              <a:defRPr sz="1200">
                <a:solidFill>
                  <a:schemeClr val="tx1"/>
                </a:solidFill>
                <a:latin typeface="Calibri" panose="020F0502020204030204" pitchFamily="34" charset="0"/>
              </a:defRPr>
            </a:lvl3pPr>
            <a:lvl4pPr marL="1598613" indent="-227013">
              <a:spcBef>
                <a:spcPct val="30000"/>
              </a:spcBef>
              <a:defRPr sz="1200">
                <a:solidFill>
                  <a:schemeClr val="tx1"/>
                </a:solidFill>
                <a:latin typeface="Calibri" panose="020F0502020204030204" pitchFamily="34" charset="0"/>
              </a:defRPr>
            </a:lvl4pPr>
            <a:lvl5pPr marL="2055813" indent="-227013">
              <a:spcBef>
                <a:spcPct val="30000"/>
              </a:spcBef>
              <a:defRPr sz="1200">
                <a:solidFill>
                  <a:schemeClr val="tx1"/>
                </a:solidFill>
                <a:latin typeface="Calibri" panose="020F0502020204030204" pitchFamily="34" charset="0"/>
              </a:defRPr>
            </a:lvl5pPr>
            <a:lvl6pPr marL="2513013" indent="-227013" eaLnBrk="0" fontAlgn="base" hangingPunct="0">
              <a:spcBef>
                <a:spcPct val="30000"/>
              </a:spcBef>
              <a:spcAft>
                <a:spcPct val="0"/>
              </a:spcAft>
              <a:defRPr sz="1200">
                <a:solidFill>
                  <a:schemeClr val="tx1"/>
                </a:solidFill>
                <a:latin typeface="Calibri" panose="020F0502020204030204" pitchFamily="34" charset="0"/>
              </a:defRPr>
            </a:lvl6pPr>
            <a:lvl7pPr marL="2970213" indent="-227013" eaLnBrk="0" fontAlgn="base" hangingPunct="0">
              <a:spcBef>
                <a:spcPct val="30000"/>
              </a:spcBef>
              <a:spcAft>
                <a:spcPct val="0"/>
              </a:spcAft>
              <a:defRPr sz="1200">
                <a:solidFill>
                  <a:schemeClr val="tx1"/>
                </a:solidFill>
                <a:latin typeface="Calibri" panose="020F0502020204030204" pitchFamily="34" charset="0"/>
              </a:defRPr>
            </a:lvl7pPr>
            <a:lvl8pPr marL="3427413" indent="-227013" eaLnBrk="0" fontAlgn="base" hangingPunct="0">
              <a:spcBef>
                <a:spcPct val="30000"/>
              </a:spcBef>
              <a:spcAft>
                <a:spcPct val="0"/>
              </a:spcAft>
              <a:defRPr sz="1200">
                <a:solidFill>
                  <a:schemeClr val="tx1"/>
                </a:solidFill>
                <a:latin typeface="Calibri" panose="020F0502020204030204" pitchFamily="34" charset="0"/>
              </a:defRPr>
            </a:lvl8pPr>
            <a:lvl9pPr marL="3884613" indent="-2270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205185-E446-469F-B373-12F9F5396909}" type="slidenum">
              <a:rPr lang="pt-BR" altLang="pt-BR" smtClean="0"/>
              <a:pPr>
                <a:spcBef>
                  <a:spcPct val="0"/>
                </a:spcBef>
              </a:pPr>
              <a:t>9</a:t>
            </a:fld>
            <a:endParaRPr lang="pt-BR" altLang="pt-BR" smtClean="0"/>
          </a:p>
        </p:txBody>
      </p:sp>
    </p:spTree>
    <p:extLst>
      <p:ext uri="{BB962C8B-B14F-4D97-AF65-F5344CB8AC3E}">
        <p14:creationId xmlns:p14="http://schemas.microsoft.com/office/powerpoint/2010/main" val="4348985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apa">
    <p:spTree>
      <p:nvGrpSpPr>
        <p:cNvPr id="1" name=""/>
        <p:cNvGrpSpPr/>
        <p:nvPr/>
      </p:nvGrpSpPr>
      <p:grpSpPr>
        <a:xfrm>
          <a:off x="0" y="0"/>
          <a:ext cx="0" cy="0"/>
          <a:chOff x="0" y="0"/>
          <a:chExt cx="0" cy="0"/>
        </a:xfrm>
      </p:grpSpPr>
      <p:pic>
        <p:nvPicPr>
          <p:cNvPr id="2" name="Imagem 6"/>
          <p:cNvPicPr preferRelativeResize="0">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63" y="0"/>
            <a:ext cx="9906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upo 7"/>
          <p:cNvGrpSpPr>
            <a:grpSpLocks/>
          </p:cNvGrpSpPr>
          <p:nvPr userDrawn="1"/>
        </p:nvGrpSpPr>
        <p:grpSpPr bwMode="auto">
          <a:xfrm>
            <a:off x="5599113" y="4797425"/>
            <a:ext cx="3538537" cy="1755775"/>
            <a:chOff x="5598878" y="4797152"/>
            <a:chExt cx="3538591" cy="1756420"/>
          </a:xfrm>
        </p:grpSpPr>
        <p:pic>
          <p:nvPicPr>
            <p:cNvPr id="4" name="Imagem 15" descr="brasao.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018594" y="4797152"/>
              <a:ext cx="1113452" cy="1442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38"/>
            <p:cNvSpPr txBox="1">
              <a:spLocks noChangeArrowheads="1"/>
            </p:cNvSpPr>
            <p:nvPr userDrawn="1"/>
          </p:nvSpPr>
          <p:spPr bwMode="auto">
            <a:xfrm>
              <a:off x="5598878" y="6139083"/>
              <a:ext cx="1949480" cy="277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defRPr/>
              </a:pPr>
              <a:r>
                <a:rPr lang="pt-BR" sz="1200" dirty="0" smtClean="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rPr>
                <a:t>Ministério da Fazenda</a:t>
              </a:r>
              <a:endParaRPr lang="en-US" sz="1200" dirty="0" smtClean="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6" name="Imagem 10"/>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393267" y="5013176"/>
              <a:ext cx="1744202" cy="1540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Retângulo 6"/>
          <p:cNvSpPr/>
          <p:nvPr userDrawn="1"/>
        </p:nvSpPr>
        <p:spPr>
          <a:xfrm>
            <a:off x="8266113" y="6496050"/>
            <a:ext cx="1635125" cy="361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dirty="0"/>
          </a:p>
        </p:txBody>
      </p:sp>
    </p:spTree>
    <p:extLst>
      <p:ext uri="{BB962C8B-B14F-4D97-AF65-F5344CB8AC3E}">
        <p14:creationId xmlns:p14="http://schemas.microsoft.com/office/powerpoint/2010/main" val="1436005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pic>
        <p:nvPicPr>
          <p:cNvPr id="4" name="Imagem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555ABA2B-3B9F-44E5-9E85-2C0B055CA32C}" type="slidenum">
              <a:rPr lang="pt-BR" altLang="pt-BR"/>
              <a:pPr>
                <a:defRPr/>
              </a:pPr>
              <a:t>‹nº›</a:t>
            </a:fld>
            <a:endParaRPr lang="pt-BR" altLang="pt-BR" dirty="0"/>
          </a:p>
        </p:txBody>
      </p:sp>
    </p:spTree>
    <p:extLst>
      <p:ext uri="{BB962C8B-B14F-4D97-AF65-F5344CB8AC3E}">
        <p14:creationId xmlns:p14="http://schemas.microsoft.com/office/powerpoint/2010/main" val="1526848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pic>
        <p:nvPicPr>
          <p:cNvPr id="4" name="Imagem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Vertical 1"/>
          <p:cNvSpPr>
            <a:spLocks noGrp="1"/>
          </p:cNvSpPr>
          <p:nvPr>
            <p:ph type="title" orient="vert"/>
          </p:nvPr>
        </p:nvSpPr>
        <p:spPr>
          <a:xfrm>
            <a:off x="7181850" y="274640"/>
            <a:ext cx="222885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95300" y="274640"/>
            <a:ext cx="652145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F3F2AE85-CBA3-414A-8587-043F35EBED96}" type="slidenum">
              <a:rPr lang="pt-BR" altLang="pt-BR"/>
              <a:pPr>
                <a:defRPr/>
              </a:pPr>
              <a:t>‹nº›</a:t>
            </a:fld>
            <a:endParaRPr lang="pt-BR" altLang="pt-BR" dirty="0"/>
          </a:p>
        </p:txBody>
      </p:sp>
    </p:spTree>
    <p:extLst>
      <p:ext uri="{BB962C8B-B14F-4D97-AF65-F5344CB8AC3E}">
        <p14:creationId xmlns:p14="http://schemas.microsoft.com/office/powerpoint/2010/main" val="1127794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Interna">
    <p:spTree>
      <p:nvGrpSpPr>
        <p:cNvPr id="1" name=""/>
        <p:cNvGrpSpPr/>
        <p:nvPr/>
      </p:nvGrpSpPr>
      <p:grpSpPr>
        <a:xfrm>
          <a:off x="0" y="0"/>
          <a:ext cx="0" cy="0"/>
          <a:chOff x="0" y="0"/>
          <a:chExt cx="0" cy="0"/>
        </a:xfrm>
      </p:grpSpPr>
      <p:pic>
        <p:nvPicPr>
          <p:cNvPr id="4" name="Imagem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m 15" descr="brasao.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024438" y="6445250"/>
            <a:ext cx="331787"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38"/>
          <p:cNvSpPr txBox="1">
            <a:spLocks noChangeArrowheads="1"/>
          </p:cNvSpPr>
          <p:nvPr userDrawn="1"/>
        </p:nvSpPr>
        <p:spPr bwMode="auto">
          <a:xfrm>
            <a:off x="5335588" y="6559550"/>
            <a:ext cx="1079500" cy="20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r>
              <a:rPr lang="pt-BR" sz="700" dirty="0" smtClean="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rPr>
              <a:t>Ministério da Fazenda</a:t>
            </a:r>
            <a:endParaRPr lang="en-US" sz="700" dirty="0" smtClean="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2" name="Título 1"/>
          <p:cNvSpPr>
            <a:spLocks noGrp="1"/>
          </p:cNvSpPr>
          <p:nvPr>
            <p:ph type="title"/>
          </p:nvPr>
        </p:nvSpPr>
        <p:spPr/>
        <p:txBody>
          <a:bodyPr/>
          <a:lstStyle>
            <a:lvl1pPr>
              <a:defRPr b="1"/>
            </a:lvl1p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dirty="0"/>
          </a:p>
        </p:txBody>
      </p:sp>
      <p:sp>
        <p:nvSpPr>
          <p:cNvPr id="7" name="Espaço Reservado para Data 3"/>
          <p:cNvSpPr>
            <a:spLocks noGrp="1"/>
          </p:cNvSpPr>
          <p:nvPr>
            <p:ph type="dt" sz="half" idx="10"/>
          </p:nvPr>
        </p:nvSpPr>
        <p:spPr/>
        <p:txBody>
          <a:bodyPr/>
          <a:lstStyle>
            <a:lvl1pPr>
              <a:defRPr/>
            </a:lvl1pPr>
          </a:lstStyle>
          <a:p>
            <a:pPr>
              <a:defRPr/>
            </a:pPr>
            <a:endParaRPr lang="pt-BR"/>
          </a:p>
        </p:txBody>
      </p:sp>
      <p:sp>
        <p:nvSpPr>
          <p:cNvPr id="8" name="Espaço Reservado para Rodapé 4"/>
          <p:cNvSpPr>
            <a:spLocks noGrp="1"/>
          </p:cNvSpPr>
          <p:nvPr>
            <p:ph type="ftr" sz="quarter" idx="11"/>
          </p:nvPr>
        </p:nvSpPr>
        <p:spPr/>
        <p:txBody>
          <a:bodyPr/>
          <a:lstStyle>
            <a:lvl1pPr>
              <a:defRPr/>
            </a:lvl1pPr>
          </a:lstStyle>
          <a:p>
            <a:pPr>
              <a:defRPr/>
            </a:pPr>
            <a:endParaRPr lang="pt-BR"/>
          </a:p>
        </p:txBody>
      </p:sp>
      <p:sp>
        <p:nvSpPr>
          <p:cNvPr id="9" name="Espaço Reservado para Número de Slide 5"/>
          <p:cNvSpPr>
            <a:spLocks noGrp="1"/>
          </p:cNvSpPr>
          <p:nvPr>
            <p:ph type="sldNum" sz="quarter" idx="12"/>
          </p:nvPr>
        </p:nvSpPr>
        <p:spPr/>
        <p:txBody>
          <a:bodyPr/>
          <a:lstStyle>
            <a:lvl1pPr>
              <a:defRPr/>
            </a:lvl1pPr>
          </a:lstStyle>
          <a:p>
            <a:pPr>
              <a:defRPr/>
            </a:pPr>
            <a:fld id="{091C02CA-641C-4D35-8F90-392E94C9A4AB}" type="slidenum">
              <a:rPr lang="pt-BR" altLang="pt-BR"/>
              <a:pPr>
                <a:defRPr/>
              </a:pPr>
              <a:t>‹nº›</a:t>
            </a:fld>
            <a:endParaRPr lang="pt-BR" altLang="pt-BR" dirty="0"/>
          </a:p>
        </p:txBody>
      </p:sp>
    </p:spTree>
    <p:extLst>
      <p:ext uri="{BB962C8B-B14F-4D97-AF65-F5344CB8AC3E}">
        <p14:creationId xmlns:p14="http://schemas.microsoft.com/office/powerpoint/2010/main" val="2592786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pic>
        <p:nvPicPr>
          <p:cNvPr id="4" name="Imagem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113"/>
            <a:ext cx="9906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title"/>
          </p:nvPr>
        </p:nvSpPr>
        <p:spPr>
          <a:xfrm>
            <a:off x="782506" y="4406902"/>
            <a:ext cx="8420100" cy="1362075"/>
          </a:xfrm>
        </p:spPr>
        <p:txBody>
          <a:bodyPr anchor="t"/>
          <a:lstStyle>
            <a:lvl1pPr algn="l">
              <a:defRPr sz="3250" b="1" cap="all"/>
            </a:lvl1pPr>
          </a:lstStyle>
          <a:p>
            <a:r>
              <a:rPr lang="pt-BR" smtClean="0"/>
              <a:t>Clique para editar o título mestre</a:t>
            </a:r>
            <a:endParaRPr lang="pt-BR" dirty="0"/>
          </a:p>
        </p:txBody>
      </p:sp>
      <p:sp>
        <p:nvSpPr>
          <p:cNvPr id="3" name="Espaço Reservado para Texto 2"/>
          <p:cNvSpPr>
            <a:spLocks noGrp="1"/>
          </p:cNvSpPr>
          <p:nvPr>
            <p:ph type="body" idx="1"/>
          </p:nvPr>
        </p:nvSpPr>
        <p:spPr>
          <a:xfrm>
            <a:off x="782506" y="2906713"/>
            <a:ext cx="8420100" cy="1500187"/>
          </a:xfrm>
        </p:spPr>
        <p:txBody>
          <a:bodyPr anchor="b"/>
          <a:lstStyle>
            <a:lvl1pPr marL="0" indent="0">
              <a:buNone/>
              <a:defRPr sz="1625">
                <a:solidFill>
                  <a:schemeClr val="tx1">
                    <a:tint val="75000"/>
                  </a:schemeClr>
                </a:solidFill>
              </a:defRPr>
            </a:lvl1pPr>
            <a:lvl2pPr marL="371475" indent="0">
              <a:buNone/>
              <a:defRPr sz="1463">
                <a:solidFill>
                  <a:schemeClr val="tx1">
                    <a:tint val="75000"/>
                  </a:schemeClr>
                </a:solidFill>
              </a:defRPr>
            </a:lvl2pPr>
            <a:lvl3pPr marL="742950" indent="0">
              <a:buNone/>
              <a:defRPr sz="1300">
                <a:solidFill>
                  <a:schemeClr val="tx1">
                    <a:tint val="75000"/>
                  </a:schemeClr>
                </a:solidFill>
              </a:defRPr>
            </a:lvl3pPr>
            <a:lvl4pPr marL="1114425" indent="0">
              <a:buNone/>
              <a:defRPr sz="1138">
                <a:solidFill>
                  <a:schemeClr val="tx1">
                    <a:tint val="75000"/>
                  </a:schemeClr>
                </a:solidFill>
              </a:defRPr>
            </a:lvl4pPr>
            <a:lvl5pPr marL="1485900" indent="0">
              <a:buNone/>
              <a:defRPr sz="1138">
                <a:solidFill>
                  <a:schemeClr val="tx1">
                    <a:tint val="75000"/>
                  </a:schemeClr>
                </a:solidFill>
              </a:defRPr>
            </a:lvl5pPr>
            <a:lvl6pPr marL="1857375" indent="0">
              <a:buNone/>
              <a:defRPr sz="1138">
                <a:solidFill>
                  <a:schemeClr val="tx1">
                    <a:tint val="75000"/>
                  </a:schemeClr>
                </a:solidFill>
              </a:defRPr>
            </a:lvl6pPr>
            <a:lvl7pPr marL="2228850" indent="0">
              <a:buNone/>
              <a:defRPr sz="1138">
                <a:solidFill>
                  <a:schemeClr val="tx1">
                    <a:tint val="75000"/>
                  </a:schemeClr>
                </a:solidFill>
              </a:defRPr>
            </a:lvl7pPr>
            <a:lvl8pPr marL="2600325" indent="0">
              <a:buNone/>
              <a:defRPr sz="1138">
                <a:solidFill>
                  <a:schemeClr val="tx1">
                    <a:tint val="75000"/>
                  </a:schemeClr>
                </a:solidFill>
              </a:defRPr>
            </a:lvl8pPr>
            <a:lvl9pPr marL="2971800" indent="0">
              <a:buNone/>
              <a:defRPr sz="1138">
                <a:solidFill>
                  <a:schemeClr val="tx1">
                    <a:tint val="75000"/>
                  </a:schemeClr>
                </a:solidFill>
              </a:defRPr>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A8618CE7-FE44-443E-A8B2-5A2B1D52E98D}" type="slidenum">
              <a:rPr lang="pt-BR" altLang="pt-BR"/>
              <a:pPr>
                <a:defRPr/>
              </a:pPr>
              <a:t>‹nº›</a:t>
            </a:fld>
            <a:endParaRPr lang="pt-BR" altLang="pt-BR" dirty="0"/>
          </a:p>
        </p:txBody>
      </p:sp>
    </p:spTree>
    <p:extLst>
      <p:ext uri="{BB962C8B-B14F-4D97-AF65-F5344CB8AC3E}">
        <p14:creationId xmlns:p14="http://schemas.microsoft.com/office/powerpoint/2010/main" val="3157814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pic>
        <p:nvPicPr>
          <p:cNvPr id="5" name="Imagem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06000"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95300" y="1600202"/>
            <a:ext cx="4375150" cy="4525963"/>
          </a:xfrm>
        </p:spPr>
        <p:txBody>
          <a:bodyPr/>
          <a:lstStyle>
            <a:lvl1pPr>
              <a:defRPr sz="2275"/>
            </a:lvl1pPr>
            <a:lvl2pPr>
              <a:defRPr sz="1950"/>
            </a:lvl2pPr>
            <a:lvl3pPr>
              <a:defRPr sz="1625"/>
            </a:lvl3pPr>
            <a:lvl4pPr>
              <a:defRPr sz="1463"/>
            </a:lvl4pPr>
            <a:lvl5pPr>
              <a:defRPr sz="1463"/>
            </a:lvl5pPr>
            <a:lvl6pPr>
              <a:defRPr sz="1463"/>
            </a:lvl6pPr>
            <a:lvl7pPr>
              <a:defRPr sz="1463"/>
            </a:lvl7pPr>
            <a:lvl8pPr>
              <a:defRPr sz="1463"/>
            </a:lvl8pPr>
            <a:lvl9pPr>
              <a:defRPr sz="1463"/>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035550" y="1600202"/>
            <a:ext cx="4375150" cy="4525963"/>
          </a:xfrm>
        </p:spPr>
        <p:txBody>
          <a:bodyPr/>
          <a:lstStyle>
            <a:lvl1pPr>
              <a:defRPr sz="2275"/>
            </a:lvl1pPr>
            <a:lvl2pPr>
              <a:defRPr sz="1950"/>
            </a:lvl2pPr>
            <a:lvl3pPr>
              <a:defRPr sz="1625"/>
            </a:lvl3pPr>
            <a:lvl4pPr>
              <a:defRPr sz="1463"/>
            </a:lvl4pPr>
            <a:lvl5pPr>
              <a:defRPr sz="1463"/>
            </a:lvl5pPr>
            <a:lvl6pPr>
              <a:defRPr sz="1463"/>
            </a:lvl6pPr>
            <a:lvl7pPr>
              <a:defRPr sz="1463"/>
            </a:lvl7pPr>
            <a:lvl8pPr>
              <a:defRPr sz="1463"/>
            </a:lvl8pPr>
            <a:lvl9pPr>
              <a:defRPr sz="1463"/>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Data 4"/>
          <p:cNvSpPr>
            <a:spLocks noGrp="1"/>
          </p:cNvSpPr>
          <p:nvPr>
            <p:ph type="dt" sz="half" idx="10"/>
          </p:nvPr>
        </p:nvSpPr>
        <p:spPr/>
        <p:txBody>
          <a:bodyPr/>
          <a:lstStyle>
            <a:lvl1pPr>
              <a:defRPr/>
            </a:lvl1pPr>
          </a:lstStyle>
          <a:p>
            <a:pPr>
              <a:defRPr/>
            </a:pPr>
            <a:endParaRPr lang="pt-BR"/>
          </a:p>
        </p:txBody>
      </p:sp>
      <p:sp>
        <p:nvSpPr>
          <p:cNvPr id="7" name="Espaço Reservado para Rodapé 5"/>
          <p:cNvSpPr>
            <a:spLocks noGrp="1"/>
          </p:cNvSpPr>
          <p:nvPr>
            <p:ph type="ftr" sz="quarter" idx="11"/>
          </p:nvPr>
        </p:nvSpPr>
        <p:spPr/>
        <p:txBody>
          <a:bodyPr/>
          <a:lstStyle>
            <a:lvl1pPr>
              <a:defRPr/>
            </a:lvl1pPr>
          </a:lstStyle>
          <a:p>
            <a:pPr>
              <a:defRPr/>
            </a:pPr>
            <a:endParaRPr lang="pt-BR"/>
          </a:p>
        </p:txBody>
      </p:sp>
      <p:sp>
        <p:nvSpPr>
          <p:cNvPr id="8" name="Espaço Reservado para Número de Slide 6"/>
          <p:cNvSpPr>
            <a:spLocks noGrp="1"/>
          </p:cNvSpPr>
          <p:nvPr>
            <p:ph type="sldNum" sz="quarter" idx="12"/>
          </p:nvPr>
        </p:nvSpPr>
        <p:spPr/>
        <p:txBody>
          <a:bodyPr/>
          <a:lstStyle>
            <a:lvl1pPr>
              <a:defRPr/>
            </a:lvl1pPr>
          </a:lstStyle>
          <a:p>
            <a:pPr>
              <a:defRPr/>
            </a:pPr>
            <a:fld id="{8C6E6EFA-93BF-485E-9519-960F83F5C764}" type="slidenum">
              <a:rPr lang="pt-BR" altLang="pt-BR"/>
              <a:pPr>
                <a:defRPr/>
              </a:pPr>
              <a:t>‹nº›</a:t>
            </a:fld>
            <a:endParaRPr lang="pt-BR" altLang="pt-BR" dirty="0"/>
          </a:p>
        </p:txBody>
      </p:sp>
    </p:spTree>
    <p:extLst>
      <p:ext uri="{BB962C8B-B14F-4D97-AF65-F5344CB8AC3E}">
        <p14:creationId xmlns:p14="http://schemas.microsoft.com/office/powerpoint/2010/main" val="3560094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pic>
        <p:nvPicPr>
          <p:cNvPr id="7" name="Imagem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06000" cy="685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95300" y="1535113"/>
            <a:ext cx="4376870" cy="63976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pt-BR" smtClean="0"/>
              <a:t>Clique para editar o texto mestre</a:t>
            </a:r>
          </a:p>
        </p:txBody>
      </p:sp>
      <p:sp>
        <p:nvSpPr>
          <p:cNvPr id="4" name="Espaço Reservado para Conteúdo 3"/>
          <p:cNvSpPr>
            <a:spLocks noGrp="1"/>
          </p:cNvSpPr>
          <p:nvPr>
            <p:ph sz="half" idx="2"/>
          </p:nvPr>
        </p:nvSpPr>
        <p:spPr>
          <a:xfrm>
            <a:off x="495300" y="2174875"/>
            <a:ext cx="4376870" cy="3951288"/>
          </a:xfrm>
        </p:spPr>
        <p:txBody>
          <a:bodyPr/>
          <a:lstStyle>
            <a:lvl1pPr>
              <a:defRPr sz="1950"/>
            </a:lvl1pPr>
            <a:lvl2pPr>
              <a:defRPr sz="1625"/>
            </a:lvl2pPr>
            <a:lvl3pPr>
              <a:defRPr sz="1463"/>
            </a:lvl3pPr>
            <a:lvl4pPr>
              <a:defRPr sz="1300"/>
            </a:lvl4pPr>
            <a:lvl5pPr>
              <a:defRPr sz="1300"/>
            </a:lvl5pPr>
            <a:lvl6pPr>
              <a:defRPr sz="1300"/>
            </a:lvl6pPr>
            <a:lvl7pPr>
              <a:defRPr sz="1300"/>
            </a:lvl7pPr>
            <a:lvl8pPr>
              <a:defRPr sz="1300"/>
            </a:lvl8pPr>
            <a:lvl9pPr>
              <a:defRPr sz="13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5032112" y="1535113"/>
            <a:ext cx="4378589" cy="63976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pt-BR" smtClean="0"/>
              <a:t>Clique para editar o texto mestre</a:t>
            </a:r>
          </a:p>
        </p:txBody>
      </p:sp>
      <p:sp>
        <p:nvSpPr>
          <p:cNvPr id="6" name="Espaço Reservado para Conteúdo 5"/>
          <p:cNvSpPr>
            <a:spLocks noGrp="1"/>
          </p:cNvSpPr>
          <p:nvPr>
            <p:ph sz="quarter" idx="4"/>
          </p:nvPr>
        </p:nvSpPr>
        <p:spPr>
          <a:xfrm>
            <a:off x="5032112" y="2174875"/>
            <a:ext cx="4378589" cy="3951288"/>
          </a:xfrm>
        </p:spPr>
        <p:txBody>
          <a:bodyPr/>
          <a:lstStyle>
            <a:lvl1pPr>
              <a:defRPr sz="1950"/>
            </a:lvl1pPr>
            <a:lvl2pPr>
              <a:defRPr sz="1625"/>
            </a:lvl2pPr>
            <a:lvl3pPr>
              <a:defRPr sz="1463"/>
            </a:lvl3pPr>
            <a:lvl4pPr>
              <a:defRPr sz="1300"/>
            </a:lvl4pPr>
            <a:lvl5pPr>
              <a:defRPr sz="1300"/>
            </a:lvl5pPr>
            <a:lvl6pPr>
              <a:defRPr sz="1300"/>
            </a:lvl6pPr>
            <a:lvl7pPr>
              <a:defRPr sz="1300"/>
            </a:lvl7pPr>
            <a:lvl8pPr>
              <a:defRPr sz="1300"/>
            </a:lvl8pPr>
            <a:lvl9pPr>
              <a:defRPr sz="13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8" name="Espaço Reservado para Data 6"/>
          <p:cNvSpPr>
            <a:spLocks noGrp="1"/>
          </p:cNvSpPr>
          <p:nvPr>
            <p:ph type="dt" sz="half" idx="10"/>
          </p:nvPr>
        </p:nvSpPr>
        <p:spPr/>
        <p:txBody>
          <a:bodyPr/>
          <a:lstStyle>
            <a:lvl1pPr>
              <a:defRPr/>
            </a:lvl1pPr>
          </a:lstStyle>
          <a:p>
            <a:pPr>
              <a:defRPr/>
            </a:pPr>
            <a:endParaRPr lang="pt-BR"/>
          </a:p>
        </p:txBody>
      </p:sp>
      <p:sp>
        <p:nvSpPr>
          <p:cNvPr id="9" name="Espaço Reservado para Rodapé 7"/>
          <p:cNvSpPr>
            <a:spLocks noGrp="1"/>
          </p:cNvSpPr>
          <p:nvPr>
            <p:ph type="ftr" sz="quarter" idx="11"/>
          </p:nvPr>
        </p:nvSpPr>
        <p:spPr/>
        <p:txBody>
          <a:bodyPr/>
          <a:lstStyle>
            <a:lvl1pPr>
              <a:defRPr/>
            </a:lvl1pPr>
          </a:lstStyle>
          <a:p>
            <a:pPr>
              <a:defRPr/>
            </a:pPr>
            <a:endParaRPr lang="pt-BR"/>
          </a:p>
        </p:txBody>
      </p:sp>
      <p:sp>
        <p:nvSpPr>
          <p:cNvPr id="10" name="Espaço Reservado para Número de Slide 8"/>
          <p:cNvSpPr>
            <a:spLocks noGrp="1"/>
          </p:cNvSpPr>
          <p:nvPr>
            <p:ph type="sldNum" sz="quarter" idx="12"/>
          </p:nvPr>
        </p:nvSpPr>
        <p:spPr/>
        <p:txBody>
          <a:bodyPr/>
          <a:lstStyle>
            <a:lvl1pPr>
              <a:defRPr/>
            </a:lvl1pPr>
          </a:lstStyle>
          <a:p>
            <a:pPr>
              <a:defRPr/>
            </a:pPr>
            <a:fld id="{07D16B9D-56A8-43CB-BE29-1F3F5A1926AD}" type="slidenum">
              <a:rPr lang="pt-BR" altLang="pt-BR"/>
              <a:pPr>
                <a:defRPr/>
              </a:pPr>
              <a:t>‹nº›</a:t>
            </a:fld>
            <a:endParaRPr lang="pt-BR" altLang="pt-BR" dirty="0"/>
          </a:p>
        </p:txBody>
      </p:sp>
    </p:spTree>
    <p:extLst>
      <p:ext uri="{BB962C8B-B14F-4D97-AF65-F5344CB8AC3E}">
        <p14:creationId xmlns:p14="http://schemas.microsoft.com/office/powerpoint/2010/main" val="2426472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pic>
        <p:nvPicPr>
          <p:cNvPr id="3" name="Imagem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title"/>
          </p:nvPr>
        </p:nvSpPr>
        <p:spPr/>
        <p:txBody>
          <a:bodyPr/>
          <a:lstStyle/>
          <a:p>
            <a:r>
              <a:rPr lang="pt-BR" smtClean="0"/>
              <a:t>Clique para editar o título mestre</a:t>
            </a:r>
            <a:endParaRPr lang="pt-BR"/>
          </a:p>
        </p:txBody>
      </p:sp>
      <p:sp>
        <p:nvSpPr>
          <p:cNvPr id="4" name="Espaço Reservado para Data 2"/>
          <p:cNvSpPr>
            <a:spLocks noGrp="1"/>
          </p:cNvSpPr>
          <p:nvPr>
            <p:ph type="dt" sz="half" idx="10"/>
          </p:nvPr>
        </p:nvSpPr>
        <p:spPr/>
        <p:txBody>
          <a:bodyPr/>
          <a:lstStyle>
            <a:lvl1pPr>
              <a:defRPr/>
            </a:lvl1pPr>
          </a:lstStyle>
          <a:p>
            <a:pPr>
              <a:defRPr/>
            </a:pPr>
            <a:endParaRPr lang="pt-BR"/>
          </a:p>
        </p:txBody>
      </p:sp>
      <p:sp>
        <p:nvSpPr>
          <p:cNvPr id="5" name="Espaço Reservado para Rodapé 3"/>
          <p:cNvSpPr>
            <a:spLocks noGrp="1"/>
          </p:cNvSpPr>
          <p:nvPr>
            <p:ph type="ftr" sz="quarter" idx="11"/>
          </p:nvPr>
        </p:nvSpPr>
        <p:spPr/>
        <p:txBody>
          <a:bodyPr/>
          <a:lstStyle>
            <a:lvl1pPr>
              <a:defRPr/>
            </a:lvl1pPr>
          </a:lstStyle>
          <a:p>
            <a:pPr>
              <a:defRPr/>
            </a:pPr>
            <a:endParaRPr lang="pt-BR"/>
          </a:p>
        </p:txBody>
      </p:sp>
      <p:sp>
        <p:nvSpPr>
          <p:cNvPr id="6" name="Espaço Reservado para Número de Slide 4"/>
          <p:cNvSpPr>
            <a:spLocks noGrp="1"/>
          </p:cNvSpPr>
          <p:nvPr>
            <p:ph type="sldNum" sz="quarter" idx="12"/>
          </p:nvPr>
        </p:nvSpPr>
        <p:spPr/>
        <p:txBody>
          <a:bodyPr/>
          <a:lstStyle>
            <a:lvl1pPr>
              <a:defRPr/>
            </a:lvl1pPr>
          </a:lstStyle>
          <a:p>
            <a:pPr>
              <a:defRPr/>
            </a:pPr>
            <a:fld id="{8BC222E0-DDEA-417E-B22A-E7A09B2109E7}" type="slidenum">
              <a:rPr lang="pt-BR" altLang="pt-BR"/>
              <a:pPr>
                <a:defRPr/>
              </a:pPr>
              <a:t>‹nº›</a:t>
            </a:fld>
            <a:endParaRPr lang="pt-BR" altLang="pt-BR" dirty="0"/>
          </a:p>
        </p:txBody>
      </p:sp>
    </p:spTree>
    <p:extLst>
      <p:ext uri="{BB962C8B-B14F-4D97-AF65-F5344CB8AC3E}">
        <p14:creationId xmlns:p14="http://schemas.microsoft.com/office/powerpoint/2010/main" val="2339007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pic>
        <p:nvPicPr>
          <p:cNvPr id="2" name="Imagem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06000"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Data 1"/>
          <p:cNvSpPr>
            <a:spLocks noGrp="1"/>
          </p:cNvSpPr>
          <p:nvPr>
            <p:ph type="dt" sz="half" idx="10"/>
          </p:nvPr>
        </p:nvSpPr>
        <p:spPr/>
        <p:txBody>
          <a:bodyPr/>
          <a:lstStyle>
            <a:lvl1pPr>
              <a:defRPr/>
            </a:lvl1pPr>
          </a:lstStyle>
          <a:p>
            <a:pPr>
              <a:defRPr/>
            </a:pPr>
            <a:endParaRPr lang="pt-BR"/>
          </a:p>
        </p:txBody>
      </p:sp>
      <p:sp>
        <p:nvSpPr>
          <p:cNvPr id="4" name="Espaço Reservado para Rodapé 2"/>
          <p:cNvSpPr>
            <a:spLocks noGrp="1"/>
          </p:cNvSpPr>
          <p:nvPr>
            <p:ph type="ftr" sz="quarter" idx="11"/>
          </p:nvPr>
        </p:nvSpPr>
        <p:spPr/>
        <p:txBody>
          <a:bodyPr/>
          <a:lstStyle>
            <a:lvl1pPr>
              <a:defRPr/>
            </a:lvl1pPr>
          </a:lstStyle>
          <a:p>
            <a:pPr>
              <a:defRPr/>
            </a:pPr>
            <a:endParaRPr lang="pt-BR"/>
          </a:p>
        </p:txBody>
      </p:sp>
      <p:sp>
        <p:nvSpPr>
          <p:cNvPr id="5" name="Espaço Reservado para Número de Slide 3"/>
          <p:cNvSpPr>
            <a:spLocks noGrp="1"/>
          </p:cNvSpPr>
          <p:nvPr>
            <p:ph type="sldNum" sz="quarter" idx="12"/>
          </p:nvPr>
        </p:nvSpPr>
        <p:spPr/>
        <p:txBody>
          <a:bodyPr/>
          <a:lstStyle>
            <a:lvl1pPr>
              <a:defRPr/>
            </a:lvl1pPr>
          </a:lstStyle>
          <a:p>
            <a:pPr>
              <a:defRPr/>
            </a:pPr>
            <a:fld id="{3740E780-6045-444D-AD65-2D761DD95C4B}" type="slidenum">
              <a:rPr lang="pt-BR" altLang="pt-BR"/>
              <a:pPr>
                <a:defRPr/>
              </a:pPr>
              <a:t>‹nº›</a:t>
            </a:fld>
            <a:endParaRPr lang="pt-BR" altLang="pt-BR" dirty="0"/>
          </a:p>
        </p:txBody>
      </p:sp>
    </p:spTree>
    <p:extLst>
      <p:ext uri="{BB962C8B-B14F-4D97-AF65-F5344CB8AC3E}">
        <p14:creationId xmlns:p14="http://schemas.microsoft.com/office/powerpoint/2010/main" val="1817035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pic>
        <p:nvPicPr>
          <p:cNvPr id="5" name="Imagem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title"/>
          </p:nvPr>
        </p:nvSpPr>
        <p:spPr>
          <a:xfrm>
            <a:off x="495301" y="273050"/>
            <a:ext cx="3259006" cy="1162050"/>
          </a:xfrm>
        </p:spPr>
        <p:txBody>
          <a:bodyPr anchor="b"/>
          <a:lstStyle>
            <a:lvl1pPr algn="l">
              <a:defRPr sz="1625" b="1"/>
            </a:lvl1pPr>
          </a:lstStyle>
          <a:p>
            <a:r>
              <a:rPr lang="pt-BR" smtClean="0"/>
              <a:t>Clique para editar o título mestre</a:t>
            </a:r>
            <a:endParaRPr lang="pt-BR"/>
          </a:p>
        </p:txBody>
      </p:sp>
      <p:sp>
        <p:nvSpPr>
          <p:cNvPr id="3" name="Espaço Reservado para Conteúdo 2"/>
          <p:cNvSpPr>
            <a:spLocks noGrp="1"/>
          </p:cNvSpPr>
          <p:nvPr>
            <p:ph idx="1"/>
          </p:nvPr>
        </p:nvSpPr>
        <p:spPr>
          <a:xfrm>
            <a:off x="3872971" y="273052"/>
            <a:ext cx="5537729" cy="5853113"/>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95301" y="1435102"/>
            <a:ext cx="3259006" cy="4691063"/>
          </a:xfrm>
        </p:spPr>
        <p:txBody>
          <a:bodyPr/>
          <a:lstStyle>
            <a:lvl1pPr marL="0" indent="0">
              <a:buNone/>
              <a:defRPr sz="1138"/>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lang="pt-BR" smtClean="0"/>
              <a:t>Clique para editar o texto mestre</a:t>
            </a:r>
          </a:p>
        </p:txBody>
      </p:sp>
      <p:sp>
        <p:nvSpPr>
          <p:cNvPr id="6" name="Espaço Reservado para Data 4"/>
          <p:cNvSpPr>
            <a:spLocks noGrp="1"/>
          </p:cNvSpPr>
          <p:nvPr>
            <p:ph type="dt" sz="half" idx="10"/>
          </p:nvPr>
        </p:nvSpPr>
        <p:spPr/>
        <p:txBody>
          <a:bodyPr/>
          <a:lstStyle>
            <a:lvl1pPr>
              <a:defRPr/>
            </a:lvl1pPr>
          </a:lstStyle>
          <a:p>
            <a:pPr>
              <a:defRPr/>
            </a:pPr>
            <a:endParaRPr lang="pt-BR"/>
          </a:p>
        </p:txBody>
      </p:sp>
      <p:sp>
        <p:nvSpPr>
          <p:cNvPr id="7" name="Espaço Reservado para Rodapé 5"/>
          <p:cNvSpPr>
            <a:spLocks noGrp="1"/>
          </p:cNvSpPr>
          <p:nvPr>
            <p:ph type="ftr" sz="quarter" idx="11"/>
          </p:nvPr>
        </p:nvSpPr>
        <p:spPr/>
        <p:txBody>
          <a:bodyPr/>
          <a:lstStyle>
            <a:lvl1pPr>
              <a:defRPr/>
            </a:lvl1pPr>
          </a:lstStyle>
          <a:p>
            <a:pPr>
              <a:defRPr/>
            </a:pPr>
            <a:endParaRPr lang="pt-BR"/>
          </a:p>
        </p:txBody>
      </p:sp>
      <p:sp>
        <p:nvSpPr>
          <p:cNvPr id="8" name="Espaço Reservado para Número de Slide 6"/>
          <p:cNvSpPr>
            <a:spLocks noGrp="1"/>
          </p:cNvSpPr>
          <p:nvPr>
            <p:ph type="sldNum" sz="quarter" idx="12"/>
          </p:nvPr>
        </p:nvSpPr>
        <p:spPr/>
        <p:txBody>
          <a:bodyPr/>
          <a:lstStyle>
            <a:lvl1pPr>
              <a:defRPr/>
            </a:lvl1pPr>
          </a:lstStyle>
          <a:p>
            <a:pPr>
              <a:defRPr/>
            </a:pPr>
            <a:fld id="{02CAB230-6751-43F1-B9C3-A2CF1C3A7335}" type="slidenum">
              <a:rPr lang="pt-BR" altLang="pt-BR"/>
              <a:pPr>
                <a:defRPr/>
              </a:pPr>
              <a:t>‹nº›</a:t>
            </a:fld>
            <a:endParaRPr lang="pt-BR" altLang="pt-BR" dirty="0"/>
          </a:p>
        </p:txBody>
      </p:sp>
    </p:spTree>
    <p:extLst>
      <p:ext uri="{BB962C8B-B14F-4D97-AF65-F5344CB8AC3E}">
        <p14:creationId xmlns:p14="http://schemas.microsoft.com/office/powerpoint/2010/main" val="38846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pic>
        <p:nvPicPr>
          <p:cNvPr id="5" name="Imagem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06000"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title"/>
          </p:nvPr>
        </p:nvSpPr>
        <p:spPr>
          <a:xfrm>
            <a:off x="1941645" y="4800600"/>
            <a:ext cx="5943600" cy="566738"/>
          </a:xfrm>
        </p:spPr>
        <p:txBody>
          <a:bodyPr anchor="b"/>
          <a:lstStyle>
            <a:lvl1pPr algn="l">
              <a:defRPr sz="1625"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941645" y="612775"/>
            <a:ext cx="5943600" cy="4114800"/>
          </a:xfrm>
        </p:spPr>
        <p:txBody>
          <a:bodyPr rtlCol="0">
            <a:normAutofit/>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pPr lvl="0"/>
            <a:r>
              <a:rPr lang="pt-BR" noProof="0" dirty="0" smtClean="0"/>
              <a:t>Clique no ícone para adicionar uma imagem</a:t>
            </a:r>
            <a:endParaRPr lang="pt-BR" noProof="0" dirty="0"/>
          </a:p>
        </p:txBody>
      </p:sp>
      <p:sp>
        <p:nvSpPr>
          <p:cNvPr id="4" name="Espaço Reservado para Texto 3"/>
          <p:cNvSpPr>
            <a:spLocks noGrp="1"/>
          </p:cNvSpPr>
          <p:nvPr>
            <p:ph type="body" sz="half" idx="2"/>
          </p:nvPr>
        </p:nvSpPr>
        <p:spPr>
          <a:xfrm>
            <a:off x="1941645" y="5367338"/>
            <a:ext cx="5943600" cy="804862"/>
          </a:xfrm>
        </p:spPr>
        <p:txBody>
          <a:bodyPr/>
          <a:lstStyle>
            <a:lvl1pPr marL="0" indent="0">
              <a:buNone/>
              <a:defRPr sz="1138"/>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lang="pt-BR" smtClean="0"/>
              <a:t>Clique para editar o texto mestre</a:t>
            </a:r>
          </a:p>
        </p:txBody>
      </p:sp>
      <p:sp>
        <p:nvSpPr>
          <p:cNvPr id="6" name="Espaço Reservado para Data 4"/>
          <p:cNvSpPr>
            <a:spLocks noGrp="1"/>
          </p:cNvSpPr>
          <p:nvPr>
            <p:ph type="dt" sz="half" idx="10"/>
          </p:nvPr>
        </p:nvSpPr>
        <p:spPr/>
        <p:txBody>
          <a:bodyPr/>
          <a:lstStyle>
            <a:lvl1pPr>
              <a:defRPr/>
            </a:lvl1pPr>
          </a:lstStyle>
          <a:p>
            <a:pPr>
              <a:defRPr/>
            </a:pPr>
            <a:endParaRPr lang="pt-BR"/>
          </a:p>
        </p:txBody>
      </p:sp>
      <p:sp>
        <p:nvSpPr>
          <p:cNvPr id="7" name="Espaço Reservado para Rodapé 5"/>
          <p:cNvSpPr>
            <a:spLocks noGrp="1"/>
          </p:cNvSpPr>
          <p:nvPr>
            <p:ph type="ftr" sz="quarter" idx="11"/>
          </p:nvPr>
        </p:nvSpPr>
        <p:spPr/>
        <p:txBody>
          <a:bodyPr/>
          <a:lstStyle>
            <a:lvl1pPr>
              <a:defRPr/>
            </a:lvl1pPr>
          </a:lstStyle>
          <a:p>
            <a:pPr>
              <a:defRPr/>
            </a:pPr>
            <a:endParaRPr lang="pt-BR"/>
          </a:p>
        </p:txBody>
      </p:sp>
      <p:sp>
        <p:nvSpPr>
          <p:cNvPr id="8" name="Espaço Reservado para Número de Slide 6"/>
          <p:cNvSpPr>
            <a:spLocks noGrp="1"/>
          </p:cNvSpPr>
          <p:nvPr>
            <p:ph type="sldNum" sz="quarter" idx="12"/>
          </p:nvPr>
        </p:nvSpPr>
        <p:spPr/>
        <p:txBody>
          <a:bodyPr/>
          <a:lstStyle>
            <a:lvl1pPr>
              <a:defRPr/>
            </a:lvl1pPr>
          </a:lstStyle>
          <a:p>
            <a:pPr>
              <a:defRPr/>
            </a:pPr>
            <a:fld id="{942EA003-0A26-45E3-9D12-0B4057CF74E3}" type="slidenum">
              <a:rPr lang="pt-BR" altLang="pt-BR"/>
              <a:pPr>
                <a:defRPr/>
              </a:pPr>
              <a:t>‹nº›</a:t>
            </a:fld>
            <a:endParaRPr lang="pt-BR" altLang="pt-BR" dirty="0"/>
          </a:p>
        </p:txBody>
      </p:sp>
    </p:spTree>
    <p:extLst>
      <p:ext uri="{BB962C8B-B14F-4D97-AF65-F5344CB8AC3E}">
        <p14:creationId xmlns:p14="http://schemas.microsoft.com/office/powerpoint/2010/main" val="3161752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smtClean="0"/>
              <a:t>Clique para editar o título mestre</a:t>
            </a:r>
          </a:p>
        </p:txBody>
      </p:sp>
      <p:sp>
        <p:nvSpPr>
          <p:cNvPr id="1027" name="Espaço Reservado para Texto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Clique para editar o texto mestre</a:t>
            </a:r>
          </a:p>
          <a:p>
            <a:pPr lvl="1"/>
            <a:r>
              <a:rPr lang="pt-BR" altLang="pt-BR" smtClean="0"/>
              <a:t>Segundo nível</a:t>
            </a:r>
          </a:p>
          <a:p>
            <a:pPr lvl="2"/>
            <a:r>
              <a:rPr lang="pt-BR" altLang="pt-BR" smtClean="0"/>
              <a:t>Terceiro nível</a:t>
            </a:r>
          </a:p>
          <a:p>
            <a:pPr lvl="3"/>
            <a:r>
              <a:rPr lang="pt-BR" altLang="pt-BR" smtClean="0"/>
              <a:t>Quarto nível</a:t>
            </a:r>
          </a:p>
          <a:p>
            <a:pPr lvl="4"/>
            <a:r>
              <a:rPr lang="pt-BR" altLang="pt-BR" smtClean="0"/>
              <a:t>Quinto nível</a:t>
            </a:r>
          </a:p>
        </p:txBody>
      </p:sp>
      <p:sp>
        <p:nvSpPr>
          <p:cNvPr id="4" name="Espaço Reservado para Data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975">
                <a:solidFill>
                  <a:schemeClr val="tx1">
                    <a:tint val="75000"/>
                  </a:schemeClr>
                </a:solidFill>
                <a:latin typeface="+mn-lt"/>
                <a:cs typeface="+mn-cs"/>
              </a:defRPr>
            </a:lvl1pPr>
          </a:lstStyle>
          <a:p>
            <a:pPr>
              <a:defRPr/>
            </a:pPr>
            <a:endParaRPr lang="pt-BR"/>
          </a:p>
        </p:txBody>
      </p:sp>
      <p:sp>
        <p:nvSpPr>
          <p:cNvPr id="5" name="Espaço Reservado para Rodapé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975">
                <a:solidFill>
                  <a:schemeClr val="tx1">
                    <a:tint val="75000"/>
                  </a:schemeClr>
                </a:solidFill>
                <a:latin typeface="+mn-lt"/>
                <a:cs typeface="+mn-cs"/>
              </a:defRPr>
            </a:lvl1pPr>
          </a:lstStyle>
          <a:p>
            <a:pPr>
              <a:defRPr/>
            </a:pPr>
            <a:endParaRPr lang="pt-BR"/>
          </a:p>
        </p:txBody>
      </p:sp>
      <p:sp>
        <p:nvSpPr>
          <p:cNvPr id="6" name="Espaço Reservado para Número de Slide 5"/>
          <p:cNvSpPr>
            <a:spLocks noGrp="1"/>
          </p:cNvSpPr>
          <p:nvPr>
            <p:ph type="sldNum" sz="quarter" idx="4"/>
          </p:nvPr>
        </p:nvSpPr>
        <p:spPr>
          <a:xfrm>
            <a:off x="7099300" y="6356350"/>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75">
                <a:solidFill>
                  <a:srgbClr val="898989"/>
                </a:solidFill>
              </a:defRPr>
            </a:lvl1pPr>
          </a:lstStyle>
          <a:p>
            <a:pPr>
              <a:defRPr/>
            </a:pPr>
            <a:fld id="{7DBA25FD-4C21-4C1E-BC15-40283D0B476F}" type="slidenum">
              <a:rPr lang="pt-BR" altLang="pt-BR"/>
              <a:pPr>
                <a:defRPr/>
              </a:pPr>
              <a:t>‹nº›</a:t>
            </a:fld>
            <a:endParaRPr lang="pt-BR" altLang="pt-BR" dirty="0"/>
          </a:p>
        </p:txBody>
      </p:sp>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Lst>
  <p:hf hdr="0" ftr="0" dt="0"/>
  <p:txStyles>
    <p:titleStyle>
      <a:lvl1pPr algn="ctr" rtl="0" eaLnBrk="0" fontAlgn="base" hangingPunct="0">
        <a:spcBef>
          <a:spcPct val="0"/>
        </a:spcBef>
        <a:spcAft>
          <a:spcPct val="0"/>
        </a:spcAft>
        <a:defRPr sz="3500" b="1" kern="1200">
          <a:solidFill>
            <a:srgbClr val="00B050"/>
          </a:solidFill>
          <a:latin typeface="+mj-lt"/>
          <a:ea typeface="+mj-ea"/>
          <a:cs typeface="+mj-cs"/>
        </a:defRPr>
      </a:lvl1pPr>
      <a:lvl2pPr algn="ctr" rtl="0" eaLnBrk="0" fontAlgn="base" hangingPunct="0">
        <a:spcBef>
          <a:spcPct val="0"/>
        </a:spcBef>
        <a:spcAft>
          <a:spcPct val="0"/>
        </a:spcAft>
        <a:defRPr sz="3500" b="1">
          <a:solidFill>
            <a:srgbClr val="00B050"/>
          </a:solidFill>
          <a:latin typeface="Calibri" pitchFamily="34" charset="0"/>
        </a:defRPr>
      </a:lvl2pPr>
      <a:lvl3pPr algn="ctr" rtl="0" eaLnBrk="0" fontAlgn="base" hangingPunct="0">
        <a:spcBef>
          <a:spcPct val="0"/>
        </a:spcBef>
        <a:spcAft>
          <a:spcPct val="0"/>
        </a:spcAft>
        <a:defRPr sz="3500" b="1">
          <a:solidFill>
            <a:srgbClr val="00B050"/>
          </a:solidFill>
          <a:latin typeface="Calibri" pitchFamily="34" charset="0"/>
        </a:defRPr>
      </a:lvl3pPr>
      <a:lvl4pPr algn="ctr" rtl="0" eaLnBrk="0" fontAlgn="base" hangingPunct="0">
        <a:spcBef>
          <a:spcPct val="0"/>
        </a:spcBef>
        <a:spcAft>
          <a:spcPct val="0"/>
        </a:spcAft>
        <a:defRPr sz="3500" b="1">
          <a:solidFill>
            <a:srgbClr val="00B050"/>
          </a:solidFill>
          <a:latin typeface="Calibri" pitchFamily="34" charset="0"/>
        </a:defRPr>
      </a:lvl4pPr>
      <a:lvl5pPr algn="ctr" rtl="0" eaLnBrk="0" fontAlgn="base" hangingPunct="0">
        <a:spcBef>
          <a:spcPct val="0"/>
        </a:spcBef>
        <a:spcAft>
          <a:spcPct val="0"/>
        </a:spcAft>
        <a:defRPr sz="3500" b="1">
          <a:solidFill>
            <a:srgbClr val="00B050"/>
          </a:solidFill>
          <a:latin typeface="Calibri" pitchFamily="34" charset="0"/>
        </a:defRPr>
      </a:lvl5pPr>
      <a:lvl6pPr marL="371475" algn="ctr" rtl="0" fontAlgn="base">
        <a:spcBef>
          <a:spcPct val="0"/>
        </a:spcBef>
        <a:spcAft>
          <a:spcPct val="0"/>
        </a:spcAft>
        <a:defRPr sz="3575" b="1">
          <a:solidFill>
            <a:srgbClr val="00B050"/>
          </a:solidFill>
          <a:latin typeface="Calibri" pitchFamily="34" charset="0"/>
        </a:defRPr>
      </a:lvl6pPr>
      <a:lvl7pPr marL="742950" algn="ctr" rtl="0" fontAlgn="base">
        <a:spcBef>
          <a:spcPct val="0"/>
        </a:spcBef>
        <a:spcAft>
          <a:spcPct val="0"/>
        </a:spcAft>
        <a:defRPr sz="3575" b="1">
          <a:solidFill>
            <a:srgbClr val="00B050"/>
          </a:solidFill>
          <a:latin typeface="Calibri" pitchFamily="34" charset="0"/>
        </a:defRPr>
      </a:lvl7pPr>
      <a:lvl8pPr marL="1114425" algn="ctr" rtl="0" fontAlgn="base">
        <a:spcBef>
          <a:spcPct val="0"/>
        </a:spcBef>
        <a:spcAft>
          <a:spcPct val="0"/>
        </a:spcAft>
        <a:defRPr sz="3575" b="1">
          <a:solidFill>
            <a:srgbClr val="00B050"/>
          </a:solidFill>
          <a:latin typeface="Calibri" pitchFamily="34" charset="0"/>
        </a:defRPr>
      </a:lvl8pPr>
      <a:lvl9pPr marL="1485900" algn="ctr" rtl="0" fontAlgn="base">
        <a:spcBef>
          <a:spcPct val="0"/>
        </a:spcBef>
        <a:spcAft>
          <a:spcPct val="0"/>
        </a:spcAft>
        <a:defRPr sz="3575" b="1">
          <a:solidFill>
            <a:srgbClr val="00B050"/>
          </a:solidFill>
          <a:latin typeface="Calibri" pitchFamily="34" charset="0"/>
        </a:defRPr>
      </a:lvl9pPr>
    </p:titleStyle>
    <p:bodyStyle>
      <a:lvl1pPr marL="277813" indent="-277813" algn="l" rtl="0" eaLnBrk="0" fontAlgn="base" hangingPunct="0">
        <a:spcBef>
          <a:spcPct val="20000"/>
        </a:spcBef>
        <a:spcAft>
          <a:spcPct val="0"/>
        </a:spcAft>
        <a:buFont typeface="Arial" panose="020B0604020202020204" pitchFamily="34" charset="0"/>
        <a:buChar char="•"/>
        <a:defRPr sz="2600" kern="1200">
          <a:solidFill>
            <a:schemeClr val="tx1"/>
          </a:solidFill>
          <a:latin typeface="+mn-lt"/>
          <a:ea typeface="+mn-ea"/>
          <a:cs typeface="+mn-cs"/>
        </a:defRPr>
      </a:lvl1pPr>
      <a:lvl2pPr marL="603250" indent="-231775"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2pPr>
      <a:lvl3pPr marL="928688" indent="-185738" algn="l"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3pPr>
      <a:lvl4pPr marL="1300163" indent="-185738"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1671638" indent="-185738"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043113" indent="-185738" algn="l" defTabSz="742950" rtl="0" eaLnBrk="1" latinLnBrk="0" hangingPunct="1">
        <a:spcBef>
          <a:spcPct val="20000"/>
        </a:spcBef>
        <a:buFont typeface="Arial" panose="020B0604020202020204" pitchFamily="34" charset="0"/>
        <a:buChar char="•"/>
        <a:defRPr sz="1625" kern="1200">
          <a:solidFill>
            <a:schemeClr val="tx1"/>
          </a:solidFill>
          <a:latin typeface="+mn-lt"/>
          <a:ea typeface="+mn-ea"/>
          <a:cs typeface="+mn-cs"/>
        </a:defRPr>
      </a:lvl6pPr>
      <a:lvl7pPr marL="2414588" indent="-185738" algn="l" defTabSz="742950" rtl="0" eaLnBrk="1" latinLnBrk="0" hangingPunct="1">
        <a:spcBef>
          <a:spcPct val="20000"/>
        </a:spcBef>
        <a:buFont typeface="Arial" panose="020B0604020202020204" pitchFamily="34" charset="0"/>
        <a:buChar char="•"/>
        <a:defRPr sz="1625" kern="1200">
          <a:solidFill>
            <a:schemeClr val="tx1"/>
          </a:solidFill>
          <a:latin typeface="+mn-lt"/>
          <a:ea typeface="+mn-ea"/>
          <a:cs typeface="+mn-cs"/>
        </a:defRPr>
      </a:lvl7pPr>
      <a:lvl8pPr marL="2786063" indent="-185738" algn="l" defTabSz="742950" rtl="0" eaLnBrk="1" latinLnBrk="0" hangingPunct="1">
        <a:spcBef>
          <a:spcPct val="20000"/>
        </a:spcBef>
        <a:buFont typeface="Arial" panose="020B0604020202020204" pitchFamily="34" charset="0"/>
        <a:buChar char="•"/>
        <a:defRPr sz="1625" kern="1200">
          <a:solidFill>
            <a:schemeClr val="tx1"/>
          </a:solidFill>
          <a:latin typeface="+mn-lt"/>
          <a:ea typeface="+mn-ea"/>
          <a:cs typeface="+mn-cs"/>
        </a:defRPr>
      </a:lvl8pPr>
      <a:lvl9pPr marL="3157538" indent="-185738" algn="l" defTabSz="742950" rtl="0" eaLnBrk="1" latinLnBrk="0" hangingPunct="1">
        <a:spcBef>
          <a:spcPct val="20000"/>
        </a:spcBef>
        <a:buFont typeface="Arial" panose="020B0604020202020204" pitchFamily="34" charset="0"/>
        <a:buChar char="•"/>
        <a:defRPr sz="1625" kern="1200">
          <a:solidFill>
            <a:schemeClr val="tx1"/>
          </a:solidFill>
          <a:latin typeface="+mn-lt"/>
          <a:ea typeface="+mn-ea"/>
          <a:cs typeface="+mn-cs"/>
        </a:defRPr>
      </a:lvl9pPr>
    </p:bodyStyle>
    <p:otherStyle>
      <a:defPPr>
        <a:defRPr lang="pt-BR"/>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3"/>
          <p:cNvSpPr>
            <a:spLocks noGrp="1"/>
          </p:cNvSpPr>
          <p:nvPr>
            <p:ph type="ctrTitle" idx="4294967295"/>
          </p:nvPr>
        </p:nvSpPr>
        <p:spPr>
          <a:xfrm>
            <a:off x="848544" y="1844825"/>
            <a:ext cx="8497069" cy="1554014"/>
          </a:xfrm>
        </p:spPr>
        <p:txBody>
          <a:bodyPr rtlCol="0">
            <a:normAutofit fontScale="90000"/>
          </a:bodyPr>
          <a:lstStyle/>
          <a:p>
            <a:pPr algn="r" eaLnBrk="1" fontAlgn="auto" hangingPunct="1">
              <a:spcAft>
                <a:spcPts val="0"/>
              </a:spcAft>
              <a:defRPr/>
            </a:pPr>
            <a:r>
              <a:rPr lang="pt-BR" sz="4400" dirty="0" smtClean="0">
                <a:solidFill>
                  <a:schemeClr val="tx2"/>
                </a:solidFill>
              </a:rPr>
              <a:t/>
            </a:r>
            <a:br>
              <a:rPr lang="pt-BR" sz="4400" dirty="0" smtClean="0">
                <a:solidFill>
                  <a:schemeClr val="tx2"/>
                </a:solidFill>
              </a:rPr>
            </a:br>
            <a:r>
              <a:rPr lang="pt-BR" sz="4875" dirty="0">
                <a:solidFill>
                  <a:schemeClr val="tx2"/>
                </a:solidFill>
              </a:rPr>
              <a:t/>
            </a:r>
            <a:br>
              <a:rPr lang="pt-BR" sz="4875" dirty="0">
                <a:solidFill>
                  <a:schemeClr val="tx2"/>
                </a:solidFill>
              </a:rPr>
            </a:br>
            <a:r>
              <a:rPr lang="pt-BR" sz="4875" dirty="0">
                <a:solidFill>
                  <a:schemeClr val="tx2"/>
                </a:solidFill>
              </a:rPr>
              <a:t/>
            </a:r>
            <a:br>
              <a:rPr lang="pt-BR" sz="4875" dirty="0">
                <a:solidFill>
                  <a:schemeClr val="tx2"/>
                </a:solidFill>
              </a:rPr>
            </a:br>
            <a:endParaRPr lang="pt-BR" sz="3981" dirty="0">
              <a:solidFill>
                <a:schemeClr val="tx2"/>
              </a:solidFill>
            </a:endParaRPr>
          </a:p>
        </p:txBody>
      </p:sp>
      <p:sp>
        <p:nvSpPr>
          <p:cNvPr id="6" name="CaixaDeTexto 5"/>
          <p:cNvSpPr txBox="1"/>
          <p:nvPr/>
        </p:nvSpPr>
        <p:spPr>
          <a:xfrm>
            <a:off x="200025" y="6092825"/>
            <a:ext cx="1944663" cy="400110"/>
          </a:xfrm>
          <a:prstGeom prst="rect">
            <a:avLst/>
          </a:prstGeom>
          <a:noFill/>
        </p:spPr>
        <p:txBody>
          <a:bodyPr wrap="square">
            <a:spAutoFit/>
          </a:bodyPr>
          <a:lstStyle/>
          <a:p>
            <a:pPr algn="r" eaLnBrk="1" fontAlgn="auto" hangingPunct="1">
              <a:spcBef>
                <a:spcPts val="0"/>
              </a:spcBef>
              <a:spcAft>
                <a:spcPts val="0"/>
              </a:spcAft>
              <a:defRPr/>
            </a:pPr>
            <a:r>
              <a:rPr lang="pt-BR" sz="2000" dirty="0" smtClean="0">
                <a:solidFill>
                  <a:schemeClr val="tx2">
                    <a:lumMod val="75000"/>
                  </a:schemeClr>
                </a:solidFill>
                <a:latin typeface="+mj-lt"/>
                <a:cs typeface="+mn-cs"/>
              </a:rPr>
              <a:t>Abril/2018</a:t>
            </a:r>
            <a:endParaRPr lang="pt-BR" sz="2000" dirty="0">
              <a:solidFill>
                <a:schemeClr val="tx2">
                  <a:lumMod val="75000"/>
                </a:schemeClr>
              </a:solidFill>
              <a:latin typeface="+mj-lt"/>
              <a:cs typeface="+mn-cs"/>
            </a:endParaRPr>
          </a:p>
        </p:txBody>
      </p:sp>
      <p:sp>
        <p:nvSpPr>
          <p:cNvPr id="3" name="CaixaDeTexto 2"/>
          <p:cNvSpPr txBox="1"/>
          <p:nvPr/>
        </p:nvSpPr>
        <p:spPr>
          <a:xfrm>
            <a:off x="2000672" y="1556792"/>
            <a:ext cx="6192688" cy="1200329"/>
          </a:xfrm>
          <a:prstGeom prst="rect">
            <a:avLst/>
          </a:prstGeom>
          <a:noFill/>
        </p:spPr>
        <p:txBody>
          <a:bodyPr wrap="square" rtlCol="0">
            <a:spAutoFit/>
          </a:bodyPr>
          <a:lstStyle/>
          <a:p>
            <a:r>
              <a:rPr lang="pt-BR" sz="3600" b="1" dirty="0" smtClean="0">
                <a:solidFill>
                  <a:schemeClr val="tx2"/>
                </a:solidFill>
              </a:rPr>
              <a:t>CONTRIBUIÇÕES PARA TERCEIROS</a:t>
            </a:r>
            <a:endParaRPr lang="pt-BR" sz="3600" b="1" dirty="0">
              <a:solidFill>
                <a:schemeClr val="tx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anual</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44488" y="830263"/>
            <a:ext cx="9318625" cy="1569660"/>
          </a:xfrm>
          <a:prstGeom prst="rect">
            <a:avLst/>
          </a:prstGeom>
          <a:noFill/>
        </p:spPr>
        <p:txBody>
          <a:bodyPr>
            <a:spAutoFit/>
          </a:bodyPr>
          <a:lstStyle/>
          <a:p>
            <a:endParaRPr lang="pt-BR" sz="2400" dirty="0" smtClean="0">
              <a:solidFill>
                <a:schemeClr val="tx2"/>
              </a:solidFill>
            </a:endParaRPr>
          </a:p>
          <a:p>
            <a:endParaRPr lang="pt-BR" sz="2400" dirty="0" smtClean="0">
              <a:solidFill>
                <a:schemeClr val="tx2"/>
              </a:solidFill>
            </a:endParaRPr>
          </a:p>
          <a:p>
            <a:endParaRPr lang="pt-BR" sz="2400" dirty="0">
              <a:solidFill>
                <a:schemeClr val="tx2"/>
              </a:solidFill>
            </a:endParaRPr>
          </a:p>
          <a:p>
            <a:pPr marL="342900" indent="-342900">
              <a:buFontTx/>
              <a:buChar char="-"/>
            </a:pPr>
            <a:endParaRPr lang="pt-BR" sz="2400" dirty="0"/>
          </a:p>
        </p:txBody>
      </p:sp>
      <p:graphicFrame>
        <p:nvGraphicFramePr>
          <p:cNvPr id="7" name="Gráfico 6"/>
          <p:cNvGraphicFramePr>
            <a:graphicFrameLocks noGrp="1"/>
          </p:cNvGraphicFramePr>
          <p:nvPr>
            <p:extLst>
              <p:ext uri="{D42A27DB-BD31-4B8C-83A1-F6EECF244321}">
                <p14:modId xmlns:p14="http://schemas.microsoft.com/office/powerpoint/2010/main" val="1746530054"/>
              </p:ext>
            </p:extLst>
          </p:nvPr>
        </p:nvGraphicFramePr>
        <p:xfrm>
          <a:off x="147457" y="764704"/>
          <a:ext cx="9642835" cy="561662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pelos entes </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44488" y="830263"/>
            <a:ext cx="9318625" cy="6001643"/>
          </a:xfrm>
          <a:prstGeom prst="rect">
            <a:avLst/>
          </a:prstGeom>
          <a:noFill/>
        </p:spPr>
        <p:txBody>
          <a:bodyPr>
            <a:spAutoFit/>
          </a:bodyPr>
          <a:lstStyle/>
          <a:p>
            <a:pPr marL="342900" indent="-342900">
              <a:buFontTx/>
              <a:buChar char="-"/>
            </a:pPr>
            <a:r>
              <a:rPr lang="pt-BR" sz="2400" dirty="0" smtClean="0">
                <a:solidFill>
                  <a:schemeClr val="tx2"/>
                </a:solidFill>
              </a:rPr>
              <a:t>Apenas Sesi </a:t>
            </a:r>
            <a:r>
              <a:rPr lang="pt-BR" sz="2400" dirty="0">
                <a:solidFill>
                  <a:schemeClr val="tx2"/>
                </a:solidFill>
              </a:rPr>
              <a:t>e </a:t>
            </a:r>
            <a:r>
              <a:rPr lang="pt-BR" sz="2400" dirty="0" smtClean="0">
                <a:solidFill>
                  <a:schemeClr val="tx2"/>
                </a:solidFill>
              </a:rPr>
              <a:t>Senai </a:t>
            </a:r>
            <a:r>
              <a:rPr lang="pt-BR" sz="2400" dirty="0">
                <a:solidFill>
                  <a:schemeClr val="tx2"/>
                </a:solidFill>
              </a:rPr>
              <a:t>arrecadam diretamente parte das contribuições a que têm direito, com base, respectivamente, no art. </a:t>
            </a:r>
            <a:r>
              <a:rPr lang="pt-BR" sz="2400" dirty="0" smtClean="0">
                <a:solidFill>
                  <a:schemeClr val="tx2"/>
                </a:solidFill>
              </a:rPr>
              <a:t>49, </a:t>
            </a:r>
            <a:r>
              <a:rPr lang="pt-BR" sz="2400" dirty="0">
                <a:solidFill>
                  <a:schemeClr val="tx2"/>
                </a:solidFill>
              </a:rPr>
              <a:t>§ 2º do Decreto nº 57.375, de 2 de dezembro de 1965 e no art. 50 do Decreto nº 494, de 10 de janeiro de </a:t>
            </a:r>
            <a:r>
              <a:rPr lang="pt-BR" sz="2400" dirty="0" smtClean="0">
                <a:solidFill>
                  <a:schemeClr val="tx2"/>
                </a:solidFill>
              </a:rPr>
              <a:t>1962 (delegação da capacidade tributária).</a:t>
            </a:r>
          </a:p>
          <a:p>
            <a:pPr marL="342900" indent="-342900">
              <a:buFontTx/>
              <a:buChar char="-"/>
            </a:pPr>
            <a:endParaRPr lang="pt-BR" sz="2400" dirty="0" smtClean="0">
              <a:solidFill>
                <a:schemeClr val="tx2"/>
              </a:solidFill>
            </a:endParaRPr>
          </a:p>
          <a:p>
            <a:pPr marL="342900" indent="-342900">
              <a:buFontTx/>
              <a:buChar char="-"/>
            </a:pPr>
            <a:r>
              <a:rPr lang="pt-BR" sz="2400" dirty="0" smtClean="0">
                <a:solidFill>
                  <a:schemeClr val="tx2"/>
                </a:solidFill>
              </a:rPr>
              <a:t>Até 2006, </a:t>
            </a:r>
            <a:r>
              <a:rPr lang="pt-BR" sz="2400" dirty="0">
                <a:solidFill>
                  <a:schemeClr val="tx2"/>
                </a:solidFill>
              </a:rPr>
              <a:t>uma parte do salário-educação era recolhida ao Instituto Nacional do Seguro Social (</a:t>
            </a:r>
            <a:r>
              <a:rPr lang="pt-BR" sz="2400" dirty="0" err="1">
                <a:solidFill>
                  <a:schemeClr val="tx2"/>
                </a:solidFill>
              </a:rPr>
              <a:t>Inss</a:t>
            </a:r>
            <a:r>
              <a:rPr lang="pt-BR" sz="2400" dirty="0">
                <a:solidFill>
                  <a:schemeClr val="tx2"/>
                </a:solidFill>
              </a:rPr>
              <a:t>) e outra ao Fundo Nacional de Desenvolvimento da Educação (</a:t>
            </a:r>
            <a:r>
              <a:rPr lang="pt-BR" sz="2400" dirty="0" err="1">
                <a:solidFill>
                  <a:schemeClr val="tx2"/>
                </a:solidFill>
              </a:rPr>
              <a:t>Fnde</a:t>
            </a:r>
            <a:r>
              <a:rPr lang="pt-BR" sz="2400" dirty="0">
                <a:solidFill>
                  <a:schemeClr val="tx2"/>
                </a:solidFill>
              </a:rPr>
              <a:t>), com base no art. 4º da Lei nº 9.766, de 18 de dezembro de 1998. </a:t>
            </a:r>
            <a:endParaRPr lang="pt-BR" sz="2400" dirty="0" smtClean="0">
              <a:solidFill>
                <a:schemeClr val="tx2"/>
              </a:solidFill>
            </a:endParaRPr>
          </a:p>
          <a:p>
            <a:pPr marL="342900" indent="-342900">
              <a:buFontTx/>
              <a:buChar char="-"/>
            </a:pPr>
            <a:endParaRPr lang="pt-BR" sz="2400" dirty="0" smtClean="0">
              <a:solidFill>
                <a:schemeClr val="tx2"/>
              </a:solidFill>
            </a:endParaRPr>
          </a:p>
          <a:p>
            <a:pPr marL="342900" indent="-342900">
              <a:buFontTx/>
              <a:buChar char="-"/>
            </a:pPr>
            <a:r>
              <a:rPr lang="pt-BR" sz="2400" dirty="0" smtClean="0">
                <a:solidFill>
                  <a:schemeClr val="tx2"/>
                </a:solidFill>
              </a:rPr>
              <a:t>O </a:t>
            </a:r>
            <a:r>
              <a:rPr lang="pt-BR" sz="2400" dirty="0" err="1">
                <a:solidFill>
                  <a:schemeClr val="tx2"/>
                </a:solidFill>
              </a:rPr>
              <a:t>Sest</a:t>
            </a:r>
            <a:r>
              <a:rPr lang="pt-BR" sz="2400" dirty="0">
                <a:solidFill>
                  <a:schemeClr val="tx2"/>
                </a:solidFill>
              </a:rPr>
              <a:t> e o </a:t>
            </a:r>
            <a:r>
              <a:rPr lang="pt-BR" sz="2400" dirty="0" err="1">
                <a:solidFill>
                  <a:schemeClr val="tx2"/>
                </a:solidFill>
              </a:rPr>
              <a:t>Senat</a:t>
            </a:r>
            <a:r>
              <a:rPr lang="pt-BR" sz="2400" dirty="0">
                <a:solidFill>
                  <a:schemeClr val="tx2"/>
                </a:solidFill>
              </a:rPr>
              <a:t>, embora autorizados pela Lei nº 8.706, de 1993 (art. 7º § 1º), não o fazem. </a:t>
            </a:r>
          </a:p>
          <a:p>
            <a:endParaRPr lang="pt-BR" sz="2400" dirty="0" smtClean="0">
              <a:solidFill>
                <a:schemeClr val="tx2"/>
              </a:solidFill>
            </a:endParaRPr>
          </a:p>
          <a:p>
            <a:endParaRPr lang="pt-BR" sz="2400" dirty="0" smtClean="0">
              <a:solidFill>
                <a:schemeClr val="tx2"/>
              </a:solidFill>
            </a:endParaRPr>
          </a:p>
          <a:p>
            <a:endParaRPr lang="pt-BR" sz="2400" dirty="0">
              <a:solidFill>
                <a:schemeClr val="tx2"/>
              </a:solidFill>
            </a:endParaRPr>
          </a:p>
          <a:p>
            <a:pPr marL="342900" indent="-342900">
              <a:buFontTx/>
              <a:buChar char="-"/>
            </a:pPr>
            <a:endParaRPr lang="pt-BR" sz="2400" dirty="0"/>
          </a:p>
        </p:txBody>
      </p:sp>
    </p:spTree>
    <p:extLst>
      <p:ext uri="{BB962C8B-B14F-4D97-AF65-F5344CB8AC3E}">
        <p14:creationId xmlns:p14="http://schemas.microsoft.com/office/powerpoint/2010/main" val="263188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Competência Tributária x Capacidade Tributária</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44488" y="830263"/>
            <a:ext cx="9318625" cy="1569660"/>
          </a:xfrm>
          <a:prstGeom prst="rect">
            <a:avLst/>
          </a:prstGeom>
          <a:noFill/>
        </p:spPr>
        <p:txBody>
          <a:bodyPr>
            <a:spAutoFit/>
          </a:bodyPr>
          <a:lstStyle/>
          <a:p>
            <a:endParaRPr lang="pt-BR" sz="2400" dirty="0" smtClean="0">
              <a:solidFill>
                <a:schemeClr val="tx2"/>
              </a:solidFill>
            </a:endParaRPr>
          </a:p>
          <a:p>
            <a:endParaRPr lang="pt-BR" sz="2400" dirty="0" smtClean="0">
              <a:solidFill>
                <a:schemeClr val="tx2"/>
              </a:solidFill>
            </a:endParaRPr>
          </a:p>
          <a:p>
            <a:endParaRPr lang="pt-BR" sz="2400" dirty="0">
              <a:solidFill>
                <a:schemeClr val="tx2"/>
              </a:solidFill>
            </a:endParaRPr>
          </a:p>
          <a:p>
            <a:pPr marL="342900" indent="-342900">
              <a:buFontTx/>
              <a:buChar char="-"/>
            </a:pPr>
            <a:endParaRPr lang="pt-BR" sz="2400" dirty="0"/>
          </a:p>
        </p:txBody>
      </p:sp>
      <p:graphicFrame>
        <p:nvGraphicFramePr>
          <p:cNvPr id="6" name="Tabela 5"/>
          <p:cNvGraphicFramePr>
            <a:graphicFrameLocks noGrp="1"/>
          </p:cNvGraphicFramePr>
          <p:nvPr>
            <p:extLst>
              <p:ext uri="{D42A27DB-BD31-4B8C-83A1-F6EECF244321}">
                <p14:modId xmlns:p14="http://schemas.microsoft.com/office/powerpoint/2010/main" val="4206658254"/>
              </p:ext>
            </p:extLst>
          </p:nvPr>
        </p:nvGraphicFramePr>
        <p:xfrm>
          <a:off x="1701800" y="848939"/>
          <a:ext cx="6604000" cy="4806126"/>
        </p:xfrm>
        <a:graphic>
          <a:graphicData uri="http://schemas.openxmlformats.org/drawingml/2006/table">
            <a:tbl>
              <a:tblPr firstRow="1" bandRow="1">
                <a:tableStyleId>{5C22544A-7EE6-4342-B048-85BDC9FD1C3A}</a:tableStyleId>
              </a:tblPr>
              <a:tblGrid>
                <a:gridCol w="3302000"/>
                <a:gridCol w="3302000"/>
              </a:tblGrid>
              <a:tr h="370840">
                <a:tc>
                  <a:txBody>
                    <a:bodyPr/>
                    <a:lstStyle/>
                    <a:p>
                      <a:r>
                        <a:rPr lang="pt-BR" dirty="0" smtClean="0"/>
                        <a:t>Competência</a:t>
                      </a:r>
                      <a:r>
                        <a:rPr lang="pt-BR" baseline="0" dirty="0" smtClean="0"/>
                        <a:t> Tributária</a:t>
                      </a:r>
                      <a:endParaRPr lang="pt-BR" dirty="0"/>
                    </a:p>
                  </a:txBody>
                  <a:tcPr/>
                </a:tc>
                <a:tc>
                  <a:txBody>
                    <a:bodyPr/>
                    <a:lstStyle/>
                    <a:p>
                      <a:r>
                        <a:rPr lang="pt-BR" dirty="0" smtClean="0"/>
                        <a:t>Capacidade tributária</a:t>
                      </a:r>
                      <a:endParaRPr lang="pt-BR" dirty="0"/>
                    </a:p>
                  </a:txBody>
                  <a:tcPr/>
                </a:tc>
              </a:tr>
              <a:tr h="370840">
                <a:tc>
                  <a:txBody>
                    <a:bodyPr/>
                    <a:lstStyle/>
                    <a:p>
                      <a:r>
                        <a:rPr lang="pt-BR" dirty="0" smtClean="0"/>
                        <a:t>Qualificação</a:t>
                      </a:r>
                      <a:r>
                        <a:rPr lang="pt-BR" baseline="0" dirty="0" smtClean="0"/>
                        <a:t> constitucional da pessoa jurídica de direito público (ente federativo) para criar ou instituir tributos, segundo previsão expressa.</a:t>
                      </a:r>
                      <a:endParaRPr lang="pt-BR" dirty="0"/>
                    </a:p>
                  </a:txBody>
                  <a:tcPr/>
                </a:tc>
                <a:tc>
                  <a:txBody>
                    <a:bodyPr/>
                    <a:lstStyle/>
                    <a:p>
                      <a:r>
                        <a:rPr lang="pt-BR" dirty="0" smtClean="0"/>
                        <a:t>Consiste na aptidão para figurar como sujeito na relação jurídico-tributária, portanto, </a:t>
                      </a:r>
                      <a:r>
                        <a:rPr lang="pt-BR" dirty="0" err="1" smtClean="0"/>
                        <a:t>titularizar</a:t>
                      </a:r>
                      <a:r>
                        <a:rPr lang="pt-BR" dirty="0" smtClean="0"/>
                        <a:t> direitos</a:t>
                      </a:r>
                      <a:r>
                        <a:rPr lang="pt-BR" baseline="0" dirty="0" smtClean="0"/>
                        <a:t> ou obrigações </a:t>
                      </a:r>
                      <a:r>
                        <a:rPr lang="pt-BR" baseline="0" smtClean="0"/>
                        <a:t>tributárias. É o poder de exigir o cumprimento da obrigação tributária.</a:t>
                      </a:r>
                    </a:p>
                    <a:p>
                      <a:endParaRPr lang="pt-BR" dirty="0"/>
                    </a:p>
                  </a:txBody>
                  <a:tcPr/>
                </a:tc>
              </a:tr>
              <a:tr h="370840">
                <a:tc>
                  <a:txBody>
                    <a:bodyPr/>
                    <a:lstStyle/>
                    <a:p>
                      <a:r>
                        <a:rPr lang="pt-BR" dirty="0" smtClean="0"/>
                        <a:t>É deferida</a:t>
                      </a:r>
                      <a:r>
                        <a:rPr lang="pt-BR" baseline="0" dirty="0" smtClean="0"/>
                        <a:t> ao ente público pela Constituição Federal.</a:t>
                      </a:r>
                      <a:endParaRPr lang="pt-BR" dirty="0"/>
                    </a:p>
                  </a:txBody>
                  <a:tcPr/>
                </a:tc>
                <a:tc>
                  <a:txBody>
                    <a:bodyPr/>
                    <a:lstStyle/>
                    <a:p>
                      <a:r>
                        <a:rPr lang="pt-BR" smtClean="0"/>
                        <a:t>Pode ser exercida por pela pessoa jurídica destinatária dos recursos, independentemente de ser pública</a:t>
                      </a:r>
                      <a:r>
                        <a:rPr lang="pt-BR" baseline="0" smtClean="0"/>
                        <a:t> ou privada, desde que autorizadas pelo detentor da competência tributária.</a:t>
                      </a:r>
                      <a:endParaRPr lang="pt-BR" dirty="0"/>
                    </a:p>
                  </a:txBody>
                  <a:tcPr/>
                </a:tc>
              </a:tr>
              <a:tr h="370840">
                <a:tc>
                  <a:txBody>
                    <a:bodyPr/>
                    <a:lstStyle/>
                    <a:p>
                      <a:r>
                        <a:rPr lang="pt-BR" dirty="0" smtClean="0"/>
                        <a:t>Indelegável</a:t>
                      </a:r>
                      <a:endParaRPr lang="pt-BR" dirty="0"/>
                    </a:p>
                  </a:txBody>
                  <a:tcPr/>
                </a:tc>
                <a:tc>
                  <a:txBody>
                    <a:bodyPr/>
                    <a:lstStyle/>
                    <a:p>
                      <a:r>
                        <a:rPr lang="pt-BR" dirty="0" smtClean="0"/>
                        <a:t>Delegável</a:t>
                      </a:r>
                      <a:r>
                        <a:rPr lang="pt-BR" baseline="0" dirty="0" smtClean="0"/>
                        <a:t> por meio de lei</a:t>
                      </a:r>
                      <a:endParaRPr lang="pt-BR" dirty="0"/>
                    </a:p>
                  </a:txBody>
                  <a:tcPr/>
                </a:tc>
              </a:tr>
              <a:tr h="370840">
                <a:tc>
                  <a:txBody>
                    <a:bodyPr/>
                    <a:lstStyle/>
                    <a:p>
                      <a:r>
                        <a:rPr lang="pt-BR" dirty="0" smtClean="0"/>
                        <a:t>Não constitui delegação de competência o cometimento, a pessoas de direito privado, do encargo ou da função de arrecadar tributos (art. 7º, § 3º do </a:t>
                      </a:r>
                      <a:r>
                        <a:rPr lang="pt-BR" dirty="0" err="1" smtClean="0"/>
                        <a:t>CTN</a:t>
                      </a:r>
                      <a:r>
                        <a:rPr lang="pt-BR" dirty="0" smtClean="0"/>
                        <a:t>)</a:t>
                      </a:r>
                    </a:p>
                    <a:p>
                      <a:endParaRPr lang="pt-BR" dirty="0"/>
                    </a:p>
                  </a:txBody>
                  <a:tcPr/>
                </a:tc>
                <a:tc>
                  <a:txBody>
                    <a:bodyPr/>
                    <a:lstStyle/>
                    <a:p>
                      <a:r>
                        <a:rPr lang="pt-BR" dirty="0" smtClean="0"/>
                        <a:t>A</a:t>
                      </a:r>
                      <a:r>
                        <a:rPr lang="pt-BR" baseline="0" dirty="0" smtClean="0"/>
                        <a:t> delegação pode ser revogada, a qualquer tempo, por ato unilateral da pessoa jurídica que a tenha conferido.</a:t>
                      </a:r>
                      <a:endParaRPr lang="pt-BR" dirty="0"/>
                    </a:p>
                  </a:txBody>
                  <a:tcPr/>
                </a:tc>
              </a:tr>
            </a:tbl>
          </a:graphicData>
        </a:graphic>
      </p:graphicFrame>
    </p:spTree>
    <p:extLst>
      <p:ext uri="{BB962C8B-B14F-4D97-AF65-F5344CB8AC3E}">
        <p14:creationId xmlns:p14="http://schemas.microsoft.com/office/powerpoint/2010/main" val="33858305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Sesi/Senai</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44488" y="830263"/>
            <a:ext cx="9318625" cy="5693866"/>
          </a:xfrm>
          <a:prstGeom prst="rect">
            <a:avLst/>
          </a:prstGeom>
          <a:noFill/>
        </p:spPr>
        <p:txBody>
          <a:bodyPr>
            <a:spAutoFit/>
          </a:bodyPr>
          <a:lstStyle/>
          <a:p>
            <a:endParaRPr lang="pt-BR" sz="2400" dirty="0">
              <a:solidFill>
                <a:schemeClr val="tx2"/>
              </a:solidFill>
            </a:endParaRPr>
          </a:p>
          <a:p>
            <a:r>
              <a:rPr lang="pt-BR" sz="2800" b="1" u="sng" dirty="0" smtClean="0">
                <a:solidFill>
                  <a:schemeClr val="tx2"/>
                </a:solidFill>
              </a:rPr>
              <a:t>Fundamentação Legal:</a:t>
            </a:r>
          </a:p>
          <a:p>
            <a:endParaRPr lang="pt-BR" sz="2400" dirty="0">
              <a:solidFill>
                <a:schemeClr val="tx2"/>
              </a:solidFill>
            </a:endParaRPr>
          </a:p>
          <a:p>
            <a:r>
              <a:rPr lang="pt-BR" sz="2400" b="1" u="sng" dirty="0">
                <a:solidFill>
                  <a:schemeClr val="tx2"/>
                </a:solidFill>
              </a:rPr>
              <a:t>DEL 494/62 art. 50</a:t>
            </a:r>
            <a:r>
              <a:rPr lang="pt-BR" sz="2400" dirty="0">
                <a:solidFill>
                  <a:schemeClr val="tx2"/>
                </a:solidFill>
              </a:rPr>
              <a:t>. Visando ao atendimento de situações especiais, determinadas </a:t>
            </a:r>
            <a:r>
              <a:rPr lang="pt-BR" sz="2400" dirty="0" err="1">
                <a:solidFill>
                  <a:schemeClr val="tx2"/>
                </a:solidFill>
              </a:rPr>
              <a:t>emprêsas</a:t>
            </a:r>
            <a:r>
              <a:rPr lang="pt-BR" sz="2400" dirty="0">
                <a:solidFill>
                  <a:schemeClr val="tx2"/>
                </a:solidFill>
              </a:rPr>
              <a:t> poderão recolher as suas contribuições diretamente aos cofres do </a:t>
            </a:r>
            <a:r>
              <a:rPr lang="pt-BR" sz="2400" b="1" u="sng" dirty="0">
                <a:solidFill>
                  <a:schemeClr val="tx2"/>
                </a:solidFill>
              </a:rPr>
              <a:t>SENAI</a:t>
            </a:r>
            <a:r>
              <a:rPr lang="pt-BR" sz="2400" dirty="0" smtClean="0">
                <a:solidFill>
                  <a:schemeClr val="tx2"/>
                </a:solidFill>
              </a:rPr>
              <a:t>.</a:t>
            </a:r>
          </a:p>
          <a:p>
            <a:endParaRPr lang="pt-BR" sz="2400" dirty="0">
              <a:solidFill>
                <a:schemeClr val="tx2"/>
              </a:solidFill>
            </a:endParaRPr>
          </a:p>
          <a:p>
            <a:r>
              <a:rPr lang="pt-BR" sz="2400" b="1" u="sng" dirty="0">
                <a:solidFill>
                  <a:schemeClr val="tx2"/>
                </a:solidFill>
              </a:rPr>
              <a:t>Dec. 57.375/65 art. 49 § 2º. </a:t>
            </a:r>
            <a:r>
              <a:rPr lang="pt-BR" sz="2400" dirty="0">
                <a:solidFill>
                  <a:schemeClr val="tx2"/>
                </a:solidFill>
              </a:rPr>
              <a:t>Em face de circunstâncias especiais, as </a:t>
            </a:r>
            <a:r>
              <a:rPr lang="pt-BR" sz="2400" dirty="0" err="1">
                <a:solidFill>
                  <a:schemeClr val="tx2"/>
                </a:solidFill>
              </a:rPr>
              <a:t>emprêsas</a:t>
            </a:r>
            <a:r>
              <a:rPr lang="pt-BR" sz="2400" dirty="0">
                <a:solidFill>
                  <a:schemeClr val="tx2"/>
                </a:solidFill>
              </a:rPr>
              <a:t> que nela se encontrarem poderão recolher as suas contribuições diretamente ao </a:t>
            </a:r>
            <a:r>
              <a:rPr lang="pt-BR" sz="2400" b="1" u="sng" dirty="0">
                <a:solidFill>
                  <a:schemeClr val="tx2"/>
                </a:solidFill>
              </a:rPr>
              <a:t>SESI</a:t>
            </a:r>
            <a:r>
              <a:rPr lang="pt-BR" sz="2400" dirty="0">
                <a:solidFill>
                  <a:schemeClr val="tx2"/>
                </a:solidFill>
              </a:rPr>
              <a:t>, mediante autorização do Departamento Nacional, comunicada ao órgão previdenciário competente.</a:t>
            </a:r>
          </a:p>
          <a:p>
            <a:endParaRPr lang="pt-BR" sz="2400" dirty="0" smtClean="0">
              <a:solidFill>
                <a:schemeClr val="tx2"/>
              </a:solidFill>
            </a:endParaRPr>
          </a:p>
          <a:p>
            <a:pPr marL="342900" indent="-342900">
              <a:buFontTx/>
              <a:buChar char="-"/>
            </a:pPr>
            <a:endParaRPr lang="pt-BR" sz="2400" dirty="0">
              <a:solidFill>
                <a:schemeClr val="tx2"/>
              </a:solidFill>
            </a:endParaRPr>
          </a:p>
          <a:p>
            <a:pPr marL="342900" indent="-342900">
              <a:buFontTx/>
              <a:buChar char="-"/>
            </a:pPr>
            <a:endParaRPr lang="pt-BR" sz="2400" dirty="0"/>
          </a:p>
        </p:txBody>
      </p:sp>
    </p:spTree>
    <p:extLst>
      <p:ext uri="{BB962C8B-B14F-4D97-AF65-F5344CB8AC3E}">
        <p14:creationId xmlns:p14="http://schemas.microsoft.com/office/powerpoint/2010/main" val="765758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Sesi/Senai</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44488" y="830263"/>
            <a:ext cx="9318625" cy="6370975"/>
          </a:xfrm>
          <a:prstGeom prst="rect">
            <a:avLst/>
          </a:prstGeom>
          <a:noFill/>
        </p:spPr>
        <p:txBody>
          <a:bodyPr>
            <a:spAutoFit/>
          </a:bodyPr>
          <a:lstStyle/>
          <a:p>
            <a:r>
              <a:rPr lang="pt-BR" sz="2400" dirty="0" smtClean="0">
                <a:solidFill>
                  <a:schemeClr val="tx2"/>
                </a:solidFill>
              </a:rPr>
              <a:t>O </a:t>
            </a:r>
            <a:r>
              <a:rPr lang="pt-BR" sz="2400" dirty="0">
                <a:solidFill>
                  <a:schemeClr val="tx2"/>
                </a:solidFill>
              </a:rPr>
              <a:t>recolhimento da contribuição compulsória diretamente à entidade não ocorre à livre escolha do contribuinte. </a:t>
            </a:r>
            <a:r>
              <a:rPr lang="pt-BR" sz="2400" dirty="0" smtClean="0">
                <a:solidFill>
                  <a:schemeClr val="tx2"/>
                </a:solidFill>
              </a:rPr>
              <a:t>Depende </a:t>
            </a:r>
            <a:r>
              <a:rPr lang="pt-BR" sz="2400" dirty="0">
                <a:solidFill>
                  <a:schemeClr val="tx2"/>
                </a:solidFill>
              </a:rPr>
              <a:t>da celebração prévia de convênio ou acordo de cooperação técnica entre este e a entidade, para o qual são avaliados os seguintes requisitos, entre outros</a:t>
            </a:r>
            <a:r>
              <a:rPr lang="pt-BR" sz="2400" dirty="0" smtClean="0">
                <a:solidFill>
                  <a:schemeClr val="tx2"/>
                </a:solidFill>
              </a:rPr>
              <a:t>:</a:t>
            </a:r>
          </a:p>
          <a:p>
            <a:endParaRPr lang="pt-BR" sz="2400" dirty="0" smtClean="0">
              <a:solidFill>
                <a:schemeClr val="tx2"/>
              </a:solidFill>
            </a:endParaRPr>
          </a:p>
          <a:p>
            <a:r>
              <a:rPr lang="pt-BR" sz="2400" dirty="0" smtClean="0">
                <a:solidFill>
                  <a:schemeClr val="tx2"/>
                </a:solidFill>
              </a:rPr>
              <a:t>a</a:t>
            </a:r>
            <a:r>
              <a:rPr lang="pt-BR" sz="2400" dirty="0">
                <a:solidFill>
                  <a:schemeClr val="tx2"/>
                </a:solidFill>
              </a:rPr>
              <a:t>) capacidade empresarial específica na formação de pessoas; </a:t>
            </a:r>
            <a:endParaRPr lang="pt-BR" sz="2400" dirty="0" smtClean="0">
              <a:solidFill>
                <a:schemeClr val="tx2"/>
              </a:solidFill>
            </a:endParaRPr>
          </a:p>
          <a:p>
            <a:endParaRPr lang="pt-BR" sz="2400" dirty="0">
              <a:solidFill>
                <a:schemeClr val="tx2"/>
              </a:solidFill>
            </a:endParaRPr>
          </a:p>
          <a:p>
            <a:r>
              <a:rPr lang="pt-BR" sz="2400" dirty="0" smtClean="0">
                <a:solidFill>
                  <a:schemeClr val="tx2"/>
                </a:solidFill>
              </a:rPr>
              <a:t>b</a:t>
            </a:r>
            <a:r>
              <a:rPr lang="pt-BR" sz="2400" dirty="0">
                <a:solidFill>
                  <a:schemeClr val="tx2"/>
                </a:solidFill>
              </a:rPr>
              <a:t>) manutenção de programas especiais de treinamento, capacitação e especialização de mão-de-obra; </a:t>
            </a:r>
            <a:endParaRPr lang="pt-BR" sz="2400" dirty="0" smtClean="0">
              <a:solidFill>
                <a:schemeClr val="tx2"/>
              </a:solidFill>
            </a:endParaRPr>
          </a:p>
          <a:p>
            <a:endParaRPr lang="pt-BR" sz="2400" dirty="0">
              <a:solidFill>
                <a:schemeClr val="tx2"/>
              </a:solidFill>
            </a:endParaRPr>
          </a:p>
          <a:p>
            <a:r>
              <a:rPr lang="pt-BR" sz="2400" dirty="0" smtClean="0">
                <a:solidFill>
                  <a:schemeClr val="tx2"/>
                </a:solidFill>
              </a:rPr>
              <a:t>c</a:t>
            </a:r>
            <a:r>
              <a:rPr lang="pt-BR" sz="2400" dirty="0">
                <a:solidFill>
                  <a:schemeClr val="tx2"/>
                </a:solidFill>
              </a:rPr>
              <a:t>) serviços internos voltados à socialização e saúde do trabalhador; </a:t>
            </a:r>
            <a:endParaRPr lang="pt-BR" sz="2400" dirty="0" smtClean="0">
              <a:solidFill>
                <a:schemeClr val="tx2"/>
              </a:solidFill>
            </a:endParaRPr>
          </a:p>
          <a:p>
            <a:endParaRPr lang="pt-BR" sz="2400" dirty="0">
              <a:solidFill>
                <a:schemeClr val="tx2"/>
              </a:solidFill>
            </a:endParaRPr>
          </a:p>
          <a:p>
            <a:r>
              <a:rPr lang="pt-BR" sz="2400" dirty="0" smtClean="0">
                <a:solidFill>
                  <a:schemeClr val="tx2"/>
                </a:solidFill>
              </a:rPr>
              <a:t>d</a:t>
            </a:r>
            <a:r>
              <a:rPr lang="pt-BR" sz="2400" dirty="0">
                <a:solidFill>
                  <a:schemeClr val="tx2"/>
                </a:solidFill>
              </a:rPr>
              <a:t>) equipamentos e instalações adequados ao programa desenvolvido. </a:t>
            </a:r>
            <a:endParaRPr lang="pt-BR" sz="2400" dirty="0" smtClean="0">
              <a:solidFill>
                <a:schemeClr val="tx2"/>
              </a:solidFill>
            </a:endParaRPr>
          </a:p>
          <a:p>
            <a:endParaRPr lang="pt-BR" sz="2400" dirty="0" smtClean="0">
              <a:solidFill>
                <a:schemeClr val="tx2"/>
              </a:solidFill>
            </a:endParaRPr>
          </a:p>
          <a:p>
            <a:endParaRPr lang="pt-BR" sz="2400" dirty="0" smtClean="0">
              <a:solidFill>
                <a:schemeClr val="tx2"/>
              </a:solidFill>
            </a:endParaRPr>
          </a:p>
          <a:p>
            <a:pPr marL="342900" indent="-342900">
              <a:buFontTx/>
              <a:buChar char="-"/>
            </a:pPr>
            <a:endParaRPr lang="pt-BR" sz="2400" dirty="0">
              <a:solidFill>
                <a:schemeClr val="tx2"/>
              </a:solidFill>
            </a:endParaRPr>
          </a:p>
          <a:p>
            <a:pPr marL="342900" indent="-342900">
              <a:buFontTx/>
              <a:buChar char="-"/>
            </a:pPr>
            <a:endParaRPr lang="pt-BR" sz="2400" dirty="0"/>
          </a:p>
        </p:txBody>
      </p:sp>
    </p:spTree>
    <p:extLst>
      <p:ext uri="{BB962C8B-B14F-4D97-AF65-F5344CB8AC3E}">
        <p14:creationId xmlns:p14="http://schemas.microsoft.com/office/powerpoint/2010/main" val="2899922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Sesi/Senai</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44488" y="830263"/>
            <a:ext cx="9318625" cy="5816977"/>
          </a:xfrm>
          <a:prstGeom prst="rect">
            <a:avLst/>
          </a:prstGeom>
          <a:noFill/>
        </p:spPr>
        <p:txBody>
          <a:bodyPr>
            <a:spAutoFit/>
          </a:bodyPr>
          <a:lstStyle/>
          <a:p>
            <a:r>
              <a:rPr lang="pt-BR" sz="2000" dirty="0" smtClean="0">
                <a:solidFill>
                  <a:schemeClr val="tx2"/>
                </a:solidFill>
              </a:rPr>
              <a:t>- As </a:t>
            </a:r>
            <a:r>
              <a:rPr lang="pt-BR" sz="2000" dirty="0">
                <a:solidFill>
                  <a:schemeClr val="tx2"/>
                </a:solidFill>
              </a:rPr>
              <a:t>“situações especiais” ou “circunstâncias especiais” a que se referem os Decretos </a:t>
            </a:r>
            <a:r>
              <a:rPr lang="pt-BR" sz="2000" dirty="0" err="1">
                <a:solidFill>
                  <a:schemeClr val="tx2"/>
                </a:solidFill>
              </a:rPr>
              <a:t>nºs</a:t>
            </a:r>
            <a:r>
              <a:rPr lang="pt-BR" sz="2000" dirty="0">
                <a:solidFill>
                  <a:schemeClr val="tx2"/>
                </a:solidFill>
              </a:rPr>
              <a:t>. 494, de 1962, e 57.375, de 1965, são requisitos técnicos voltados à formação e capacitação de pessoal, que habilitem a empresa a atuar em regime de concorrência com as entidades de formação profissional e em consonância com as políticas públicas que orientaram a criação das entidades, nos termos do art. 1º, §§ 1º e 2º; art. 2º do Decreto-Lei nº 9.403, de 1946; e </a:t>
            </a:r>
            <a:r>
              <a:rPr lang="pt-BR" sz="2000" dirty="0" err="1">
                <a:solidFill>
                  <a:schemeClr val="tx2"/>
                </a:solidFill>
              </a:rPr>
              <a:t>arts</a:t>
            </a:r>
            <a:r>
              <a:rPr lang="pt-BR" sz="2000" dirty="0">
                <a:solidFill>
                  <a:schemeClr val="tx2"/>
                </a:solidFill>
              </a:rPr>
              <a:t>. 1º e 2º do Decreto nº 494, de 1962;</a:t>
            </a:r>
            <a:endParaRPr lang="pt-BR" sz="2000" dirty="0" smtClean="0">
              <a:solidFill>
                <a:schemeClr val="tx2"/>
              </a:solidFill>
            </a:endParaRPr>
          </a:p>
          <a:p>
            <a:endParaRPr lang="pt-BR" sz="2000" dirty="0">
              <a:solidFill>
                <a:schemeClr val="tx2"/>
              </a:solidFill>
            </a:endParaRPr>
          </a:p>
          <a:p>
            <a:r>
              <a:rPr lang="pt-BR" sz="2000" dirty="0">
                <a:solidFill>
                  <a:schemeClr val="tx2"/>
                </a:solidFill>
              </a:rPr>
              <a:t>- Uma vez cumpridos os requisitos técnicos pela empresa contribuinte, estão o Sesi e o Senai autorizados por lei a arrecadar diretamente as contribuições que lhe são devidas, sem prejuízo das competências tributárias da União e da Secretaria da Receita Federal do Brasil. </a:t>
            </a:r>
            <a:endParaRPr lang="pt-BR" sz="2000" dirty="0" smtClean="0">
              <a:solidFill>
                <a:schemeClr val="tx2"/>
              </a:solidFill>
            </a:endParaRPr>
          </a:p>
          <a:p>
            <a:endParaRPr lang="pt-BR" sz="2000" dirty="0" smtClean="0">
              <a:solidFill>
                <a:schemeClr val="tx2"/>
              </a:solidFill>
            </a:endParaRPr>
          </a:p>
          <a:p>
            <a:r>
              <a:rPr lang="pt-BR" sz="2000" dirty="0" smtClean="0">
                <a:solidFill>
                  <a:schemeClr val="tx2"/>
                </a:solidFill>
              </a:rPr>
              <a:t>- Por se tratar de requisitos técnicos voltados </a:t>
            </a:r>
            <a:r>
              <a:rPr lang="pt-BR" sz="2000" dirty="0">
                <a:solidFill>
                  <a:schemeClr val="tx2"/>
                </a:solidFill>
              </a:rPr>
              <a:t>ao desenvolvimento do </a:t>
            </a:r>
            <a:r>
              <a:rPr lang="pt-BR" sz="2000" dirty="0" smtClean="0">
                <a:solidFill>
                  <a:schemeClr val="tx2"/>
                </a:solidFill>
              </a:rPr>
              <a:t>trabalhador, </a:t>
            </a:r>
            <a:r>
              <a:rPr lang="pt-BR" sz="2000" dirty="0">
                <a:solidFill>
                  <a:schemeClr val="tx2"/>
                </a:solidFill>
              </a:rPr>
              <a:t>não poderia mesmo compor o leque de procedimentos fiscais, por não condizer com matéria </a:t>
            </a:r>
            <a:r>
              <a:rPr lang="pt-BR" sz="2000" dirty="0" smtClean="0">
                <a:solidFill>
                  <a:schemeClr val="tx2"/>
                </a:solidFill>
              </a:rPr>
              <a:t>tributária. </a:t>
            </a:r>
            <a:endParaRPr lang="pt-BR" sz="2000" dirty="0">
              <a:solidFill>
                <a:schemeClr val="tx2"/>
              </a:solidFill>
            </a:endParaRPr>
          </a:p>
          <a:p>
            <a:endParaRPr lang="pt-BR" sz="2400" dirty="0" smtClean="0">
              <a:solidFill>
                <a:schemeClr val="tx2"/>
              </a:solidFill>
            </a:endParaRPr>
          </a:p>
          <a:p>
            <a:pPr marL="342900" indent="-342900">
              <a:buFontTx/>
              <a:buChar char="-"/>
            </a:pPr>
            <a:endParaRPr lang="pt-BR" sz="2400" dirty="0">
              <a:solidFill>
                <a:schemeClr val="tx2"/>
              </a:solidFill>
            </a:endParaRPr>
          </a:p>
          <a:p>
            <a:pPr marL="342900" indent="-342900">
              <a:buFontTx/>
              <a:buChar char="-"/>
            </a:pPr>
            <a:endParaRPr lang="pt-BR" sz="2400" dirty="0"/>
          </a:p>
        </p:txBody>
      </p:sp>
    </p:spTree>
    <p:extLst>
      <p:ext uri="{BB962C8B-B14F-4D97-AF65-F5344CB8AC3E}">
        <p14:creationId xmlns:p14="http://schemas.microsoft.com/office/powerpoint/2010/main" val="31082979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Sesi/Senai</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44488" y="830263"/>
            <a:ext cx="9318625" cy="3785652"/>
          </a:xfrm>
          <a:prstGeom prst="rect">
            <a:avLst/>
          </a:prstGeom>
          <a:noFill/>
        </p:spPr>
        <p:txBody>
          <a:bodyPr>
            <a:spAutoFit/>
          </a:bodyPr>
          <a:lstStyle/>
          <a:p>
            <a:endParaRPr lang="pt-BR" sz="2400" dirty="0" smtClean="0">
              <a:solidFill>
                <a:schemeClr val="tx2"/>
              </a:solidFill>
            </a:endParaRPr>
          </a:p>
          <a:p>
            <a:r>
              <a:rPr lang="pt-BR" sz="2400" dirty="0" smtClean="0">
                <a:solidFill>
                  <a:schemeClr val="tx2"/>
                </a:solidFill>
              </a:rPr>
              <a:t>Esse </a:t>
            </a:r>
            <a:r>
              <a:rPr lang="pt-BR" sz="2400" dirty="0">
                <a:solidFill>
                  <a:schemeClr val="tx2"/>
                </a:solidFill>
              </a:rPr>
              <a:t>modelo </a:t>
            </a:r>
            <a:r>
              <a:rPr lang="pt-BR" sz="2400" dirty="0" smtClean="0">
                <a:solidFill>
                  <a:schemeClr val="tx2"/>
                </a:solidFill>
              </a:rPr>
              <a:t>de arrecadação direta pelo Sesi/Senai, vigente </a:t>
            </a:r>
            <a:r>
              <a:rPr lang="pt-BR" sz="2400" dirty="0">
                <a:solidFill>
                  <a:schemeClr val="tx2"/>
                </a:solidFill>
              </a:rPr>
              <a:t>há mais de quarenta </a:t>
            </a:r>
            <a:r>
              <a:rPr lang="pt-BR" sz="2400" dirty="0" smtClean="0">
                <a:solidFill>
                  <a:schemeClr val="tx2"/>
                </a:solidFill>
              </a:rPr>
              <a:t>anos, </a:t>
            </a:r>
            <a:r>
              <a:rPr lang="pt-BR" sz="2400" dirty="0">
                <a:solidFill>
                  <a:schemeClr val="tx2"/>
                </a:solidFill>
              </a:rPr>
              <a:t>veio a ser alterado pela </a:t>
            </a:r>
            <a:r>
              <a:rPr lang="pt-BR" sz="2400" b="1" u="sng" dirty="0">
                <a:solidFill>
                  <a:schemeClr val="tx2"/>
                </a:solidFill>
              </a:rPr>
              <a:t>Medida Provisória nº 258, de 21 de julho de 2005</a:t>
            </a:r>
            <a:r>
              <a:rPr lang="pt-BR" sz="2400" dirty="0">
                <a:solidFill>
                  <a:schemeClr val="tx2"/>
                </a:solidFill>
              </a:rPr>
              <a:t>, cujo art. 3º transferiu para a Receita Federal do Brasil, por ela criada, a competência, que era da Secretaria da Receita Previdenciária, para arrecadar tanto as contribuições previdenciárias quanto as de </a:t>
            </a:r>
            <a:r>
              <a:rPr lang="pt-BR" sz="2400" dirty="0" smtClean="0">
                <a:solidFill>
                  <a:schemeClr val="tx2"/>
                </a:solidFill>
              </a:rPr>
              <a:t>terceiros, nos seguintes termos:</a:t>
            </a:r>
          </a:p>
          <a:p>
            <a:endParaRPr lang="pt-BR" sz="2400" dirty="0" smtClean="0">
              <a:solidFill>
                <a:schemeClr val="tx2"/>
              </a:solidFill>
            </a:endParaRPr>
          </a:p>
          <a:p>
            <a:pPr marL="342900" indent="-342900">
              <a:buFontTx/>
              <a:buChar char="-"/>
            </a:pPr>
            <a:endParaRPr lang="pt-BR" sz="2400" dirty="0">
              <a:solidFill>
                <a:schemeClr val="tx2"/>
              </a:solidFill>
            </a:endParaRPr>
          </a:p>
          <a:p>
            <a:pPr marL="342900" indent="-342900">
              <a:buFontTx/>
              <a:buChar char="-"/>
            </a:pPr>
            <a:endParaRPr lang="pt-BR" sz="2400" dirty="0"/>
          </a:p>
        </p:txBody>
      </p:sp>
    </p:spTree>
    <p:extLst>
      <p:ext uri="{BB962C8B-B14F-4D97-AF65-F5344CB8AC3E}">
        <p14:creationId xmlns:p14="http://schemas.microsoft.com/office/powerpoint/2010/main" val="2516196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Sesi/Senai</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44488" y="830263"/>
            <a:ext cx="9318625" cy="5878532"/>
          </a:xfrm>
          <a:prstGeom prst="rect">
            <a:avLst/>
          </a:prstGeom>
          <a:noFill/>
        </p:spPr>
        <p:txBody>
          <a:bodyPr>
            <a:spAutoFit/>
          </a:bodyPr>
          <a:lstStyle/>
          <a:p>
            <a:r>
              <a:rPr lang="pt-BR" sz="1600" dirty="0">
                <a:solidFill>
                  <a:schemeClr val="tx2"/>
                </a:solidFill>
              </a:rPr>
              <a:t>Art. 3° Compete à União, por meio da Receita Federal do Brasil, arrecadar, fiscalizar, administrar, lançar e normatizar o recolhimento das contribuições sociais previstas nas alíneas "a", "b" e "c" do parágrafo único do art. 11 da Lei n° 8.212, de 24 de julho de 1991, e das contribuições instituídas a título de substituição, bem como as demais competências correlatas e decorrentes, inclusive as relativas ao contencioso administrativo-fiscal, observado o disposto no art. 4° desta Medida Provisória.</a:t>
            </a:r>
          </a:p>
          <a:p>
            <a:r>
              <a:rPr lang="pt-BR" sz="1600" b="1" u="sng" dirty="0">
                <a:solidFill>
                  <a:schemeClr val="tx2"/>
                </a:solidFill>
              </a:rPr>
              <a:t>§ 1° As competências previstas no caput estendem-se às contribuições devidas, por lei, a terceiros, na forma dos §§ 3° a 6°, aplicando-se em relação a essas contribuições, no que couber, as disposições desta Medida Provisória. </a:t>
            </a:r>
            <a:endParaRPr lang="pt-BR" sz="1600" b="1" u="sng" dirty="0" smtClean="0">
              <a:solidFill>
                <a:schemeClr val="tx2"/>
              </a:solidFill>
            </a:endParaRPr>
          </a:p>
          <a:p>
            <a:r>
              <a:rPr lang="pt-BR" sz="1600" dirty="0" smtClean="0">
                <a:solidFill>
                  <a:schemeClr val="tx2"/>
                </a:solidFill>
              </a:rPr>
              <a:t>[...]</a:t>
            </a:r>
            <a:endParaRPr lang="pt-BR" sz="1600" dirty="0">
              <a:solidFill>
                <a:schemeClr val="tx2"/>
              </a:solidFill>
            </a:endParaRPr>
          </a:p>
          <a:p>
            <a:r>
              <a:rPr lang="pt-BR" sz="1600" dirty="0">
                <a:solidFill>
                  <a:schemeClr val="tx2"/>
                </a:solidFill>
              </a:rPr>
              <a:t>§ 3° A Receita Federal do Brasil poderá, mediante convênio, arrecadar, fiscalizar e cobrar contribuições devidas a terceiros, mediante remuneração de três vírgula cinco por cento do montante arrecadado, salvo percentual diverso estabelecido em lei específica.</a:t>
            </a:r>
          </a:p>
          <a:p>
            <a:r>
              <a:rPr lang="pt-BR" sz="1600" dirty="0">
                <a:solidFill>
                  <a:schemeClr val="tx2"/>
                </a:solidFill>
              </a:rPr>
              <a:t>§ 4° O disposto no § 3° aplica-se, exclusivamente, às contribuições que tenham a mesma base utilizada para o cálculo das contribuições incidentes sobre a remuneração paga, devida ou creditada a segurados do Regime Geral de Previdência Social, bem como às contribuições incidentes sobre outras bases a título de substituição, ficando sujeitas aos mesmos prazos, condições, sanções e privilégios, inclusive no que se refere à cobrança judicial.</a:t>
            </a:r>
          </a:p>
          <a:p>
            <a:r>
              <a:rPr lang="pt-BR" sz="1600" b="1" u="sng" dirty="0">
                <a:solidFill>
                  <a:schemeClr val="tx2"/>
                </a:solidFill>
              </a:rPr>
              <a:t>§ 5° O exercício da competência prevista no § 3° somente poderá ser implementado na hipótese de o terceiro repassar à Receita Federal do Brasil a administração da totalidade da arrecadação de sua contribuição, ressalvado o disposto no § 6°.</a:t>
            </a:r>
          </a:p>
          <a:p>
            <a:r>
              <a:rPr lang="pt-BR" sz="1600" dirty="0">
                <a:solidFill>
                  <a:schemeClr val="tx2"/>
                </a:solidFill>
              </a:rPr>
              <a:t>§ 6° O disposto no § 3° não se aplica às contribuições devidas a terceiros nos casos de isenção das contribuições destinadas ao Regime Geral de Previdência Social</a:t>
            </a:r>
            <a:r>
              <a:rPr lang="pt-BR" sz="1600" dirty="0" smtClean="0">
                <a:solidFill>
                  <a:schemeClr val="tx2"/>
                </a:solidFill>
              </a:rPr>
              <a:t>.</a:t>
            </a:r>
            <a:endParaRPr lang="pt-BR" sz="2400" dirty="0">
              <a:solidFill>
                <a:schemeClr val="tx2"/>
              </a:solidFill>
            </a:endParaRPr>
          </a:p>
          <a:p>
            <a:pPr marL="342900" indent="-342900">
              <a:buFontTx/>
              <a:buChar char="-"/>
            </a:pPr>
            <a:endParaRPr lang="pt-BR" sz="2400" dirty="0"/>
          </a:p>
        </p:txBody>
      </p:sp>
    </p:spTree>
    <p:extLst>
      <p:ext uri="{BB962C8B-B14F-4D97-AF65-F5344CB8AC3E}">
        <p14:creationId xmlns:p14="http://schemas.microsoft.com/office/powerpoint/2010/main" val="6012251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Sesi/Senai</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44488" y="830263"/>
            <a:ext cx="9318625" cy="5509200"/>
          </a:xfrm>
          <a:prstGeom prst="rect">
            <a:avLst/>
          </a:prstGeom>
          <a:noFill/>
        </p:spPr>
        <p:txBody>
          <a:bodyPr>
            <a:spAutoFit/>
          </a:bodyPr>
          <a:lstStyle/>
          <a:p>
            <a:r>
              <a:rPr lang="pt-BR" sz="2400" u="sng" dirty="0" smtClean="0">
                <a:solidFill>
                  <a:schemeClr val="tx2"/>
                </a:solidFill>
              </a:rPr>
              <a:t>Do texto da MP 258/2005, temos</a:t>
            </a:r>
            <a:r>
              <a:rPr lang="pt-BR" sz="2400" dirty="0" smtClean="0">
                <a:solidFill>
                  <a:schemeClr val="tx2"/>
                </a:solidFill>
              </a:rPr>
              <a:t>:</a:t>
            </a:r>
          </a:p>
          <a:p>
            <a:endParaRPr lang="pt-BR" sz="2400" dirty="0">
              <a:solidFill>
                <a:schemeClr val="tx2"/>
              </a:solidFill>
            </a:endParaRPr>
          </a:p>
          <a:p>
            <a:pPr marL="285750" indent="-285750">
              <a:buFontTx/>
              <a:buChar char="-"/>
            </a:pPr>
            <a:r>
              <a:rPr lang="pt-BR" sz="2400" dirty="0" smtClean="0">
                <a:solidFill>
                  <a:schemeClr val="tx2"/>
                </a:solidFill>
              </a:rPr>
              <a:t>O § 1º transfere para a </a:t>
            </a:r>
            <a:r>
              <a:rPr lang="pt-BR" sz="2400" dirty="0" err="1" smtClean="0">
                <a:solidFill>
                  <a:schemeClr val="tx2"/>
                </a:solidFill>
              </a:rPr>
              <a:t>RFB</a:t>
            </a:r>
            <a:r>
              <a:rPr lang="pt-BR" sz="2400" dirty="0" smtClean="0">
                <a:solidFill>
                  <a:schemeClr val="tx2"/>
                </a:solidFill>
              </a:rPr>
              <a:t> a competência para arrecadar a contribuição devida a terceiros;</a:t>
            </a:r>
          </a:p>
          <a:p>
            <a:pPr marL="285750" indent="-285750">
              <a:buFontTx/>
              <a:buChar char="-"/>
            </a:pPr>
            <a:r>
              <a:rPr lang="pt-BR" sz="2400" dirty="0" smtClean="0">
                <a:solidFill>
                  <a:schemeClr val="tx2"/>
                </a:solidFill>
              </a:rPr>
              <a:t>O § 5º condiciona o exercício de tal competência ao repasse para </a:t>
            </a:r>
            <a:r>
              <a:rPr lang="pt-BR" sz="2400" dirty="0" err="1" smtClean="0">
                <a:solidFill>
                  <a:schemeClr val="tx2"/>
                </a:solidFill>
              </a:rPr>
              <a:t>RFB</a:t>
            </a:r>
            <a:r>
              <a:rPr lang="pt-BR" sz="2400" dirty="0" smtClean="0">
                <a:solidFill>
                  <a:schemeClr val="tx2"/>
                </a:solidFill>
              </a:rPr>
              <a:t>, pelas entidades, da administração da totalidade de sua contribuição;</a:t>
            </a:r>
          </a:p>
          <a:p>
            <a:pPr marL="285750" indent="-285750">
              <a:buFontTx/>
              <a:buChar char="-"/>
            </a:pPr>
            <a:r>
              <a:rPr lang="pt-BR" sz="2400" b="1" u="sng" dirty="0" smtClean="0">
                <a:solidFill>
                  <a:schemeClr val="tx2"/>
                </a:solidFill>
              </a:rPr>
              <a:t>Conclusão:</a:t>
            </a:r>
            <a:r>
              <a:rPr lang="pt-BR" sz="2400" dirty="0" smtClean="0">
                <a:solidFill>
                  <a:schemeClr val="tx2"/>
                </a:solidFill>
              </a:rPr>
              <a:t> pelo texto da MP 258/2005, a </a:t>
            </a:r>
            <a:r>
              <a:rPr lang="pt-BR" sz="2400" dirty="0" err="1" smtClean="0">
                <a:solidFill>
                  <a:schemeClr val="tx2"/>
                </a:solidFill>
              </a:rPr>
              <a:t>RFB</a:t>
            </a:r>
            <a:r>
              <a:rPr lang="pt-BR" sz="2400" dirty="0" smtClean="0">
                <a:solidFill>
                  <a:schemeClr val="tx2"/>
                </a:solidFill>
              </a:rPr>
              <a:t> ficaria responsável pela arrecadação da totalidade das contribuições destinadas às entidades, inclusive aquelas que fossem objeto de arrecadação direta. </a:t>
            </a:r>
          </a:p>
          <a:p>
            <a:endParaRPr lang="pt-BR" sz="2400" dirty="0">
              <a:solidFill>
                <a:schemeClr val="tx2"/>
              </a:solidFill>
            </a:endParaRPr>
          </a:p>
          <a:p>
            <a:r>
              <a:rPr lang="pt-BR" sz="2400" dirty="0" smtClean="0">
                <a:solidFill>
                  <a:schemeClr val="tx2"/>
                </a:solidFill>
              </a:rPr>
              <a:t>Para regulamentar a MP 258/2005, foi editada a IN </a:t>
            </a:r>
            <a:r>
              <a:rPr lang="pt-BR" sz="2400" dirty="0" err="1" smtClean="0">
                <a:solidFill>
                  <a:schemeClr val="tx2"/>
                </a:solidFill>
              </a:rPr>
              <a:t>RFB</a:t>
            </a:r>
            <a:r>
              <a:rPr lang="pt-BR" sz="2400" dirty="0">
                <a:solidFill>
                  <a:schemeClr val="tx2"/>
                </a:solidFill>
              </a:rPr>
              <a:t> </a:t>
            </a:r>
            <a:r>
              <a:rPr lang="pt-BR" sz="2400" dirty="0" smtClean="0">
                <a:solidFill>
                  <a:schemeClr val="tx2"/>
                </a:solidFill>
              </a:rPr>
              <a:t>567, de 31 de agosto de 2005, que sequer chegou a vigorar:</a:t>
            </a:r>
          </a:p>
          <a:p>
            <a:endParaRPr lang="pt-BR" sz="1600" dirty="0">
              <a:solidFill>
                <a:schemeClr val="tx2"/>
              </a:solidFill>
            </a:endParaRPr>
          </a:p>
          <a:p>
            <a:endParaRPr lang="pt-BR" sz="2400" dirty="0">
              <a:solidFill>
                <a:schemeClr val="tx2"/>
              </a:solidFill>
            </a:endParaRPr>
          </a:p>
          <a:p>
            <a:pPr marL="342900" indent="-342900">
              <a:buFontTx/>
              <a:buChar char="-"/>
            </a:pPr>
            <a:endParaRPr lang="pt-BR" sz="2400" dirty="0"/>
          </a:p>
        </p:txBody>
      </p:sp>
    </p:spTree>
    <p:extLst>
      <p:ext uri="{BB962C8B-B14F-4D97-AF65-F5344CB8AC3E}">
        <p14:creationId xmlns:p14="http://schemas.microsoft.com/office/powerpoint/2010/main" val="34158861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Sesi/Senai</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44488" y="830263"/>
            <a:ext cx="9318625" cy="6494085"/>
          </a:xfrm>
          <a:prstGeom prst="rect">
            <a:avLst/>
          </a:prstGeom>
          <a:noFill/>
        </p:spPr>
        <p:txBody>
          <a:bodyPr>
            <a:spAutoFit/>
          </a:bodyPr>
          <a:lstStyle/>
          <a:p>
            <a:r>
              <a:rPr lang="pt-BR" sz="2400" u="sng" dirty="0" smtClean="0">
                <a:solidFill>
                  <a:schemeClr val="tx2"/>
                </a:solidFill>
              </a:rPr>
              <a:t>IN </a:t>
            </a:r>
            <a:r>
              <a:rPr lang="pt-BR" sz="2400" u="sng" dirty="0" err="1" smtClean="0">
                <a:solidFill>
                  <a:schemeClr val="tx2"/>
                </a:solidFill>
              </a:rPr>
              <a:t>RFB</a:t>
            </a:r>
            <a:r>
              <a:rPr lang="pt-BR" sz="2400" u="sng" dirty="0" smtClean="0">
                <a:solidFill>
                  <a:schemeClr val="tx2"/>
                </a:solidFill>
              </a:rPr>
              <a:t> nº 567/2005</a:t>
            </a:r>
            <a:r>
              <a:rPr lang="pt-BR" sz="2400" dirty="0" smtClean="0">
                <a:solidFill>
                  <a:schemeClr val="tx2"/>
                </a:solidFill>
              </a:rPr>
              <a:t>:</a:t>
            </a:r>
          </a:p>
          <a:p>
            <a:endParaRPr lang="pt-BR" sz="2400" dirty="0">
              <a:solidFill>
                <a:schemeClr val="tx2"/>
              </a:solidFill>
            </a:endParaRPr>
          </a:p>
          <a:p>
            <a:r>
              <a:rPr lang="pt-BR" sz="1600" dirty="0">
                <a:solidFill>
                  <a:schemeClr val="tx2"/>
                </a:solidFill>
              </a:rPr>
              <a:t>Art. 1º Em relação aos fatos geradores ocorridos a partir de </a:t>
            </a:r>
            <a:r>
              <a:rPr lang="pt-BR" sz="1600" b="1" u="sng" dirty="0">
                <a:solidFill>
                  <a:schemeClr val="tx2"/>
                </a:solidFill>
              </a:rPr>
              <a:t>1º de agosto de 2005</a:t>
            </a:r>
            <a:r>
              <a:rPr lang="pt-BR" sz="1600" dirty="0">
                <a:solidFill>
                  <a:schemeClr val="tx2"/>
                </a:solidFill>
              </a:rPr>
              <a:t>, as contribuições sociais devidas ao Serviço Social da Indústria (SESI) e ao Serviço Nacional de Aprendizagem Industrial (SENAI) pelas empresas industriais, de comunicação, de pesca, de transporte ferroviário e metroviário, na forma da legislação aplicável, será arrecadada, fiscalizada e cobrada pela Receita Federal do Brasil, com base no art. 3º, § 1º, da Medida Provisória nº 258, de 21 de julho de 2005, ressalvado o disposto nos </a:t>
            </a:r>
            <a:r>
              <a:rPr lang="pt-BR" sz="1600" dirty="0" err="1">
                <a:solidFill>
                  <a:schemeClr val="tx2"/>
                </a:solidFill>
              </a:rPr>
              <a:t>arts</a:t>
            </a:r>
            <a:r>
              <a:rPr lang="pt-BR" sz="1600" dirty="0">
                <a:solidFill>
                  <a:schemeClr val="tx2"/>
                </a:solidFill>
              </a:rPr>
              <a:t>. 2º e 3º desta Instrução Normativa</a:t>
            </a:r>
            <a:r>
              <a:rPr lang="pt-BR" sz="1600" dirty="0" smtClean="0">
                <a:solidFill>
                  <a:schemeClr val="tx2"/>
                </a:solidFill>
              </a:rPr>
              <a:t>.</a:t>
            </a:r>
          </a:p>
          <a:p>
            <a:r>
              <a:rPr lang="pt-BR" sz="1600" dirty="0" smtClean="0">
                <a:solidFill>
                  <a:schemeClr val="tx2"/>
                </a:solidFill>
              </a:rPr>
              <a:t>...</a:t>
            </a:r>
          </a:p>
          <a:p>
            <a:endParaRPr lang="pt-BR" sz="1600" dirty="0">
              <a:solidFill>
                <a:schemeClr val="tx2"/>
              </a:solidFill>
            </a:endParaRPr>
          </a:p>
          <a:p>
            <a:r>
              <a:rPr lang="pt-BR" sz="1600" dirty="0" smtClean="0">
                <a:solidFill>
                  <a:schemeClr val="tx2"/>
                </a:solidFill>
              </a:rPr>
              <a:t>Art</a:t>
            </a:r>
            <a:r>
              <a:rPr lang="pt-BR" sz="1600" dirty="0">
                <a:solidFill>
                  <a:schemeClr val="tx2"/>
                </a:solidFill>
              </a:rPr>
              <a:t>. 2º O contribuinte que tenha firmado contrato ou celebrado convênio com o SESI e o SENAI, até 14 de agosto de 2005, para recolhimento direto das contribuições sociais devidas por lei às referidas entidades, continuará a fazer o recolhimento, em relação aos fatos geradores que ocorrerem até 31 de março de 2006, na forma e nos termos anteriormente convencionados</a:t>
            </a:r>
            <a:r>
              <a:rPr lang="pt-BR" sz="1600" dirty="0" smtClean="0">
                <a:solidFill>
                  <a:schemeClr val="tx2"/>
                </a:solidFill>
              </a:rPr>
              <a:t>.</a:t>
            </a:r>
          </a:p>
          <a:p>
            <a:endParaRPr lang="pt-BR" sz="1600" dirty="0">
              <a:solidFill>
                <a:schemeClr val="tx2"/>
              </a:solidFill>
            </a:endParaRPr>
          </a:p>
          <a:p>
            <a:r>
              <a:rPr lang="pt-BR" sz="1600" dirty="0">
                <a:solidFill>
                  <a:schemeClr val="tx2"/>
                </a:solidFill>
              </a:rPr>
              <a:t>§ 1º </a:t>
            </a:r>
            <a:r>
              <a:rPr lang="pt-BR" sz="1600" b="1" u="sng" dirty="0">
                <a:solidFill>
                  <a:schemeClr val="tx2"/>
                </a:solidFill>
              </a:rPr>
              <a:t>Até 31 de março de 2006</a:t>
            </a:r>
            <a:r>
              <a:rPr lang="pt-BR" sz="1600" dirty="0">
                <a:solidFill>
                  <a:schemeClr val="tx2"/>
                </a:solidFill>
              </a:rPr>
              <a:t>, caberá exclusivamente ao SESI e ao SENAI, nas respectivas áreas de atuação, arrecadar, fiscalizar e cobrar as contribuições de que trata o caput deste artigo</a:t>
            </a:r>
            <a:r>
              <a:rPr lang="pt-BR" sz="1600" dirty="0" smtClean="0">
                <a:solidFill>
                  <a:schemeClr val="tx2"/>
                </a:solidFill>
              </a:rPr>
              <a:t>.</a:t>
            </a:r>
          </a:p>
          <a:p>
            <a:endParaRPr lang="pt-BR" sz="1600" dirty="0">
              <a:solidFill>
                <a:schemeClr val="tx2"/>
              </a:solidFill>
            </a:endParaRPr>
          </a:p>
          <a:p>
            <a:r>
              <a:rPr lang="pt-BR" sz="1600" dirty="0">
                <a:solidFill>
                  <a:schemeClr val="tx2"/>
                </a:solidFill>
              </a:rPr>
              <a:t>§ 2º As contribuições referidas neste artigo que tenham sido objeto de notificação de débito efetuada pelo SESI ou SENAI, ou de acordo de parcelamento celebrado com as mencionadas entidades, até 14 de agosto de 2005, continuarão sob a responsabilidade do SESI e do SENAI até a extinção definitiva do crédito ou o efetivo cumprimento do acordo de parcelamento.</a:t>
            </a:r>
          </a:p>
          <a:p>
            <a:endParaRPr lang="pt-BR" sz="2400" dirty="0">
              <a:solidFill>
                <a:schemeClr val="tx2"/>
              </a:solidFill>
            </a:endParaRPr>
          </a:p>
          <a:p>
            <a:pPr marL="342900" indent="-342900">
              <a:buFontTx/>
              <a:buChar char="-"/>
            </a:pPr>
            <a:endParaRPr lang="pt-BR" sz="2400" dirty="0"/>
          </a:p>
        </p:txBody>
      </p:sp>
    </p:spTree>
    <p:extLst>
      <p:ext uri="{BB962C8B-B14F-4D97-AF65-F5344CB8AC3E}">
        <p14:creationId xmlns:p14="http://schemas.microsoft.com/office/powerpoint/2010/main" val="1694103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3" name="Retângulo 2"/>
          <p:cNvSpPr/>
          <p:nvPr/>
        </p:nvSpPr>
        <p:spPr>
          <a:xfrm>
            <a:off x="540383" y="1063238"/>
            <a:ext cx="8856984" cy="5911105"/>
          </a:xfrm>
          <a:prstGeom prst="rect">
            <a:avLst/>
          </a:prstGeom>
        </p:spPr>
        <p:txBody>
          <a:bodyPr wrap="square">
            <a:spAutoFit/>
          </a:bodyPr>
          <a:lstStyle/>
          <a:p>
            <a:pPr algn="just">
              <a:lnSpc>
                <a:spcPct val="107000"/>
              </a:lnSpc>
              <a:spcAft>
                <a:spcPts val="800"/>
              </a:spcAft>
            </a:pPr>
            <a:r>
              <a:rPr lang="pt-BR" sz="2400" b="1" u="sng" dirty="0" smtClean="0">
                <a:solidFill>
                  <a:schemeClr val="tx2"/>
                </a:solidFill>
              </a:rPr>
              <a:t>Lei 11.457/2007:  </a:t>
            </a:r>
          </a:p>
          <a:p>
            <a:pPr algn="just">
              <a:lnSpc>
                <a:spcPct val="107000"/>
              </a:lnSpc>
              <a:spcAft>
                <a:spcPts val="800"/>
              </a:spcAft>
            </a:pPr>
            <a:r>
              <a:rPr lang="pt-BR" sz="2000" dirty="0">
                <a:solidFill>
                  <a:schemeClr val="tx2"/>
                </a:solidFill>
              </a:rPr>
              <a:t>Art. </a:t>
            </a:r>
            <a:r>
              <a:rPr lang="pt-BR" sz="2000" dirty="0" smtClean="0">
                <a:solidFill>
                  <a:schemeClr val="tx2"/>
                </a:solidFill>
              </a:rPr>
              <a:t>2º</a:t>
            </a:r>
            <a:r>
              <a:rPr lang="pt-BR" sz="2000" dirty="0">
                <a:solidFill>
                  <a:schemeClr val="tx2"/>
                </a:solidFill>
              </a:rPr>
              <a:t>  Além das competências atribuídas pela legislação vigente à Secretaria da Receita Federal, cabe à Secretaria da Receita Federal do Brasil planejar</a:t>
            </a:r>
            <a:r>
              <a:rPr lang="pt-BR" sz="2000" dirty="0" smtClean="0">
                <a:solidFill>
                  <a:schemeClr val="tx2"/>
                </a:solidFill>
              </a:rPr>
              <a:t>, executar</a:t>
            </a:r>
            <a:r>
              <a:rPr lang="pt-BR" sz="2000" dirty="0">
                <a:solidFill>
                  <a:schemeClr val="tx2"/>
                </a:solidFill>
              </a:rPr>
              <a:t>, acompanhar e avaliar as atividades relativas a tributação, fiscalização, arrecadação, cobrança e recolhimento das contribuições sociais previstas </a:t>
            </a:r>
            <a:r>
              <a:rPr lang="pt-BR" sz="2000" dirty="0" smtClean="0">
                <a:solidFill>
                  <a:schemeClr val="tx2"/>
                </a:solidFill>
              </a:rPr>
              <a:t>nas alíneas</a:t>
            </a:r>
            <a:r>
              <a:rPr lang="pt-BR" sz="2000" dirty="0">
                <a:solidFill>
                  <a:schemeClr val="tx2"/>
                </a:solidFill>
              </a:rPr>
              <a:t> a, b e c do parágrafo único do art. 11 da Lei </a:t>
            </a:r>
            <a:r>
              <a:rPr lang="pt-BR" sz="2000" dirty="0" smtClean="0">
                <a:solidFill>
                  <a:schemeClr val="tx2"/>
                </a:solidFill>
              </a:rPr>
              <a:t>nº</a:t>
            </a:r>
            <a:r>
              <a:rPr lang="pt-BR" sz="2000" dirty="0">
                <a:solidFill>
                  <a:schemeClr val="tx2"/>
                </a:solidFill>
              </a:rPr>
              <a:t> 8.212, de 24 de julho de </a:t>
            </a:r>
            <a:r>
              <a:rPr lang="pt-BR" sz="2000" dirty="0" smtClean="0">
                <a:solidFill>
                  <a:schemeClr val="tx2"/>
                </a:solidFill>
              </a:rPr>
              <a:t>1991,</a:t>
            </a:r>
            <a:r>
              <a:rPr lang="pt-BR" sz="2000" dirty="0">
                <a:solidFill>
                  <a:schemeClr val="tx2"/>
                </a:solidFill>
              </a:rPr>
              <a:t> e das contribuições instituídas a título de substituição</a:t>
            </a:r>
            <a:endParaRPr lang="pt-BR" sz="2000" dirty="0" smtClean="0">
              <a:solidFill>
                <a:schemeClr val="tx2"/>
              </a:solidFill>
            </a:endParaRPr>
          </a:p>
          <a:p>
            <a:pPr algn="just">
              <a:lnSpc>
                <a:spcPct val="107000"/>
              </a:lnSpc>
              <a:spcAft>
                <a:spcPts val="800"/>
              </a:spcAft>
            </a:pPr>
            <a:r>
              <a:rPr lang="pt-BR" sz="2000" b="1" dirty="0" smtClean="0">
                <a:solidFill>
                  <a:schemeClr val="tx2"/>
                </a:solidFill>
              </a:rPr>
              <a:t>...</a:t>
            </a:r>
            <a:endParaRPr lang="pt-BR" sz="2000" b="1" dirty="0">
              <a:solidFill>
                <a:schemeClr val="tx2"/>
              </a:solidFill>
            </a:endParaRPr>
          </a:p>
          <a:p>
            <a:pPr algn="just">
              <a:lnSpc>
                <a:spcPct val="107000"/>
              </a:lnSpc>
              <a:spcAft>
                <a:spcPts val="800"/>
              </a:spcAft>
            </a:pPr>
            <a:r>
              <a:rPr lang="pt-BR" sz="2000" dirty="0" smtClean="0">
                <a:solidFill>
                  <a:schemeClr val="tx2"/>
                </a:solidFill>
              </a:rPr>
              <a:t>Art</a:t>
            </a:r>
            <a:r>
              <a:rPr lang="pt-BR" sz="2000" dirty="0">
                <a:solidFill>
                  <a:schemeClr val="tx2"/>
                </a:solidFill>
              </a:rPr>
              <a:t>. </a:t>
            </a:r>
            <a:r>
              <a:rPr lang="pt-BR" sz="2000" dirty="0" smtClean="0">
                <a:solidFill>
                  <a:schemeClr val="tx2"/>
                </a:solidFill>
              </a:rPr>
              <a:t>3º  </a:t>
            </a:r>
            <a:r>
              <a:rPr lang="pt-BR" sz="2000" dirty="0">
                <a:solidFill>
                  <a:schemeClr val="tx2"/>
                </a:solidFill>
              </a:rPr>
              <a:t>As atribuições de que trata o art. </a:t>
            </a:r>
            <a:r>
              <a:rPr lang="pt-BR" sz="2000" dirty="0" smtClean="0">
                <a:solidFill>
                  <a:schemeClr val="tx2"/>
                </a:solidFill>
              </a:rPr>
              <a:t>2º </a:t>
            </a:r>
            <a:r>
              <a:rPr lang="pt-BR" sz="2000" dirty="0">
                <a:solidFill>
                  <a:schemeClr val="tx2"/>
                </a:solidFill>
              </a:rPr>
              <a:t>desta Lei se estendem às </a:t>
            </a:r>
            <a:r>
              <a:rPr lang="pt-BR" sz="2000" b="1" u="sng" dirty="0">
                <a:solidFill>
                  <a:schemeClr val="tx2"/>
                </a:solidFill>
              </a:rPr>
              <a:t>contribuições devidas a terceiros</a:t>
            </a:r>
            <a:r>
              <a:rPr lang="pt-BR" sz="2000" dirty="0">
                <a:solidFill>
                  <a:schemeClr val="tx2"/>
                </a:solidFill>
              </a:rPr>
              <a:t>, assim entendidas outras entidades e fundos, na forma da legislação em vigor, aplicando-se em relação a essas contribuições, no que couber, as disposições desta Lei. </a:t>
            </a:r>
          </a:p>
          <a:p>
            <a:pPr>
              <a:lnSpc>
                <a:spcPct val="107000"/>
              </a:lnSpc>
              <a:spcAft>
                <a:spcPts val="800"/>
              </a:spcAft>
            </a:pPr>
            <a:r>
              <a:rPr lang="pt-BR" sz="2400" b="1" u="sng" dirty="0" smtClean="0">
                <a:solidFill>
                  <a:schemeClr val="tx2"/>
                </a:solidFill>
              </a:rPr>
              <a:t> </a:t>
            </a:r>
            <a:r>
              <a:rPr lang="pt-BR" sz="2400" dirty="0" smtClean="0">
                <a:solidFill>
                  <a:schemeClr val="tx2"/>
                </a:solidFill>
              </a:rPr>
              <a:t> </a:t>
            </a:r>
          </a:p>
          <a:p>
            <a:pPr>
              <a:lnSpc>
                <a:spcPct val="107000"/>
              </a:lnSpc>
              <a:spcAft>
                <a:spcPts val="800"/>
              </a:spcAft>
            </a:pPr>
            <a:endParaRPr lang="pt-BR" sz="2400" dirty="0">
              <a:solidFill>
                <a:schemeClr val="tx2"/>
              </a:solidFill>
              <a:ea typeface="Calibri" panose="020F0502020204030204" pitchFamily="34" charset="0"/>
              <a:cs typeface="Times New Roman" panose="02020603050405020304" pitchFamily="18" charset="0"/>
            </a:endParaRPr>
          </a:p>
          <a:p>
            <a:pPr>
              <a:lnSpc>
                <a:spcPct val="107000"/>
              </a:lnSpc>
              <a:spcAft>
                <a:spcPts val="800"/>
              </a:spcAft>
            </a:pPr>
            <a:endParaRPr lang="pt-BR" sz="24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70279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55430"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Sesi/Senai</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44481" y="764704"/>
            <a:ext cx="9318625" cy="7001917"/>
          </a:xfrm>
          <a:prstGeom prst="rect">
            <a:avLst/>
          </a:prstGeom>
          <a:noFill/>
        </p:spPr>
        <p:txBody>
          <a:bodyPr>
            <a:spAutoFit/>
          </a:bodyPr>
          <a:lstStyle/>
          <a:p>
            <a:pPr marL="342900" indent="-342900">
              <a:buFontTx/>
              <a:buChar char="-"/>
            </a:pPr>
            <a:r>
              <a:rPr lang="pt-BR" sz="1900" dirty="0" smtClean="0">
                <a:solidFill>
                  <a:schemeClr val="tx2"/>
                </a:solidFill>
              </a:rPr>
              <a:t>A MP 258/2005 não </a:t>
            </a:r>
            <a:r>
              <a:rPr lang="pt-BR" sz="1900" dirty="0">
                <a:solidFill>
                  <a:schemeClr val="tx2"/>
                </a:solidFill>
              </a:rPr>
              <a:t>foi convertida em lei no tempo limite estabelecido pela Constituição Federal, razão pela qual teve seu período de tramitação encerrado, com perda de eficácia, em 18 de novembro de 2005, conforme o </a:t>
            </a:r>
            <a:r>
              <a:rPr lang="pt-BR" sz="1900" b="1" u="sng" dirty="0">
                <a:solidFill>
                  <a:schemeClr val="tx2"/>
                </a:solidFill>
              </a:rPr>
              <a:t>Ato Declaratório nº 40, de 21 de novembro de 2005</a:t>
            </a:r>
            <a:r>
              <a:rPr lang="pt-BR" sz="1900" dirty="0">
                <a:solidFill>
                  <a:schemeClr val="tx2"/>
                </a:solidFill>
              </a:rPr>
              <a:t>, do Presidente da Mesa do Congresso Nacional</a:t>
            </a:r>
            <a:r>
              <a:rPr lang="pt-BR" sz="1900" dirty="0" smtClean="0">
                <a:solidFill>
                  <a:schemeClr val="tx2"/>
                </a:solidFill>
              </a:rPr>
              <a:t>.</a:t>
            </a:r>
          </a:p>
          <a:p>
            <a:pPr marL="342900" indent="-342900">
              <a:buFontTx/>
              <a:buChar char="-"/>
            </a:pPr>
            <a:endParaRPr lang="pt-BR" sz="1900" dirty="0">
              <a:solidFill>
                <a:schemeClr val="tx2"/>
              </a:solidFill>
            </a:endParaRPr>
          </a:p>
          <a:p>
            <a:pPr marL="342900" indent="-342900">
              <a:buFontTx/>
              <a:buChar char="-"/>
            </a:pPr>
            <a:r>
              <a:rPr lang="pt-BR" sz="1900" dirty="0" smtClean="0">
                <a:solidFill>
                  <a:schemeClr val="tx2"/>
                </a:solidFill>
              </a:rPr>
              <a:t>Tem-se </a:t>
            </a:r>
            <a:r>
              <a:rPr lang="pt-BR" sz="1900" dirty="0">
                <a:solidFill>
                  <a:schemeClr val="tx2"/>
                </a:solidFill>
              </a:rPr>
              <a:t>assim que as alterações previstas na MP deixaram de existir, restabelecendo-se os procedimentos da legislação precedente. Com </a:t>
            </a:r>
            <a:r>
              <a:rPr lang="pt-BR" sz="1900" dirty="0" smtClean="0">
                <a:solidFill>
                  <a:schemeClr val="tx2"/>
                </a:solidFill>
              </a:rPr>
              <a:t>isso, </a:t>
            </a:r>
            <a:r>
              <a:rPr lang="pt-BR" sz="1900" dirty="0">
                <a:solidFill>
                  <a:schemeClr val="tx2"/>
                </a:solidFill>
              </a:rPr>
              <a:t>a arrecadação </a:t>
            </a:r>
            <a:r>
              <a:rPr lang="pt-BR" sz="1900" dirty="0" smtClean="0">
                <a:solidFill>
                  <a:schemeClr val="tx2"/>
                </a:solidFill>
              </a:rPr>
              <a:t>direta efetuada pelo Sesi/Senai </a:t>
            </a:r>
            <a:r>
              <a:rPr lang="pt-BR" sz="1900" dirty="0">
                <a:solidFill>
                  <a:schemeClr val="tx2"/>
                </a:solidFill>
              </a:rPr>
              <a:t>permaneceu na esfera de competência </a:t>
            </a:r>
            <a:r>
              <a:rPr lang="pt-BR" sz="1900" dirty="0" smtClean="0">
                <a:solidFill>
                  <a:schemeClr val="tx2"/>
                </a:solidFill>
              </a:rPr>
              <a:t>das referidas entidades, </a:t>
            </a:r>
            <a:r>
              <a:rPr lang="pt-BR" sz="1900" dirty="0">
                <a:solidFill>
                  <a:schemeClr val="tx2"/>
                </a:solidFill>
              </a:rPr>
              <a:t>sem a limitação temporal estabelecida na IN </a:t>
            </a:r>
            <a:r>
              <a:rPr lang="pt-BR" sz="1900" dirty="0" smtClean="0">
                <a:solidFill>
                  <a:schemeClr val="tx2"/>
                </a:solidFill>
              </a:rPr>
              <a:t>567/2005.</a:t>
            </a:r>
          </a:p>
          <a:p>
            <a:pPr marL="342900" indent="-342900">
              <a:buFontTx/>
              <a:buChar char="-"/>
            </a:pPr>
            <a:endParaRPr lang="pt-BR" sz="1900" dirty="0">
              <a:solidFill>
                <a:schemeClr val="tx2"/>
              </a:solidFill>
            </a:endParaRPr>
          </a:p>
          <a:p>
            <a:pPr marL="342900" indent="-342900">
              <a:buFontTx/>
              <a:buChar char="-"/>
            </a:pPr>
            <a:r>
              <a:rPr lang="pt-BR" sz="1900" dirty="0" smtClean="0">
                <a:solidFill>
                  <a:schemeClr val="tx2"/>
                </a:solidFill>
              </a:rPr>
              <a:t>Veio posteriormente </a:t>
            </a:r>
            <a:r>
              <a:rPr lang="pt-BR" sz="1900" dirty="0">
                <a:solidFill>
                  <a:schemeClr val="tx2"/>
                </a:solidFill>
              </a:rPr>
              <a:t>a Lei nº 11.457, de 16 de março de 2007, e em nada alterou a situação então vigente. </a:t>
            </a:r>
            <a:endParaRPr lang="pt-BR" sz="1900" dirty="0" smtClean="0">
              <a:solidFill>
                <a:schemeClr val="tx2"/>
              </a:solidFill>
            </a:endParaRPr>
          </a:p>
          <a:p>
            <a:endParaRPr lang="pt-BR" sz="1900" dirty="0" smtClean="0">
              <a:solidFill>
                <a:schemeClr val="tx2"/>
              </a:solidFill>
            </a:endParaRPr>
          </a:p>
          <a:p>
            <a:pPr marL="342900" indent="-342900">
              <a:buFontTx/>
              <a:buChar char="-"/>
            </a:pPr>
            <a:r>
              <a:rPr lang="pt-BR" sz="1900" dirty="0" smtClean="0">
                <a:solidFill>
                  <a:schemeClr val="tx2"/>
                </a:solidFill>
              </a:rPr>
              <a:t>Diversamente </a:t>
            </a:r>
            <a:r>
              <a:rPr lang="pt-BR" sz="1900" dirty="0">
                <a:solidFill>
                  <a:schemeClr val="tx2"/>
                </a:solidFill>
              </a:rPr>
              <a:t>do que pretendia a MP 258, de 2005, a nova Lei, em seu artigo 3º, não mais exigiu das entidades o repasse da totalidade de suas </a:t>
            </a:r>
            <a:r>
              <a:rPr lang="pt-BR" sz="1900" dirty="0" smtClean="0">
                <a:solidFill>
                  <a:schemeClr val="tx2"/>
                </a:solidFill>
              </a:rPr>
              <a:t>arrecadações.</a:t>
            </a:r>
          </a:p>
          <a:p>
            <a:pPr marL="342900" indent="-342900">
              <a:buFontTx/>
              <a:buChar char="-"/>
            </a:pPr>
            <a:endParaRPr lang="pt-BR" sz="1900" dirty="0" smtClean="0">
              <a:solidFill>
                <a:schemeClr val="tx2"/>
              </a:solidFill>
            </a:endParaRPr>
          </a:p>
          <a:p>
            <a:pPr marL="342900" indent="-342900">
              <a:buFontTx/>
              <a:buChar char="-"/>
            </a:pPr>
            <a:r>
              <a:rPr lang="pt-BR" sz="1900" dirty="0" smtClean="0">
                <a:solidFill>
                  <a:schemeClr val="tx2"/>
                </a:solidFill>
              </a:rPr>
              <a:t>Conclui-se, dessa forma, que é legítima a arrecadação direta efetuada pelo Sesi/Senai enquanto não forem revogados o art. 50 do DEL 464/65 e o art. 49, § 2º do Dec. 57.375/65. Esse é o entendimento da </a:t>
            </a:r>
            <a:r>
              <a:rPr lang="pt-BR" sz="1900" dirty="0" err="1" smtClean="0">
                <a:solidFill>
                  <a:schemeClr val="tx2"/>
                </a:solidFill>
              </a:rPr>
              <a:t>PGFN</a:t>
            </a:r>
            <a:r>
              <a:rPr lang="pt-BR" sz="1900" dirty="0" smtClean="0">
                <a:solidFill>
                  <a:schemeClr val="tx2"/>
                </a:solidFill>
              </a:rPr>
              <a:t> e do STJ segundo vasta jurisprudência.</a:t>
            </a:r>
          </a:p>
          <a:p>
            <a:pPr marL="342900" indent="-342900">
              <a:buFontTx/>
              <a:buChar char="-"/>
            </a:pPr>
            <a:endParaRPr lang="pt-BR" sz="2000" dirty="0">
              <a:solidFill>
                <a:schemeClr val="tx2"/>
              </a:solidFill>
            </a:endParaRPr>
          </a:p>
          <a:p>
            <a:endParaRPr lang="pt-BR" sz="2000" dirty="0">
              <a:solidFill>
                <a:schemeClr val="tx2"/>
              </a:solidFill>
            </a:endParaRPr>
          </a:p>
          <a:p>
            <a:pPr marL="342900" indent="-342900">
              <a:buFontTx/>
              <a:buChar char="-"/>
            </a:pPr>
            <a:endParaRPr lang="pt-BR" sz="2400" dirty="0">
              <a:solidFill>
                <a:schemeClr val="tx2"/>
              </a:solidFill>
            </a:endParaRPr>
          </a:p>
          <a:p>
            <a:pPr marL="342900" indent="-342900">
              <a:buFontTx/>
              <a:buChar char="-"/>
            </a:pPr>
            <a:endParaRPr lang="pt-BR" sz="2400" dirty="0"/>
          </a:p>
        </p:txBody>
      </p:sp>
    </p:spTree>
    <p:extLst>
      <p:ext uri="{BB962C8B-B14F-4D97-AF65-F5344CB8AC3E}">
        <p14:creationId xmlns:p14="http://schemas.microsoft.com/office/powerpoint/2010/main" val="9083660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Sesi/Senai</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77825" y="764704"/>
            <a:ext cx="9318625" cy="3662541"/>
          </a:xfrm>
          <a:prstGeom prst="rect">
            <a:avLst/>
          </a:prstGeom>
          <a:noFill/>
        </p:spPr>
        <p:txBody>
          <a:bodyPr>
            <a:spAutoFit/>
          </a:bodyPr>
          <a:lstStyle/>
          <a:p>
            <a:r>
              <a:rPr lang="pt-BR" sz="2800" b="1" u="sng" dirty="0">
                <a:solidFill>
                  <a:schemeClr val="tx2"/>
                </a:solidFill>
              </a:rPr>
              <a:t>Parecer </a:t>
            </a:r>
            <a:r>
              <a:rPr lang="pt-BR" sz="2800" b="1" u="sng" dirty="0" err="1">
                <a:solidFill>
                  <a:schemeClr val="tx2"/>
                </a:solidFill>
              </a:rPr>
              <a:t>PGFN</a:t>
            </a:r>
            <a:r>
              <a:rPr lang="pt-BR" sz="2800" b="1" u="sng" dirty="0">
                <a:solidFill>
                  <a:schemeClr val="tx2"/>
                </a:solidFill>
              </a:rPr>
              <a:t>/CAT nº 333/2010</a:t>
            </a:r>
            <a:r>
              <a:rPr lang="pt-BR" sz="2800" b="1" u="sng" dirty="0" smtClean="0">
                <a:solidFill>
                  <a:schemeClr val="tx2"/>
                </a:solidFill>
              </a:rPr>
              <a:t>.</a:t>
            </a:r>
          </a:p>
          <a:p>
            <a:endParaRPr lang="pt-BR" sz="2000" dirty="0">
              <a:solidFill>
                <a:schemeClr val="tx2"/>
              </a:solidFill>
            </a:endParaRPr>
          </a:p>
          <a:p>
            <a:r>
              <a:rPr lang="pt-BR" sz="2400" i="1" dirty="0" smtClean="0">
                <a:solidFill>
                  <a:schemeClr val="tx2"/>
                </a:solidFill>
              </a:rPr>
              <a:t>“11</a:t>
            </a:r>
            <a:r>
              <a:rPr lang="pt-BR" sz="2400" i="1" dirty="0">
                <a:solidFill>
                  <a:schemeClr val="tx2"/>
                </a:solidFill>
              </a:rPr>
              <a:t>.	Dessa forma, com base na legislação, na doutrina e na jurisprudência apresentadas, opinamos pela regularidade da cobrança para o SENAI e SESI que de forma direta promove a arrecadação das contribuições que a lei lhes destina</a:t>
            </a:r>
            <a:r>
              <a:rPr lang="pt-BR" sz="2400" i="1" dirty="0" smtClean="0">
                <a:solidFill>
                  <a:schemeClr val="tx2"/>
                </a:solidFill>
              </a:rPr>
              <a:t>.”</a:t>
            </a:r>
          </a:p>
          <a:p>
            <a:pPr marL="342900" indent="-342900">
              <a:buFontTx/>
              <a:buChar char="-"/>
            </a:pPr>
            <a:endParaRPr lang="pt-BR" sz="2000" dirty="0">
              <a:solidFill>
                <a:schemeClr val="tx2"/>
              </a:solidFill>
            </a:endParaRPr>
          </a:p>
          <a:p>
            <a:endParaRPr lang="pt-BR" sz="2000" dirty="0">
              <a:solidFill>
                <a:schemeClr val="tx2"/>
              </a:solidFill>
            </a:endParaRPr>
          </a:p>
          <a:p>
            <a:pPr marL="342900" indent="-342900">
              <a:buFontTx/>
              <a:buChar char="-"/>
            </a:pPr>
            <a:endParaRPr lang="pt-BR" sz="2400" dirty="0">
              <a:solidFill>
                <a:schemeClr val="tx2"/>
              </a:solidFill>
            </a:endParaRPr>
          </a:p>
          <a:p>
            <a:pPr marL="342900" indent="-342900">
              <a:buFontTx/>
              <a:buChar char="-"/>
            </a:pPr>
            <a:endParaRPr lang="pt-BR" sz="2400" dirty="0"/>
          </a:p>
        </p:txBody>
      </p:sp>
    </p:spTree>
    <p:extLst>
      <p:ext uri="{BB962C8B-B14F-4D97-AF65-F5344CB8AC3E}">
        <p14:creationId xmlns:p14="http://schemas.microsoft.com/office/powerpoint/2010/main" val="32436417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Sesi/Senai</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77825" y="764704"/>
            <a:ext cx="9318625" cy="6247864"/>
          </a:xfrm>
          <a:prstGeom prst="rect">
            <a:avLst/>
          </a:prstGeom>
          <a:noFill/>
        </p:spPr>
        <p:txBody>
          <a:bodyPr>
            <a:spAutoFit/>
          </a:bodyPr>
          <a:lstStyle/>
          <a:p>
            <a:r>
              <a:rPr lang="pt-BR" sz="2800" b="1" u="sng" dirty="0" smtClean="0">
                <a:solidFill>
                  <a:schemeClr val="tx2"/>
                </a:solidFill>
              </a:rPr>
              <a:t>Jurisprudência STJ.</a:t>
            </a:r>
          </a:p>
          <a:p>
            <a:endParaRPr lang="pt-BR" sz="2000" dirty="0">
              <a:solidFill>
                <a:schemeClr val="tx2"/>
              </a:solidFill>
            </a:endParaRPr>
          </a:p>
          <a:p>
            <a:r>
              <a:rPr lang="pt-BR" sz="1600" dirty="0">
                <a:solidFill>
                  <a:schemeClr val="tx2"/>
                </a:solidFill>
              </a:rPr>
              <a:t>TRIBUTÁRIO.  PROCESSUAL  CIVIL.  AUSÊNCIA DE VIOLAÇÃO DOS </a:t>
            </a:r>
            <a:r>
              <a:rPr lang="pt-BR" sz="1600" dirty="0" err="1">
                <a:solidFill>
                  <a:schemeClr val="tx2"/>
                </a:solidFill>
              </a:rPr>
              <a:t>ARTS</a:t>
            </a:r>
            <a:r>
              <a:rPr lang="pt-BR" sz="1600" dirty="0">
                <a:solidFill>
                  <a:schemeClr val="tx2"/>
                </a:solidFill>
              </a:rPr>
              <a:t>. 165</a:t>
            </a:r>
            <a:r>
              <a:rPr lang="pt-BR" sz="1600" dirty="0" smtClean="0">
                <a:solidFill>
                  <a:schemeClr val="tx2"/>
                </a:solidFill>
              </a:rPr>
              <a:t>, 458 </a:t>
            </a:r>
            <a:r>
              <a:rPr lang="pt-BR" sz="1600" dirty="0">
                <a:solidFill>
                  <a:schemeClr val="tx2"/>
                </a:solidFill>
              </a:rPr>
              <a:t>E 535 DO CPC. OMISSÃO NÃO CONFIGURADA. CONTRIBUIÇÃO AO SESI</a:t>
            </a:r>
            <a:r>
              <a:rPr lang="pt-BR" sz="1600" dirty="0" smtClean="0">
                <a:solidFill>
                  <a:schemeClr val="tx2"/>
                </a:solidFill>
              </a:rPr>
              <a:t>. CELEBRAÇÃO  </a:t>
            </a:r>
            <a:r>
              <a:rPr lang="pt-BR" sz="1600" dirty="0">
                <a:solidFill>
                  <a:schemeClr val="tx2"/>
                </a:solidFill>
              </a:rPr>
              <a:t>DE  CONVÊNIO  PARA  ARRECADAÇÃO DIRETA E PRESTAÇÃO DE </a:t>
            </a:r>
            <a:r>
              <a:rPr lang="pt-BR" sz="1600" dirty="0" smtClean="0">
                <a:solidFill>
                  <a:schemeClr val="tx2"/>
                </a:solidFill>
              </a:rPr>
              <a:t>SERVIÇOS  </a:t>
            </a:r>
            <a:r>
              <a:rPr lang="pt-BR" sz="1600" dirty="0">
                <a:solidFill>
                  <a:schemeClr val="tx2"/>
                </a:solidFill>
              </a:rPr>
              <a:t>ASSISTENCIAIS.  AÇÃO  DE COBRANÇA. POSSIBILIDADE. </a:t>
            </a:r>
            <a:r>
              <a:rPr lang="pt-BR" sz="1600" dirty="0" smtClean="0">
                <a:solidFill>
                  <a:schemeClr val="tx2"/>
                </a:solidFill>
              </a:rPr>
              <a:t>PRESCRIÇÃO RECONHECIDA</a:t>
            </a:r>
            <a:r>
              <a:rPr lang="pt-BR" sz="1600" dirty="0">
                <a:solidFill>
                  <a:schemeClr val="tx2"/>
                </a:solidFill>
              </a:rPr>
              <a:t>.  ART. 174 DO </a:t>
            </a:r>
            <a:r>
              <a:rPr lang="pt-BR" sz="1600" dirty="0" err="1">
                <a:solidFill>
                  <a:schemeClr val="tx2"/>
                </a:solidFill>
              </a:rPr>
              <a:t>CTN</a:t>
            </a:r>
            <a:r>
              <a:rPr lang="pt-BR" sz="1600" dirty="0">
                <a:solidFill>
                  <a:schemeClr val="tx2"/>
                </a:solidFill>
              </a:rPr>
              <a:t>. POSSIBILIDADE. IMPUGNAÇÃO DO VALOR </a:t>
            </a:r>
            <a:r>
              <a:rPr lang="pt-BR" sz="1600" dirty="0" smtClean="0">
                <a:solidFill>
                  <a:schemeClr val="tx2"/>
                </a:solidFill>
              </a:rPr>
              <a:t>DA DÍVIDA</a:t>
            </a:r>
            <a:r>
              <a:rPr lang="pt-BR" sz="1600" dirty="0">
                <a:solidFill>
                  <a:schemeClr val="tx2"/>
                </a:solidFill>
              </a:rPr>
              <a:t>.  COMPROVAÇÃO.  INVERSÃO  DO  ÔNUS DA SUCUMBÊNCIA. REEXAME </a:t>
            </a:r>
            <a:r>
              <a:rPr lang="pt-BR" sz="1600" dirty="0" smtClean="0">
                <a:solidFill>
                  <a:schemeClr val="tx2"/>
                </a:solidFill>
              </a:rPr>
              <a:t>DE FATOS  </a:t>
            </a:r>
            <a:r>
              <a:rPr lang="pt-BR" sz="1600" dirty="0">
                <a:solidFill>
                  <a:schemeClr val="tx2"/>
                </a:solidFill>
              </a:rPr>
              <a:t>E  PROVAS. IMPOSSIBILIDADE. SUCUMBÊNCIA RECÍPROCA. </a:t>
            </a:r>
            <a:r>
              <a:rPr lang="pt-BR" sz="1600" dirty="0" smtClean="0">
                <a:solidFill>
                  <a:schemeClr val="tx2"/>
                </a:solidFill>
              </a:rPr>
              <a:t>INCIDÊNCIA DA </a:t>
            </a:r>
            <a:r>
              <a:rPr lang="pt-BR" sz="1600" dirty="0">
                <a:solidFill>
                  <a:schemeClr val="tx2"/>
                </a:solidFill>
              </a:rPr>
              <a:t>SÚMULA 7/STJ.</a:t>
            </a:r>
          </a:p>
          <a:p>
            <a:r>
              <a:rPr lang="pt-BR" sz="1600" dirty="0" smtClean="0">
                <a:solidFill>
                  <a:schemeClr val="tx2"/>
                </a:solidFill>
              </a:rPr>
              <a:t>...</a:t>
            </a:r>
            <a:endParaRPr lang="pt-BR" sz="1600" dirty="0">
              <a:solidFill>
                <a:schemeClr val="tx2"/>
              </a:solidFill>
            </a:endParaRPr>
          </a:p>
          <a:p>
            <a:r>
              <a:rPr lang="pt-BR" sz="1600" dirty="0">
                <a:solidFill>
                  <a:schemeClr val="tx2"/>
                </a:solidFill>
              </a:rPr>
              <a:t>2. A contribuição cobrada pelo SESI, pessoa jurídica diversa do </a:t>
            </a:r>
            <a:r>
              <a:rPr lang="pt-BR" sz="1600" dirty="0" smtClean="0">
                <a:solidFill>
                  <a:schemeClr val="tx2"/>
                </a:solidFill>
              </a:rPr>
              <a:t>ente federativo  </a:t>
            </a:r>
            <a:r>
              <a:rPr lang="pt-BR" sz="1600" dirty="0">
                <a:solidFill>
                  <a:schemeClr val="tx2"/>
                </a:solidFill>
              </a:rPr>
              <a:t>que  instituiu  o  tributo,  possui natureza jurídica </a:t>
            </a:r>
            <a:r>
              <a:rPr lang="pt-BR" sz="1600" dirty="0" smtClean="0">
                <a:solidFill>
                  <a:schemeClr val="tx2"/>
                </a:solidFill>
              </a:rPr>
              <a:t>de contribuição  </a:t>
            </a:r>
            <a:r>
              <a:rPr lang="pt-BR" sz="1600" dirty="0" err="1">
                <a:solidFill>
                  <a:schemeClr val="tx2"/>
                </a:solidFill>
              </a:rPr>
              <a:t>parafiscal</a:t>
            </a:r>
            <a:r>
              <a:rPr lang="pt-BR" sz="1600" dirty="0">
                <a:solidFill>
                  <a:schemeClr val="tx2"/>
                </a:solidFill>
              </a:rPr>
              <a:t>, em virtude do que estabelece o art. 149 </a:t>
            </a:r>
            <a:r>
              <a:rPr lang="pt-BR" sz="1600" dirty="0" smtClean="0">
                <a:solidFill>
                  <a:schemeClr val="tx2"/>
                </a:solidFill>
              </a:rPr>
              <a:t>da Constituição </a:t>
            </a:r>
            <a:r>
              <a:rPr lang="pt-BR" sz="1600" dirty="0">
                <a:solidFill>
                  <a:schemeClr val="tx2"/>
                </a:solidFill>
              </a:rPr>
              <a:t>Federal e em decorrência do Convênio celebrado entre </a:t>
            </a:r>
            <a:r>
              <a:rPr lang="pt-BR" sz="1600" dirty="0" smtClean="0">
                <a:solidFill>
                  <a:schemeClr val="tx2"/>
                </a:solidFill>
              </a:rPr>
              <a:t>as partes</a:t>
            </a:r>
            <a:r>
              <a:rPr lang="pt-BR" sz="1600" dirty="0">
                <a:solidFill>
                  <a:schemeClr val="tx2"/>
                </a:solidFill>
              </a:rPr>
              <a:t>, podendo ser arrecadada diretamente pela entidade.</a:t>
            </a:r>
          </a:p>
          <a:p>
            <a:r>
              <a:rPr lang="pt-BR" sz="1600" dirty="0">
                <a:solidFill>
                  <a:schemeClr val="tx2"/>
                </a:solidFill>
              </a:rPr>
              <a:t>3. É juridicamente possível a ação de cobrança para o recebimento </a:t>
            </a:r>
            <a:r>
              <a:rPr lang="pt-BR" sz="1600" dirty="0" smtClean="0">
                <a:solidFill>
                  <a:schemeClr val="tx2"/>
                </a:solidFill>
              </a:rPr>
              <a:t>da referida  </a:t>
            </a:r>
            <a:r>
              <a:rPr lang="pt-BR" sz="1600" dirty="0">
                <a:solidFill>
                  <a:schemeClr val="tx2"/>
                </a:solidFill>
              </a:rPr>
              <a:t>contribuição  social, </a:t>
            </a:r>
            <a:r>
              <a:rPr lang="pt-BR" sz="1600" dirty="0" smtClean="0">
                <a:solidFill>
                  <a:schemeClr val="tx2"/>
                </a:solidFill>
              </a:rPr>
              <a:t>porquanto</a:t>
            </a:r>
            <a:r>
              <a:rPr lang="pt-BR" sz="1600" dirty="0">
                <a:solidFill>
                  <a:schemeClr val="tx2"/>
                </a:solidFill>
              </a:rPr>
              <a:t>,  além  de  ter  </a:t>
            </a:r>
            <a:r>
              <a:rPr lang="pt-BR" sz="1600" dirty="0" smtClean="0">
                <a:solidFill>
                  <a:schemeClr val="tx2"/>
                </a:solidFill>
              </a:rPr>
              <a:t>natureza </a:t>
            </a:r>
            <a:r>
              <a:rPr lang="pt-BR" sz="1600" dirty="0" err="1" smtClean="0">
                <a:solidFill>
                  <a:schemeClr val="tx2"/>
                </a:solidFill>
              </a:rPr>
              <a:t>parafiscal</a:t>
            </a:r>
            <a:r>
              <a:rPr lang="pt-BR" sz="1600" dirty="0">
                <a:solidFill>
                  <a:schemeClr val="tx2"/>
                </a:solidFill>
              </a:rPr>
              <a:t>,  o  sujeito  ativo é pessoa jurídica de direito privado</a:t>
            </a:r>
            <a:r>
              <a:rPr lang="pt-BR" sz="1600" dirty="0" smtClean="0">
                <a:solidFill>
                  <a:schemeClr val="tx2"/>
                </a:solidFill>
              </a:rPr>
              <a:t>, não  </a:t>
            </a:r>
            <a:r>
              <a:rPr lang="pt-BR" sz="1600" dirty="0">
                <a:solidFill>
                  <a:schemeClr val="tx2"/>
                </a:solidFill>
              </a:rPr>
              <a:t>previsto  entre  os  legitimados  para a utilização da </a:t>
            </a:r>
            <a:r>
              <a:rPr lang="pt-BR" sz="1600" dirty="0" smtClean="0">
                <a:solidFill>
                  <a:schemeClr val="tx2"/>
                </a:solidFill>
              </a:rPr>
              <a:t>execução fiscal </a:t>
            </a:r>
            <a:r>
              <a:rPr lang="pt-BR" sz="1600" dirty="0">
                <a:solidFill>
                  <a:schemeClr val="tx2"/>
                </a:solidFill>
              </a:rPr>
              <a:t>nos termos da Lei 6.830/80.</a:t>
            </a:r>
          </a:p>
          <a:p>
            <a:r>
              <a:rPr lang="pt-BR" sz="1600" dirty="0" smtClean="0">
                <a:solidFill>
                  <a:schemeClr val="tx2"/>
                </a:solidFill>
              </a:rPr>
              <a:t>4.  A  </a:t>
            </a:r>
            <a:r>
              <a:rPr lang="pt-BR" sz="1600" dirty="0">
                <a:solidFill>
                  <a:schemeClr val="tx2"/>
                </a:solidFill>
              </a:rPr>
              <a:t>jurisprudência desta Corte reconhece a legitimidade ativa </a:t>
            </a:r>
            <a:r>
              <a:rPr lang="pt-BR" sz="1600" dirty="0" smtClean="0">
                <a:solidFill>
                  <a:schemeClr val="tx2"/>
                </a:solidFill>
              </a:rPr>
              <a:t>das entidades   </a:t>
            </a:r>
            <a:r>
              <a:rPr lang="pt-BR" sz="1600" dirty="0">
                <a:solidFill>
                  <a:schemeClr val="tx2"/>
                </a:solidFill>
              </a:rPr>
              <a:t>do   sistema   "S"   para  a  cobrança  das  </a:t>
            </a:r>
            <a:r>
              <a:rPr lang="pt-BR" sz="1600" dirty="0" smtClean="0">
                <a:solidFill>
                  <a:schemeClr val="tx2"/>
                </a:solidFill>
              </a:rPr>
              <a:t>respectivas contribuições  </a:t>
            </a:r>
            <a:r>
              <a:rPr lang="pt-BR" sz="1600" dirty="0">
                <a:solidFill>
                  <a:schemeClr val="tx2"/>
                </a:solidFill>
              </a:rPr>
              <a:t>adicionais,  quando  por si fiscalizadas/lançadas. </a:t>
            </a:r>
            <a:r>
              <a:rPr lang="pt-BR" sz="1600" dirty="0" smtClean="0">
                <a:solidFill>
                  <a:schemeClr val="tx2"/>
                </a:solidFill>
              </a:rPr>
              <a:t>Na hipótese</a:t>
            </a:r>
            <a:r>
              <a:rPr lang="pt-BR" sz="1600" dirty="0">
                <a:solidFill>
                  <a:schemeClr val="tx2"/>
                </a:solidFill>
              </a:rPr>
              <a:t>,  a  Notificação  de  Débito,  relativas  aos  créditos </a:t>
            </a:r>
            <a:r>
              <a:rPr lang="pt-BR" sz="1600" dirty="0" smtClean="0">
                <a:solidFill>
                  <a:schemeClr val="tx2"/>
                </a:solidFill>
              </a:rPr>
              <a:t>ora cobrados</a:t>
            </a:r>
            <a:r>
              <a:rPr lang="pt-BR" sz="1600" dirty="0">
                <a:solidFill>
                  <a:schemeClr val="tx2"/>
                </a:solidFill>
              </a:rPr>
              <a:t>,  foi  expedida  por  agente fiscal do SESI no exercício </a:t>
            </a:r>
            <a:r>
              <a:rPr lang="pt-BR" sz="1600" dirty="0" smtClean="0">
                <a:solidFill>
                  <a:schemeClr val="tx2"/>
                </a:solidFill>
              </a:rPr>
              <a:t>de atribuições  </a:t>
            </a:r>
            <a:r>
              <a:rPr lang="pt-BR" sz="1600" dirty="0">
                <a:solidFill>
                  <a:schemeClr val="tx2"/>
                </a:solidFill>
              </a:rPr>
              <a:t>do  Poder  Público  Federal,  razão  pela  qual houve </a:t>
            </a:r>
            <a:r>
              <a:rPr lang="pt-BR" sz="1600" dirty="0" smtClean="0">
                <a:solidFill>
                  <a:schemeClr val="tx2"/>
                </a:solidFill>
              </a:rPr>
              <a:t>o lançamento </a:t>
            </a:r>
            <a:r>
              <a:rPr lang="pt-BR" sz="1600" dirty="0">
                <a:solidFill>
                  <a:schemeClr val="tx2"/>
                </a:solidFill>
              </a:rPr>
              <a:t>tributário</a:t>
            </a:r>
            <a:r>
              <a:rPr lang="pt-BR" sz="1600" dirty="0" smtClean="0">
                <a:solidFill>
                  <a:schemeClr val="tx2"/>
                </a:solidFill>
              </a:rPr>
              <a:t>.</a:t>
            </a:r>
          </a:p>
          <a:p>
            <a:r>
              <a:rPr lang="pt-BR" sz="1600" dirty="0" smtClean="0">
                <a:solidFill>
                  <a:schemeClr val="tx2"/>
                </a:solidFill>
              </a:rPr>
              <a:t>... </a:t>
            </a:r>
          </a:p>
          <a:p>
            <a:r>
              <a:rPr lang="pt-BR" sz="1600" dirty="0" smtClean="0">
                <a:solidFill>
                  <a:schemeClr val="tx2"/>
                </a:solidFill>
              </a:rPr>
              <a:t>(</a:t>
            </a:r>
            <a:r>
              <a:rPr lang="pt-BR" sz="1600" dirty="0" err="1" smtClean="0">
                <a:solidFill>
                  <a:schemeClr val="tx2"/>
                </a:solidFill>
              </a:rPr>
              <a:t>Resp</a:t>
            </a:r>
            <a:r>
              <a:rPr lang="pt-BR" sz="1600" dirty="0" smtClean="0">
                <a:solidFill>
                  <a:schemeClr val="tx2"/>
                </a:solidFill>
              </a:rPr>
              <a:t> 1272229/SC, 2ª Turma, Rel. Min. Humberto Martins. </a:t>
            </a:r>
            <a:r>
              <a:rPr lang="pt-BR" sz="1600" dirty="0" err="1" smtClean="0">
                <a:solidFill>
                  <a:schemeClr val="tx2"/>
                </a:solidFill>
              </a:rPr>
              <a:t>Dje</a:t>
            </a:r>
            <a:r>
              <a:rPr lang="pt-BR" sz="1600" dirty="0" smtClean="0">
                <a:solidFill>
                  <a:schemeClr val="tx2"/>
                </a:solidFill>
              </a:rPr>
              <a:t> 13/04/2016)</a:t>
            </a:r>
            <a:endParaRPr lang="pt-BR" sz="1600" dirty="0">
              <a:solidFill>
                <a:schemeClr val="tx2"/>
              </a:solidFill>
            </a:endParaRPr>
          </a:p>
          <a:p>
            <a:pPr marL="342900" indent="-342900">
              <a:buFontTx/>
              <a:buChar char="-"/>
            </a:pPr>
            <a:endParaRPr lang="pt-BR" sz="2400" dirty="0">
              <a:solidFill>
                <a:schemeClr val="tx2"/>
              </a:solidFill>
            </a:endParaRPr>
          </a:p>
          <a:p>
            <a:pPr marL="342900" indent="-342900">
              <a:buFontTx/>
              <a:buChar char="-"/>
            </a:pPr>
            <a:endParaRPr lang="pt-BR" sz="2400" dirty="0"/>
          </a:p>
        </p:txBody>
      </p:sp>
    </p:spTree>
    <p:extLst>
      <p:ext uri="{BB962C8B-B14F-4D97-AF65-F5344CB8AC3E}">
        <p14:creationId xmlns:p14="http://schemas.microsoft.com/office/powerpoint/2010/main" val="1173139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direta Sesi/Senai</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377825" y="764704"/>
            <a:ext cx="9318625" cy="5616922"/>
          </a:xfrm>
          <a:prstGeom prst="rect">
            <a:avLst/>
          </a:prstGeom>
          <a:noFill/>
        </p:spPr>
        <p:txBody>
          <a:bodyPr>
            <a:spAutoFit/>
          </a:bodyPr>
          <a:lstStyle/>
          <a:p>
            <a:r>
              <a:rPr lang="pt-BR" sz="2800" b="1" u="sng" dirty="0" smtClean="0">
                <a:solidFill>
                  <a:schemeClr val="tx2"/>
                </a:solidFill>
              </a:rPr>
              <a:t>Jurisprudência STJ.</a:t>
            </a:r>
          </a:p>
          <a:p>
            <a:endParaRPr lang="pt-BR" sz="1600" dirty="0" smtClean="0">
              <a:solidFill>
                <a:schemeClr val="tx2"/>
              </a:solidFill>
            </a:endParaRPr>
          </a:p>
          <a:p>
            <a:r>
              <a:rPr lang="pt-BR" sz="1500" dirty="0" smtClean="0">
                <a:solidFill>
                  <a:schemeClr val="tx2"/>
                </a:solidFill>
              </a:rPr>
              <a:t>PROCESSUAL  </a:t>
            </a:r>
            <a:r>
              <a:rPr lang="pt-BR" sz="1500" dirty="0">
                <a:solidFill>
                  <a:schemeClr val="tx2"/>
                </a:solidFill>
              </a:rPr>
              <a:t>CIVIL  E  TRIBUTÁRIO. RECURSO ESPECIAL. VIOLAÇÃO DO ART</a:t>
            </a:r>
            <a:r>
              <a:rPr lang="pt-BR" sz="1500" dirty="0" smtClean="0">
                <a:solidFill>
                  <a:schemeClr val="tx2"/>
                </a:solidFill>
              </a:rPr>
              <a:t>. 535 </a:t>
            </a:r>
            <a:r>
              <a:rPr lang="pt-BR" sz="1500" dirty="0">
                <a:solidFill>
                  <a:schemeClr val="tx2"/>
                </a:solidFill>
              </a:rPr>
              <a:t>DO CPC. NÃO OCORRÊNCIA. CONTRIBUIÇÃO PARA O SESI. AGENTE FISCAL</a:t>
            </a:r>
            <a:r>
              <a:rPr lang="pt-BR" sz="1500" dirty="0" smtClean="0">
                <a:solidFill>
                  <a:schemeClr val="tx2"/>
                </a:solidFill>
              </a:rPr>
              <a:t>. ATRIBUIÇÃO  </a:t>
            </a:r>
            <a:r>
              <a:rPr lang="pt-BR" sz="1500" dirty="0">
                <a:solidFill>
                  <a:schemeClr val="tx2"/>
                </a:solidFill>
              </a:rPr>
              <a:t>TÍPICA  DE  AUTORIDADE ADMINISTRATIVA. LEGITIMIDADE </a:t>
            </a:r>
            <a:r>
              <a:rPr lang="pt-BR" sz="1500" dirty="0" smtClean="0">
                <a:solidFill>
                  <a:schemeClr val="tx2"/>
                </a:solidFill>
              </a:rPr>
              <a:t>PARA CONSTITUIÇÃO </a:t>
            </a:r>
            <a:r>
              <a:rPr lang="pt-BR" sz="1500" dirty="0">
                <a:solidFill>
                  <a:schemeClr val="tx2"/>
                </a:solidFill>
              </a:rPr>
              <a:t>E COBRANÇA DO CRÉDITO TRIBUTÁRIO. DECADÊNCIA AFASTADA.</a:t>
            </a:r>
          </a:p>
          <a:p>
            <a:r>
              <a:rPr lang="pt-BR" sz="1500" dirty="0" smtClean="0">
                <a:solidFill>
                  <a:schemeClr val="tx2"/>
                </a:solidFill>
              </a:rPr>
              <a:t>...</a:t>
            </a:r>
          </a:p>
          <a:p>
            <a:r>
              <a:rPr lang="pt-BR" sz="1500" dirty="0" smtClean="0">
                <a:solidFill>
                  <a:schemeClr val="tx2"/>
                </a:solidFill>
              </a:rPr>
              <a:t>2</a:t>
            </a:r>
            <a:r>
              <a:rPr lang="pt-BR" sz="1500" dirty="0">
                <a:solidFill>
                  <a:schemeClr val="tx2"/>
                </a:solidFill>
              </a:rPr>
              <a:t>.  As  entidades  e organizações em geral, dotadas de </a:t>
            </a:r>
            <a:r>
              <a:rPr lang="pt-BR" sz="1500" dirty="0" smtClean="0">
                <a:solidFill>
                  <a:schemeClr val="tx2"/>
                </a:solidFill>
              </a:rPr>
              <a:t>personalidade jurídica </a:t>
            </a:r>
            <a:r>
              <a:rPr lang="pt-BR" sz="1500" dirty="0">
                <a:solidFill>
                  <a:schemeClr val="tx2"/>
                </a:solidFill>
              </a:rPr>
              <a:t>de direito privado, que recebem contribuições </a:t>
            </a:r>
            <a:r>
              <a:rPr lang="pt-BR" sz="1500" dirty="0" err="1">
                <a:solidFill>
                  <a:schemeClr val="tx2"/>
                </a:solidFill>
              </a:rPr>
              <a:t>parafiscais</a:t>
            </a:r>
            <a:r>
              <a:rPr lang="pt-BR" sz="1500" dirty="0">
                <a:solidFill>
                  <a:schemeClr val="tx2"/>
                </a:solidFill>
              </a:rPr>
              <a:t> </a:t>
            </a:r>
            <a:r>
              <a:rPr lang="pt-BR" sz="1500" dirty="0" smtClean="0">
                <a:solidFill>
                  <a:schemeClr val="tx2"/>
                </a:solidFill>
              </a:rPr>
              <a:t>e prestam  </a:t>
            </a:r>
            <a:r>
              <a:rPr lang="pt-BR" sz="1500" dirty="0">
                <a:solidFill>
                  <a:schemeClr val="tx2"/>
                </a:solidFill>
              </a:rPr>
              <a:t>serviços  de  interesse público ou social, estão sujeitas </a:t>
            </a:r>
            <a:r>
              <a:rPr lang="pt-BR" sz="1500" dirty="0" smtClean="0">
                <a:solidFill>
                  <a:schemeClr val="tx2"/>
                </a:solidFill>
              </a:rPr>
              <a:t>à fiscalização  </a:t>
            </a:r>
            <a:r>
              <a:rPr lang="pt-BR" sz="1500" dirty="0">
                <a:solidFill>
                  <a:schemeClr val="tx2"/>
                </a:solidFill>
              </a:rPr>
              <a:t>do  Estado  nos  termos  e  condições estabelecidas </a:t>
            </a:r>
            <a:r>
              <a:rPr lang="pt-BR" sz="1500" dirty="0" smtClean="0">
                <a:solidFill>
                  <a:schemeClr val="tx2"/>
                </a:solidFill>
              </a:rPr>
              <a:t>na legislação </a:t>
            </a:r>
            <a:r>
              <a:rPr lang="pt-BR" sz="1500" dirty="0">
                <a:solidFill>
                  <a:schemeClr val="tx2"/>
                </a:solidFill>
              </a:rPr>
              <a:t>pertinente a cada uma (Decreto-Lei n. 200/67, art. 183).</a:t>
            </a:r>
          </a:p>
          <a:p>
            <a:r>
              <a:rPr lang="pt-BR" sz="1500" dirty="0">
                <a:solidFill>
                  <a:schemeClr val="tx2"/>
                </a:solidFill>
              </a:rPr>
              <a:t>3.  O representante do SESI encontra-se investido das atribuições </a:t>
            </a:r>
            <a:r>
              <a:rPr lang="pt-BR" sz="1500" dirty="0" smtClean="0">
                <a:solidFill>
                  <a:schemeClr val="tx2"/>
                </a:solidFill>
              </a:rPr>
              <a:t>de fiscalização  </a:t>
            </a:r>
            <a:r>
              <a:rPr lang="pt-BR" sz="1500" dirty="0">
                <a:solidFill>
                  <a:schemeClr val="tx2"/>
                </a:solidFill>
              </a:rPr>
              <a:t>e  arrecadação direta da contribuição adicional de </a:t>
            </a:r>
            <a:r>
              <a:rPr lang="pt-BR" sz="1500" dirty="0" smtClean="0">
                <a:solidFill>
                  <a:schemeClr val="tx2"/>
                </a:solidFill>
              </a:rPr>
              <a:t>que trata  </a:t>
            </a:r>
            <a:r>
              <a:rPr lang="pt-BR" sz="1500" dirty="0">
                <a:solidFill>
                  <a:schemeClr val="tx2"/>
                </a:solidFill>
              </a:rPr>
              <a:t>o art. 3º, § 1º do Decreto-Lei n. 9.403/46, conforme dispõe </a:t>
            </a:r>
            <a:r>
              <a:rPr lang="pt-BR" sz="1500" dirty="0" smtClean="0">
                <a:solidFill>
                  <a:schemeClr val="tx2"/>
                </a:solidFill>
              </a:rPr>
              <a:t>o art</a:t>
            </a:r>
            <a:r>
              <a:rPr lang="pt-BR" sz="1500" dirty="0">
                <a:solidFill>
                  <a:schemeClr val="tx2"/>
                </a:solidFill>
              </a:rPr>
              <a:t>. art. 11, § 2º, do Decreto n. 57.375/65.</a:t>
            </a:r>
          </a:p>
          <a:p>
            <a:r>
              <a:rPr lang="pt-BR" sz="1500" dirty="0">
                <a:solidFill>
                  <a:schemeClr val="tx2"/>
                </a:solidFill>
              </a:rPr>
              <a:t>4.  A  fiscalização  do  SESI,  no exercício de atribuição típica </a:t>
            </a:r>
            <a:r>
              <a:rPr lang="pt-BR" sz="1500" dirty="0" smtClean="0">
                <a:solidFill>
                  <a:schemeClr val="tx2"/>
                </a:solidFill>
              </a:rPr>
              <a:t>de autoridade  </a:t>
            </a:r>
            <a:r>
              <a:rPr lang="pt-BR" sz="1500" dirty="0">
                <a:solidFill>
                  <a:schemeClr val="tx2"/>
                </a:solidFill>
              </a:rPr>
              <a:t>administrativa  tem legitimidade para constituir </a:t>
            </a:r>
            <a:r>
              <a:rPr lang="pt-BR" sz="1500" dirty="0" smtClean="0">
                <a:solidFill>
                  <a:schemeClr val="tx2"/>
                </a:solidFill>
              </a:rPr>
              <a:t>crédito tributário </a:t>
            </a:r>
            <a:r>
              <a:rPr lang="pt-BR" sz="1500" dirty="0">
                <a:solidFill>
                  <a:schemeClr val="tx2"/>
                </a:solidFill>
              </a:rPr>
              <a:t>relativo à contribuição adicional de que trata o art. 3º</a:t>
            </a:r>
            <a:r>
              <a:rPr lang="pt-BR" sz="1500" dirty="0" smtClean="0">
                <a:solidFill>
                  <a:schemeClr val="tx2"/>
                </a:solidFill>
              </a:rPr>
              <a:t>, §  </a:t>
            </a:r>
            <a:r>
              <a:rPr lang="pt-BR" sz="1500" dirty="0">
                <a:solidFill>
                  <a:schemeClr val="tx2"/>
                </a:solidFill>
              </a:rPr>
              <a:t>1º  do  Decreto-Lei  n.  9.403/46.  Precedente:  (CC  122.713/SP</a:t>
            </a:r>
            <a:r>
              <a:rPr lang="pt-BR" sz="1500" dirty="0" smtClean="0">
                <a:solidFill>
                  <a:schemeClr val="tx2"/>
                </a:solidFill>
              </a:rPr>
              <a:t>, Primeira   </a:t>
            </a:r>
            <a:r>
              <a:rPr lang="pt-BR" sz="1500" dirty="0">
                <a:solidFill>
                  <a:schemeClr val="tx2"/>
                </a:solidFill>
              </a:rPr>
              <a:t>Seção,   Rel.   Ministro   Mauro  Campbell  Marques,  </a:t>
            </a:r>
            <a:r>
              <a:rPr lang="pt-BR" sz="1500" dirty="0" err="1" smtClean="0">
                <a:solidFill>
                  <a:schemeClr val="tx2"/>
                </a:solidFill>
              </a:rPr>
              <a:t>Dje</a:t>
            </a:r>
            <a:r>
              <a:rPr lang="pt-BR" sz="1500" dirty="0" smtClean="0">
                <a:solidFill>
                  <a:schemeClr val="tx2"/>
                </a:solidFill>
              </a:rPr>
              <a:t> 14/8/2012</a:t>
            </a:r>
            <a:r>
              <a:rPr lang="pt-BR" sz="1500" dirty="0">
                <a:solidFill>
                  <a:schemeClr val="tx2"/>
                </a:solidFill>
              </a:rPr>
              <a:t>).</a:t>
            </a:r>
          </a:p>
          <a:p>
            <a:r>
              <a:rPr lang="pt-BR" sz="1500" dirty="0">
                <a:solidFill>
                  <a:schemeClr val="tx2"/>
                </a:solidFill>
              </a:rPr>
              <a:t>5.  É farta a jurisprudência desta Casa que reconhece a </a:t>
            </a:r>
            <a:r>
              <a:rPr lang="pt-BR" sz="1500" dirty="0" smtClean="0">
                <a:solidFill>
                  <a:schemeClr val="tx2"/>
                </a:solidFill>
              </a:rPr>
              <a:t>legitimidade ativa  </a:t>
            </a:r>
            <a:r>
              <a:rPr lang="pt-BR" sz="1500" dirty="0">
                <a:solidFill>
                  <a:schemeClr val="tx2"/>
                </a:solidFill>
              </a:rPr>
              <a:t>das  entidades do sistema "S" para a cobrança das </a:t>
            </a:r>
            <a:r>
              <a:rPr lang="pt-BR" sz="1500" dirty="0" smtClean="0">
                <a:solidFill>
                  <a:schemeClr val="tx2"/>
                </a:solidFill>
              </a:rPr>
              <a:t>respectivas contribuições  </a:t>
            </a:r>
            <a:r>
              <a:rPr lang="pt-BR" sz="1500" dirty="0">
                <a:solidFill>
                  <a:schemeClr val="tx2"/>
                </a:solidFill>
              </a:rPr>
              <a:t>adicionais,  quando  por  si fiscalizadas/lançadas, </a:t>
            </a:r>
            <a:r>
              <a:rPr lang="pt-BR" sz="1500" dirty="0" smtClean="0">
                <a:solidFill>
                  <a:schemeClr val="tx2"/>
                </a:solidFill>
              </a:rPr>
              <a:t>a saber</a:t>
            </a:r>
            <a:r>
              <a:rPr lang="pt-BR" sz="1500" dirty="0">
                <a:solidFill>
                  <a:schemeClr val="tx2"/>
                </a:solidFill>
              </a:rPr>
              <a:t>: </a:t>
            </a:r>
            <a:r>
              <a:rPr lang="pt-BR" sz="1500" dirty="0" err="1">
                <a:solidFill>
                  <a:schemeClr val="tx2"/>
                </a:solidFill>
              </a:rPr>
              <a:t>AgRg</a:t>
            </a:r>
            <a:r>
              <a:rPr lang="pt-BR" sz="1500" dirty="0">
                <a:solidFill>
                  <a:schemeClr val="tx2"/>
                </a:solidFill>
              </a:rPr>
              <a:t> no </a:t>
            </a:r>
            <a:r>
              <a:rPr lang="pt-BR" sz="1500" dirty="0" err="1">
                <a:solidFill>
                  <a:schemeClr val="tx2"/>
                </a:solidFill>
              </a:rPr>
              <a:t>REsp</a:t>
            </a:r>
            <a:r>
              <a:rPr lang="pt-BR" sz="1500" dirty="0">
                <a:solidFill>
                  <a:schemeClr val="tx2"/>
                </a:solidFill>
              </a:rPr>
              <a:t> 1179431 / SP, Primeira Turma, Rel. Min. </a:t>
            </a:r>
            <a:r>
              <a:rPr lang="pt-BR" sz="1500" dirty="0" smtClean="0">
                <a:solidFill>
                  <a:schemeClr val="tx2"/>
                </a:solidFill>
              </a:rPr>
              <a:t>Benedito Gonçalves</a:t>
            </a:r>
            <a:r>
              <a:rPr lang="pt-BR" sz="1500" dirty="0">
                <a:solidFill>
                  <a:schemeClr val="tx2"/>
                </a:solidFill>
              </a:rPr>
              <a:t>,  julgado em 24.08.2010; </a:t>
            </a:r>
            <a:r>
              <a:rPr lang="pt-BR" sz="1500" dirty="0" err="1">
                <a:solidFill>
                  <a:schemeClr val="tx2"/>
                </a:solidFill>
              </a:rPr>
              <a:t>AgRg</a:t>
            </a:r>
            <a:r>
              <a:rPr lang="pt-BR" sz="1500" dirty="0">
                <a:solidFill>
                  <a:schemeClr val="tx2"/>
                </a:solidFill>
              </a:rPr>
              <a:t> no </a:t>
            </a:r>
            <a:r>
              <a:rPr lang="pt-BR" sz="1500" dirty="0" err="1">
                <a:solidFill>
                  <a:schemeClr val="tx2"/>
                </a:solidFill>
              </a:rPr>
              <a:t>REsp</a:t>
            </a:r>
            <a:r>
              <a:rPr lang="pt-BR" sz="1500" dirty="0">
                <a:solidFill>
                  <a:schemeClr val="tx2"/>
                </a:solidFill>
              </a:rPr>
              <a:t> 579832 / RJ, </a:t>
            </a:r>
            <a:r>
              <a:rPr lang="pt-BR" sz="1500" dirty="0" smtClean="0">
                <a:solidFill>
                  <a:schemeClr val="tx2"/>
                </a:solidFill>
              </a:rPr>
              <a:t>Segunda Turma</a:t>
            </a:r>
            <a:r>
              <a:rPr lang="pt-BR" sz="1500" dirty="0">
                <a:solidFill>
                  <a:schemeClr val="tx2"/>
                </a:solidFill>
              </a:rPr>
              <a:t>,  Rel.  Min.  Humberto  Martins,  julgado  em 18.12.2008; </a:t>
            </a:r>
            <a:r>
              <a:rPr lang="pt-BR" sz="1500" dirty="0" err="1" smtClean="0">
                <a:solidFill>
                  <a:schemeClr val="tx2"/>
                </a:solidFill>
              </a:rPr>
              <a:t>Resp</a:t>
            </a:r>
            <a:r>
              <a:rPr lang="pt-BR" sz="1500" dirty="0" smtClean="0">
                <a:solidFill>
                  <a:schemeClr val="tx2"/>
                </a:solidFill>
              </a:rPr>
              <a:t> 735.278  </a:t>
            </a:r>
            <a:r>
              <a:rPr lang="pt-BR" sz="1500" dirty="0">
                <a:solidFill>
                  <a:schemeClr val="tx2"/>
                </a:solidFill>
              </a:rPr>
              <a:t>/  PR,  Segunda  Turma, Rel. Min. Eliana Calmon, julgado </a:t>
            </a:r>
            <a:r>
              <a:rPr lang="pt-BR" sz="1500" dirty="0" smtClean="0">
                <a:solidFill>
                  <a:schemeClr val="tx2"/>
                </a:solidFill>
              </a:rPr>
              <a:t>em 12.06.2007</a:t>
            </a:r>
            <a:r>
              <a:rPr lang="pt-BR" sz="1500" dirty="0">
                <a:solidFill>
                  <a:schemeClr val="tx2"/>
                </a:solidFill>
              </a:rPr>
              <a:t>;  </a:t>
            </a:r>
            <a:r>
              <a:rPr lang="pt-BR" sz="1500" dirty="0" err="1">
                <a:solidFill>
                  <a:schemeClr val="tx2"/>
                </a:solidFill>
              </a:rPr>
              <a:t>REsp</a:t>
            </a:r>
            <a:r>
              <a:rPr lang="pt-BR" sz="1500" dirty="0">
                <a:solidFill>
                  <a:schemeClr val="tx2"/>
                </a:solidFill>
              </a:rPr>
              <a:t>  771.556  /  RJ,  Segunda  Turma, Rel. Min. </a:t>
            </a:r>
            <a:r>
              <a:rPr lang="pt-BR" sz="1500" dirty="0" smtClean="0">
                <a:solidFill>
                  <a:schemeClr val="tx2"/>
                </a:solidFill>
              </a:rPr>
              <a:t>Eliana Calmon</a:t>
            </a:r>
            <a:r>
              <a:rPr lang="pt-BR" sz="1500" dirty="0">
                <a:solidFill>
                  <a:schemeClr val="tx2"/>
                </a:solidFill>
              </a:rPr>
              <a:t>,  julgado em 15.08.2006; </a:t>
            </a:r>
            <a:r>
              <a:rPr lang="pt-BR" sz="1500" dirty="0" err="1">
                <a:solidFill>
                  <a:schemeClr val="tx2"/>
                </a:solidFill>
              </a:rPr>
              <a:t>REsp</a:t>
            </a:r>
            <a:r>
              <a:rPr lang="pt-BR" sz="1500" dirty="0">
                <a:solidFill>
                  <a:schemeClr val="tx2"/>
                </a:solidFill>
              </a:rPr>
              <a:t> 160262 / MT, Quarta Turma, Rel</a:t>
            </a:r>
            <a:r>
              <a:rPr lang="pt-BR" sz="1500" dirty="0" smtClean="0">
                <a:solidFill>
                  <a:schemeClr val="tx2"/>
                </a:solidFill>
              </a:rPr>
              <a:t>. Min</a:t>
            </a:r>
            <a:r>
              <a:rPr lang="pt-BR" sz="1500" dirty="0">
                <a:solidFill>
                  <a:schemeClr val="tx2"/>
                </a:solidFill>
              </a:rPr>
              <a:t>. Ruy Rosado de </a:t>
            </a:r>
            <a:r>
              <a:rPr lang="pt-BR" sz="1500" dirty="0" smtClean="0">
                <a:solidFill>
                  <a:schemeClr val="tx2"/>
                </a:solidFill>
              </a:rPr>
              <a:t>Aguiar</a:t>
            </a:r>
            <a:r>
              <a:rPr lang="pt-BR" sz="1500" dirty="0">
                <a:solidFill>
                  <a:schemeClr val="tx2"/>
                </a:solidFill>
              </a:rPr>
              <a:t>, julgado em 24.03.1998</a:t>
            </a:r>
            <a:r>
              <a:rPr lang="pt-BR" sz="1500" dirty="0" smtClean="0">
                <a:solidFill>
                  <a:schemeClr val="tx2"/>
                </a:solidFill>
              </a:rPr>
              <a:t>. </a:t>
            </a:r>
            <a:endParaRPr lang="pt-BR" sz="1500" dirty="0">
              <a:solidFill>
                <a:schemeClr val="tx2"/>
              </a:solidFill>
            </a:endParaRPr>
          </a:p>
          <a:p>
            <a:r>
              <a:rPr lang="pt-BR" sz="1500" dirty="0" smtClean="0">
                <a:solidFill>
                  <a:schemeClr val="tx2"/>
                </a:solidFill>
              </a:rPr>
              <a:t>... </a:t>
            </a:r>
          </a:p>
          <a:p>
            <a:r>
              <a:rPr lang="pt-BR" sz="1500" dirty="0" smtClean="0">
                <a:solidFill>
                  <a:schemeClr val="tx2"/>
                </a:solidFill>
              </a:rPr>
              <a:t>(</a:t>
            </a:r>
            <a:r>
              <a:rPr lang="pt-BR" sz="1500" dirty="0" err="1" smtClean="0">
                <a:solidFill>
                  <a:schemeClr val="tx2"/>
                </a:solidFill>
              </a:rPr>
              <a:t>Resp</a:t>
            </a:r>
            <a:r>
              <a:rPr lang="pt-BR" sz="1500" dirty="0" smtClean="0">
                <a:solidFill>
                  <a:schemeClr val="tx2"/>
                </a:solidFill>
              </a:rPr>
              <a:t> 1555158/AL, 2ª Turma, Rel. Min. Mauro Campbell Marques. </a:t>
            </a:r>
            <a:r>
              <a:rPr lang="pt-BR" sz="1500" dirty="0" err="1" smtClean="0">
                <a:solidFill>
                  <a:schemeClr val="tx2"/>
                </a:solidFill>
              </a:rPr>
              <a:t>Dje</a:t>
            </a:r>
            <a:r>
              <a:rPr lang="pt-BR" sz="1500" dirty="0" smtClean="0">
                <a:solidFill>
                  <a:schemeClr val="tx2"/>
                </a:solidFill>
              </a:rPr>
              <a:t> 29/02/2016)</a:t>
            </a:r>
            <a:endParaRPr lang="pt-BR" sz="1500" dirty="0"/>
          </a:p>
        </p:txBody>
      </p:sp>
    </p:spTree>
    <p:extLst>
      <p:ext uri="{BB962C8B-B14F-4D97-AF65-F5344CB8AC3E}">
        <p14:creationId xmlns:p14="http://schemas.microsoft.com/office/powerpoint/2010/main" val="133458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36675" y="93663"/>
            <a:ext cx="8326438" cy="441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CaixaDeTexto 1"/>
          <p:cNvSpPr txBox="1"/>
          <p:nvPr/>
        </p:nvSpPr>
        <p:spPr>
          <a:xfrm>
            <a:off x="273050" y="836613"/>
            <a:ext cx="9072563" cy="6340197"/>
          </a:xfrm>
          <a:prstGeom prst="rect">
            <a:avLst/>
          </a:prstGeom>
          <a:noFill/>
        </p:spPr>
        <p:txBody>
          <a:bodyPr>
            <a:spAutoFit/>
          </a:bodyPr>
          <a:lstStyle/>
          <a:p>
            <a:pPr marL="342900" indent="-342900" algn="ctr">
              <a:buFont typeface="Arial" panose="020B0604020202020204" pitchFamily="34" charset="0"/>
              <a:buChar char="•"/>
              <a:defRPr/>
            </a:pPr>
            <a:endParaRPr lang="pt-BR" sz="2800" b="1" i="1" kern="0" dirty="0" smtClean="0">
              <a:solidFill>
                <a:schemeClr val="tx2"/>
              </a:solidFill>
              <a:latin typeface="Calibri"/>
            </a:endParaRPr>
          </a:p>
          <a:p>
            <a:pPr marL="342900" indent="-342900" algn="ctr">
              <a:buFont typeface="Arial" panose="020B0604020202020204" pitchFamily="34" charset="0"/>
              <a:buChar char="•"/>
              <a:defRPr/>
            </a:pPr>
            <a:endParaRPr lang="pt-BR" sz="2800" b="1" i="1" kern="0" dirty="0">
              <a:solidFill>
                <a:schemeClr val="tx2"/>
              </a:solidFill>
              <a:latin typeface="Calibri"/>
            </a:endParaRPr>
          </a:p>
          <a:p>
            <a:pPr algn="ctr">
              <a:defRPr/>
            </a:pPr>
            <a:endParaRPr lang="pt-BR" sz="2800" b="1" i="1" kern="0" dirty="0" smtClean="0">
              <a:solidFill>
                <a:schemeClr val="tx2"/>
              </a:solidFill>
              <a:latin typeface="Calibri"/>
            </a:endParaRPr>
          </a:p>
          <a:p>
            <a:pPr algn="ctr">
              <a:defRPr/>
            </a:pPr>
            <a:endParaRPr lang="pt-BR" sz="2800" b="1" i="1" kern="0" dirty="0">
              <a:solidFill>
                <a:schemeClr val="tx2"/>
              </a:solidFill>
              <a:latin typeface="Calibri"/>
            </a:endParaRPr>
          </a:p>
          <a:p>
            <a:pPr algn="ctr">
              <a:defRPr/>
            </a:pPr>
            <a:r>
              <a:rPr lang="pt-BR" sz="2800" b="1" i="1" kern="0" dirty="0" smtClean="0">
                <a:solidFill>
                  <a:schemeClr val="tx2"/>
                </a:solidFill>
                <a:latin typeface="Calibri"/>
              </a:rPr>
              <a:t>FIM</a:t>
            </a:r>
          </a:p>
          <a:p>
            <a:pPr marL="342900" indent="-342900" algn="ctr">
              <a:buFont typeface="Arial" panose="020B0604020202020204" pitchFamily="34" charset="0"/>
              <a:buChar char="•"/>
              <a:defRPr/>
            </a:pPr>
            <a:endParaRPr lang="pt-BR" sz="2800" b="1" i="1" kern="0" dirty="0" smtClean="0">
              <a:solidFill>
                <a:schemeClr val="tx2"/>
              </a:solidFill>
              <a:latin typeface="Calibri"/>
            </a:endParaRPr>
          </a:p>
          <a:p>
            <a:pPr marL="342900" indent="-342900" algn="ctr">
              <a:buFont typeface="Arial" panose="020B0604020202020204" pitchFamily="34" charset="0"/>
              <a:buChar char="•"/>
              <a:defRPr/>
            </a:pPr>
            <a:endParaRPr lang="pt-BR" sz="2800" b="1" i="1" kern="0" dirty="0">
              <a:solidFill>
                <a:schemeClr val="tx2"/>
              </a:solidFill>
              <a:latin typeface="Calibri"/>
            </a:endParaRPr>
          </a:p>
          <a:p>
            <a:pPr marL="342900" indent="-342900" algn="ctr">
              <a:buFont typeface="Arial" panose="020B0604020202020204" pitchFamily="34" charset="0"/>
              <a:buChar char="•"/>
              <a:defRPr/>
            </a:pPr>
            <a:endParaRPr lang="pt-BR" sz="2800" b="1" i="1" kern="0" dirty="0" smtClean="0">
              <a:solidFill>
                <a:schemeClr val="tx2"/>
              </a:solidFill>
              <a:latin typeface="Calibri"/>
            </a:endParaRPr>
          </a:p>
          <a:p>
            <a:pPr marL="342900" indent="-342900" algn="ctr">
              <a:buFont typeface="Arial" panose="020B0604020202020204" pitchFamily="34" charset="0"/>
              <a:buChar char="•"/>
              <a:defRPr/>
            </a:pPr>
            <a:endParaRPr lang="pt-BR" sz="2800" b="1" i="1" kern="0" dirty="0">
              <a:solidFill>
                <a:schemeClr val="tx2"/>
              </a:solidFill>
              <a:latin typeface="Calibri"/>
            </a:endParaRPr>
          </a:p>
          <a:p>
            <a:pPr marL="342900" indent="-342900">
              <a:buFont typeface="Arial" panose="020B0604020202020204" pitchFamily="34" charset="0"/>
              <a:buChar char="•"/>
              <a:defRPr/>
            </a:pPr>
            <a:endParaRPr lang="pt-BR" sz="1400" b="1" i="1" kern="0" dirty="0" smtClean="0">
              <a:solidFill>
                <a:schemeClr val="tx2"/>
              </a:solidFill>
              <a:latin typeface="Calibri"/>
            </a:endParaRPr>
          </a:p>
          <a:p>
            <a:pPr marL="342900" indent="-342900">
              <a:buFont typeface="Arial" panose="020B0604020202020204" pitchFamily="34" charset="0"/>
              <a:buChar char="•"/>
              <a:defRPr/>
            </a:pPr>
            <a:endParaRPr lang="pt-BR" sz="1400" b="1" i="1" kern="0" dirty="0">
              <a:solidFill>
                <a:schemeClr val="tx2"/>
              </a:solidFill>
              <a:latin typeface="Calibri"/>
            </a:endParaRPr>
          </a:p>
          <a:p>
            <a:pPr marL="342900" indent="-342900">
              <a:buFont typeface="Arial" panose="020B0604020202020204" pitchFamily="34" charset="0"/>
              <a:buChar char="•"/>
              <a:defRPr/>
            </a:pPr>
            <a:endParaRPr lang="pt-BR" sz="1400" b="1" i="1" kern="0" dirty="0" smtClean="0">
              <a:solidFill>
                <a:schemeClr val="tx2"/>
              </a:solidFill>
              <a:latin typeface="Calibri"/>
            </a:endParaRPr>
          </a:p>
          <a:p>
            <a:pPr marL="342900" indent="-342900">
              <a:buFont typeface="Arial" panose="020B0604020202020204" pitchFamily="34" charset="0"/>
              <a:buChar char="•"/>
              <a:defRPr/>
            </a:pPr>
            <a:endParaRPr lang="pt-BR" sz="1400" b="1" i="1" kern="0" dirty="0">
              <a:solidFill>
                <a:schemeClr val="tx2"/>
              </a:solidFill>
              <a:latin typeface="Calibri"/>
            </a:endParaRPr>
          </a:p>
          <a:p>
            <a:pPr algn="just">
              <a:defRPr/>
            </a:pPr>
            <a:r>
              <a:rPr lang="pt-BR" sz="2800" b="1" i="1" kern="0" dirty="0">
                <a:solidFill>
                  <a:schemeClr val="tx2"/>
                </a:solidFill>
                <a:latin typeface="Calibri"/>
              </a:rPr>
              <a:t>	</a:t>
            </a:r>
          </a:p>
          <a:p>
            <a:pPr marL="342900" indent="-342900" algn="just">
              <a:buFont typeface="Arial" panose="020B0604020202020204" pitchFamily="34" charset="0"/>
              <a:buChar char="•"/>
              <a:defRPr/>
            </a:pPr>
            <a:endParaRPr lang="pt-BR" sz="2400" b="1" i="1" kern="0" dirty="0">
              <a:solidFill>
                <a:schemeClr val="tx2"/>
              </a:solidFill>
              <a:latin typeface="Calibri"/>
            </a:endParaRPr>
          </a:p>
          <a:p>
            <a:pPr marL="342900" indent="-342900">
              <a:buFont typeface="Arial" panose="020B0604020202020204" pitchFamily="34" charset="0"/>
              <a:buChar char="•"/>
              <a:defRPr/>
            </a:pPr>
            <a:endParaRPr lang="pt-BR" sz="2400" b="1" i="1" kern="0" dirty="0">
              <a:solidFill>
                <a:schemeClr val="tx2"/>
              </a:solidFill>
              <a:latin typeface="Calibri"/>
            </a:endParaRPr>
          </a:p>
          <a:p>
            <a:pPr marL="800100" lvl="1" indent="-342900" algn="just" fontAlgn="auto" hangingPunct="1">
              <a:spcBef>
                <a:spcPts val="0"/>
              </a:spcBef>
              <a:spcAft>
                <a:spcPts val="0"/>
              </a:spcAft>
              <a:buSzPct val="100000"/>
              <a:buFont typeface="Arial" pitchFamily="34"/>
              <a:buChar char="•"/>
              <a:defRPr sz="1800" b="0" i="0" u="none" strike="noStrike" kern="0" cap="none" spc="0" baseline="0">
                <a:solidFill>
                  <a:srgbClr val="000000"/>
                </a:solidFill>
                <a:uFillTx/>
              </a:defRPr>
            </a:pPr>
            <a:endParaRPr lang="pt-BR" sz="2200" b="1" i="1" kern="0" dirty="0">
              <a:solidFill>
                <a:schemeClr val="tx2"/>
              </a:solidFill>
              <a:latin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Retângulo 1"/>
          <p:cNvSpPr/>
          <p:nvPr/>
        </p:nvSpPr>
        <p:spPr>
          <a:xfrm>
            <a:off x="474694" y="1063626"/>
            <a:ext cx="9207946" cy="5676810"/>
          </a:xfrm>
          <a:prstGeom prst="rect">
            <a:avLst/>
          </a:prstGeom>
        </p:spPr>
        <p:txBody>
          <a:bodyPr wrap="square">
            <a:spAutoFit/>
          </a:bodyPr>
          <a:lstStyle/>
          <a:p>
            <a:pPr>
              <a:lnSpc>
                <a:spcPct val="107000"/>
              </a:lnSpc>
              <a:spcAft>
                <a:spcPts val="800"/>
              </a:spcAft>
            </a:pPr>
            <a:r>
              <a:rPr lang="pt-BR" sz="2000" dirty="0">
                <a:solidFill>
                  <a:schemeClr val="tx2"/>
                </a:solidFill>
                <a:ea typeface="Calibri" panose="020F0502020204030204" pitchFamily="34" charset="0"/>
                <a:cs typeface="Times New Roman" panose="02020603050405020304" pitchFamily="18" charset="0"/>
              </a:rPr>
              <a:t>Os “terceiros” a que se refere a legislação são os fundos e entidades para os quais a </a:t>
            </a:r>
            <a:r>
              <a:rPr lang="pt-BR" sz="2000" dirty="0" err="1">
                <a:solidFill>
                  <a:schemeClr val="tx2"/>
                </a:solidFill>
                <a:ea typeface="Calibri" panose="020F0502020204030204" pitchFamily="34" charset="0"/>
                <a:cs typeface="Times New Roman" panose="02020603050405020304" pitchFamily="18" charset="0"/>
              </a:rPr>
              <a:t>RFB</a:t>
            </a:r>
            <a:r>
              <a:rPr lang="pt-BR" sz="2000" dirty="0">
                <a:solidFill>
                  <a:schemeClr val="tx2"/>
                </a:solidFill>
                <a:ea typeface="Calibri" panose="020F0502020204030204" pitchFamily="34" charset="0"/>
                <a:cs typeface="Times New Roman" panose="02020603050405020304" pitchFamily="18" charset="0"/>
              </a:rPr>
              <a:t> arrecada contribuições, segmento que é formado hoje pelas seguintes entidades e fundos: </a:t>
            </a:r>
            <a:endParaRPr lang="pt-BR" sz="2000" dirty="0" smtClean="0">
              <a:solidFill>
                <a:schemeClr val="tx2"/>
              </a:solidFill>
              <a:ea typeface="Calibri" panose="020F0502020204030204" pitchFamily="34" charset="0"/>
              <a:cs typeface="Times New Roman" panose="02020603050405020304" pitchFamily="18" charset="0"/>
            </a:endParaRPr>
          </a:p>
          <a:p>
            <a:pPr>
              <a:lnSpc>
                <a:spcPct val="107000"/>
              </a:lnSpc>
              <a:spcAft>
                <a:spcPts val="800"/>
              </a:spcAft>
            </a:pPr>
            <a:r>
              <a:rPr lang="pt-BR" sz="2000" dirty="0" smtClean="0">
                <a:solidFill>
                  <a:schemeClr val="tx2"/>
                </a:solidFill>
                <a:ea typeface="Calibri" panose="020F0502020204030204" pitchFamily="34" charset="0"/>
                <a:cs typeface="Times New Roman" panose="02020603050405020304" pitchFamily="18" charset="0"/>
              </a:rPr>
              <a:t>1 - </a:t>
            </a:r>
            <a:r>
              <a:rPr lang="pt-BR" sz="2000" b="1" u="sng" dirty="0" smtClean="0">
                <a:solidFill>
                  <a:schemeClr val="tx2"/>
                </a:solidFill>
                <a:ea typeface="Calibri" panose="020F0502020204030204" pitchFamily="34" charset="0"/>
                <a:cs typeface="Times New Roman" panose="02020603050405020304" pitchFamily="18" charset="0"/>
              </a:rPr>
              <a:t>Fundo </a:t>
            </a:r>
            <a:r>
              <a:rPr lang="pt-BR" sz="2000" b="1" u="sng" dirty="0">
                <a:solidFill>
                  <a:schemeClr val="tx2"/>
                </a:solidFill>
                <a:ea typeface="Calibri" panose="020F0502020204030204" pitchFamily="34" charset="0"/>
                <a:cs typeface="Times New Roman" panose="02020603050405020304" pitchFamily="18" charset="0"/>
              </a:rPr>
              <a:t>Nacional de Desenvolvimento da Educação</a:t>
            </a:r>
            <a:r>
              <a:rPr lang="pt-BR" sz="2000" dirty="0">
                <a:solidFill>
                  <a:schemeClr val="tx2"/>
                </a:solidFill>
                <a:ea typeface="Calibri" panose="020F0502020204030204" pitchFamily="34" charset="0"/>
                <a:cs typeface="Times New Roman" panose="02020603050405020304" pitchFamily="18" charset="0"/>
              </a:rPr>
              <a:t> (</a:t>
            </a:r>
            <a:r>
              <a:rPr lang="pt-BR" sz="2000" dirty="0" err="1">
                <a:solidFill>
                  <a:schemeClr val="tx2"/>
                </a:solidFill>
                <a:ea typeface="Calibri" panose="020F0502020204030204" pitchFamily="34" charset="0"/>
                <a:cs typeface="Times New Roman" panose="02020603050405020304" pitchFamily="18" charset="0"/>
              </a:rPr>
              <a:t>Fnde</a:t>
            </a:r>
            <a:r>
              <a:rPr lang="pt-BR" sz="2000" dirty="0">
                <a:solidFill>
                  <a:schemeClr val="tx2"/>
                </a:solidFill>
                <a:ea typeface="Calibri" panose="020F0502020204030204" pitchFamily="34" charset="0"/>
                <a:cs typeface="Times New Roman" panose="02020603050405020304" pitchFamily="18" charset="0"/>
              </a:rPr>
              <a:t>), criado pela Lei nº 9.424, de 24 de dezembro de 1996 – titular das contribuições sociais do salário-educação, correspondentes a 2,5% da folha de salários das empresas em geral. </a:t>
            </a:r>
            <a:endParaRPr lang="pt-BR" sz="2000" dirty="0" smtClean="0">
              <a:solidFill>
                <a:schemeClr val="tx2"/>
              </a:solidFill>
              <a:ea typeface="Calibri" panose="020F0502020204030204" pitchFamily="34" charset="0"/>
              <a:cs typeface="Times New Roman" panose="02020603050405020304" pitchFamily="18" charset="0"/>
            </a:endParaRPr>
          </a:p>
          <a:p>
            <a:pPr>
              <a:lnSpc>
                <a:spcPct val="107000"/>
              </a:lnSpc>
              <a:spcAft>
                <a:spcPts val="800"/>
              </a:spcAft>
            </a:pPr>
            <a:r>
              <a:rPr lang="pt-BR" sz="2000" dirty="0" smtClean="0">
                <a:solidFill>
                  <a:schemeClr val="tx2"/>
                </a:solidFill>
                <a:ea typeface="Calibri" panose="020F0502020204030204" pitchFamily="34" charset="0"/>
                <a:cs typeface="Times New Roman" panose="02020603050405020304" pitchFamily="18" charset="0"/>
              </a:rPr>
              <a:t>2 - </a:t>
            </a:r>
            <a:r>
              <a:rPr lang="pt-BR" sz="2000" b="1" u="sng" dirty="0" smtClean="0">
                <a:solidFill>
                  <a:schemeClr val="tx2"/>
                </a:solidFill>
                <a:ea typeface="Calibri" panose="020F0502020204030204" pitchFamily="34" charset="0"/>
                <a:cs typeface="Times New Roman" panose="02020603050405020304" pitchFamily="18" charset="0"/>
              </a:rPr>
              <a:t>Instituto </a:t>
            </a:r>
            <a:r>
              <a:rPr lang="pt-BR" sz="2000" b="1" u="sng" dirty="0">
                <a:solidFill>
                  <a:schemeClr val="tx2"/>
                </a:solidFill>
                <a:ea typeface="Calibri" panose="020F0502020204030204" pitchFamily="34" charset="0"/>
                <a:cs typeface="Times New Roman" panose="02020603050405020304" pitchFamily="18" charset="0"/>
              </a:rPr>
              <a:t>Nacional de Colonização e Reforma Agrária</a:t>
            </a:r>
            <a:r>
              <a:rPr lang="pt-BR" sz="2000" dirty="0">
                <a:solidFill>
                  <a:schemeClr val="tx2"/>
                </a:solidFill>
                <a:ea typeface="Calibri" panose="020F0502020204030204" pitchFamily="34" charset="0"/>
                <a:cs typeface="Times New Roman" panose="02020603050405020304" pitchFamily="18" charset="0"/>
              </a:rPr>
              <a:t> (Incra), criado pelo Decreto-Lei nº 1.110, de 9 de julho de 1970 – titular da contribuição correspondente a 0,2% da folha de salários das empresas em geral, e de 2,5% da folha de salário das indústrias agrárias a que se refere o Decreto-Lei nº 1.146, de 31 de dezembro de 1970.  </a:t>
            </a:r>
          </a:p>
          <a:p>
            <a:pPr>
              <a:lnSpc>
                <a:spcPct val="107000"/>
              </a:lnSpc>
              <a:spcAft>
                <a:spcPts val="800"/>
              </a:spcAft>
            </a:pPr>
            <a:r>
              <a:rPr lang="pt-BR" sz="2000" dirty="0" smtClean="0">
                <a:solidFill>
                  <a:schemeClr val="tx2"/>
                </a:solidFill>
                <a:ea typeface="Calibri" panose="020F0502020204030204" pitchFamily="34" charset="0"/>
                <a:cs typeface="Times New Roman" panose="02020603050405020304" pitchFamily="18" charset="0"/>
              </a:rPr>
              <a:t>3 - </a:t>
            </a:r>
            <a:r>
              <a:rPr lang="pt-BR" sz="2000" b="1" u="sng" dirty="0" smtClean="0">
                <a:solidFill>
                  <a:schemeClr val="tx2"/>
                </a:solidFill>
                <a:ea typeface="Calibri" panose="020F0502020204030204" pitchFamily="34" charset="0"/>
                <a:cs typeface="Times New Roman" panose="02020603050405020304" pitchFamily="18" charset="0"/>
              </a:rPr>
              <a:t>Fundo </a:t>
            </a:r>
            <a:r>
              <a:rPr lang="pt-BR" sz="2000" b="1" u="sng" dirty="0">
                <a:solidFill>
                  <a:schemeClr val="tx2"/>
                </a:solidFill>
                <a:ea typeface="Calibri" panose="020F0502020204030204" pitchFamily="34" charset="0"/>
                <a:cs typeface="Times New Roman" panose="02020603050405020304" pitchFamily="18" charset="0"/>
              </a:rPr>
              <a:t>de Desenvolvimento do Ensino Profissional Marítimo </a:t>
            </a:r>
            <a:r>
              <a:rPr lang="pt-BR" sz="2000" dirty="0">
                <a:solidFill>
                  <a:schemeClr val="tx2"/>
                </a:solidFill>
                <a:ea typeface="Calibri" panose="020F0502020204030204" pitchFamily="34" charset="0"/>
                <a:cs typeface="Times New Roman" panose="02020603050405020304" pitchFamily="18" charset="0"/>
              </a:rPr>
              <a:t>(</a:t>
            </a:r>
            <a:r>
              <a:rPr lang="pt-BR" sz="2000" dirty="0" err="1">
                <a:solidFill>
                  <a:schemeClr val="tx2"/>
                </a:solidFill>
                <a:ea typeface="Calibri" panose="020F0502020204030204" pitchFamily="34" charset="0"/>
                <a:cs typeface="Times New Roman" panose="02020603050405020304" pitchFamily="18" charset="0"/>
              </a:rPr>
              <a:t>Fdepm</a:t>
            </a:r>
            <a:r>
              <a:rPr lang="pt-BR" sz="2000" dirty="0">
                <a:solidFill>
                  <a:schemeClr val="tx2"/>
                </a:solidFill>
                <a:ea typeface="Calibri" panose="020F0502020204030204" pitchFamily="34" charset="0"/>
                <a:cs typeface="Times New Roman" panose="02020603050405020304" pitchFamily="18" charset="0"/>
              </a:rPr>
              <a:t>), criado pela Lei nº 1.658, de 4 de agosto de 1952 – titular da contribuição correspondente a 2,5% da folha de salários das empresas portuárias.</a:t>
            </a:r>
          </a:p>
          <a:p>
            <a:pPr marL="342900" indent="-342900">
              <a:lnSpc>
                <a:spcPct val="107000"/>
              </a:lnSpc>
              <a:spcAft>
                <a:spcPts val="800"/>
              </a:spcAft>
              <a:buFontTx/>
              <a:buChar char="-"/>
            </a:pPr>
            <a:endParaRPr lang="pt-BR" sz="2400" dirty="0">
              <a:solidFill>
                <a:schemeClr val="tx2"/>
              </a:solidFill>
              <a:ea typeface="Calibri" panose="020F0502020204030204" pitchFamily="34" charset="0"/>
              <a:cs typeface="Times New Roman" panose="02020603050405020304" pitchFamily="18" charset="0"/>
            </a:endParaRPr>
          </a:p>
          <a:p>
            <a:pPr>
              <a:lnSpc>
                <a:spcPct val="107000"/>
              </a:lnSpc>
              <a:spcAft>
                <a:spcPts val="800"/>
              </a:spcAft>
            </a:pPr>
            <a:endParaRPr lang="pt-BR" sz="2400" dirty="0" smtClean="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73095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616251"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2" name="Retângulo 1"/>
          <p:cNvSpPr/>
          <p:nvPr/>
        </p:nvSpPr>
        <p:spPr>
          <a:xfrm>
            <a:off x="474694" y="1063626"/>
            <a:ext cx="9207946" cy="6833217"/>
          </a:xfrm>
          <a:prstGeom prst="rect">
            <a:avLst/>
          </a:prstGeom>
        </p:spPr>
        <p:txBody>
          <a:bodyPr wrap="square">
            <a:spAutoFit/>
          </a:bodyPr>
          <a:lstStyle/>
          <a:p>
            <a:pPr>
              <a:lnSpc>
                <a:spcPct val="107000"/>
              </a:lnSpc>
              <a:spcAft>
                <a:spcPts val="800"/>
              </a:spcAft>
            </a:pPr>
            <a:r>
              <a:rPr lang="pt-BR" sz="2000" dirty="0" smtClean="0">
                <a:solidFill>
                  <a:schemeClr val="tx2"/>
                </a:solidFill>
              </a:rPr>
              <a:t>4 - </a:t>
            </a:r>
            <a:r>
              <a:rPr lang="pt-BR" sz="2000" b="1" u="sng" dirty="0">
                <a:solidFill>
                  <a:schemeClr val="tx2"/>
                </a:solidFill>
              </a:rPr>
              <a:t>Fundo Aeroviário</a:t>
            </a:r>
            <a:r>
              <a:rPr lang="pt-BR" sz="2000" dirty="0">
                <a:solidFill>
                  <a:schemeClr val="tx2"/>
                </a:solidFill>
              </a:rPr>
              <a:t>, criado pelo Decreto-Lei nº 6.246, de 5 de fevereiro de 1944, administrado pela Agência Nacional de Aviação Civil (</a:t>
            </a:r>
            <a:r>
              <a:rPr lang="pt-BR" sz="2000" dirty="0" err="1">
                <a:solidFill>
                  <a:schemeClr val="tx2"/>
                </a:solidFill>
              </a:rPr>
              <a:t>Anac</a:t>
            </a:r>
            <a:r>
              <a:rPr lang="pt-BR" sz="2000" dirty="0">
                <a:solidFill>
                  <a:schemeClr val="tx2"/>
                </a:solidFill>
              </a:rPr>
              <a:t>) – titular da contribuição correspondente a 2,5% da folha de salários das empresas de aviação aérea.</a:t>
            </a:r>
          </a:p>
          <a:p>
            <a:pPr>
              <a:lnSpc>
                <a:spcPct val="107000"/>
              </a:lnSpc>
              <a:spcAft>
                <a:spcPts val="800"/>
              </a:spcAft>
            </a:pPr>
            <a:r>
              <a:rPr lang="pt-BR" sz="2000" dirty="0" smtClean="0">
                <a:solidFill>
                  <a:schemeClr val="tx2"/>
                </a:solidFill>
              </a:rPr>
              <a:t>5 - </a:t>
            </a:r>
            <a:r>
              <a:rPr lang="pt-BR" sz="2000" b="1" u="sng" dirty="0" smtClean="0">
                <a:solidFill>
                  <a:schemeClr val="tx2"/>
                </a:solidFill>
              </a:rPr>
              <a:t>Serviço </a:t>
            </a:r>
            <a:r>
              <a:rPr lang="pt-BR" sz="2000" b="1" u="sng" dirty="0">
                <a:solidFill>
                  <a:schemeClr val="tx2"/>
                </a:solidFill>
              </a:rPr>
              <a:t>Nacional de Aprendizagem Industrial </a:t>
            </a:r>
            <a:r>
              <a:rPr lang="pt-BR" sz="2000" dirty="0">
                <a:solidFill>
                  <a:schemeClr val="tx2"/>
                </a:solidFill>
              </a:rPr>
              <a:t>(Senai), criado pelo Decreto-Lei nº 4.048, de 22 de janeiro de 1942, vinculado ao sistema sindical pela Confederação Nacional da Indústria (CNI) – titular da contribuição correspondente a 1% da folha de salários das empresas </a:t>
            </a:r>
            <a:r>
              <a:rPr lang="pt-BR" sz="2000" dirty="0" smtClean="0">
                <a:solidFill>
                  <a:schemeClr val="tx2"/>
                </a:solidFill>
              </a:rPr>
              <a:t>industriais.</a:t>
            </a:r>
          </a:p>
          <a:p>
            <a:pPr>
              <a:lnSpc>
                <a:spcPct val="107000"/>
              </a:lnSpc>
              <a:spcAft>
                <a:spcPts val="800"/>
              </a:spcAft>
            </a:pPr>
            <a:r>
              <a:rPr lang="pt-BR" sz="2000" dirty="0" smtClean="0">
                <a:solidFill>
                  <a:schemeClr val="tx2"/>
                </a:solidFill>
              </a:rPr>
              <a:t>6 - </a:t>
            </a:r>
            <a:r>
              <a:rPr lang="pt-BR" sz="2000" b="1" u="sng" dirty="0" smtClean="0">
                <a:solidFill>
                  <a:schemeClr val="tx2"/>
                </a:solidFill>
              </a:rPr>
              <a:t>Serviço Nacional de Aprendizagem Comercial</a:t>
            </a:r>
            <a:r>
              <a:rPr lang="pt-BR" sz="2000" dirty="0" smtClean="0">
                <a:solidFill>
                  <a:schemeClr val="tx2"/>
                </a:solidFill>
              </a:rPr>
              <a:t> (Senac), criado pelo Decreto-Lei nº 8.621, de 10 de janeiro de 1946, vinculado ao sistema sindical pela Confederação Nacional do Comércio (CNC) – titular da contribuição correspondente a 1% da folha de salários das empresas comerciais e de prestação de serviços. </a:t>
            </a:r>
          </a:p>
          <a:p>
            <a:pPr>
              <a:lnSpc>
                <a:spcPct val="107000"/>
              </a:lnSpc>
              <a:spcAft>
                <a:spcPts val="800"/>
              </a:spcAft>
            </a:pPr>
            <a:r>
              <a:rPr lang="pt-BR" sz="2000" dirty="0" smtClean="0">
                <a:solidFill>
                  <a:schemeClr val="tx2"/>
                </a:solidFill>
              </a:rPr>
              <a:t>7- </a:t>
            </a:r>
            <a:r>
              <a:rPr lang="pt-BR" sz="2000" b="1" u="sng" dirty="0" smtClean="0">
                <a:solidFill>
                  <a:schemeClr val="tx2"/>
                </a:solidFill>
              </a:rPr>
              <a:t>Serviço </a:t>
            </a:r>
            <a:r>
              <a:rPr lang="pt-BR" sz="2000" b="1" u="sng" dirty="0">
                <a:solidFill>
                  <a:schemeClr val="tx2"/>
                </a:solidFill>
              </a:rPr>
              <a:t>Social da Indústria </a:t>
            </a:r>
            <a:r>
              <a:rPr lang="pt-BR" sz="2000" dirty="0">
                <a:solidFill>
                  <a:schemeClr val="tx2"/>
                </a:solidFill>
              </a:rPr>
              <a:t>(Sesi), criado pelo Decreto-Lei nº 9.403, de 25 de junho de 1946, vinculado ao sistema sindical pela Confederação Nacional da Indústria (CNI) – titular da contribuição correspondente a 1,5% da folha de salários das empresas industriais.</a:t>
            </a:r>
          </a:p>
          <a:p>
            <a:pPr>
              <a:lnSpc>
                <a:spcPct val="107000"/>
              </a:lnSpc>
              <a:spcAft>
                <a:spcPts val="800"/>
              </a:spcAft>
            </a:pPr>
            <a:endParaRPr lang="pt-PT" sz="2400" dirty="0" smtClean="0">
              <a:solidFill>
                <a:schemeClr val="tx2"/>
              </a:solidFill>
            </a:endParaRPr>
          </a:p>
          <a:p>
            <a:pPr marL="342900" indent="-342900">
              <a:lnSpc>
                <a:spcPct val="107000"/>
              </a:lnSpc>
              <a:spcAft>
                <a:spcPts val="800"/>
              </a:spcAft>
              <a:buFontTx/>
              <a:buChar char="-"/>
            </a:pPr>
            <a:endParaRPr lang="pt-PT" sz="2400" dirty="0">
              <a:solidFill>
                <a:schemeClr val="tx2"/>
              </a:solidFill>
              <a:ea typeface="Calibri" panose="020F0502020204030204" pitchFamily="34" charset="0"/>
              <a:cs typeface="Times New Roman" panose="02020603050405020304" pitchFamily="18" charset="0"/>
            </a:endParaRPr>
          </a:p>
          <a:p>
            <a:pPr>
              <a:lnSpc>
                <a:spcPct val="107000"/>
              </a:lnSpc>
              <a:spcAft>
                <a:spcPts val="800"/>
              </a:spcAft>
            </a:pPr>
            <a:endParaRPr lang="pt-BR" sz="2400" dirty="0" smtClean="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76377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3" name="Retângulo 2"/>
          <p:cNvSpPr/>
          <p:nvPr/>
        </p:nvSpPr>
        <p:spPr>
          <a:xfrm>
            <a:off x="416496" y="1063626"/>
            <a:ext cx="8856984" cy="5237331"/>
          </a:xfrm>
          <a:prstGeom prst="rect">
            <a:avLst/>
          </a:prstGeom>
        </p:spPr>
        <p:txBody>
          <a:bodyPr wrap="square">
            <a:spAutoFit/>
          </a:bodyPr>
          <a:lstStyle/>
          <a:p>
            <a:pPr>
              <a:lnSpc>
                <a:spcPct val="107000"/>
              </a:lnSpc>
              <a:spcAft>
                <a:spcPts val="800"/>
              </a:spcAft>
            </a:pPr>
            <a:r>
              <a:rPr lang="pt-BR" sz="2000" dirty="0" smtClean="0">
                <a:solidFill>
                  <a:schemeClr val="tx2"/>
                </a:solidFill>
              </a:rPr>
              <a:t>8 - </a:t>
            </a:r>
            <a:r>
              <a:rPr lang="pt-BR" sz="2000" b="1" u="sng" dirty="0" smtClean="0">
                <a:solidFill>
                  <a:schemeClr val="tx2"/>
                </a:solidFill>
              </a:rPr>
              <a:t>Serviço </a:t>
            </a:r>
            <a:r>
              <a:rPr lang="pt-BR" sz="2000" b="1" u="sng" dirty="0">
                <a:solidFill>
                  <a:schemeClr val="tx2"/>
                </a:solidFill>
              </a:rPr>
              <a:t>Social do Comércio </a:t>
            </a:r>
            <a:r>
              <a:rPr lang="pt-BR" sz="2000" dirty="0">
                <a:solidFill>
                  <a:schemeClr val="tx2"/>
                </a:solidFill>
              </a:rPr>
              <a:t>(Sesc), criado pelo Decreto-Lei nº 9.853, de 13 de setembro de 1946, vinculado ao sistema sindical pela Confederação Nacional do Comércio (CNC) – titular da contribuição correspondente a 1,5% da folha de salários das empresas comerciais e de prestação de </a:t>
            </a:r>
            <a:r>
              <a:rPr lang="pt-BR" sz="2000" dirty="0" smtClean="0">
                <a:solidFill>
                  <a:schemeClr val="tx2"/>
                </a:solidFill>
              </a:rPr>
              <a:t>serviços.</a:t>
            </a:r>
          </a:p>
          <a:p>
            <a:pPr>
              <a:lnSpc>
                <a:spcPct val="107000"/>
              </a:lnSpc>
              <a:spcAft>
                <a:spcPts val="800"/>
              </a:spcAft>
            </a:pPr>
            <a:r>
              <a:rPr lang="pt-BR" sz="2000" dirty="0" smtClean="0">
                <a:solidFill>
                  <a:schemeClr val="tx2"/>
                </a:solidFill>
              </a:rPr>
              <a:t>9 - </a:t>
            </a:r>
            <a:r>
              <a:rPr lang="pt-BR" sz="2000" b="1" u="sng" dirty="0" smtClean="0">
                <a:solidFill>
                  <a:schemeClr val="tx2"/>
                </a:solidFill>
              </a:rPr>
              <a:t>Serviço Brasileiro de Apoio às Micro e Pequenas Empresas </a:t>
            </a:r>
            <a:r>
              <a:rPr lang="pt-BR" sz="2000" dirty="0" smtClean="0">
                <a:solidFill>
                  <a:schemeClr val="tx2"/>
                </a:solidFill>
              </a:rPr>
              <a:t>(Sebrae), criado pela Lei nº 8.029, de 12 de abril de 1990 – titular da contribuição correspondente a 0,6% das empresas industriais, comerciais e de prestação de serviços. </a:t>
            </a:r>
          </a:p>
          <a:p>
            <a:pPr>
              <a:lnSpc>
                <a:spcPct val="107000"/>
              </a:lnSpc>
              <a:spcAft>
                <a:spcPts val="800"/>
              </a:spcAft>
            </a:pPr>
            <a:r>
              <a:rPr lang="pt-BR" sz="2000" dirty="0" smtClean="0">
                <a:solidFill>
                  <a:schemeClr val="tx2"/>
                </a:solidFill>
              </a:rPr>
              <a:t>10 - </a:t>
            </a:r>
            <a:r>
              <a:rPr lang="pt-BR" sz="2000" b="1" u="sng" dirty="0" smtClean="0">
                <a:solidFill>
                  <a:schemeClr val="tx2"/>
                </a:solidFill>
              </a:rPr>
              <a:t>Serviço </a:t>
            </a:r>
            <a:r>
              <a:rPr lang="pt-BR" sz="2000" b="1" u="sng" dirty="0">
                <a:solidFill>
                  <a:schemeClr val="tx2"/>
                </a:solidFill>
              </a:rPr>
              <a:t>Nacional de Aprendizagem Rural </a:t>
            </a:r>
            <a:r>
              <a:rPr lang="pt-BR" sz="2000" dirty="0">
                <a:solidFill>
                  <a:schemeClr val="tx2"/>
                </a:solidFill>
              </a:rPr>
              <a:t>(</a:t>
            </a:r>
            <a:r>
              <a:rPr lang="pt-BR" sz="2000" dirty="0" err="1">
                <a:solidFill>
                  <a:schemeClr val="tx2"/>
                </a:solidFill>
              </a:rPr>
              <a:t>Senar</a:t>
            </a:r>
            <a:r>
              <a:rPr lang="pt-BR" sz="2000" dirty="0">
                <a:solidFill>
                  <a:schemeClr val="tx2"/>
                </a:solidFill>
              </a:rPr>
              <a:t>), criado pela Lei nº 8.315, de 23 de dezembro de 1991, vinculado ao sistema sindical pela Confederação Nacional da Agricultura (CNA) – titular das contribuições correspondentes a 0,20% ou 0,25% do valor da comercialização da produção rural pelos produtores rurais pessoa física e pessoa jurídica, respectivamente (nas hipóteses em que estas substituem a contribuição previdenciária sobre a folha), e da contribuição correspondente a 2,5% da folha de salários dos sindicatos rurais e das agroindústrias não contribuintes do Incra e do Sesi/Senai</a:t>
            </a:r>
            <a:r>
              <a:rPr lang="pt-BR" sz="2000" dirty="0" smtClean="0">
                <a:solidFill>
                  <a:schemeClr val="tx2"/>
                </a:solidFill>
              </a:rPr>
              <a:t>.</a:t>
            </a:r>
            <a:endParaRPr lang="pt-BR" sz="24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06324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3" name="Retângulo 2"/>
          <p:cNvSpPr/>
          <p:nvPr/>
        </p:nvSpPr>
        <p:spPr>
          <a:xfrm>
            <a:off x="560512" y="1196752"/>
            <a:ext cx="8856984" cy="5800947"/>
          </a:xfrm>
          <a:prstGeom prst="rect">
            <a:avLst/>
          </a:prstGeom>
        </p:spPr>
        <p:txBody>
          <a:bodyPr wrap="square">
            <a:spAutoFit/>
          </a:bodyPr>
          <a:lstStyle/>
          <a:p>
            <a:pPr>
              <a:lnSpc>
                <a:spcPct val="107000"/>
              </a:lnSpc>
              <a:spcAft>
                <a:spcPts val="800"/>
              </a:spcAft>
            </a:pPr>
            <a:r>
              <a:rPr lang="pt-BR" sz="2000" dirty="0" smtClean="0">
                <a:solidFill>
                  <a:schemeClr val="tx2"/>
                </a:solidFill>
              </a:rPr>
              <a:t>11 - </a:t>
            </a:r>
            <a:r>
              <a:rPr lang="pt-BR" sz="2000" b="1" u="sng" dirty="0" smtClean="0">
                <a:solidFill>
                  <a:schemeClr val="tx2"/>
                </a:solidFill>
              </a:rPr>
              <a:t>Serviço </a:t>
            </a:r>
            <a:r>
              <a:rPr lang="pt-BR" sz="2000" b="1" u="sng" dirty="0">
                <a:solidFill>
                  <a:schemeClr val="tx2"/>
                </a:solidFill>
              </a:rPr>
              <a:t>Social do Transporte </a:t>
            </a:r>
            <a:r>
              <a:rPr lang="pt-BR" sz="2000" dirty="0">
                <a:solidFill>
                  <a:schemeClr val="tx2"/>
                </a:solidFill>
              </a:rPr>
              <a:t>(</a:t>
            </a:r>
            <a:r>
              <a:rPr lang="pt-BR" sz="2000" dirty="0" err="1">
                <a:solidFill>
                  <a:schemeClr val="tx2"/>
                </a:solidFill>
              </a:rPr>
              <a:t>Sest</a:t>
            </a:r>
            <a:r>
              <a:rPr lang="pt-BR" sz="2000" dirty="0">
                <a:solidFill>
                  <a:schemeClr val="tx2"/>
                </a:solidFill>
              </a:rPr>
              <a:t>), criado pela Lei nº 8.706, de 14 de setembro de 1993, vinculado ao sistema sindical pela Confederação Nacional do Transporte (CNT) – titular da contribuição correspondente a 1,5% sobre a folha de salários das empresas de transporte rodoviário, inclusive transporte de valores e distribuição de petróleo, e sobre a remuneração do transportador autônomo.</a:t>
            </a:r>
          </a:p>
          <a:p>
            <a:pPr>
              <a:lnSpc>
                <a:spcPct val="107000"/>
              </a:lnSpc>
              <a:spcAft>
                <a:spcPts val="800"/>
              </a:spcAft>
            </a:pPr>
            <a:r>
              <a:rPr lang="pt-BR" sz="2000" dirty="0" smtClean="0">
                <a:solidFill>
                  <a:schemeClr val="tx2"/>
                </a:solidFill>
              </a:rPr>
              <a:t>12 - </a:t>
            </a:r>
            <a:r>
              <a:rPr lang="pt-BR" sz="2000" b="1" u="sng" dirty="0" smtClean="0">
                <a:solidFill>
                  <a:schemeClr val="tx2"/>
                </a:solidFill>
              </a:rPr>
              <a:t>Serviço </a:t>
            </a:r>
            <a:r>
              <a:rPr lang="pt-BR" sz="2000" b="1" u="sng" dirty="0">
                <a:solidFill>
                  <a:schemeClr val="tx2"/>
                </a:solidFill>
              </a:rPr>
              <a:t>Nacional de Aprendizagem do Transporte</a:t>
            </a:r>
            <a:r>
              <a:rPr lang="pt-BR" sz="2000" dirty="0">
                <a:solidFill>
                  <a:schemeClr val="tx2"/>
                </a:solidFill>
              </a:rPr>
              <a:t> (</a:t>
            </a:r>
            <a:r>
              <a:rPr lang="pt-BR" sz="2000" dirty="0" err="1">
                <a:solidFill>
                  <a:schemeClr val="tx2"/>
                </a:solidFill>
              </a:rPr>
              <a:t>Senat</a:t>
            </a:r>
            <a:r>
              <a:rPr lang="pt-BR" sz="2000" dirty="0">
                <a:solidFill>
                  <a:schemeClr val="tx2"/>
                </a:solidFill>
              </a:rPr>
              <a:t>), criado pela Lei nº 8.706, de 14 de setembro de 1993, vinculado ao sistema sindical pela Confederação Nacional do Transporte (CNT) – titular da contribuição correspondente a 1% sobre a folha de salários das empresas de transporte rodoviário, inclusive transporte de valores e distribuição de petróleo, e sobre a remuneração do transportador autônomo.</a:t>
            </a:r>
          </a:p>
          <a:p>
            <a:pPr>
              <a:lnSpc>
                <a:spcPct val="107000"/>
              </a:lnSpc>
              <a:spcAft>
                <a:spcPts val="800"/>
              </a:spcAft>
            </a:pPr>
            <a:r>
              <a:rPr lang="pt-BR" sz="2000" dirty="0" smtClean="0">
                <a:solidFill>
                  <a:schemeClr val="tx2"/>
                </a:solidFill>
              </a:rPr>
              <a:t>13 - </a:t>
            </a:r>
            <a:r>
              <a:rPr lang="pt-BR" sz="2000" b="1" u="sng" dirty="0" smtClean="0">
                <a:solidFill>
                  <a:schemeClr val="tx2"/>
                </a:solidFill>
              </a:rPr>
              <a:t>Serviço </a:t>
            </a:r>
            <a:r>
              <a:rPr lang="pt-BR" sz="2000" b="1" u="sng" dirty="0">
                <a:solidFill>
                  <a:schemeClr val="tx2"/>
                </a:solidFill>
              </a:rPr>
              <a:t>Nacional de Aprendizagem do Cooperativismo </a:t>
            </a:r>
            <a:r>
              <a:rPr lang="pt-BR" sz="2000" dirty="0">
                <a:solidFill>
                  <a:schemeClr val="tx2"/>
                </a:solidFill>
              </a:rPr>
              <a:t>(</a:t>
            </a:r>
            <a:r>
              <a:rPr lang="pt-BR" sz="2000" dirty="0" err="1">
                <a:solidFill>
                  <a:schemeClr val="tx2"/>
                </a:solidFill>
              </a:rPr>
              <a:t>Sescoop</a:t>
            </a:r>
            <a:r>
              <a:rPr lang="pt-BR" sz="2000" dirty="0">
                <a:solidFill>
                  <a:schemeClr val="tx2"/>
                </a:solidFill>
              </a:rPr>
              <a:t>), criado pela Medida Provisória nº 1.715, de 3 de setembro de 1998 – titular da contribuição correspondente a 2,5% sobre a folha de salários das cooperativas em geral, qualquer que seja a área de atuação. </a:t>
            </a:r>
          </a:p>
          <a:p>
            <a:pPr>
              <a:lnSpc>
                <a:spcPct val="107000"/>
              </a:lnSpc>
              <a:spcAft>
                <a:spcPts val="800"/>
              </a:spcAft>
            </a:pPr>
            <a:r>
              <a:rPr lang="pt-BR" sz="2400" dirty="0" smtClean="0">
                <a:solidFill>
                  <a:schemeClr val="tx2"/>
                </a:solidFill>
              </a:rPr>
              <a:t>.</a:t>
            </a:r>
            <a:endParaRPr lang="pt-BR" sz="24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6985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3" name="Retângulo 2"/>
          <p:cNvSpPr/>
          <p:nvPr/>
        </p:nvSpPr>
        <p:spPr>
          <a:xfrm>
            <a:off x="540383" y="692696"/>
            <a:ext cx="8856984" cy="6042873"/>
          </a:xfrm>
          <a:prstGeom prst="rect">
            <a:avLst/>
          </a:prstGeom>
        </p:spPr>
        <p:txBody>
          <a:bodyPr wrap="square">
            <a:spAutoFit/>
          </a:bodyPr>
          <a:lstStyle/>
          <a:p>
            <a:pPr>
              <a:lnSpc>
                <a:spcPct val="107000"/>
              </a:lnSpc>
              <a:spcAft>
                <a:spcPts val="800"/>
              </a:spcAft>
            </a:pPr>
            <a:r>
              <a:rPr lang="pt-BR" sz="2000" dirty="0" smtClean="0">
                <a:solidFill>
                  <a:schemeClr val="tx2"/>
                </a:solidFill>
              </a:rPr>
              <a:t>São, portanto, ao todo, 13 entidades para as quais a </a:t>
            </a:r>
            <a:r>
              <a:rPr lang="pt-BR" sz="2000" dirty="0" err="1" smtClean="0">
                <a:solidFill>
                  <a:schemeClr val="tx2"/>
                </a:solidFill>
              </a:rPr>
              <a:t>RFB</a:t>
            </a:r>
            <a:r>
              <a:rPr lang="pt-BR" sz="2000" dirty="0" smtClean="0">
                <a:solidFill>
                  <a:schemeClr val="tx2"/>
                </a:solidFill>
              </a:rPr>
              <a:t> realiza a arrecadação, fiscalização e cobrança de suas contribuições.</a:t>
            </a:r>
          </a:p>
          <a:p>
            <a:pPr>
              <a:lnSpc>
                <a:spcPct val="107000"/>
              </a:lnSpc>
              <a:spcAft>
                <a:spcPts val="800"/>
              </a:spcAft>
            </a:pPr>
            <a:endParaRPr lang="pt-BR" sz="2000" b="1" u="sng" dirty="0" smtClean="0">
              <a:solidFill>
                <a:schemeClr val="tx2"/>
              </a:solidFill>
            </a:endParaRPr>
          </a:p>
          <a:p>
            <a:pPr>
              <a:lnSpc>
                <a:spcPct val="107000"/>
              </a:lnSpc>
              <a:spcAft>
                <a:spcPts val="800"/>
              </a:spcAft>
            </a:pPr>
            <a:r>
              <a:rPr lang="pt-BR" sz="2000" b="1" u="sng" dirty="0" smtClean="0">
                <a:solidFill>
                  <a:schemeClr val="tx2"/>
                </a:solidFill>
              </a:rPr>
              <a:t>Retribuição pela atividade de arrecadação</a:t>
            </a:r>
            <a:r>
              <a:rPr lang="pt-BR" sz="2000" dirty="0" smtClean="0">
                <a:solidFill>
                  <a:schemeClr val="tx2"/>
                </a:solidFill>
              </a:rPr>
              <a:t>: 3,5% do montante arrecadado, salvo percentual diverso estabelecido em lei específica (§ 1º do art. 3º da Lei nº 11.457/2007);</a:t>
            </a:r>
          </a:p>
          <a:p>
            <a:pPr>
              <a:lnSpc>
                <a:spcPct val="107000"/>
              </a:lnSpc>
              <a:spcAft>
                <a:spcPts val="800"/>
              </a:spcAft>
            </a:pPr>
            <a:endParaRPr lang="pt-BR" sz="2000" b="1" u="sng" dirty="0" smtClean="0">
              <a:solidFill>
                <a:schemeClr val="tx2"/>
              </a:solidFill>
            </a:endParaRPr>
          </a:p>
          <a:p>
            <a:pPr>
              <a:lnSpc>
                <a:spcPct val="107000"/>
              </a:lnSpc>
              <a:spcAft>
                <a:spcPts val="800"/>
              </a:spcAft>
            </a:pPr>
            <a:r>
              <a:rPr lang="pt-BR" sz="2000" b="1" u="sng" dirty="0" smtClean="0">
                <a:solidFill>
                  <a:schemeClr val="tx2"/>
                </a:solidFill>
              </a:rPr>
              <a:t>Limites da competência de arrecadação:</a:t>
            </a:r>
            <a:r>
              <a:rPr lang="pt-BR" sz="2000" dirty="0" smtClean="0">
                <a:solidFill>
                  <a:schemeClr val="tx2"/>
                </a:solidFill>
              </a:rPr>
              <a:t> a competência da </a:t>
            </a:r>
            <a:r>
              <a:rPr lang="pt-BR" sz="2000" dirty="0" err="1" smtClean="0">
                <a:solidFill>
                  <a:schemeClr val="tx2"/>
                </a:solidFill>
              </a:rPr>
              <a:t>RFB</a:t>
            </a:r>
            <a:r>
              <a:rPr lang="pt-BR" sz="2000" dirty="0" smtClean="0">
                <a:solidFill>
                  <a:schemeClr val="tx2"/>
                </a:solidFill>
              </a:rPr>
              <a:t> abrange exclusivamente as contribuições cuja base de cálculo seja a mesma das que incidem sobre a remuneração a segurados do </a:t>
            </a:r>
            <a:r>
              <a:rPr lang="pt-BR" sz="2000" dirty="0" err="1" smtClean="0">
                <a:solidFill>
                  <a:schemeClr val="tx2"/>
                </a:solidFill>
              </a:rPr>
              <a:t>RGPS</a:t>
            </a:r>
            <a:r>
              <a:rPr lang="pt-BR" sz="2000" dirty="0" smtClean="0">
                <a:solidFill>
                  <a:schemeClr val="tx2"/>
                </a:solidFill>
              </a:rPr>
              <a:t>, ou estabelecida a título de substituição (§ 2º do art. 3º da Lei nº 11.457/2007);</a:t>
            </a:r>
          </a:p>
          <a:p>
            <a:pPr>
              <a:lnSpc>
                <a:spcPct val="107000"/>
              </a:lnSpc>
              <a:spcAft>
                <a:spcPts val="800"/>
              </a:spcAft>
            </a:pPr>
            <a:endParaRPr lang="pt-BR" sz="2000" dirty="0">
              <a:solidFill>
                <a:schemeClr val="tx2"/>
              </a:solidFill>
            </a:endParaRPr>
          </a:p>
          <a:p>
            <a:pPr>
              <a:lnSpc>
                <a:spcPct val="107000"/>
              </a:lnSpc>
              <a:spcAft>
                <a:spcPts val="800"/>
              </a:spcAft>
            </a:pPr>
            <a:r>
              <a:rPr lang="pt-BR" sz="2000" b="1" u="sng" dirty="0" smtClean="0">
                <a:solidFill>
                  <a:schemeClr val="tx2"/>
                </a:solidFill>
              </a:rPr>
              <a:t>Privilégios:</a:t>
            </a:r>
            <a:r>
              <a:rPr lang="pt-BR" sz="2000" b="1" dirty="0" smtClean="0">
                <a:solidFill>
                  <a:schemeClr val="tx2"/>
                </a:solidFill>
              </a:rPr>
              <a:t> </a:t>
            </a:r>
            <a:r>
              <a:rPr lang="pt-BR" sz="2000" dirty="0" smtClean="0">
                <a:solidFill>
                  <a:schemeClr val="tx2"/>
                </a:solidFill>
              </a:rPr>
              <a:t>As contribuições para terceiros arrecadadas pela </a:t>
            </a:r>
            <a:r>
              <a:rPr lang="pt-BR" sz="2000" dirty="0" err="1" smtClean="0">
                <a:solidFill>
                  <a:schemeClr val="tx2"/>
                </a:solidFill>
              </a:rPr>
              <a:t>RFB</a:t>
            </a:r>
            <a:r>
              <a:rPr lang="pt-BR" sz="2000" dirty="0" smtClean="0">
                <a:solidFill>
                  <a:schemeClr val="tx2"/>
                </a:solidFill>
              </a:rPr>
              <a:t> sujeitam-se aos mesmos prazos, condições, sanções e privilégios das contribuições previdenciárias, inclusive no que diz respeito à cobrança </a:t>
            </a:r>
            <a:r>
              <a:rPr lang="pt-BR" sz="2000" dirty="0">
                <a:solidFill>
                  <a:schemeClr val="tx2"/>
                </a:solidFill>
              </a:rPr>
              <a:t>judicial </a:t>
            </a:r>
            <a:r>
              <a:rPr lang="pt-BR" sz="2000" dirty="0" smtClean="0">
                <a:solidFill>
                  <a:schemeClr val="tx2"/>
                </a:solidFill>
              </a:rPr>
              <a:t>(§ 3º </a:t>
            </a:r>
            <a:r>
              <a:rPr lang="pt-BR" sz="2000" dirty="0">
                <a:solidFill>
                  <a:schemeClr val="tx2"/>
                </a:solidFill>
              </a:rPr>
              <a:t>do art. 3º da Lei nº 11.457/2007</a:t>
            </a:r>
            <a:r>
              <a:rPr lang="pt-BR" sz="2000" dirty="0" smtClean="0">
                <a:solidFill>
                  <a:schemeClr val="tx2"/>
                </a:solidFill>
              </a:rPr>
              <a:t>)</a:t>
            </a:r>
            <a:r>
              <a:rPr lang="pt-BR" sz="2400" dirty="0" smtClean="0">
                <a:solidFill>
                  <a:schemeClr val="tx2"/>
                </a:solidFill>
              </a:rPr>
              <a:t>.</a:t>
            </a:r>
            <a:endParaRPr lang="pt-BR" sz="24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59494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3" name="Retângulo 2"/>
          <p:cNvSpPr/>
          <p:nvPr/>
        </p:nvSpPr>
        <p:spPr>
          <a:xfrm>
            <a:off x="540383" y="692696"/>
            <a:ext cx="8856984" cy="5238550"/>
          </a:xfrm>
          <a:prstGeom prst="rect">
            <a:avLst/>
          </a:prstGeom>
        </p:spPr>
        <p:txBody>
          <a:bodyPr wrap="square">
            <a:spAutoFit/>
          </a:bodyPr>
          <a:lstStyle/>
          <a:p>
            <a:pPr>
              <a:lnSpc>
                <a:spcPct val="107000"/>
              </a:lnSpc>
              <a:spcAft>
                <a:spcPts val="800"/>
              </a:spcAft>
            </a:pPr>
            <a:r>
              <a:rPr lang="pt-BR" sz="2000" b="1" u="sng" dirty="0" smtClean="0">
                <a:solidFill>
                  <a:schemeClr val="tx2"/>
                </a:solidFill>
              </a:rPr>
              <a:t>Fazem parte do Sistema S as seguintes entidades:</a:t>
            </a:r>
          </a:p>
          <a:p>
            <a:pPr>
              <a:lnSpc>
                <a:spcPct val="107000"/>
              </a:lnSpc>
              <a:spcAft>
                <a:spcPts val="800"/>
              </a:spcAft>
            </a:pPr>
            <a:r>
              <a:rPr lang="pt-BR" sz="2000" dirty="0" smtClean="0">
                <a:solidFill>
                  <a:schemeClr val="tx2"/>
                </a:solidFill>
              </a:rPr>
              <a:t>- Serviço </a:t>
            </a:r>
            <a:r>
              <a:rPr lang="pt-BR" sz="2000" dirty="0">
                <a:solidFill>
                  <a:schemeClr val="tx2"/>
                </a:solidFill>
              </a:rPr>
              <a:t>Nacional de Aprendizagem Industrial (Senai</a:t>
            </a:r>
            <a:r>
              <a:rPr lang="pt-BR" sz="2000" dirty="0" smtClean="0">
                <a:solidFill>
                  <a:schemeClr val="tx2"/>
                </a:solidFill>
              </a:rPr>
              <a:t>),</a:t>
            </a:r>
          </a:p>
          <a:p>
            <a:pPr>
              <a:lnSpc>
                <a:spcPct val="107000"/>
              </a:lnSpc>
              <a:spcAft>
                <a:spcPts val="800"/>
              </a:spcAft>
            </a:pPr>
            <a:r>
              <a:rPr lang="pt-BR" sz="2000" dirty="0" smtClean="0">
                <a:solidFill>
                  <a:schemeClr val="tx2"/>
                </a:solidFill>
              </a:rPr>
              <a:t>- Serviço </a:t>
            </a:r>
            <a:r>
              <a:rPr lang="pt-BR" sz="2000" dirty="0">
                <a:solidFill>
                  <a:schemeClr val="tx2"/>
                </a:solidFill>
              </a:rPr>
              <a:t>Nacional de Aprendizagem Comercial (Senac), </a:t>
            </a:r>
            <a:endParaRPr lang="pt-BR" sz="2000" dirty="0" smtClean="0">
              <a:solidFill>
                <a:schemeClr val="tx2"/>
              </a:solidFill>
            </a:endParaRPr>
          </a:p>
          <a:p>
            <a:pPr>
              <a:lnSpc>
                <a:spcPct val="107000"/>
              </a:lnSpc>
              <a:spcAft>
                <a:spcPts val="800"/>
              </a:spcAft>
            </a:pPr>
            <a:r>
              <a:rPr lang="pt-BR" sz="2000" dirty="0" smtClean="0">
                <a:solidFill>
                  <a:schemeClr val="tx2"/>
                </a:solidFill>
              </a:rPr>
              <a:t>- Serviço </a:t>
            </a:r>
            <a:r>
              <a:rPr lang="pt-BR" sz="2000" dirty="0">
                <a:solidFill>
                  <a:schemeClr val="tx2"/>
                </a:solidFill>
              </a:rPr>
              <a:t>Social da Indústria (Sesi), </a:t>
            </a:r>
            <a:endParaRPr lang="pt-BR" sz="2000" dirty="0" smtClean="0">
              <a:solidFill>
                <a:schemeClr val="tx2"/>
              </a:solidFill>
            </a:endParaRPr>
          </a:p>
          <a:p>
            <a:pPr>
              <a:lnSpc>
                <a:spcPct val="107000"/>
              </a:lnSpc>
              <a:spcAft>
                <a:spcPts val="800"/>
              </a:spcAft>
            </a:pPr>
            <a:r>
              <a:rPr lang="pt-BR" sz="2000" dirty="0" smtClean="0">
                <a:solidFill>
                  <a:schemeClr val="tx2"/>
                </a:solidFill>
              </a:rPr>
              <a:t>- Serviço </a:t>
            </a:r>
            <a:r>
              <a:rPr lang="pt-BR" sz="2000" dirty="0">
                <a:solidFill>
                  <a:schemeClr val="tx2"/>
                </a:solidFill>
              </a:rPr>
              <a:t>Social do Comércio (Sesc), </a:t>
            </a:r>
            <a:endParaRPr lang="pt-BR" sz="2000" dirty="0" smtClean="0">
              <a:solidFill>
                <a:schemeClr val="tx2"/>
              </a:solidFill>
            </a:endParaRPr>
          </a:p>
          <a:p>
            <a:pPr>
              <a:lnSpc>
                <a:spcPct val="107000"/>
              </a:lnSpc>
              <a:spcAft>
                <a:spcPts val="800"/>
              </a:spcAft>
            </a:pPr>
            <a:r>
              <a:rPr lang="pt-BR" sz="2000" dirty="0" smtClean="0">
                <a:solidFill>
                  <a:schemeClr val="tx2"/>
                </a:solidFill>
              </a:rPr>
              <a:t>- Serviço </a:t>
            </a:r>
            <a:r>
              <a:rPr lang="pt-BR" sz="2000" dirty="0">
                <a:solidFill>
                  <a:schemeClr val="tx2"/>
                </a:solidFill>
              </a:rPr>
              <a:t>Brasileiro de Apoio às Micro e Pequenas Empresas (Sebrae), </a:t>
            </a:r>
            <a:endParaRPr lang="pt-BR" sz="2000" dirty="0" smtClean="0">
              <a:solidFill>
                <a:schemeClr val="tx2"/>
              </a:solidFill>
            </a:endParaRPr>
          </a:p>
          <a:p>
            <a:pPr>
              <a:lnSpc>
                <a:spcPct val="107000"/>
              </a:lnSpc>
              <a:spcAft>
                <a:spcPts val="800"/>
              </a:spcAft>
            </a:pPr>
            <a:r>
              <a:rPr lang="pt-BR" sz="2000" dirty="0" smtClean="0">
                <a:solidFill>
                  <a:schemeClr val="tx2"/>
                </a:solidFill>
              </a:rPr>
              <a:t>- Serviço </a:t>
            </a:r>
            <a:r>
              <a:rPr lang="pt-BR" sz="2000" dirty="0">
                <a:solidFill>
                  <a:schemeClr val="tx2"/>
                </a:solidFill>
              </a:rPr>
              <a:t>Nacional de Aprendizagem Rural (</a:t>
            </a:r>
            <a:r>
              <a:rPr lang="pt-BR" sz="2000" dirty="0" err="1">
                <a:solidFill>
                  <a:schemeClr val="tx2"/>
                </a:solidFill>
              </a:rPr>
              <a:t>Senar</a:t>
            </a:r>
            <a:r>
              <a:rPr lang="pt-BR" sz="2000" dirty="0" smtClean="0">
                <a:solidFill>
                  <a:schemeClr val="tx2"/>
                </a:solidFill>
              </a:rPr>
              <a:t>),</a:t>
            </a:r>
          </a:p>
          <a:p>
            <a:pPr>
              <a:lnSpc>
                <a:spcPct val="107000"/>
              </a:lnSpc>
              <a:spcAft>
                <a:spcPts val="800"/>
              </a:spcAft>
            </a:pPr>
            <a:r>
              <a:rPr lang="pt-BR" sz="2000" dirty="0" smtClean="0">
                <a:solidFill>
                  <a:schemeClr val="tx2"/>
                </a:solidFill>
              </a:rPr>
              <a:t>- Serviço </a:t>
            </a:r>
            <a:r>
              <a:rPr lang="pt-BR" sz="2000" dirty="0">
                <a:solidFill>
                  <a:schemeClr val="tx2"/>
                </a:solidFill>
              </a:rPr>
              <a:t>Social do Transporte (</a:t>
            </a:r>
            <a:r>
              <a:rPr lang="pt-BR" sz="2000" dirty="0" err="1">
                <a:solidFill>
                  <a:schemeClr val="tx2"/>
                </a:solidFill>
              </a:rPr>
              <a:t>Sest</a:t>
            </a:r>
            <a:r>
              <a:rPr lang="pt-BR" sz="2000" dirty="0">
                <a:solidFill>
                  <a:schemeClr val="tx2"/>
                </a:solidFill>
              </a:rPr>
              <a:t>), </a:t>
            </a:r>
            <a:endParaRPr lang="pt-BR" sz="2000" dirty="0" smtClean="0">
              <a:solidFill>
                <a:schemeClr val="tx2"/>
              </a:solidFill>
            </a:endParaRPr>
          </a:p>
          <a:p>
            <a:pPr>
              <a:lnSpc>
                <a:spcPct val="107000"/>
              </a:lnSpc>
              <a:spcAft>
                <a:spcPts val="800"/>
              </a:spcAft>
            </a:pPr>
            <a:r>
              <a:rPr lang="pt-BR" sz="2000" dirty="0" smtClean="0">
                <a:solidFill>
                  <a:schemeClr val="tx2"/>
                </a:solidFill>
              </a:rPr>
              <a:t>- Serviço </a:t>
            </a:r>
            <a:r>
              <a:rPr lang="pt-BR" sz="2000" dirty="0">
                <a:solidFill>
                  <a:schemeClr val="tx2"/>
                </a:solidFill>
              </a:rPr>
              <a:t>Nacional de Aprendizagem do Transporte (</a:t>
            </a:r>
            <a:r>
              <a:rPr lang="pt-BR" sz="2000" dirty="0" err="1">
                <a:solidFill>
                  <a:schemeClr val="tx2"/>
                </a:solidFill>
              </a:rPr>
              <a:t>Senat</a:t>
            </a:r>
            <a:r>
              <a:rPr lang="pt-BR" sz="2000" dirty="0">
                <a:solidFill>
                  <a:schemeClr val="tx2"/>
                </a:solidFill>
              </a:rPr>
              <a:t>), </a:t>
            </a:r>
            <a:endParaRPr lang="pt-BR" sz="2000" dirty="0" smtClean="0">
              <a:solidFill>
                <a:schemeClr val="tx2"/>
              </a:solidFill>
            </a:endParaRPr>
          </a:p>
          <a:p>
            <a:pPr>
              <a:lnSpc>
                <a:spcPct val="107000"/>
              </a:lnSpc>
              <a:spcAft>
                <a:spcPts val="800"/>
              </a:spcAft>
            </a:pPr>
            <a:r>
              <a:rPr lang="pt-BR" sz="2000" dirty="0" smtClean="0">
                <a:solidFill>
                  <a:schemeClr val="tx2"/>
                </a:solidFill>
              </a:rPr>
              <a:t>- Serviço </a:t>
            </a:r>
            <a:r>
              <a:rPr lang="pt-BR" sz="2000" dirty="0">
                <a:solidFill>
                  <a:schemeClr val="tx2"/>
                </a:solidFill>
              </a:rPr>
              <a:t>Nacional de Aprendizagem do Cooperativismo (</a:t>
            </a:r>
            <a:r>
              <a:rPr lang="pt-BR" sz="2000" dirty="0" err="1">
                <a:solidFill>
                  <a:schemeClr val="tx2"/>
                </a:solidFill>
              </a:rPr>
              <a:t>Sescoop</a:t>
            </a:r>
            <a:r>
              <a:rPr lang="pt-BR" sz="2000" dirty="0" smtClean="0">
                <a:solidFill>
                  <a:schemeClr val="tx2"/>
                </a:solidFill>
              </a:rPr>
              <a:t>).</a:t>
            </a:r>
            <a:endParaRPr lang="pt-BR" sz="2000" dirty="0">
              <a:solidFill>
                <a:schemeClr val="tx2"/>
              </a:solidFill>
            </a:endParaRPr>
          </a:p>
          <a:p>
            <a:pPr>
              <a:lnSpc>
                <a:spcPct val="107000"/>
              </a:lnSpc>
              <a:spcAft>
                <a:spcPts val="800"/>
              </a:spcAft>
            </a:pPr>
            <a:endParaRPr lang="pt-BR" sz="2000" b="1" u="sng" dirty="0" smtClean="0">
              <a:solidFill>
                <a:schemeClr val="tx2"/>
              </a:solidFill>
            </a:endParaRPr>
          </a:p>
          <a:p>
            <a:pPr>
              <a:lnSpc>
                <a:spcPct val="107000"/>
              </a:lnSpc>
              <a:spcAft>
                <a:spcPts val="800"/>
              </a:spcAft>
            </a:pPr>
            <a:endParaRPr lang="pt-BR" sz="24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49977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15875" y="620713"/>
            <a:ext cx="9906000" cy="3175"/>
          </a:xfrm>
          <a:prstGeom prst="line">
            <a:avLst/>
          </a:prstGeom>
          <a:ln w="28575">
            <a:solidFill>
              <a:srgbClr val="54B947"/>
            </a:solidFill>
          </a:ln>
        </p:spPr>
        <p:style>
          <a:lnRef idx="1">
            <a:schemeClr val="accent1"/>
          </a:lnRef>
          <a:fillRef idx="0">
            <a:schemeClr val="accent1"/>
          </a:fillRef>
          <a:effectRef idx="0">
            <a:schemeClr val="accent1"/>
          </a:effectRef>
          <a:fontRef idx="minor">
            <a:schemeClr val="tx1"/>
          </a:fontRef>
        </p:style>
      </p:cxnSp>
      <p:sp>
        <p:nvSpPr>
          <p:cNvPr id="16387" name="Rectangle 2"/>
          <p:cNvSpPr txBox="1">
            <a:spLocks/>
          </p:cNvSpPr>
          <p:nvPr/>
        </p:nvSpPr>
        <p:spPr bwMode="auto">
          <a:xfrm>
            <a:off x="1370013" y="177800"/>
            <a:ext cx="8326437" cy="442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pt-BR" altLang="pt-BR" sz="2275" b="1" dirty="0" smtClean="0">
                <a:solidFill>
                  <a:srgbClr val="192758"/>
                </a:solidFill>
                <a:latin typeface="Arial" panose="020B0604020202020204" pitchFamily="34" charset="0"/>
                <a:cs typeface="Tahoma" panose="020B0604030504040204" pitchFamily="34" charset="0"/>
              </a:rPr>
              <a:t>Arrecadação anual</a:t>
            </a:r>
            <a:endParaRPr lang="pt-BR" altLang="pt-BR" sz="2275" b="1" dirty="0">
              <a:solidFill>
                <a:srgbClr val="192758"/>
              </a:solidFill>
              <a:latin typeface="Arial" panose="020B0604020202020204" pitchFamily="34" charset="0"/>
              <a:cs typeface="Tahoma" panose="020B0604030504040204" pitchFamily="34" charset="0"/>
            </a:endParaRPr>
          </a:p>
        </p:txBody>
      </p:sp>
      <p:sp>
        <p:nvSpPr>
          <p:cNvPr id="3" name="Retângulo 2"/>
          <p:cNvSpPr/>
          <p:nvPr/>
        </p:nvSpPr>
        <p:spPr>
          <a:xfrm>
            <a:off x="540383" y="692696"/>
            <a:ext cx="8856984" cy="919419"/>
          </a:xfrm>
          <a:prstGeom prst="rect">
            <a:avLst/>
          </a:prstGeom>
        </p:spPr>
        <p:txBody>
          <a:bodyPr wrap="square">
            <a:spAutoFit/>
          </a:bodyPr>
          <a:lstStyle/>
          <a:p>
            <a:pPr>
              <a:lnSpc>
                <a:spcPct val="107000"/>
              </a:lnSpc>
              <a:spcAft>
                <a:spcPts val="800"/>
              </a:spcAft>
            </a:pPr>
            <a:endParaRPr lang="pt-BR" sz="2000" b="1" u="sng" dirty="0" smtClean="0">
              <a:solidFill>
                <a:schemeClr val="tx2"/>
              </a:solidFill>
            </a:endParaRPr>
          </a:p>
          <a:p>
            <a:pPr>
              <a:lnSpc>
                <a:spcPct val="107000"/>
              </a:lnSpc>
              <a:spcAft>
                <a:spcPts val="800"/>
              </a:spcAft>
            </a:pPr>
            <a:endParaRPr lang="pt-BR" sz="2400" dirty="0">
              <a:solidFill>
                <a:schemeClr val="tx2"/>
              </a:solidFill>
              <a:ea typeface="Calibri" panose="020F0502020204030204" pitchFamily="34" charset="0"/>
              <a:cs typeface="Times New Roman" panose="02020603050405020304" pitchFamily="18" charset="0"/>
            </a:endParaRPr>
          </a:p>
        </p:txBody>
      </p:sp>
      <p:graphicFrame>
        <p:nvGraphicFramePr>
          <p:cNvPr id="2" name="Tabela 1"/>
          <p:cNvGraphicFramePr>
            <a:graphicFrameLocks noGrp="1"/>
          </p:cNvGraphicFramePr>
          <p:nvPr>
            <p:extLst>
              <p:ext uri="{D42A27DB-BD31-4B8C-83A1-F6EECF244321}">
                <p14:modId xmlns:p14="http://schemas.microsoft.com/office/powerpoint/2010/main" val="1608241181"/>
              </p:ext>
            </p:extLst>
          </p:nvPr>
        </p:nvGraphicFramePr>
        <p:xfrm>
          <a:off x="1872531" y="1621584"/>
          <a:ext cx="6192688" cy="2897505"/>
        </p:xfrm>
        <a:graphic>
          <a:graphicData uri="http://schemas.openxmlformats.org/drawingml/2006/table">
            <a:tbl>
              <a:tblPr/>
              <a:tblGrid>
                <a:gridCol w="2055197"/>
                <a:gridCol w="1407726"/>
                <a:gridCol w="1407726"/>
                <a:gridCol w="1322039"/>
              </a:tblGrid>
              <a:tr h="190500">
                <a:tc>
                  <a:txBody>
                    <a:bodyPr/>
                    <a:lstStyle/>
                    <a:p>
                      <a:pPr algn="ctr" fontAlgn="ctr"/>
                      <a:r>
                        <a:rPr lang="pt-BR" sz="1400" b="1" i="0" u="none" strike="noStrike" dirty="0">
                          <a:solidFill>
                            <a:srgbClr val="000000"/>
                          </a:solidFill>
                          <a:effectLst/>
                          <a:latin typeface="Calibri" panose="020F0502020204030204" pitchFamily="34" charset="0"/>
                        </a:rPr>
                        <a:t>ENTIDADE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CC"/>
                    </a:solidFill>
                  </a:tcPr>
                </a:tc>
                <a:tc>
                  <a:txBody>
                    <a:bodyPr/>
                    <a:lstStyle/>
                    <a:p>
                      <a:pPr algn="ctr" fontAlgn="ctr"/>
                      <a:r>
                        <a:rPr lang="pt-BR" sz="1400" b="1" i="0" u="none" strike="noStrike">
                          <a:solidFill>
                            <a:srgbClr val="000000"/>
                          </a:solidFill>
                          <a:effectLst/>
                          <a:latin typeface="Calibri" panose="020F0502020204030204" pitchFamily="34" charset="0"/>
                        </a:rPr>
                        <a:t>2016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CC"/>
                    </a:solidFill>
                  </a:tcPr>
                </a:tc>
                <a:tc>
                  <a:txBody>
                    <a:bodyPr/>
                    <a:lstStyle/>
                    <a:p>
                      <a:pPr algn="ctr" fontAlgn="ctr"/>
                      <a:r>
                        <a:rPr lang="pt-BR" sz="1400" b="1" i="0" u="none" strike="noStrike">
                          <a:solidFill>
                            <a:srgbClr val="000000"/>
                          </a:solidFill>
                          <a:effectLst/>
                          <a:latin typeface="Calibri" panose="020F0502020204030204" pitchFamily="34" charset="0"/>
                        </a:rPr>
                        <a:t>2017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CC"/>
                    </a:solidFill>
                  </a:tcPr>
                </a:tc>
                <a:tc>
                  <a:txBody>
                    <a:bodyPr/>
                    <a:lstStyle/>
                    <a:p>
                      <a:pPr algn="ctr" fontAlgn="ctr"/>
                      <a:r>
                        <a:rPr lang="pt-BR" sz="1400" b="1" i="0" u="none" strike="noStrike">
                          <a:solidFill>
                            <a:srgbClr val="000000"/>
                          </a:solidFill>
                          <a:effectLst/>
                          <a:latin typeface="Calibri" panose="020F0502020204030204" pitchFamily="34" charset="0"/>
                        </a:rPr>
                        <a:t>jan-mar/2018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CC"/>
                    </a:solidFill>
                  </a:tcPr>
                </a:tc>
              </a:tr>
              <a:tr h="190500">
                <a:tc>
                  <a:txBody>
                    <a:bodyPr/>
                    <a:lstStyle/>
                    <a:p>
                      <a:pPr algn="l" fontAlgn="b"/>
                      <a:r>
                        <a:rPr lang="pt-BR" sz="1400" b="0" i="0" u="none" strike="noStrike" dirty="0">
                          <a:solidFill>
                            <a:srgbClr val="000000"/>
                          </a:solidFill>
                          <a:effectLst/>
                          <a:latin typeface="Calibri" panose="020F0502020204030204" pitchFamily="34" charset="0"/>
                        </a:rPr>
                        <a:t>SESC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BR" sz="1400" b="0" i="0" u="none" strike="noStrike">
                          <a:solidFill>
                            <a:srgbClr val="000000"/>
                          </a:solidFill>
                          <a:effectLst/>
                          <a:latin typeface="Calibri" panose="020F0502020204030204" pitchFamily="34" charset="0"/>
                        </a:rPr>
                        <a:t>4.642.975.785,13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4.890.899.201,02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1.508.762.092,89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pt-BR" sz="1400" b="0" i="0" u="none" strike="noStrike" dirty="0">
                          <a:solidFill>
                            <a:srgbClr val="000000"/>
                          </a:solidFill>
                          <a:effectLst/>
                          <a:latin typeface="Calibri" panose="020F0502020204030204" pitchFamily="34" charset="0"/>
                        </a:rPr>
                        <a:t>SEBRAE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BR" sz="1400" b="0" i="0" u="none" strike="noStrike" dirty="0">
                          <a:solidFill>
                            <a:srgbClr val="000000"/>
                          </a:solidFill>
                          <a:effectLst/>
                          <a:latin typeface="Calibri" panose="020F0502020204030204" pitchFamily="34" charset="0"/>
                        </a:rPr>
                        <a:t>3.157.037.818,39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dirty="0">
                          <a:solidFill>
                            <a:srgbClr val="000000"/>
                          </a:solidFill>
                          <a:effectLst/>
                          <a:latin typeface="Calibri" panose="020F0502020204030204" pitchFamily="34" charset="0"/>
                        </a:rPr>
                        <a:t>3.296.315.727,23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1.062.774.605,32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pt-BR" sz="1400" b="0" i="0" u="none" strike="noStrike">
                          <a:solidFill>
                            <a:srgbClr val="000000"/>
                          </a:solidFill>
                          <a:effectLst/>
                          <a:latin typeface="Calibri" panose="020F0502020204030204" pitchFamily="34" charset="0"/>
                        </a:rPr>
                        <a:t>SENAC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BR" sz="1400" b="0" i="0" u="none" strike="noStrike" dirty="0">
                          <a:solidFill>
                            <a:srgbClr val="000000"/>
                          </a:solidFill>
                          <a:effectLst/>
                          <a:latin typeface="Calibri" panose="020F0502020204030204" pitchFamily="34" charset="0"/>
                        </a:rPr>
                        <a:t>2.571.472.567,48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2.738.697.478,00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870.373.859,12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pt-BR" sz="1400" b="0" i="0" u="none" strike="noStrike">
                          <a:solidFill>
                            <a:srgbClr val="000000"/>
                          </a:solidFill>
                          <a:effectLst/>
                          <a:latin typeface="Calibri" panose="020F0502020204030204" pitchFamily="34" charset="0"/>
                        </a:rPr>
                        <a:t>SESI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BR" sz="1400" b="0" i="0" u="none" strike="noStrike" dirty="0">
                          <a:solidFill>
                            <a:srgbClr val="000000"/>
                          </a:solidFill>
                          <a:effectLst/>
                          <a:latin typeface="Calibri" panose="020F0502020204030204" pitchFamily="34" charset="0"/>
                        </a:rPr>
                        <a:t>2.175.509.939,09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dirty="0">
                          <a:solidFill>
                            <a:srgbClr val="000000"/>
                          </a:solidFill>
                          <a:effectLst/>
                          <a:latin typeface="Calibri" panose="020F0502020204030204" pitchFamily="34" charset="0"/>
                        </a:rPr>
                        <a:t>2.087.173.538,34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627.724.169,86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pt-BR" sz="1400" b="0" i="0" u="none" strike="noStrike">
                          <a:solidFill>
                            <a:srgbClr val="000000"/>
                          </a:solidFill>
                          <a:effectLst/>
                          <a:latin typeface="Calibri" panose="020F0502020204030204" pitchFamily="34" charset="0"/>
                        </a:rPr>
                        <a:t>SENAI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BR" sz="1400" b="0" i="0" u="none" strike="noStrike" dirty="0">
                          <a:solidFill>
                            <a:srgbClr val="000000"/>
                          </a:solidFill>
                          <a:effectLst/>
                          <a:latin typeface="Calibri" panose="020F0502020204030204" pitchFamily="34" charset="0"/>
                        </a:rPr>
                        <a:t>1.520.079.457,81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dirty="0">
                          <a:solidFill>
                            <a:srgbClr val="000000"/>
                          </a:solidFill>
                          <a:effectLst/>
                          <a:latin typeface="Calibri" panose="020F0502020204030204" pitchFamily="34" charset="0"/>
                        </a:rPr>
                        <a:t>1.464.348.080,19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448.944.816,89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pt-BR" sz="1400" b="0" i="0" u="none" strike="noStrike">
                          <a:solidFill>
                            <a:srgbClr val="000000"/>
                          </a:solidFill>
                          <a:effectLst/>
                          <a:latin typeface="Calibri" panose="020F0502020204030204" pitchFamily="34" charset="0"/>
                        </a:rPr>
                        <a:t>SENAR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BR" sz="1400" b="0" i="0" u="none" strike="noStrike" dirty="0">
                          <a:solidFill>
                            <a:srgbClr val="000000"/>
                          </a:solidFill>
                          <a:effectLst/>
                          <a:latin typeface="Calibri" panose="020F0502020204030204" pitchFamily="34" charset="0"/>
                        </a:rPr>
                        <a:t>744.228.802,83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dirty="0">
                          <a:solidFill>
                            <a:srgbClr val="000000"/>
                          </a:solidFill>
                          <a:effectLst/>
                          <a:latin typeface="Calibri" panose="020F0502020204030204" pitchFamily="34" charset="0"/>
                        </a:rPr>
                        <a:t>829.109.091,82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223.758.334,34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pt-BR" sz="1400" b="0" i="0" u="none" strike="noStrike">
                          <a:solidFill>
                            <a:srgbClr val="000000"/>
                          </a:solidFill>
                          <a:effectLst/>
                          <a:latin typeface="Calibri" panose="020F0502020204030204" pitchFamily="34" charset="0"/>
                        </a:rPr>
                        <a:t>APEX-BR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BR" sz="1400" b="0" i="0" u="none" strike="noStrike" dirty="0">
                          <a:solidFill>
                            <a:srgbClr val="000000"/>
                          </a:solidFill>
                          <a:effectLst/>
                          <a:latin typeface="Calibri" panose="020F0502020204030204" pitchFamily="34" charset="0"/>
                        </a:rPr>
                        <a:t>458.403.208,45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dirty="0">
                          <a:solidFill>
                            <a:srgbClr val="000000"/>
                          </a:solidFill>
                          <a:effectLst/>
                          <a:latin typeface="Calibri" panose="020F0502020204030204" pitchFamily="34" charset="0"/>
                        </a:rPr>
                        <a:t>480.166.203,66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154.926.094,85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pt-BR" sz="1400" b="0" i="0" u="none" strike="noStrike">
                          <a:solidFill>
                            <a:srgbClr val="000000"/>
                          </a:solidFill>
                          <a:effectLst/>
                          <a:latin typeface="Calibri" panose="020F0502020204030204" pitchFamily="34" charset="0"/>
                        </a:rPr>
                        <a:t>SEST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BR" sz="1400" b="0" i="0" u="none" strike="noStrike">
                          <a:solidFill>
                            <a:srgbClr val="000000"/>
                          </a:solidFill>
                          <a:effectLst/>
                          <a:latin typeface="Calibri" panose="020F0502020204030204" pitchFamily="34" charset="0"/>
                        </a:rPr>
                        <a:t>467.409.569,36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dirty="0">
                          <a:solidFill>
                            <a:srgbClr val="000000"/>
                          </a:solidFill>
                          <a:effectLst/>
                          <a:latin typeface="Calibri" panose="020F0502020204030204" pitchFamily="34" charset="0"/>
                        </a:rPr>
                        <a:t>498.659.325,18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153.620.254,97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pt-BR" sz="1400" b="0" i="0" u="none" strike="noStrike">
                          <a:solidFill>
                            <a:srgbClr val="000000"/>
                          </a:solidFill>
                          <a:effectLst/>
                          <a:latin typeface="Calibri" panose="020F0502020204030204" pitchFamily="34" charset="0"/>
                        </a:rPr>
                        <a:t>SESCOOP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BR" sz="1400" b="0" i="0" u="none" strike="noStrike">
                          <a:solidFill>
                            <a:srgbClr val="000000"/>
                          </a:solidFill>
                          <a:effectLst/>
                          <a:latin typeface="Calibri" panose="020F0502020204030204" pitchFamily="34" charset="0"/>
                        </a:rPr>
                        <a:t>319.338.783,61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dirty="0">
                          <a:solidFill>
                            <a:srgbClr val="000000"/>
                          </a:solidFill>
                          <a:effectLst/>
                          <a:latin typeface="Calibri" panose="020F0502020204030204" pitchFamily="34" charset="0"/>
                        </a:rPr>
                        <a:t>352.966.962,88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dirty="0">
                          <a:solidFill>
                            <a:srgbClr val="000000"/>
                          </a:solidFill>
                          <a:effectLst/>
                          <a:latin typeface="Calibri" panose="020F0502020204030204" pitchFamily="34" charset="0"/>
                        </a:rPr>
                        <a:t>113.180.631,76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pt-BR" sz="1400" b="0" i="0" u="none" strike="noStrike">
                          <a:solidFill>
                            <a:srgbClr val="000000"/>
                          </a:solidFill>
                          <a:effectLst/>
                          <a:latin typeface="Calibri" panose="020F0502020204030204" pitchFamily="34" charset="0"/>
                        </a:rPr>
                        <a:t>SENAT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BR" sz="1400" b="0" i="0" u="none" strike="noStrike">
                          <a:solidFill>
                            <a:srgbClr val="000000"/>
                          </a:solidFill>
                          <a:effectLst/>
                          <a:latin typeface="Calibri" panose="020F0502020204030204" pitchFamily="34" charset="0"/>
                        </a:rPr>
                        <a:t>297.586.161,74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312.992.289,84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dirty="0">
                          <a:solidFill>
                            <a:srgbClr val="000000"/>
                          </a:solidFill>
                          <a:effectLst/>
                          <a:latin typeface="Calibri" panose="020F0502020204030204" pitchFamily="34" charset="0"/>
                        </a:rPr>
                        <a:t>96.190.217,58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pt-BR" sz="1400" b="0" i="0" u="none" strike="noStrike">
                          <a:solidFill>
                            <a:srgbClr val="000000"/>
                          </a:solidFill>
                          <a:effectLst/>
                          <a:latin typeface="Calibri" panose="020F0502020204030204" pitchFamily="34" charset="0"/>
                        </a:rPr>
                        <a:t>ABDI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BR" sz="1400" b="0" i="0" u="none" strike="noStrike">
                          <a:solidFill>
                            <a:srgbClr val="000000"/>
                          </a:solidFill>
                          <a:effectLst/>
                          <a:latin typeface="Calibri" panose="020F0502020204030204" pitchFamily="34" charset="0"/>
                        </a:rPr>
                        <a:t>67.138.052,35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a:solidFill>
                            <a:srgbClr val="000000"/>
                          </a:solidFill>
                          <a:effectLst/>
                          <a:latin typeface="Calibri" panose="020F0502020204030204" pitchFamily="34" charset="0"/>
                        </a:rPr>
                        <a:t>78.395.721,94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1400" b="0" i="0" u="none" strike="noStrike" dirty="0">
                          <a:solidFill>
                            <a:srgbClr val="000000"/>
                          </a:solidFill>
                          <a:effectLst/>
                          <a:latin typeface="Calibri" panose="020F0502020204030204" pitchFamily="34" charset="0"/>
                        </a:rPr>
                        <a:t>25.294.544,15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ctr"/>
                      <a:r>
                        <a:rPr lang="pt-BR" sz="1400" b="1" i="0" u="none" strike="noStrike">
                          <a:solidFill>
                            <a:srgbClr val="000000"/>
                          </a:solidFill>
                          <a:effectLst/>
                          <a:latin typeface="Calibri" panose="020F0502020204030204" pitchFamily="34" charset="0"/>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CC"/>
                    </a:solidFill>
                  </a:tcPr>
                </a:tc>
                <a:tc>
                  <a:txBody>
                    <a:bodyPr/>
                    <a:lstStyle/>
                    <a:p>
                      <a:pPr algn="ctr" fontAlgn="ctr"/>
                      <a:r>
                        <a:rPr lang="pt-BR" sz="1400" b="1" i="0" u="none" strike="noStrike">
                          <a:solidFill>
                            <a:srgbClr val="000000"/>
                          </a:solidFill>
                          <a:effectLst/>
                          <a:latin typeface="Calibri" panose="020F0502020204030204" pitchFamily="34" charset="0"/>
                        </a:rPr>
                        <a:t>16.421.180.146,24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CC"/>
                    </a:solidFill>
                  </a:tcPr>
                </a:tc>
                <a:tc>
                  <a:txBody>
                    <a:bodyPr/>
                    <a:lstStyle/>
                    <a:p>
                      <a:pPr algn="ctr" fontAlgn="ctr"/>
                      <a:r>
                        <a:rPr lang="pt-BR" sz="1400" b="1" i="0" u="none" strike="noStrike">
                          <a:solidFill>
                            <a:srgbClr val="000000"/>
                          </a:solidFill>
                          <a:effectLst/>
                          <a:latin typeface="Calibri" panose="020F0502020204030204" pitchFamily="34" charset="0"/>
                        </a:rPr>
                        <a:t>17.029.723.620,10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CC"/>
                    </a:solidFill>
                  </a:tcPr>
                </a:tc>
                <a:tc>
                  <a:txBody>
                    <a:bodyPr/>
                    <a:lstStyle/>
                    <a:p>
                      <a:pPr algn="ctr" fontAlgn="ctr"/>
                      <a:r>
                        <a:rPr lang="pt-BR" sz="1400" b="1" i="0" u="none" strike="noStrike" dirty="0">
                          <a:solidFill>
                            <a:srgbClr val="000000"/>
                          </a:solidFill>
                          <a:effectLst/>
                          <a:latin typeface="Calibri" panose="020F0502020204030204" pitchFamily="34" charset="0"/>
                        </a:rPr>
                        <a:t>5.285.549.621,73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CC"/>
                    </a:solidFill>
                  </a:tcPr>
                </a:tc>
              </a:tr>
            </a:tbl>
          </a:graphicData>
        </a:graphic>
      </p:graphicFrame>
    </p:spTree>
    <p:extLst>
      <p:ext uri="{BB962C8B-B14F-4D97-AF65-F5344CB8AC3E}">
        <p14:creationId xmlns:p14="http://schemas.microsoft.com/office/powerpoint/2010/main" val="378006314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ceita">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Receita</Template>
  <TotalTime>6879</TotalTime>
  <Words>3470</Words>
  <Application>Microsoft Office PowerPoint</Application>
  <PresentationFormat>Papel A4 (210 x 297 mm)</PresentationFormat>
  <Paragraphs>255</Paragraphs>
  <Slides>24</Slides>
  <Notes>24</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24</vt:i4>
      </vt:variant>
    </vt:vector>
  </HeadingPairs>
  <TitlesOfParts>
    <vt:vector size="30" baseType="lpstr">
      <vt:lpstr>Arial Unicode MS</vt:lpstr>
      <vt:lpstr>Arial</vt:lpstr>
      <vt:lpstr>Calibri</vt:lpstr>
      <vt:lpstr>Tahoma</vt:lpstr>
      <vt:lpstr>Times New Roman</vt:lpstr>
      <vt:lpstr>Receita</vt:lpstr>
      <vt:lpstr>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Ministério da Fazenda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de Estudos e Pesquisa na RFB  Visão geral dos trabalhos realizados pela Copan</dc:title>
  <dc:creator>Receita Federal</dc:creator>
  <cp:lastModifiedBy>Leidson Rangel Oliveira Silva</cp:lastModifiedBy>
  <cp:revision>603</cp:revision>
  <cp:lastPrinted>2016-03-03T12:26:57Z</cp:lastPrinted>
  <dcterms:created xsi:type="dcterms:W3CDTF">2014-04-09T19:33:42Z</dcterms:created>
  <dcterms:modified xsi:type="dcterms:W3CDTF">2018-04-11T11:31:30Z</dcterms:modified>
</cp:coreProperties>
</file>