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3" r:id="rId5"/>
    <p:sldId id="259" r:id="rId6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4569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7867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44920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431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6220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00271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9012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3999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5471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0248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4020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EC49F-A644-4FC2-A8AC-45EFAA6418B1}" type="datetimeFigureOut">
              <a:rPr lang="pt-BR" smtClean="0"/>
              <a:t>19/09/2017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B8435A-B743-4A6A-B94B-44A14E71A83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681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55976" y="404664"/>
            <a:ext cx="4536504" cy="5544616"/>
          </a:xfrm>
        </p:spPr>
        <p:txBody>
          <a:bodyPr>
            <a:noAutofit/>
          </a:bodyPr>
          <a:lstStyle/>
          <a:p>
            <a:r>
              <a:rPr lang="pt-BR" sz="4000" dirty="0" smtClean="0"/>
              <a:t>Programa de Regularização Ambiental (PRA) e Pagamento por Serviços Ambientais (PSA): </a:t>
            </a:r>
            <a:br>
              <a:rPr lang="pt-BR" sz="4000" dirty="0" smtClean="0"/>
            </a:br>
            <a:r>
              <a:rPr lang="pt-BR" sz="4000" dirty="0" smtClean="0"/>
              <a:t>status, impactos e perspectivas</a:t>
            </a:r>
            <a:endParaRPr lang="pt-BR" sz="4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403648" y="5877272"/>
            <a:ext cx="6400800" cy="555848"/>
          </a:xfrm>
        </p:spPr>
        <p:txBody>
          <a:bodyPr>
            <a:normAutofit/>
          </a:bodyPr>
          <a:lstStyle/>
          <a:p>
            <a:r>
              <a:rPr lang="pt-BR" sz="2400" dirty="0" smtClean="0">
                <a:solidFill>
                  <a:schemeClr val="tx1"/>
                </a:solidFill>
              </a:rPr>
              <a:t>Laura Braga</a:t>
            </a:r>
          </a:p>
          <a:p>
            <a:endParaRPr lang="pt-BR" sz="2400" dirty="0">
              <a:solidFill>
                <a:schemeClr val="tx1"/>
              </a:solidFill>
            </a:endParaRPr>
          </a:p>
        </p:txBody>
      </p:sp>
      <p:pic>
        <p:nvPicPr>
          <p:cNvPr id="1026" name="Picture 2" descr="C:\Users\laura.braga\Google Drive\CF\OCF\Artes\Logos\LOGO_OBSERVATORIO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981844"/>
            <a:ext cx="3900488" cy="2664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98563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Cenário Brasileiro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r>
              <a:rPr lang="pt-BR" dirty="0" smtClean="0"/>
              <a:t>281Mha de vegetação nativa no Brasil estão em propriedades privadas (</a:t>
            </a:r>
            <a:r>
              <a:rPr lang="pt-BR" dirty="0" err="1" smtClean="0"/>
              <a:t>Britaldo</a:t>
            </a:r>
            <a:r>
              <a:rPr lang="pt-BR" dirty="0" smtClean="0"/>
              <a:t>, 2015);</a:t>
            </a:r>
          </a:p>
          <a:p>
            <a:pPr lvl="1"/>
            <a:r>
              <a:rPr lang="pt-BR" dirty="0" smtClean="0"/>
              <a:t>Serviços ambientais (</a:t>
            </a:r>
            <a:r>
              <a:rPr lang="pt-BR" dirty="0" err="1" smtClean="0"/>
              <a:t>ex</a:t>
            </a:r>
            <a:r>
              <a:rPr lang="pt-BR" dirty="0" smtClean="0"/>
              <a:t>: água, carbono e biodiversidade);</a:t>
            </a: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pt-BR" sz="3200" dirty="0" smtClean="0"/>
              <a:t>21-24Mha de passivo ambiental (</a:t>
            </a:r>
            <a:r>
              <a:rPr lang="pt-BR" sz="3200" dirty="0" err="1" smtClean="0"/>
              <a:t>Britaldo</a:t>
            </a:r>
            <a:r>
              <a:rPr lang="pt-BR" sz="3200" dirty="0" smtClean="0"/>
              <a:t>, 2015)</a:t>
            </a:r>
          </a:p>
          <a:p>
            <a:pPr marL="0" indent="0">
              <a:buNone/>
            </a:pPr>
            <a:endParaRPr lang="pt-BR" dirty="0" smtClean="0"/>
          </a:p>
          <a:p>
            <a:endParaRPr lang="pt-BR" dirty="0" smtClean="0"/>
          </a:p>
          <a:p>
            <a:endParaRPr lang="pt-BR" dirty="0" smtClean="0"/>
          </a:p>
          <a:p>
            <a:endParaRPr lang="pt-BR" dirty="0"/>
          </a:p>
        </p:txBody>
      </p:sp>
      <p:pic>
        <p:nvPicPr>
          <p:cNvPr id="4" name="Picture 2" descr="C:\Users\laura.braga\Google Drive\CF\OCF\Artes\Logos\LOGO_OBSERVATORIO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584176" cy="108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654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19256" cy="1143000"/>
          </a:xfrm>
        </p:spPr>
        <p:txBody>
          <a:bodyPr>
            <a:normAutofit/>
          </a:bodyPr>
          <a:lstStyle/>
          <a:p>
            <a:pPr algn="r"/>
            <a:r>
              <a:rPr lang="pt-BR" sz="3600" dirty="0" smtClean="0"/>
              <a:t>Implementação do Código Florestal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>
              <a:buNone/>
            </a:pPr>
            <a:r>
              <a:rPr lang="pt-BR" dirty="0" smtClean="0"/>
              <a:t>Segurança jurídica:</a:t>
            </a:r>
          </a:p>
          <a:p>
            <a:pPr marL="514350" indent="-514350">
              <a:buFont typeface="+mj-lt"/>
              <a:buAutoNum type="arabicPeriod"/>
            </a:pPr>
            <a:r>
              <a:rPr lang="pt-BR" dirty="0" smtClean="0"/>
              <a:t>Validação dos cadastros</a:t>
            </a:r>
          </a:p>
          <a:p>
            <a:pPr lvl="1"/>
            <a:r>
              <a:rPr lang="pt-BR" dirty="0" smtClean="0"/>
              <a:t>Seguimento da implementação do Código </a:t>
            </a:r>
            <a:r>
              <a:rPr lang="pt-BR" dirty="0" smtClean="0">
                <a:sym typeface="Wingdings" panose="05000000000000000000" pitchFamily="2" charset="2"/>
              </a:rPr>
              <a:t> PRA:</a:t>
            </a:r>
          </a:p>
          <a:p>
            <a:pPr lvl="2"/>
            <a:r>
              <a:rPr lang="pt-BR" dirty="0" smtClean="0">
                <a:sym typeface="Wingdings" panose="05000000000000000000" pitchFamily="2" charset="2"/>
              </a:rPr>
              <a:t>Regularização dos passivos ambientais.</a:t>
            </a:r>
            <a:endParaRPr lang="pt-BR" dirty="0" smtClean="0"/>
          </a:p>
        </p:txBody>
      </p:sp>
      <p:pic>
        <p:nvPicPr>
          <p:cNvPr id="4" name="Picture 2" descr="C:\Users\laura.braga\Google Drive\CF\OCF\Artes\Logos\LOGO_OBSERVATORIO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584176" cy="108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600036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t-BR" sz="3600" dirty="0" smtClean="0"/>
              <a:t>Implementação do Código Florestal</a:t>
            </a:r>
            <a:endParaRPr lang="pt-BR" sz="3600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pt-BR" dirty="0" smtClean="0"/>
              <a:t>Regulamentação do Artigo 41:</a:t>
            </a:r>
          </a:p>
          <a:p>
            <a:pPr lvl="1"/>
            <a:r>
              <a:rPr lang="pt-BR" dirty="0" smtClean="0"/>
              <a:t>Regulamentação do PSA</a:t>
            </a:r>
          </a:p>
          <a:p>
            <a:pPr lvl="2"/>
            <a:r>
              <a:rPr lang="pt-BR" dirty="0" smtClean="0"/>
              <a:t>Histórico;</a:t>
            </a:r>
          </a:p>
          <a:p>
            <a:pPr lvl="2"/>
            <a:r>
              <a:rPr lang="pt-BR" dirty="0" smtClean="0"/>
              <a:t>Preservação dos remanescentes de vegetação nativa;</a:t>
            </a:r>
          </a:p>
          <a:p>
            <a:pPr lvl="2"/>
            <a:r>
              <a:rPr lang="pt-BR" dirty="0" smtClean="0"/>
              <a:t>Preservação das áreas de baixa aptidão agrícola (vale mais receber pelos serviços ambientais do que explorar essas áreas, </a:t>
            </a:r>
            <a:r>
              <a:rPr lang="pt-BR" dirty="0" err="1" smtClean="0"/>
              <a:t>ex</a:t>
            </a:r>
            <a:r>
              <a:rPr lang="pt-BR" dirty="0" smtClean="0"/>
              <a:t>: </a:t>
            </a:r>
            <a:r>
              <a:rPr lang="pt-BR" dirty="0" err="1" smtClean="0"/>
              <a:t>Matopiba</a:t>
            </a:r>
            <a:r>
              <a:rPr lang="pt-BR" dirty="0" smtClean="0"/>
              <a:t>);</a:t>
            </a:r>
          </a:p>
          <a:p>
            <a:pPr lvl="2"/>
            <a:r>
              <a:rPr lang="pt-BR" dirty="0" smtClean="0"/>
              <a:t>Potencial para viabilizar a regularização ambiental (PRA), </a:t>
            </a:r>
            <a:r>
              <a:rPr lang="pt-BR" dirty="0" err="1" smtClean="0"/>
              <a:t>ex</a:t>
            </a:r>
            <a:r>
              <a:rPr lang="pt-BR" dirty="0" smtClean="0"/>
              <a:t>: Brasil Novo – PA;</a:t>
            </a:r>
          </a:p>
        </p:txBody>
      </p:sp>
      <p:pic>
        <p:nvPicPr>
          <p:cNvPr id="4" name="Picture 2" descr="C:\Users\laura.braga\Google Drive\CF\OCF\Artes\Logos\LOGO_OBSERVATORIO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6632"/>
            <a:ext cx="1584176" cy="1082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2474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t-BR" dirty="0" smtClean="0"/>
              <a:t>Obrigada!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BR" sz="2400" dirty="0" smtClean="0"/>
              <a:t>laura.braga@ipam.org.br</a:t>
            </a:r>
            <a:endParaRPr lang="pt-BR" dirty="0"/>
          </a:p>
        </p:txBody>
      </p:sp>
      <p:pic>
        <p:nvPicPr>
          <p:cNvPr id="4" name="Picture 2" descr="C:\Users\laura.braga\Google Drive\CF\OCF\Artes\Logos\LOGO_OBSERVATORIO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1876296"/>
            <a:ext cx="2592288" cy="1770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5115075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949</TotalTime>
  <Words>141</Words>
  <Application>Microsoft Office PowerPoint</Application>
  <PresentationFormat>Apresentação na tela (4:3)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Tema do Office</vt:lpstr>
      <vt:lpstr>Programa de Regularização Ambiental (PRA) e Pagamento por Serviços Ambientais (PSA):  status, impactos e perspectivas</vt:lpstr>
      <vt:lpstr>Cenário Brasileiro</vt:lpstr>
      <vt:lpstr>Implementação do Código Florestal</vt:lpstr>
      <vt:lpstr>Implementação do Código Florestal</vt:lpstr>
      <vt:lpstr>Obrigada!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 e PSA: status, impactos e perspectivas</dc:title>
  <dc:creator>Laura Braga</dc:creator>
  <cp:lastModifiedBy>Flávio Eduardo de Oliveira Santos</cp:lastModifiedBy>
  <cp:revision>21</cp:revision>
  <dcterms:created xsi:type="dcterms:W3CDTF">2017-09-18T20:20:27Z</dcterms:created>
  <dcterms:modified xsi:type="dcterms:W3CDTF">2017-09-19T12:33:41Z</dcterms:modified>
</cp:coreProperties>
</file>