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74" r:id="rId7"/>
    <p:sldId id="259" r:id="rId8"/>
    <p:sldId id="260" r:id="rId9"/>
    <p:sldId id="261" r:id="rId10"/>
    <p:sldId id="267" r:id="rId11"/>
    <p:sldId id="269" r:id="rId12"/>
    <p:sldId id="285" r:id="rId13"/>
    <p:sldId id="271" r:id="rId14"/>
    <p:sldId id="275" r:id="rId15"/>
    <p:sldId id="283" r:id="rId16"/>
    <p:sldId id="286" r:id="rId17"/>
    <p:sldId id="284" r:id="rId18"/>
    <p:sldId id="278" r:id="rId19"/>
    <p:sldId id="280" r:id="rId20"/>
    <p:sldId id="281" r:id="rId21"/>
    <p:sldId id="282" r:id="rId22"/>
  </p:sldIdLst>
  <p:sldSz cx="12193588" cy="685800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pt-BR" sz="14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3" name="Espaço Reservado para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pt-BR" sz="14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4" name="Espaço Reservado para Rodapé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pt-BR" sz="14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F030B6DB-1901-486E-9029-A1916FBF1CE8}" type="slidenum">
              <a:t>‹nº›</a:t>
            </a:fld>
            <a:endParaRPr lang="pt-BR" sz="14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9028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Move="1" noResize="1"/>
          </p:cNvSpPr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3" name="AutoShape 1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4" name="AutoShape 2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5" name="AutoShape 3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6" name="AutoShape 4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7" name="AutoShape 5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8" name="AutoShape 6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9" name="Espaço Reservado para Imagem de Slide 8"/>
          <p:cNvSpPr>
            <a:spLocks noGrp="1" noRot="1" noChangeAspect="1"/>
          </p:cNvSpPr>
          <p:nvPr>
            <p:ph type="sldImg" idx="2"/>
          </p:nvPr>
        </p:nvSpPr>
        <p:spPr>
          <a:xfrm>
            <a:off x="219240" y="812520"/>
            <a:ext cx="7108559" cy="399708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10" name="Espaço Reservado para Anotações 9"/>
          <p:cNvSpPr txBox="1">
            <a:spLocks noGrp="1"/>
          </p:cNvSpPr>
          <p:nvPr>
            <p:ph type="body" sz="quarter" idx="3"/>
          </p:nvPr>
        </p:nvSpPr>
        <p:spPr>
          <a:xfrm>
            <a:off x="755639" y="5078160"/>
            <a:ext cx="6037200" cy="480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t-BR"/>
          </a:p>
        </p:txBody>
      </p:sp>
      <p:sp>
        <p:nvSpPr>
          <p:cNvPr id="11" name="Text Box 9"/>
          <p:cNvSpPr/>
          <p:nvPr/>
        </p:nvSpPr>
        <p:spPr>
          <a:xfrm>
            <a:off x="0" y="0"/>
            <a:ext cx="3279600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12" name="Text Box 10"/>
          <p:cNvSpPr/>
          <p:nvPr/>
        </p:nvSpPr>
        <p:spPr>
          <a:xfrm>
            <a:off x="4278240" y="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13" name="Text Box 11"/>
          <p:cNvSpPr/>
          <p:nvPr/>
        </p:nvSpPr>
        <p:spPr>
          <a:xfrm>
            <a:off x="0" y="10156680"/>
            <a:ext cx="3279600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14" name="Espaço Reservado para Número de Slide 13"/>
          <p:cNvSpPr txBox="1">
            <a:spLocks noGrp="1"/>
          </p:cNvSpPr>
          <p:nvPr>
            <p:ph type="sldNum" sz="quarter" idx="5"/>
          </p:nvPr>
        </p:nvSpPr>
        <p:spPr>
          <a:xfrm>
            <a:off x="4278240" y="10156680"/>
            <a:ext cx="3270240" cy="524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pt-BR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egoe UI" pitchFamily="34"/>
                <a:cs typeface="Segoe UI" pitchFamily="34"/>
              </a:defRPr>
            </a:lvl1pPr>
          </a:lstStyle>
          <a:p>
            <a:pPr lvl="0"/>
            <a:fld id="{9496807C-FC8E-46B5-A8BE-079202366DB1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99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pt-BR" sz="1200" b="0" i="0" u="none" strike="noStrike" cap="none" baseline="0">
        <a:ln>
          <a:noFill/>
        </a:ln>
        <a:solidFill>
          <a:srgbClr val="000000"/>
        </a:solidFill>
        <a:highlight>
          <a:srgbClr val="FFFFFF"/>
        </a:highlight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970960CF-7BE0-452C-B1E6-4960B462B1CA}" type="slidenum">
              <a:t>1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D96E91BE-62E8-4188-9593-93B6F63F955E}" type="slidenum">
              <a:t>1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CB858CE9-E918-414C-A32C-FB796AC648FD}" type="slidenum">
              <a:t>1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Text Box 3"/>
          <p:cNvSpPr/>
          <p:nvPr/>
        </p:nvSpPr>
        <p:spPr>
          <a:xfrm>
            <a:off x="4278240" y="10156680"/>
            <a:ext cx="3276720" cy="53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02D928B6-AC5B-4010-BA35-A7F343E3C4D9}" type="slidenum">
              <a:t>1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6" name="Espaço Reservado para Imagem de Slide 5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1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7" name="Text Box 5"/>
          <p:cNvSpPr/>
          <p:nvPr/>
        </p:nvSpPr>
        <p:spPr>
          <a:xfrm>
            <a:off x="755639" y="5078520"/>
            <a:ext cx="6045119" cy="4808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2C6E989D-6059-428C-A9A1-8008F1BA462F}" type="slidenum">
              <a:t>10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0417866C-8953-47ED-BAD6-B5BE9EBF45CD}" type="slidenum">
              <a:t>10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A76651AF-A702-44E1-8CBF-0BDEB9200FDB}" type="slidenum">
              <a:t>10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Imagem de Slide 4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18350" cy="40036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6" name="Text Box 4"/>
          <p:cNvSpPr/>
          <p:nvPr/>
        </p:nvSpPr>
        <p:spPr>
          <a:xfrm>
            <a:off x="755639" y="5078520"/>
            <a:ext cx="6043679" cy="48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20663" y="812800"/>
            <a:ext cx="7105650" cy="399732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t-BR" sz="2800" kern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633FC79B-E2E2-4FF7-9E6F-A03719978FDB}" type="slidenum">
              <a:t>15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38D0E122-FCD8-4048-826D-7C3AD1AC2C48}" type="slidenum">
              <a:t>15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D4690375-E923-477C-B966-D77131D8A674}" type="slidenum">
              <a:t>15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Imagem de Slide 4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18350" cy="40036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6" name="Text Box 4"/>
          <p:cNvSpPr/>
          <p:nvPr/>
        </p:nvSpPr>
        <p:spPr>
          <a:xfrm>
            <a:off x="755639" y="5078520"/>
            <a:ext cx="6043679" cy="48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20663" y="812800"/>
            <a:ext cx="7105650" cy="399732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t-BR" sz="2800" kern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5A3604BB-76C0-4D93-9606-072EC8908ABF}" type="slidenum">
              <a:t>17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25DA3EA1-1170-4D57-962C-9634A5A54592}" type="slidenum">
              <a:t>17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Espaço Reservado para Imagem de Slide 3"/>
          <p:cNvSpPr>
            <a:spLocks noGrp="1" noRot="1" noChangeAspect="1" noResize="1"/>
          </p:cNvSpPr>
          <p:nvPr>
            <p:ph type="sldImg"/>
          </p:nvPr>
        </p:nvSpPr>
        <p:spPr>
          <a:xfrm>
            <a:off x="219240" y="812880"/>
            <a:ext cx="7113599" cy="4002119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5" name="CaixaDeTexto 4"/>
          <p:cNvSpPr txBox="1"/>
          <p:nvPr/>
        </p:nvSpPr>
        <p:spPr>
          <a:xfrm>
            <a:off x="755280" y="5078520"/>
            <a:ext cx="6041879" cy="48052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200" b="0" i="0" u="none" strike="noStrike" kern="1200" cap="none" baseline="0">
              <a:ln>
                <a:noFill/>
              </a:ln>
              <a:solidFill>
                <a:srgbClr val="000000"/>
              </a:solidFill>
              <a:highlight>
                <a:srgbClr val="FFFFFF"/>
              </a:highlight>
              <a:latin typeface="Times New Roman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85D7C6D2-BDE5-44B0-BE77-EC5DC816A782}" type="slidenum">
              <a:t>18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08E83E04-55A6-4F92-A895-38CE46C6A815}" type="slidenum">
              <a:t>18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4139EC88-D673-454C-A13B-8200F44E8216}" type="slidenum">
              <a:t>18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Text Box 3"/>
          <p:cNvSpPr/>
          <p:nvPr/>
        </p:nvSpPr>
        <p:spPr>
          <a:xfrm>
            <a:off x="4278240" y="10156680"/>
            <a:ext cx="3276720" cy="53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101D3AAA-73E6-4AE5-B461-381DB67A5A23}" type="slidenum">
              <a:t>18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6" name="Espaço Reservado para Imagem de Slide 5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1525" cy="40068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7" name="Text Box 5"/>
          <p:cNvSpPr/>
          <p:nvPr/>
        </p:nvSpPr>
        <p:spPr>
          <a:xfrm>
            <a:off x="755639" y="5078520"/>
            <a:ext cx="6045119" cy="4808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BAB8D828-219E-4B68-8B59-401FEB423F9A}" type="slidenum">
              <a:t>2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C3A7D676-BAF6-47B7-9BF8-A8FFFDE8CFF9}" type="slidenum">
              <a:t>2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2F114106-76E9-4A42-8FDD-F144BEC438ED}" type="slidenum">
              <a:t>2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Imagem de Slide 4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18350" cy="40036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6" name="Text Box 4"/>
          <p:cNvSpPr/>
          <p:nvPr/>
        </p:nvSpPr>
        <p:spPr>
          <a:xfrm>
            <a:off x="755639" y="5078520"/>
            <a:ext cx="6043679" cy="48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600ADBC8-2D5C-4B43-9CEF-5B127AE5948F}" type="slidenum">
              <a:t>3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EF2CAEE0-7D86-4F8B-8A8B-BA3916929081}" type="slidenum">
              <a:t>3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Espaço Reservado para Imagem de Slide 3"/>
          <p:cNvSpPr>
            <a:spLocks noGrp="1" noRot="1" noChangeAspect="1" noResize="1"/>
          </p:cNvSpPr>
          <p:nvPr>
            <p:ph type="sldImg"/>
          </p:nvPr>
        </p:nvSpPr>
        <p:spPr>
          <a:xfrm>
            <a:off x="219075" y="812800"/>
            <a:ext cx="7113588" cy="400208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5" name="CaixaDeTexto 4"/>
          <p:cNvSpPr txBox="1"/>
          <p:nvPr/>
        </p:nvSpPr>
        <p:spPr>
          <a:xfrm>
            <a:off x="755280" y="5078520"/>
            <a:ext cx="6041879" cy="48052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2800" b="0" i="0" u="none" strike="noStrike" kern="1200" cap="none" baseline="0">
              <a:ln>
                <a:noFill/>
              </a:ln>
              <a:solidFill>
                <a:srgbClr val="000000"/>
              </a:solidFill>
              <a:highlight>
                <a:srgbClr val="FFFFFF"/>
              </a:highlight>
              <a:latin typeface="Times New Roman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C480D650-95C2-4413-ADAC-025009A4CE60}" type="slidenum">
              <a:t>4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522D5F22-C09A-49A8-9C89-E1F4AFEB6EAE}" type="slidenum">
              <a:t>4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10A97A9-35B9-4FB3-B990-3EADA5F3A8E1}" type="slidenum">
              <a:t>4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Imagem de Slide 4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18350" cy="40036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6" name="Text Box 4"/>
          <p:cNvSpPr/>
          <p:nvPr/>
        </p:nvSpPr>
        <p:spPr>
          <a:xfrm>
            <a:off x="755639" y="5078520"/>
            <a:ext cx="6043679" cy="48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D9F6243B-17DF-404F-8BB7-27493429CC06}" type="slidenum">
              <a:t>5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9FDA11D2-931A-4B11-A8B3-184493DEDFAA}" type="slidenum">
              <a:t>5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60490137-0B7A-457C-95C7-E6CE5B3269FF}" type="slidenum">
              <a:t>5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Imagem de Slide 4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18350" cy="40036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6" name="Text Box 4"/>
          <p:cNvSpPr/>
          <p:nvPr/>
        </p:nvSpPr>
        <p:spPr>
          <a:xfrm>
            <a:off x="755639" y="5078520"/>
            <a:ext cx="6043679" cy="48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44822FA1-68E1-4874-8C32-D350E622BF5A}" type="slidenum">
              <a:t>6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50FD0458-863A-4392-B41D-628C00635C1C}" type="slidenum">
              <a:t>6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979E513B-E84F-4406-B454-0A5F25A86299}" type="slidenum">
              <a:t>6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Text Box 3"/>
          <p:cNvSpPr/>
          <p:nvPr/>
        </p:nvSpPr>
        <p:spPr>
          <a:xfrm>
            <a:off x="4278240" y="10156680"/>
            <a:ext cx="3276720" cy="53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8AF05E38-50B6-441E-947A-088284A5140A}" type="slidenum">
              <a:t>6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6" name="Espaço Reservado para Imagem de Slide 5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7" name="Text Box 5"/>
          <p:cNvSpPr/>
          <p:nvPr/>
        </p:nvSpPr>
        <p:spPr>
          <a:xfrm>
            <a:off x="755639" y="5078520"/>
            <a:ext cx="6045119" cy="4808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CED93E25-4448-41D8-9250-F6DDE4DB3852}" type="slidenum">
              <a:t>7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7360F666-4C36-493B-BF72-334DDC4AC510}" type="slidenum">
              <a:t>7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19C2C9E0-6750-4B42-8911-9204D2448E52}" type="slidenum">
              <a:t>7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Imagem de Slide 4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18280" cy="4003559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6" name="Text Box 4"/>
          <p:cNvSpPr/>
          <p:nvPr/>
        </p:nvSpPr>
        <p:spPr>
          <a:xfrm>
            <a:off x="755639" y="5078520"/>
            <a:ext cx="6043679" cy="48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12FC647C-515B-46FE-8036-5CC5D1C55E70}" type="slidenum">
              <a:t>8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0678036A-A97A-4834-B9CD-98519CA6F218}" type="slidenum">
              <a:t>8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5AB265F2-E250-4F98-8599-F40091EDCD56}" type="slidenum">
              <a:t>8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Imagem de Slide 4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18280" cy="4003559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6" name="Text Box 4"/>
          <p:cNvSpPr/>
          <p:nvPr/>
        </p:nvSpPr>
        <p:spPr>
          <a:xfrm>
            <a:off x="755639" y="5078520"/>
            <a:ext cx="6043679" cy="48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4278240" y="10156680"/>
            <a:ext cx="3270240" cy="524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CED93E25-4448-41D8-9250-F6DDE4DB3852}" type="slidenum">
              <a:t>9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3" name="Text Box 1"/>
          <p:cNvSpPr/>
          <p:nvPr/>
        </p:nvSpPr>
        <p:spPr>
          <a:xfrm>
            <a:off x="4278240" y="10156680"/>
            <a:ext cx="3273480" cy="527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7360F666-4C36-493B-BF72-334DDC4AC510}" type="slidenum">
              <a:t>9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egoe UI" pitchFamily="34"/>
              <a:cs typeface="Segoe UI" pitchFamily="34"/>
            </a:endParaRPr>
          </a:p>
        </p:txBody>
      </p:sp>
      <p:sp>
        <p:nvSpPr>
          <p:cNvPr id="4" name="Text Box 2"/>
          <p:cNvSpPr/>
          <p:nvPr/>
        </p:nvSpPr>
        <p:spPr>
          <a:xfrm>
            <a:off x="4278240" y="10156680"/>
            <a:ext cx="3274920" cy="52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19C2C9E0-6750-4B42-8911-9204D2448E52}" type="slidenum">
              <a:t>9</a:t>
            </a:fld>
            <a:endParaRPr lang="pt-BR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Imagem de Slide 4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18350" cy="40036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6" name="Text Box 4"/>
          <p:cNvSpPr/>
          <p:nvPr/>
        </p:nvSpPr>
        <p:spPr>
          <a:xfrm>
            <a:off x="755639" y="5078520"/>
            <a:ext cx="6043679" cy="48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D3DBD7C-26E0-4B86-94FD-12789130154A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7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A358544-8F0F-4D57-87D6-4D1E56BE3B8F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4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1263" y="128588"/>
            <a:ext cx="2740025" cy="60658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28588"/>
            <a:ext cx="8069263" cy="60658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6C763E7-D861-43A4-B84F-86FE9CBBC16B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1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79CA44A-E684-4344-BC30-FC4F56BA45D3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99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E261642-F24D-4115-95DC-A225CBD93FBE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A5401B4-249D-4447-A734-C7C92A0C8608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3850" cy="4594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65850" y="1600200"/>
            <a:ext cx="5405438" cy="4594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EC4B758-6892-4BCE-8DA4-EFB594F68642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5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B132485-7D81-4AD7-9820-4297A1270C95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7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62EF9FB-80DC-4A7C-BCC5-495D81AE891E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0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1DD96E4-EC07-427D-8001-3724006E1E0A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5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17B65BB-E2EB-4D0B-931A-223D640B4387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3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5EEBDB8-9F81-45BE-AA01-580D56E246BD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1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B972C43-A282-48B4-9871-3F99F70AA262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6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D07DE4F-330B-498F-9398-52A5A5CBFC49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51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1263" y="128588"/>
            <a:ext cx="2740025" cy="60658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28588"/>
            <a:ext cx="8069263" cy="60658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4E799D2-69F2-4869-B6EE-396B0DA8DA3C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1B5F2F2-CDF2-4636-A3EF-95C043E272C2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5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38932FE-37C5-4A5E-9DC2-BA56FAE55EA9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7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397AC35-7325-495B-BBC9-168A3DD0D8B6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8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3850" cy="4594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65850" y="1600200"/>
            <a:ext cx="5405438" cy="4594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27D0BCC-E220-40B2-8F2E-771606BE9DB2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33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F0735B6-37A7-49FE-905B-CFEB5B5433C4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2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ECE12A0-635E-45D5-89D0-2F4A1F81788F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51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AB1DDCF-A4AB-45BB-A95D-11C9779990FC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3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118FC0F-2783-4C4C-8757-060315469ADC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85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3E1E2C6-1497-4D1C-9839-3318CD476402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4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1AF40CF-881C-44CE-A6AC-74237AF20AE2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7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497A8E8-0DF6-4231-A759-029934EF7083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3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1263" y="128588"/>
            <a:ext cx="2740025" cy="60658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28588"/>
            <a:ext cx="8069263" cy="60658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5CECFD5-7F40-4DE5-8ACB-8DD62F6A19B6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C9FB735-6D86-474D-A6F1-8A8BA659D6A6}" type="slidenum">
              <a:t>‹nº›</a:t>
            </a:fld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9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72948E9-F4D3-45F3-A99E-4BEE3245C942}" type="slidenum">
              <a:t>‹nº›</a:t>
            </a:fld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5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A79DAF7-11F9-414B-BABB-FEBB97243515}" type="slidenum">
              <a:t>‹nº›</a:t>
            </a:fld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5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3850" cy="4594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65850" y="1600200"/>
            <a:ext cx="5405438" cy="4594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2AF52CD-85F6-4157-98A6-BC8F9AF49396}" type="slidenum">
              <a:t>‹nº›</a:t>
            </a:fld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1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3766179-6810-410C-ACD0-0BE63B470BC4}" type="slidenum">
              <a:t>‹nº›</a:t>
            </a:fld>
            <a:endParaRPr lang="pt-BR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95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1D83C6-5795-4578-BD8D-FF53022CBEDE}" type="slidenum">
              <a:t>‹nº›</a:t>
            </a:fld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3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3850" cy="4594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65850" y="1600200"/>
            <a:ext cx="5405438" cy="4594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1A84104-6C60-4A15-931C-693587927CBF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50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9406ADF-21BF-4E8B-8B37-7CA1360096BF}" type="slidenum">
              <a:t>‹nº›</a:t>
            </a:fld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9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952A492-E689-4B28-B77B-535107F5DF02}" type="slidenum">
              <a:t>‹nº›</a:t>
            </a:fld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97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2E83A41-57CD-4E6D-82FF-BD010FF26BDF}" type="slidenum">
              <a:t>‹nº›</a:t>
            </a:fld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9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6BD6E52-0D16-4653-9410-620B172F9500}" type="slidenum">
              <a:t>‹nº›</a:t>
            </a:fld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1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1263" y="128588"/>
            <a:ext cx="2740025" cy="60658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28588"/>
            <a:ext cx="8069263" cy="60658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247732C-077C-4C87-BF4F-847D3A90310E}" type="slidenum">
              <a:t>‹nº›</a:t>
            </a:fld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5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5610BEA-CC3D-4336-94DC-0AFD90BED364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20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FE8AC3A-EDB3-4850-BD8C-AA2CC7CFF919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4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4DE79E0-69F6-4A86-8DA5-C273A51BE501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2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EC4BD2B-C889-452E-A06B-2E9644336733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76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8455788-DFDB-4046-A7B6-E83E96350F76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01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 txBox="1">
            <a:spLocks noGrp="1"/>
          </p:cNvSpPr>
          <p:nvPr>
            <p:ph type="title"/>
          </p:nvPr>
        </p:nvSpPr>
        <p:spPr>
          <a:xfrm>
            <a:off x="609120" y="128160"/>
            <a:ext cx="10961640" cy="142740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t-BR"/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609120" y="1600200"/>
            <a:ext cx="10961640" cy="45943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pt-BR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pt-BR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pt-BR" sz="28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pt-BR" sz="24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Text Box 3"/>
          <p:cNvSpPr/>
          <p:nvPr/>
        </p:nvSpPr>
        <p:spPr>
          <a:xfrm>
            <a:off x="609480" y="6356520"/>
            <a:ext cx="2840040" cy="361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5" name="Text Box 4"/>
          <p:cNvSpPr/>
          <p:nvPr/>
        </p:nvSpPr>
        <p:spPr>
          <a:xfrm>
            <a:off x="4165560" y="6356520"/>
            <a:ext cx="38610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6" name="Espaço Reservado para Número de Slide 5"/>
          <p:cNvSpPr txBox="1">
            <a:spLocks noGrp="1"/>
          </p:cNvSpPr>
          <p:nvPr>
            <p:ph type="sldNum" sz="quarter" idx="4"/>
          </p:nvPr>
        </p:nvSpPr>
        <p:spPr>
          <a:xfrm>
            <a:off x="8737200" y="6349680"/>
            <a:ext cx="2833560" cy="3668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pt-BR" sz="1800" b="0" i="0" u="none" strike="noStrike" baseline="0"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defRPr>
            </a:lvl1pPr>
          </a:lstStyle>
          <a:p>
            <a:pPr lvl="0"/>
            <a:fld id="{204F509F-79A9-470D-A0B6-7BA8BB6A7268}" type="slidenum"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pt-BR" sz="4400" b="0" i="0" u="none" strike="noStrike" cap="none" baseline="0">
          <a:ln>
            <a:noFill/>
          </a:ln>
          <a:solidFill>
            <a:srgbClr val="000000"/>
          </a:solidFill>
          <a:highlight>
            <a:srgbClr val="FFFFFF"/>
          </a:highlight>
          <a:latin typeface="Calibri" pitchFamily="34"/>
          <a:ea typeface="Microsoft YaHei" pitchFamily="34"/>
        </a:defRPr>
      </a:lvl1pPr>
    </p:titleStyle>
    <p:bodyStyle>
      <a:lvl1pPr marL="342720" marR="0" indent="-342720" algn="l" rtl="0" hangingPunct="0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pt-BR" sz="3200" b="0" i="0" u="none" strike="noStrike" cap="none" baseline="0">
          <a:ln>
            <a:noFill/>
          </a:ln>
          <a:solidFill>
            <a:srgbClr val="000000"/>
          </a:solidFill>
          <a:highlight>
            <a:srgbClr val="FFFFFF"/>
          </a:highlight>
          <a:latin typeface="Calibri" pitchFamily="34"/>
          <a:ea typeface="Microsoft YaHei" pitchFamily="34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4165560" y="6356520"/>
            <a:ext cx="38610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384960" y="6238800"/>
            <a:ext cx="5688000" cy="533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12192119" cy="9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B050"/>
          </a:solidFill>
          <a:ln w="9360">
            <a:solidFill>
              <a:srgbClr val="00B050"/>
            </a:solidFill>
            <a:prstDash val="solid"/>
            <a:round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Título 4"/>
          <p:cNvSpPr txBox="1">
            <a:spLocks noGrp="1"/>
          </p:cNvSpPr>
          <p:nvPr>
            <p:ph type="title"/>
          </p:nvPr>
        </p:nvSpPr>
        <p:spPr>
          <a:xfrm>
            <a:off x="609120" y="128160"/>
            <a:ext cx="10961640" cy="142740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t-BR"/>
          </a:p>
        </p:txBody>
      </p:sp>
      <p:sp>
        <p:nvSpPr>
          <p:cNvPr id="6" name="Espaço Reservado para Texto 5"/>
          <p:cNvSpPr txBox="1">
            <a:spLocks noGrp="1"/>
          </p:cNvSpPr>
          <p:nvPr>
            <p:ph type="body" idx="1"/>
          </p:nvPr>
        </p:nvSpPr>
        <p:spPr>
          <a:xfrm>
            <a:off x="609120" y="1600200"/>
            <a:ext cx="10961640" cy="45943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pt-BR" sz="32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pt-BR" sz="32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pt-BR" sz="2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pt-BR" sz="24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Text Box 6"/>
          <p:cNvSpPr/>
          <p:nvPr/>
        </p:nvSpPr>
        <p:spPr>
          <a:xfrm>
            <a:off x="609480" y="6356520"/>
            <a:ext cx="2840040" cy="361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8" name="Espaço Reservado para Número de Slide 7"/>
          <p:cNvSpPr txBox="1">
            <a:spLocks noGrp="1"/>
          </p:cNvSpPr>
          <p:nvPr>
            <p:ph type="sldNum" sz="quarter" idx="4"/>
          </p:nvPr>
        </p:nvSpPr>
        <p:spPr>
          <a:xfrm>
            <a:off x="8737200" y="6356160"/>
            <a:ext cx="2833560" cy="355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ctr" anchorCtr="0"/>
          <a:lstStyle>
            <a:lvl1pPr marL="0" marR="0" lvl="0" indent="0" algn="r" rtl="0" hangingPunct="1">
              <a:lnSpc>
                <a:spcPct val="100000"/>
              </a:lnSpc>
              <a:buNone/>
              <a:tabLst/>
              <a:defRPr lang="pt-BR" sz="1200" kern="1200">
                <a:solidFill>
                  <a:srgbClr val="898989"/>
                </a:solidFill>
                <a:latin typeface="Calibri" pitchFamily="34"/>
                <a:ea typeface="Segoe UI" pitchFamily="34"/>
                <a:cs typeface="Segoe UI" pitchFamily="34"/>
              </a:defRPr>
            </a:lvl1pPr>
          </a:lstStyle>
          <a:p>
            <a:pPr lvl="0"/>
            <a:fld id="{33C855FC-CD41-4477-BD98-78D60815044F}" type="slidenum"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pt-BR" sz="4400" b="0" i="0" u="none" strike="noStrike" kern="1200" cap="none" baseline="0">
          <a:ln>
            <a:noFill/>
          </a:ln>
          <a:solidFill>
            <a:srgbClr val="000000"/>
          </a:solidFill>
          <a:highlight>
            <a:srgbClr val="FFFFFF"/>
          </a:highlight>
          <a:latin typeface="Calibri" pitchFamily="34"/>
          <a:ea typeface="Microsoft YaHei" pitchFamily="34"/>
        </a:defRPr>
      </a:lvl1pPr>
    </p:titleStyle>
    <p:bodyStyle>
      <a:lvl1pPr marL="342720" marR="0" indent="-342720" algn="l" rtl="0" hangingPunct="0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pt-BR" sz="3200" b="0" i="0" u="none" strike="noStrike" kern="1200" cap="none" baseline="0">
          <a:ln>
            <a:noFill/>
          </a:ln>
          <a:solidFill>
            <a:srgbClr val="000000"/>
          </a:solidFill>
          <a:highlight>
            <a:srgbClr val="FFFFFF"/>
          </a:highlight>
          <a:latin typeface="Calibri" pitchFamily="34"/>
          <a:ea typeface="Microsoft YaHei" pitchFamily="34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4165560" y="6356520"/>
            <a:ext cx="38610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384960" y="6238800"/>
            <a:ext cx="5688000" cy="533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12192119" cy="9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B050"/>
          </a:solidFill>
          <a:ln w="9360">
            <a:solidFill>
              <a:srgbClr val="00B050"/>
            </a:solidFill>
            <a:prstDash val="solid"/>
            <a:round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Título 4"/>
          <p:cNvSpPr txBox="1">
            <a:spLocks noGrp="1"/>
          </p:cNvSpPr>
          <p:nvPr>
            <p:ph type="title"/>
          </p:nvPr>
        </p:nvSpPr>
        <p:spPr>
          <a:xfrm>
            <a:off x="609120" y="128160"/>
            <a:ext cx="10961640" cy="142740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t-BR"/>
          </a:p>
        </p:txBody>
      </p:sp>
      <p:sp>
        <p:nvSpPr>
          <p:cNvPr id="6" name="Espaço Reservado para Texto 5"/>
          <p:cNvSpPr txBox="1">
            <a:spLocks noGrp="1"/>
          </p:cNvSpPr>
          <p:nvPr>
            <p:ph type="body" idx="1"/>
          </p:nvPr>
        </p:nvSpPr>
        <p:spPr>
          <a:xfrm>
            <a:off x="609120" y="1600200"/>
            <a:ext cx="10961640" cy="45943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pt-BR" sz="32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pt-BR" sz="32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pt-BR" sz="2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pt-BR" sz="24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Text Box 6"/>
          <p:cNvSpPr/>
          <p:nvPr/>
        </p:nvSpPr>
        <p:spPr>
          <a:xfrm>
            <a:off x="609480" y="6356520"/>
            <a:ext cx="2840040" cy="361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8" name="Espaço Reservado para Número de Slide 7"/>
          <p:cNvSpPr txBox="1">
            <a:spLocks noGrp="1"/>
          </p:cNvSpPr>
          <p:nvPr>
            <p:ph type="sldNum" sz="quarter" idx="4"/>
          </p:nvPr>
        </p:nvSpPr>
        <p:spPr>
          <a:xfrm>
            <a:off x="8737200" y="6356160"/>
            <a:ext cx="2833560" cy="355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ctr" anchorCtr="0"/>
          <a:lstStyle>
            <a:lvl1pPr marL="0" marR="0" lvl="0" indent="0" algn="r" rtl="0" hangingPunct="1">
              <a:lnSpc>
                <a:spcPct val="100000"/>
              </a:lnSpc>
              <a:buNone/>
              <a:tabLst/>
              <a:defRPr lang="pt-BR" sz="1200" kern="1200">
                <a:solidFill>
                  <a:srgbClr val="898989"/>
                </a:solidFill>
                <a:latin typeface="Calibri" pitchFamily="34"/>
                <a:ea typeface="Segoe UI" pitchFamily="34"/>
                <a:cs typeface="Segoe UI" pitchFamily="34"/>
              </a:defRPr>
            </a:lvl1pPr>
          </a:lstStyle>
          <a:p>
            <a:pPr lvl="0"/>
            <a:fld id="{39054E0D-B642-4D9D-9E74-9E16F2E74F66}" type="slidenum"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pt-BR" sz="4400" b="0" i="0" u="none" strike="noStrike" kern="1200" cap="none" baseline="0">
          <a:ln>
            <a:noFill/>
          </a:ln>
          <a:solidFill>
            <a:srgbClr val="000000"/>
          </a:solidFill>
          <a:highlight>
            <a:srgbClr val="FFFFFF"/>
          </a:highlight>
          <a:latin typeface="Calibri" pitchFamily="34"/>
          <a:ea typeface="Microsoft YaHei" pitchFamily="34"/>
        </a:defRPr>
      </a:lvl1pPr>
    </p:titleStyle>
    <p:bodyStyle>
      <a:lvl1pPr marL="342720" marR="0" indent="-342720" algn="l" rtl="0" hangingPunct="0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pt-BR" sz="3200" b="0" i="0" u="none" strike="noStrike" kern="1200" cap="none" baseline="0">
          <a:ln>
            <a:noFill/>
          </a:ln>
          <a:solidFill>
            <a:srgbClr val="000000"/>
          </a:solidFill>
          <a:highlight>
            <a:srgbClr val="FFFFFF"/>
          </a:highlight>
          <a:latin typeface="Calibri" pitchFamily="34"/>
          <a:ea typeface="Microsoft YaHei" pitchFamily="34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4165560" y="6356520"/>
            <a:ext cx="38610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384960" y="6238800"/>
            <a:ext cx="5688000" cy="533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12192119" cy="9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B050"/>
          </a:solidFill>
          <a:ln w="9360">
            <a:solidFill>
              <a:srgbClr val="00B050"/>
            </a:solidFill>
            <a:prstDash val="solid"/>
            <a:round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5" name="Espaço Reservado para Título 4"/>
          <p:cNvSpPr txBox="1">
            <a:spLocks noGrp="1"/>
          </p:cNvSpPr>
          <p:nvPr>
            <p:ph type="title"/>
          </p:nvPr>
        </p:nvSpPr>
        <p:spPr>
          <a:xfrm>
            <a:off x="609120" y="128160"/>
            <a:ext cx="10961640" cy="142740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t-BR"/>
          </a:p>
        </p:txBody>
      </p:sp>
      <p:sp>
        <p:nvSpPr>
          <p:cNvPr id="6" name="Espaço Reservado para Texto 5"/>
          <p:cNvSpPr txBox="1">
            <a:spLocks noGrp="1"/>
          </p:cNvSpPr>
          <p:nvPr>
            <p:ph type="body" idx="1"/>
          </p:nvPr>
        </p:nvSpPr>
        <p:spPr>
          <a:xfrm>
            <a:off x="609120" y="1600200"/>
            <a:ext cx="10961640" cy="45943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pt-BR" sz="32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pt-BR" sz="32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pt-BR" sz="2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pt-BR" sz="24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pt-BR" sz="20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rgbClr val="FFFFFF"/>
                </a:highlight>
                <a:latin typeface="Calibri" pitchFamily="34"/>
                <a:ea typeface="Microsoft YaHei" pitchFamily="34"/>
                <a:cs typeface="Microsoft YaHei" pitchFamily="34"/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Text Box 6"/>
          <p:cNvSpPr/>
          <p:nvPr/>
        </p:nvSpPr>
        <p:spPr>
          <a:xfrm>
            <a:off x="609480" y="6356520"/>
            <a:ext cx="2840040" cy="361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8" name="Espaço Reservado para Número de Slide 7"/>
          <p:cNvSpPr txBox="1">
            <a:spLocks noGrp="1"/>
          </p:cNvSpPr>
          <p:nvPr>
            <p:ph type="sldNum" sz="quarter" idx="4"/>
          </p:nvPr>
        </p:nvSpPr>
        <p:spPr>
          <a:xfrm>
            <a:off x="8737200" y="6356160"/>
            <a:ext cx="2833560" cy="355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ctr" anchorCtr="0"/>
          <a:lstStyle>
            <a:lvl1pPr marL="0" marR="0" lvl="0" indent="0" algn="r" rtl="0" hangingPunct="1">
              <a:lnSpc>
                <a:spcPct val="100000"/>
              </a:lnSpc>
              <a:buNone/>
              <a:tabLst/>
              <a:defRPr lang="pt-BR" sz="1200" kern="1200">
                <a:solidFill>
                  <a:srgbClr val="898989"/>
                </a:solidFill>
                <a:latin typeface="Calibri" pitchFamily="34"/>
                <a:ea typeface="Segoe UI" pitchFamily="34"/>
                <a:cs typeface="Segoe UI" pitchFamily="34"/>
              </a:defRPr>
            </a:lvl1pPr>
          </a:lstStyle>
          <a:p>
            <a:pPr lvl="0"/>
            <a:fld id="{95C55383-3318-4CBC-810B-52AF1BADE3A4}" type="slidenum">
              <a:t>‹nº›</a:t>
            </a:fld>
            <a:endParaRPr lang="pt-BR"/>
          </a:p>
        </p:txBody>
      </p:sp>
      <p:sp>
        <p:nvSpPr>
          <p:cNvPr id="9" name="Espaço Reservado para Data 8"/>
          <p:cNvSpPr txBox="1">
            <a:spLocks noGrp="1"/>
          </p:cNvSpPr>
          <p:nvPr>
            <p:ph type="dt" sz="half" idx="2"/>
          </p:nvPr>
        </p:nvSpPr>
        <p:spPr>
          <a:xfrm>
            <a:off x="609480" y="6247440"/>
            <a:ext cx="2840400" cy="47268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/>
          <a:lstStyle>
            <a:lvl1pPr lvl="0" rtl="0" hangingPunct="0">
              <a:buNone/>
              <a:tabLst/>
              <a:defRPr lang="pt-B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10" name="Espaço Reservado para Rodapé 9"/>
          <p:cNvSpPr txBox="1">
            <a:spLocks noGrp="1"/>
          </p:cNvSpPr>
          <p:nvPr>
            <p:ph type="ftr" sz="quarter" idx="3"/>
          </p:nvPr>
        </p:nvSpPr>
        <p:spPr>
          <a:xfrm>
            <a:off x="4169880" y="6247440"/>
            <a:ext cx="3864600" cy="47268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/>
          <a:lstStyle>
            <a:lvl1pPr lvl="0" algn="ctr" rtl="0" hangingPunct="0">
              <a:buNone/>
              <a:tabLst/>
              <a:defRPr lang="pt-B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pt-BR" sz="4400" b="0" i="0" u="none" strike="noStrike" kern="1200" cap="none" baseline="0">
          <a:ln>
            <a:noFill/>
          </a:ln>
          <a:solidFill>
            <a:srgbClr val="000000"/>
          </a:solidFill>
          <a:highlight>
            <a:srgbClr val="FFFFFF"/>
          </a:highlight>
          <a:latin typeface="Calibri" pitchFamily="34"/>
          <a:ea typeface="Microsoft YaHei" pitchFamily="34"/>
        </a:defRPr>
      </a:lvl1pPr>
    </p:titleStyle>
    <p:bodyStyle>
      <a:lvl1pPr marL="342720" marR="0" indent="-342720" algn="l" rtl="0" hangingPunct="0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pt-BR" sz="3200" b="0" i="0" u="none" strike="noStrike" kern="1200" cap="none" baseline="0">
          <a:ln>
            <a:noFill/>
          </a:ln>
          <a:solidFill>
            <a:srgbClr val="000000"/>
          </a:solidFill>
          <a:highlight>
            <a:srgbClr val="FFFFFF"/>
          </a:highlight>
          <a:latin typeface="Calibri" pitchFamily="34"/>
          <a:ea typeface="Microsoft YaHei" pitchFamily="34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363600" y="2830680"/>
            <a:ext cx="10656720" cy="1488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4000" b="0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 Black" pitchFamily="34"/>
                <a:ea typeface="Microsoft YaHei" pitchFamily="34"/>
                <a:cs typeface="Microsoft YaHei" pitchFamily="34"/>
              </a:rPr>
              <a:t>REFORMA AGRÁRIA E POLITICAS PÚBLICAS</a:t>
            </a:r>
            <a:endParaRPr lang="pt-BR" sz="4000" b="0" i="0" u="none" strike="noStrike" cap="none" baseline="0" dirty="0">
              <a:ln>
                <a:noFill/>
              </a:ln>
              <a:solidFill>
                <a:srgbClr val="00664D"/>
              </a:solidFill>
              <a:latin typeface="Arial Black" pitchFamily="34"/>
              <a:ea typeface="Microsoft YaHei" pitchFamily="34"/>
              <a:cs typeface="Microsoft YaHei" pitchFamily="34"/>
            </a:endParaRPr>
          </a:p>
        </p:txBody>
      </p:sp>
      <p:sp>
        <p:nvSpPr>
          <p:cNvPr id="3" name="Text Box 2"/>
          <p:cNvSpPr/>
          <p:nvPr/>
        </p:nvSpPr>
        <p:spPr>
          <a:xfrm>
            <a:off x="1119240" y="4305240"/>
            <a:ext cx="9144000" cy="779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 </a:t>
            </a:r>
            <a:b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</a:br>
            <a: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Junho de 2015</a:t>
            </a:r>
            <a:b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</a:br>
            <a: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Brasília/DF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3520" y="515879"/>
            <a:ext cx="4575240" cy="128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36512"/>
          <a:stretch>
            <a:fillRect/>
          </a:stretch>
        </p:blipFill>
        <p:spPr>
          <a:xfrm>
            <a:off x="8136000" y="6237360"/>
            <a:ext cx="3848040" cy="56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759800" y="325440"/>
            <a:ext cx="4200480" cy="250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2568402" y="3789040"/>
            <a:ext cx="8640918" cy="666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8,9 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mil famílias assentadas </a:t>
            </a:r>
            <a:r>
              <a:rPr lang="pt-BR" sz="20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atendidas pelo Programa de Aquisição de Alimentos (PAA) em 2014</a:t>
            </a:r>
          </a:p>
        </p:txBody>
      </p:sp>
      <p:sp>
        <p:nvSpPr>
          <p:cNvPr id="3" name="Text Box 2"/>
          <p:cNvSpPr/>
          <p:nvPr/>
        </p:nvSpPr>
        <p:spPr>
          <a:xfrm>
            <a:off x="538200" y="317520"/>
            <a:ext cx="10671120" cy="3807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655,6 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mil famílias assentadas </a:t>
            </a:r>
            <a:r>
              <a:rPr lang="pt-BR" sz="20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inseridas no 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Cadastro Único (</a:t>
            </a:r>
            <a:r>
              <a:rPr lang="pt-BR" sz="2000" b="1" i="0" u="none" strike="noStrike" cap="none" baseline="0" dirty="0" err="1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CadÚnico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)</a:t>
            </a:r>
          </a:p>
        </p:txBody>
      </p:sp>
      <p:sp>
        <p:nvSpPr>
          <p:cNvPr id="4" name="Text Box 3"/>
          <p:cNvSpPr/>
          <p:nvPr/>
        </p:nvSpPr>
        <p:spPr>
          <a:xfrm>
            <a:off x="1215716" y="1798348"/>
            <a:ext cx="9993604" cy="3807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42,6 mil famílias assentadas </a:t>
            </a:r>
            <a:r>
              <a:rPr lang="pt-BR" sz="20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atendidas pelo 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Bolsa Verde</a:t>
            </a:r>
          </a:p>
        </p:txBody>
      </p:sp>
      <p:sp>
        <p:nvSpPr>
          <p:cNvPr id="5" name="Text Box 4"/>
          <p:cNvSpPr/>
          <p:nvPr/>
        </p:nvSpPr>
        <p:spPr>
          <a:xfrm>
            <a:off x="1632298" y="2492896"/>
            <a:ext cx="9577022" cy="3807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79,9 mil famílias assentadas </a:t>
            </a:r>
            <a:r>
              <a:rPr lang="pt-BR" sz="20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cadastradas no 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Fomento Brasil Sem Miséria</a:t>
            </a:r>
          </a:p>
        </p:txBody>
      </p:sp>
      <p:sp>
        <p:nvSpPr>
          <p:cNvPr id="6" name="Text Box 5"/>
          <p:cNvSpPr/>
          <p:nvPr/>
        </p:nvSpPr>
        <p:spPr>
          <a:xfrm>
            <a:off x="2136354" y="3212976"/>
            <a:ext cx="9072966" cy="3807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401,2 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mil famílias assentadas </a:t>
            </a:r>
            <a:r>
              <a:rPr lang="pt-BR" sz="20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atendidas pela 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ATES</a:t>
            </a:r>
          </a:p>
        </p:txBody>
      </p:sp>
      <p:sp>
        <p:nvSpPr>
          <p:cNvPr id="7" name="Text Box 6"/>
          <p:cNvSpPr/>
          <p:nvPr/>
        </p:nvSpPr>
        <p:spPr>
          <a:xfrm>
            <a:off x="912218" y="1124744"/>
            <a:ext cx="10297102" cy="3807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415,6 mil famílias assentadas </a:t>
            </a:r>
            <a:r>
              <a:rPr lang="pt-BR" sz="20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beneficiadas pelo 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Bolsa Família</a:t>
            </a:r>
          </a:p>
        </p:txBody>
      </p:sp>
      <p:sp>
        <p:nvSpPr>
          <p:cNvPr id="9" name="Text Box 1"/>
          <p:cNvSpPr/>
          <p:nvPr/>
        </p:nvSpPr>
        <p:spPr>
          <a:xfrm>
            <a:off x="2928442" y="4725144"/>
            <a:ext cx="9145016" cy="12394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sng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Infraestrutura</a:t>
            </a:r>
            <a:r>
              <a:rPr lang="pt-BR" sz="2000" b="1" i="0" u="sng" strike="noStrike" cap="none" dirty="0" smtClean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 Básica – </a:t>
            </a:r>
            <a:r>
              <a:rPr lang="pt-BR" sz="2000" i="0" u="sng" strike="noStrike" cap="none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Arial" pitchFamily="2"/>
                <a:ea typeface="Arial" pitchFamily="34"/>
                <a:cs typeface="Arial" pitchFamily="34"/>
              </a:rPr>
              <a:t>Articulação de Politicas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Estradas </a:t>
            </a:r>
            <a:r>
              <a:rPr lang="pt-BR" sz="2000" dirty="0"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( Orçamento Incra e Parcerias com Estados e Municípios)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, Agua </a:t>
            </a:r>
            <a:r>
              <a:rPr lang="pt-BR" sz="2000" dirty="0"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(Programa Agua para Todos</a:t>
            </a:r>
            <a:r>
              <a:rPr lang="pt-BR" sz="2000" dirty="0" smtClean="0"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), </a:t>
            </a:r>
            <a:r>
              <a:rPr lang="pt-BR" sz="2000" b="1" dirty="0"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Habitação</a:t>
            </a:r>
            <a:r>
              <a:rPr lang="pt-BR" sz="2000" dirty="0" smtClean="0"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 ( MCMVR) 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e Energia Elétrica </a:t>
            </a:r>
            <a:r>
              <a:rPr lang="pt-BR" sz="2000" dirty="0" smtClean="0"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(</a:t>
            </a:r>
            <a:r>
              <a:rPr lang="pt-BR" sz="2000" dirty="0"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Luz para todos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)</a:t>
            </a:r>
            <a:endParaRPr lang="pt-BR" sz="20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609480" y="277920"/>
            <a:ext cx="10455866" cy="774719"/>
          </a:xfrm>
        </p:spPr>
        <p:txBody>
          <a:bodyPr wrap="square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215640" lvl="0" indent="-191880" algn="l">
              <a:lnSpc>
                <a:spcPct val="90000"/>
              </a:lnSpc>
              <a:tabLst>
                <a:tab pos="215640" algn="l"/>
                <a:tab pos="664559" algn="l"/>
                <a:tab pos="1113839" algn="l"/>
                <a:tab pos="1563120" algn="l"/>
                <a:tab pos="2012400" algn="l"/>
                <a:tab pos="2461680" algn="l"/>
                <a:tab pos="2910960" algn="l"/>
                <a:tab pos="3360240" algn="l"/>
                <a:tab pos="3809520" algn="l"/>
                <a:tab pos="4258799" algn="l"/>
                <a:tab pos="4708080" algn="l"/>
                <a:tab pos="5157359" algn="l"/>
                <a:tab pos="5606640" algn="l"/>
                <a:tab pos="6055920" algn="l"/>
                <a:tab pos="6505200" algn="l"/>
                <a:tab pos="6954480" algn="l"/>
                <a:tab pos="7403760" algn="l"/>
                <a:tab pos="7853040" algn="l"/>
                <a:tab pos="8302319" algn="l"/>
                <a:tab pos="8751600" algn="l"/>
                <a:tab pos="9200880" algn="l"/>
              </a:tabLst>
            </a:pPr>
            <a:r>
              <a:rPr lang="pt-BR" sz="2400" b="1" dirty="0" smtClean="0">
                <a:solidFill>
                  <a:srgbClr val="00664D"/>
                </a:solidFill>
                <a:latin typeface="Arial" pitchFamily="34"/>
                <a:cs typeface="Arial" pitchFamily="34"/>
              </a:rPr>
              <a:t>Programa Nacional de Educação na Reforma Agrária - PRONERA </a:t>
            </a:r>
            <a:endParaRPr lang="pt-BR" sz="2400" b="1" dirty="0">
              <a:solidFill>
                <a:srgbClr val="00664D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9879" y="836640"/>
            <a:ext cx="5146560" cy="54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3"/>
          <p:cNvSpPr/>
          <p:nvPr/>
        </p:nvSpPr>
        <p:spPr>
          <a:xfrm>
            <a:off x="7176960" y="1773360"/>
            <a:ext cx="3338639" cy="24951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2D050"/>
          </a:solidFill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800" b="1" i="0" u="none" strike="noStrike" cap="none" baseline="0" dirty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ourier New" pitchFamily="49"/>
                <a:ea typeface="Courier New" pitchFamily="49"/>
                <a:cs typeface="Courier New" pitchFamily="49"/>
              </a:rPr>
              <a:t>1998-2014</a:t>
            </a:r>
          </a:p>
          <a:p>
            <a:pPr marL="0" marR="0" lvl="0" indent="0" algn="l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19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Courier New" pitchFamily="49"/>
                <a:ea typeface="Courier New" pitchFamily="49"/>
                <a:cs typeface="Courier New" pitchFamily="49"/>
              </a:rPr>
              <a:t>320 </a:t>
            </a:r>
            <a:r>
              <a:rPr lang="pt-BR" sz="19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ourier New" pitchFamily="49"/>
                <a:ea typeface="Courier New" pitchFamily="49"/>
                <a:cs typeface="Courier New" pitchFamily="49"/>
              </a:rPr>
              <a:t>cursos</a:t>
            </a:r>
          </a:p>
          <a:p>
            <a:pPr marL="0" marR="0" lvl="0" indent="0" algn="l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19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ourier New" pitchFamily="49"/>
                <a:ea typeface="Courier New" pitchFamily="49"/>
                <a:cs typeface="Courier New" pitchFamily="49"/>
              </a:rPr>
              <a:t>1.880 municípios</a:t>
            </a:r>
          </a:p>
          <a:p>
            <a:pPr marL="0" marR="0" lvl="0" indent="0" algn="l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19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ourier New" pitchFamily="49"/>
                <a:ea typeface="Courier New" pitchFamily="49"/>
                <a:cs typeface="Courier New" pitchFamily="49"/>
              </a:rPr>
              <a:t>82 Inst. de Ensino</a:t>
            </a:r>
          </a:p>
          <a:p>
            <a:pPr marL="0" marR="0" lvl="0" indent="0" algn="l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19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ourier New" pitchFamily="49"/>
                <a:ea typeface="Courier New" pitchFamily="49"/>
                <a:cs typeface="Courier New" pitchFamily="49"/>
              </a:rPr>
              <a:t>164.894 alunos/as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154" y="278036"/>
            <a:ext cx="11857434" cy="774700"/>
          </a:xfrm>
        </p:spPr>
        <p:txBody>
          <a:bodyPr>
            <a:noAutofit/>
          </a:bodyPr>
          <a:lstStyle/>
          <a:p>
            <a:pPr marL="215900" indent="-192088" algn="l">
              <a:lnSpc>
                <a:spcPct val="90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pt-BR" sz="3200" b="1" kern="1200" dirty="0" smtClean="0">
                <a:solidFill>
                  <a:srgbClr val="00664D"/>
                </a:solidFill>
                <a:latin typeface="Arial" charset="0"/>
                <a:ea typeface="Microsoft YaHei" pitchFamily="34" charset="-122"/>
                <a:cs typeface="Arial" charset="0"/>
              </a:rPr>
              <a:t>Programa </a:t>
            </a:r>
            <a:r>
              <a:rPr lang="pt-BR" sz="3200" b="1" kern="1200" dirty="0">
                <a:solidFill>
                  <a:srgbClr val="00664D"/>
                </a:solidFill>
                <a:latin typeface="Arial" charset="0"/>
                <a:ea typeface="Microsoft YaHei" pitchFamily="34" charset="-122"/>
                <a:cs typeface="Arial" charset="0"/>
              </a:rPr>
              <a:t>de </a:t>
            </a:r>
            <a:r>
              <a:rPr lang="pt-BR" sz="3200" b="1" kern="1200" dirty="0" smtClean="0">
                <a:solidFill>
                  <a:srgbClr val="00664D"/>
                </a:solidFill>
                <a:latin typeface="Arial" charset="0"/>
                <a:ea typeface="Microsoft YaHei" pitchFamily="34" charset="-122"/>
                <a:cs typeface="Arial" charset="0"/>
              </a:rPr>
              <a:t>Assessoria Técnica Social e Ambiental - ATES</a:t>
            </a:r>
            <a:endParaRPr lang="pt-BR" sz="3200" b="1" kern="1200" dirty="0">
              <a:solidFill>
                <a:srgbClr val="00664D"/>
              </a:solidFill>
              <a:latin typeface="Arial" charset="0"/>
              <a:ea typeface="Microsoft YaHei" pitchFamily="34" charset="-122"/>
              <a:cs typeface="Arial" charset="0"/>
            </a:endParaRPr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68" y="1916832"/>
            <a:ext cx="4965934" cy="3219010"/>
          </a:xfrm>
          <a:ln w="25400">
            <a:solidFill>
              <a:schemeClr val="tx1"/>
            </a:solidFill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76672"/>
            <a:ext cx="1219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3296"/>
              </p:ext>
            </p:extLst>
          </p:nvPr>
        </p:nvGraphicFramePr>
        <p:xfrm>
          <a:off x="339140" y="1916832"/>
          <a:ext cx="5181590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m de Bitmap" r:id="rId4" imgW="9659698" imgH="6009524" progId="Paint.Picture">
                  <p:embed/>
                </p:oleObj>
              </mc:Choice>
              <mc:Fallback>
                <p:oleObj name="Imagem de Bitmap" r:id="rId4" imgW="9659698" imgH="60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140" y="1916832"/>
                        <a:ext cx="5181590" cy="3240360"/>
                      </a:xfrm>
                      <a:prstGeom prst="rect">
                        <a:avLst/>
                      </a:prstGeom>
                      <a:noFill/>
                      <a:ln w="254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8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aixaDeTexto 14"/>
          <p:cNvSpPr txBox="1">
            <a:spLocks noChangeArrowheads="1"/>
          </p:cNvSpPr>
          <p:nvPr/>
        </p:nvSpPr>
        <p:spPr bwMode="auto">
          <a:xfrm>
            <a:off x="1525588" y="82742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800" b="1" dirty="0" smtClean="0">
                <a:solidFill>
                  <a:schemeClr val="accent1">
                    <a:lumMod val="50000"/>
                  </a:schemeClr>
                </a:solidFill>
              </a:rPr>
              <a:t>Residência agrária/extensão rural</a:t>
            </a:r>
            <a:endParaRPr lang="pt-BR" altLang="pt-B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63" y="3843338"/>
            <a:ext cx="2863850" cy="229076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3588" y="3802063"/>
            <a:ext cx="3108325" cy="2332037"/>
          </a:xfrm>
          <a:prstGeom prst="rect">
            <a:avLst/>
          </a:prstGeom>
          <a:noFill/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4"/>
          <a:srcRect r="10904"/>
          <a:stretch/>
        </p:blipFill>
        <p:spPr>
          <a:xfrm>
            <a:off x="7721600" y="3798888"/>
            <a:ext cx="2789238" cy="234950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763" y="1524000"/>
            <a:ext cx="2886075" cy="226853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Espaço Reservado para Conteúdo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701800" y="1516063"/>
            <a:ext cx="2868613" cy="2268537"/>
          </a:xfrm>
          <a:prstGeom prst="rect">
            <a:avLst/>
          </a:prstGeom>
          <a:noFill/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1511300"/>
            <a:ext cx="3073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4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154" y="278036"/>
            <a:ext cx="11857434" cy="774700"/>
          </a:xfrm>
        </p:spPr>
        <p:txBody>
          <a:bodyPr>
            <a:noAutofit/>
          </a:bodyPr>
          <a:lstStyle/>
          <a:p>
            <a:pPr marL="215900" indent="-192088" algn="l">
              <a:lnSpc>
                <a:spcPct val="90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pt-BR" sz="3200" b="1" kern="1200" dirty="0" smtClean="0">
                <a:solidFill>
                  <a:srgbClr val="00664D"/>
                </a:solidFill>
                <a:latin typeface="Arial" charset="0"/>
                <a:ea typeface="Microsoft YaHei" pitchFamily="34" charset="-122"/>
                <a:cs typeface="Arial" charset="0"/>
              </a:rPr>
              <a:t>Programa </a:t>
            </a:r>
            <a:r>
              <a:rPr lang="pt-BR" sz="3200" b="1" kern="1200" dirty="0">
                <a:solidFill>
                  <a:srgbClr val="00664D"/>
                </a:solidFill>
                <a:latin typeface="Arial" charset="0"/>
                <a:ea typeface="Microsoft YaHei" pitchFamily="34" charset="-122"/>
                <a:cs typeface="Arial" charset="0"/>
              </a:rPr>
              <a:t>de </a:t>
            </a:r>
            <a:r>
              <a:rPr lang="pt-BR" sz="3200" b="1" kern="1200" dirty="0" smtClean="0">
                <a:solidFill>
                  <a:srgbClr val="00664D"/>
                </a:solidFill>
                <a:latin typeface="Arial" charset="0"/>
                <a:ea typeface="Microsoft YaHei" pitchFamily="34" charset="-122"/>
                <a:cs typeface="Arial" charset="0"/>
              </a:rPr>
              <a:t>Agroindustrialização – TERRA FORTE</a:t>
            </a:r>
            <a:endParaRPr lang="pt-BR" sz="3200" b="1" kern="1200" dirty="0">
              <a:solidFill>
                <a:srgbClr val="00664D"/>
              </a:solidFill>
              <a:latin typeface="Arial" charset="0"/>
              <a:ea typeface="Microsoft YaHei" pitchFamily="34" charset="-122"/>
              <a:cs typeface="Arial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76672"/>
            <a:ext cx="12193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" y="1049028"/>
            <a:ext cx="11881320" cy="510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marca-fbb-plana-horizontal-png.pn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761942" y="6265112"/>
            <a:ext cx="1094492" cy="40424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4" y="6309320"/>
            <a:ext cx="132954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14" y="6259512"/>
            <a:ext cx="647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http://1.bp.blogspot.com/_a_k9yS1B4pg/S87bAZ8fVvI/AAAAAAAAFIU/dXX68B7IxtU/s1600/23595512cona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87" y="6237312"/>
            <a:ext cx="935931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4656634" y="6290746"/>
            <a:ext cx="648072" cy="369332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MDS</a:t>
            </a:r>
            <a:endParaRPr lang="pt-B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720530" y="6300028"/>
            <a:ext cx="864096" cy="369332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SG/PR</a:t>
            </a:r>
            <a:endParaRPr lang="pt-BR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695159" y="863639"/>
            <a:ext cx="10515600" cy="285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4800" b="0" i="0" u="none" strike="noStrike" cap="none" baseline="0" dirty="0" err="1" smtClean="0">
                <a:ln>
                  <a:noFill/>
                </a:ln>
                <a:solidFill>
                  <a:srgbClr val="00664D"/>
                </a:solidFill>
                <a:latin typeface="Arial Black" pitchFamily="34"/>
                <a:ea typeface="Microsoft YaHei" pitchFamily="34"/>
                <a:cs typeface="Microsoft YaHei" pitchFamily="34"/>
              </a:rPr>
              <a:t>Perpectivas</a:t>
            </a:r>
            <a:endParaRPr lang="pt-BR" sz="4800" b="0" i="0" u="none" strike="noStrike" cap="none" baseline="0" dirty="0">
              <a:ln>
                <a:noFill/>
              </a:ln>
              <a:solidFill>
                <a:srgbClr val="00664D"/>
              </a:solidFill>
              <a:latin typeface="Arial Black" pitchFamily="34"/>
              <a:ea typeface="Microsoft YaHei" pitchFamily="34"/>
              <a:cs typeface="Microsoft YaHei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5159" y="3686039"/>
            <a:ext cx="9633240" cy="13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9520" y="1930908"/>
            <a:ext cx="11017080" cy="221817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just" rtl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ymbol" pitchFamily="18"/>
              <a:buChar char="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Tripé para o desenvolvimento: </a:t>
            </a:r>
            <a:r>
              <a:rPr lang="pt-BR" sz="2000" b="1" dirty="0"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C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ooperativismo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, 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Agroindústria Familiar 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e 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Conhecimento Técnico.</a:t>
            </a:r>
            <a:endParaRPr lang="pt-BR" sz="2000" b="1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Calibri" pitchFamily="34"/>
              <a:cs typeface="Calibri" pitchFamily="34"/>
            </a:endParaRPr>
          </a:p>
          <a:p>
            <a:pPr algn="just" hangingPunct="0">
              <a:lnSpc>
                <a:spcPct val="115000"/>
              </a:lnSpc>
              <a:buClr>
                <a:srgbClr val="000000"/>
              </a:buClr>
              <a:buSzPct val="100000"/>
              <a:buFont typeface="Symbol" pitchFamily="18"/>
              <a:buChar char="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Instrumentos: CRÉDITOS, </a:t>
            </a:r>
            <a:r>
              <a:rPr lang="pt-BR" sz="2000" b="1" dirty="0" smtClean="0"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ATES, PRONERA </a:t>
            </a:r>
            <a:r>
              <a:rPr lang="pt-BR" sz="2000" b="1" dirty="0" err="1" smtClean="0"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e</a:t>
            </a:r>
            <a:r>
              <a:rPr lang="pt-BR" sz="2000" b="1" i="0" u="none" strike="noStrike" cap="non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TERRA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 FORTE.</a:t>
            </a:r>
          </a:p>
          <a:p>
            <a:pPr marL="0" marR="0" lvl="0" indent="0" algn="just" rtl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ymbol" pitchFamily="18"/>
              <a:buChar char="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Planos de desenvolvimento territorial: conjunto de Assentamentos formando </a:t>
            </a:r>
            <a:r>
              <a:rPr lang="pt-BR" sz="2000" b="1" i="0" u="none" strike="noStrike" cap="non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APLs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 com agroindústrias como âncoras.</a:t>
            </a:r>
          </a:p>
          <a:p>
            <a:pPr marL="0" marR="0" lvl="0" indent="0" algn="just" rtl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ymbol" pitchFamily="18"/>
              <a:buChar char="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Forte articulação com Estados,</a:t>
            </a:r>
            <a:r>
              <a:rPr lang="pt-BR" sz="2000" b="1" i="0" u="none" strike="noStrike" cap="none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 Municípios, 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Instituições </a:t>
            </a:r>
            <a:r>
              <a:rPr lang="pt-BR" sz="2000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de 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Ensino,</a:t>
            </a:r>
            <a:r>
              <a:rPr lang="pt-BR" sz="2000" b="1" i="0" u="none" strike="noStrike" cap="none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 </a:t>
            </a:r>
            <a:r>
              <a:rPr lang="pt-BR" sz="2000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Calibri" pitchFamily="34"/>
                <a:cs typeface="Calibri" pitchFamily="34"/>
              </a:rPr>
              <a:t>Pesquisa e extensão.</a:t>
            </a:r>
            <a:endParaRPr lang="pt-BR" sz="2000" b="1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Calibri" pitchFamily="34"/>
              <a:cs typeface="Calibri" pitchFamily="34"/>
            </a:endParaRPr>
          </a:p>
        </p:txBody>
      </p:sp>
      <p:sp>
        <p:nvSpPr>
          <p:cNvPr id="3" name="Título 1"/>
          <p:cNvSpPr/>
          <p:nvPr/>
        </p:nvSpPr>
        <p:spPr>
          <a:xfrm>
            <a:off x="623880" y="710065"/>
            <a:ext cx="11260080" cy="774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215640" marR="0" lvl="0" indent="-191880" algn="l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15640" algn="l"/>
                <a:tab pos="664559" algn="l"/>
                <a:tab pos="1113839" algn="l"/>
                <a:tab pos="1563120" algn="l"/>
                <a:tab pos="2012400" algn="l"/>
                <a:tab pos="2461680" algn="l"/>
                <a:tab pos="2910960" algn="l"/>
                <a:tab pos="3360240" algn="l"/>
                <a:tab pos="3809520" algn="l"/>
                <a:tab pos="4258799" algn="l"/>
                <a:tab pos="4708080" algn="l"/>
                <a:tab pos="5157359" algn="l"/>
                <a:tab pos="5606640" algn="l"/>
                <a:tab pos="6055920" algn="l"/>
                <a:tab pos="6505200" algn="l"/>
                <a:tab pos="6954480" algn="l"/>
                <a:tab pos="7403760" algn="l"/>
                <a:tab pos="7853040" algn="l"/>
                <a:tab pos="8302319" algn="l"/>
                <a:tab pos="8751600" algn="l"/>
                <a:tab pos="9200880" algn="l"/>
              </a:tabLst>
            </a:pPr>
            <a:r>
              <a:rPr lang="pt-BR" sz="2400" b="1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" pitchFamily="34"/>
                <a:ea typeface="Arial" pitchFamily="34"/>
                <a:cs typeface="Arial" pitchFamily="34"/>
              </a:rPr>
              <a:t>Reforma </a:t>
            </a:r>
            <a:r>
              <a:rPr lang="pt-BR" sz="2400" b="1" i="0" u="none" strike="noStrike" cap="none" baseline="0" dirty="0">
                <a:ln>
                  <a:noFill/>
                </a:ln>
                <a:solidFill>
                  <a:srgbClr val="00664D"/>
                </a:solidFill>
                <a:latin typeface="Arial" pitchFamily="34"/>
                <a:ea typeface="Arial" pitchFamily="34"/>
                <a:cs typeface="Arial" pitchFamily="34"/>
              </a:rPr>
              <a:t>Agrária e </a:t>
            </a:r>
            <a:r>
              <a:rPr lang="pt-BR" sz="2400" b="1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" pitchFamily="34"/>
                <a:ea typeface="Arial" pitchFamily="34"/>
                <a:cs typeface="Arial" pitchFamily="34"/>
              </a:rPr>
              <a:t>Desenvolvimento</a:t>
            </a:r>
            <a:endParaRPr lang="pt-BR" sz="2400" b="1" i="0" u="none" strike="noStrike" cap="none" baseline="0" dirty="0">
              <a:ln>
                <a:noFill/>
              </a:ln>
              <a:solidFill>
                <a:srgbClr val="00664D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31960" y="433440"/>
            <a:ext cx="8650440" cy="64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2115666" y="519120"/>
            <a:ext cx="8229600" cy="771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397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4400" b="1" i="0" u="none" strike="noStrike" cap="none" baseline="0" dirty="0">
                <a:ln>
                  <a:noFill/>
                </a:ln>
                <a:solidFill>
                  <a:srgbClr val="385723"/>
                </a:solidFill>
                <a:latin typeface="Calibri" pitchFamily="34"/>
                <a:ea typeface="ＭＳ Ｐゴシック" pitchFamily="34"/>
                <a:cs typeface="ＭＳ Ｐゴシック" pitchFamily="34"/>
              </a:rPr>
              <a:t>               </a:t>
            </a:r>
            <a:r>
              <a:rPr lang="pt-BR" sz="4400" b="1" i="0" u="none" strike="noStrike" cap="none" baseline="0" dirty="0" smtClean="0">
                <a:ln>
                  <a:noFill/>
                </a:ln>
                <a:solidFill>
                  <a:srgbClr val="385723"/>
                </a:solidFill>
                <a:latin typeface="Calibri" pitchFamily="34"/>
                <a:ea typeface="ＭＳ Ｐゴシック" pitchFamily="34"/>
                <a:cs typeface="ＭＳ Ｐゴシック" pitchFamily="34"/>
              </a:rPr>
              <a:t>Muito Obrigado!</a:t>
            </a:r>
            <a:endParaRPr lang="pt-BR" sz="4400" b="1" i="0" u="none" strike="noStrike" cap="none" baseline="0" dirty="0">
              <a:ln>
                <a:noFill/>
              </a:ln>
              <a:solidFill>
                <a:srgbClr val="385723"/>
              </a:solidFill>
              <a:latin typeface="Calibri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3" name="Text Box 2"/>
          <p:cNvSpPr/>
          <p:nvPr/>
        </p:nvSpPr>
        <p:spPr>
          <a:xfrm>
            <a:off x="264938" y="1700280"/>
            <a:ext cx="3887640" cy="11948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/>
                <a:ea typeface="Microsoft YaHei" pitchFamily="34"/>
                <a:cs typeface="Microsoft YaHei" pitchFamily="34"/>
              </a:rPr>
              <a:t>Cesar </a:t>
            </a:r>
            <a:r>
              <a:rPr lang="pt-BR" sz="2800" b="1" dirty="0" err="1" smtClean="0">
                <a:solidFill>
                  <a:srgbClr val="000000"/>
                </a:solidFill>
                <a:latin typeface="Calibri" pitchFamily="34"/>
                <a:ea typeface="Microsoft YaHei" pitchFamily="34"/>
                <a:cs typeface="Microsoft YaHei" pitchFamily="34"/>
              </a:rPr>
              <a:t>Aldrighi</a:t>
            </a:r>
            <a:endParaRPr lang="pt-BR" sz="2800" b="1" i="0" u="none" strike="noStrike" cap="none" baseline="0" dirty="0">
              <a:ln>
                <a:noFill/>
              </a:ln>
              <a:solidFill>
                <a:srgbClr val="000000"/>
              </a:solidFill>
              <a:latin typeface="Calibri" pitchFamily="34"/>
              <a:ea typeface="Microsoft YaHei" pitchFamily="34"/>
              <a:cs typeface="Microsoft YaHei" pitchFamily="34"/>
            </a:endParaRPr>
          </a:p>
          <a:p>
            <a:pPr marL="0" marR="0" lvl="0" indent="0" algn="r" rtl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34"/>
                <a:cs typeface="Microsoft YaHei" pitchFamily="34"/>
              </a:rPr>
              <a:t>Diretor</a:t>
            </a:r>
            <a:r>
              <a:rPr lang="pt-BR" b="1" i="0" u="none" strike="noStrike" cap="none" dirty="0" smtClean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34"/>
                <a:cs typeface="Microsoft YaHei" pitchFamily="34"/>
              </a:rPr>
              <a:t> de Desenvolvimento de Assentamentos </a:t>
            </a:r>
            <a:r>
              <a:rPr lang="pt-BR" b="1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34"/>
                <a:cs typeface="Microsoft YaHei" pitchFamily="34"/>
              </a:rPr>
              <a:t>do </a:t>
            </a:r>
            <a:r>
              <a:rPr lang="pt-BR" b="1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34"/>
                <a:cs typeface="Microsoft YaHei" pitchFamily="34"/>
              </a:rPr>
              <a:t>Incra</a:t>
            </a:r>
          </a:p>
        </p:txBody>
      </p:sp>
      <p:sp>
        <p:nvSpPr>
          <p:cNvPr id="4" name="Line 3"/>
          <p:cNvSpPr/>
          <p:nvPr/>
        </p:nvSpPr>
        <p:spPr>
          <a:xfrm>
            <a:off x="6167362" y="1768320"/>
            <a:ext cx="1440" cy="914400"/>
          </a:xfrm>
          <a:prstGeom prst="line">
            <a:avLst/>
          </a:prstGeom>
          <a:noFill/>
          <a:ln w="12600">
            <a:solidFill>
              <a:srgbClr val="008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1800" b="0" i="0" u="none" strike="noStrike" cap="none" baseline="0">
              <a:ln>
                <a:noFill/>
              </a:ln>
              <a:solidFill>
                <a:srgbClr val="FFFFFF"/>
              </a:solidFill>
              <a:latin typeface="Arial" pitchFamily="2"/>
              <a:ea typeface="Microsoft YaHei" pitchFamily="34"/>
              <a:cs typeface="Microsoft YaHei" pitchFamily="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64946" y="1727280"/>
            <a:ext cx="4140360" cy="947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800" b="0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34"/>
                <a:cs typeface="Microsoft YaHei" pitchFamily="34"/>
              </a:rPr>
              <a:t>Cesar.aldrighi@incra.gov.br</a:t>
            </a:r>
            <a:endParaRPr lang="pt-BR" sz="28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Calibri" pitchFamily="34"/>
              <a:ea typeface="Microsoft YaHei" pitchFamily="34"/>
              <a:cs typeface="Microsoft YaHei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34"/>
                <a:cs typeface="Microsoft YaHei" pitchFamily="34"/>
              </a:rPr>
              <a:t>55 61</a:t>
            </a:r>
            <a:r>
              <a:rPr lang="pt-BR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34"/>
                <a:cs typeface="Microsoft YaHei" pitchFamily="34"/>
              </a:rPr>
              <a:t> 3411 </a:t>
            </a:r>
            <a:r>
              <a:rPr lang="pt-BR" sz="2800" b="0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34"/>
                <a:cs typeface="Microsoft YaHei" pitchFamily="34"/>
              </a:rPr>
              <a:t>7439</a:t>
            </a:r>
            <a:endParaRPr lang="pt-BR" sz="28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Calibri" pitchFamily="34"/>
              <a:ea typeface="Microsoft YaHei" pitchFamily="34"/>
              <a:cs typeface="Microsoft YaHei" pitchFamily="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82680" y="5784840"/>
            <a:ext cx="10058400" cy="94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9182"/>
          <a:stretch>
            <a:fillRect/>
          </a:stretch>
        </p:blipFill>
        <p:spPr>
          <a:xfrm>
            <a:off x="6024786" y="2962439"/>
            <a:ext cx="5416560" cy="28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7"/>
          <p:cNvSpPr/>
          <p:nvPr/>
        </p:nvSpPr>
        <p:spPr>
          <a:xfrm>
            <a:off x="624186" y="3346099"/>
            <a:ext cx="4186079" cy="5869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3200" b="1" i="0" u="none" strike="noStrike" cap="none" baseline="0" dirty="0">
                <a:ln>
                  <a:noFill/>
                </a:ln>
                <a:solidFill>
                  <a:srgbClr val="008000"/>
                </a:solidFill>
                <a:latin typeface="Arial" pitchFamily="2"/>
                <a:ea typeface="Arial" pitchFamily="34"/>
                <a:cs typeface="Arial" pitchFamily="34"/>
              </a:rPr>
              <a:t>www.incra.gov.br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609480" y="128520"/>
            <a:ext cx="10968120" cy="14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3600" b="0" i="0" u="none" strike="noStrike" cap="none" baseline="0">
                <a:ln>
                  <a:noFill/>
                </a:ln>
                <a:solidFill>
                  <a:srgbClr val="00664D"/>
                </a:solidFill>
                <a:latin typeface="Arial Black" pitchFamily="34"/>
                <a:ea typeface="Microsoft YaHei" pitchFamily="34"/>
                <a:cs typeface="Microsoft YaHei" pitchFamily="34"/>
              </a:rPr>
              <a:t>SUMÁRIO</a:t>
            </a:r>
          </a:p>
        </p:txBody>
      </p:sp>
      <p:sp>
        <p:nvSpPr>
          <p:cNvPr id="3" name="Rectangle 2"/>
          <p:cNvSpPr/>
          <p:nvPr/>
        </p:nvSpPr>
        <p:spPr>
          <a:xfrm>
            <a:off x="587520" y="1739880"/>
            <a:ext cx="6657840" cy="2842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3200" b="0" i="0" u="none" strike="noStrike" cap="none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Arial" pitchFamily="2"/>
                <a:ea typeface="Arial" pitchFamily="34"/>
                <a:cs typeface="Arial" pitchFamily="34"/>
              </a:rPr>
              <a:t>A nova Ruralidade do Brasil</a:t>
            </a:r>
            <a:endParaRPr lang="pt-BR" sz="3200" b="0" i="0" u="none" strike="noStrike" cap="none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Arial" pitchFamily="2"/>
              <a:ea typeface="Arial" pitchFamily="34"/>
              <a:cs typeface="Arial" pitchFamily="34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3200" b="0" i="0" u="none" strike="noStrike" cap="none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Arial" pitchFamily="2"/>
                <a:ea typeface="Arial" pitchFamily="34"/>
                <a:cs typeface="Arial" pitchFamily="34"/>
              </a:rPr>
              <a:t>Números </a:t>
            </a:r>
            <a:r>
              <a:rPr lang="pt-BR" sz="3200" b="0" i="0" u="none" strike="noStrike" cap="none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Arial" pitchFamily="2"/>
                <a:ea typeface="Arial" pitchFamily="34"/>
                <a:cs typeface="Arial" pitchFamily="34"/>
              </a:rPr>
              <a:t>da reforma agrária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3200" b="0" i="0" u="none" strike="noStrike" cap="none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Arial" pitchFamily="2"/>
                <a:ea typeface="Arial" pitchFamily="34"/>
                <a:cs typeface="Arial" pitchFamily="34"/>
              </a:rPr>
              <a:t>As politicas públicas</a:t>
            </a:r>
            <a:endParaRPr lang="pt-BR" sz="3200" b="0" i="0" u="none" strike="noStrike" cap="none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Arial" pitchFamily="2"/>
              <a:ea typeface="Arial" pitchFamily="34"/>
              <a:cs typeface="Arial" pitchFamily="34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3200" b="0" i="0" u="none" strike="noStrike" cap="none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Arial" pitchFamily="2"/>
                <a:ea typeface="Arial" pitchFamily="34"/>
                <a:cs typeface="Arial" pitchFamily="34"/>
              </a:rPr>
              <a:t>Perspectivas</a:t>
            </a:r>
            <a:endParaRPr lang="pt-BR" sz="3200" b="0" i="0" u="none" strike="noStrike" cap="none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Arial" pitchFamily="2"/>
              <a:ea typeface="Arial" pitchFamily="34"/>
              <a:cs typeface="Arial" pitchFamily="34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32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Arial" pitchFamily="34"/>
              <a:cs typeface="Arial" pitchFamily="34"/>
            </a:endParaRPr>
          </a:p>
          <a:p>
            <a:pPr marL="457200" marR="0" lvl="0" indent="-4572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endParaRPr lang="pt-BR" sz="32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Arial" pitchFamily="34"/>
              <a:cs typeface="Arial" pitchFamily="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34000" y="1663559"/>
            <a:ext cx="5224680" cy="3932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rico.goulart\Desktop\APRE_MIN_10JUN\IMAGENS\BRASIL.jpeg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84240" y="494640"/>
            <a:ext cx="9095760" cy="5310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850319" y="30240"/>
            <a:ext cx="10885680" cy="31377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600" b="1" i="0" u="none" strike="noStrike" cap="none" baseline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Famílias Acampadas 2015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6212" t="4278" r="4559" b="5946"/>
          <a:stretch>
            <a:fillRect/>
          </a:stretch>
        </p:blipFill>
        <p:spPr>
          <a:xfrm>
            <a:off x="192240" y="333360"/>
            <a:ext cx="8424720" cy="5832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904240" y="1773360"/>
            <a:ext cx="3095640" cy="2569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00B050"/>
            </a:solidFill>
            <a:custDash>
              <a:ds d="400000" sp="100000"/>
            </a:custDash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3600" b="0" i="0" u="none" strike="noStrike" cap="none" baseline="0">
                <a:ln>
                  <a:noFill/>
                </a:ln>
                <a:solidFill>
                  <a:srgbClr val="009973"/>
                </a:solidFill>
                <a:latin typeface="Arial" pitchFamily="2"/>
                <a:ea typeface="Microsoft YaHei" pitchFamily="34"/>
                <a:cs typeface="Microsoft YaHei" pitchFamily="34"/>
              </a:rPr>
              <a:t>BRASIL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800" b="0" i="0" u="none" strike="noStrike" cap="none" baseline="0">
                <a:ln>
                  <a:noFill/>
                </a:ln>
                <a:solidFill>
                  <a:srgbClr val="009973"/>
                </a:solidFill>
                <a:latin typeface="Arial" pitchFamily="2"/>
                <a:ea typeface="Microsoft YaHei" pitchFamily="34"/>
                <a:cs typeface="Microsoft YaHei" pitchFamily="34"/>
              </a:rPr>
              <a:t>Nova Ruralidade: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t-BR" sz="3600" b="1" i="0" u="none" strike="noStrike" cap="none" baseline="0">
              <a:ln>
                <a:noFill/>
              </a:ln>
              <a:solidFill>
                <a:srgbClr val="009973"/>
              </a:solidFill>
              <a:latin typeface="Arial" pitchFamily="2"/>
              <a:ea typeface="Microsoft YaHei" pitchFamily="34"/>
              <a:cs typeface="Microsoft YaHei" pitchFamily="34"/>
            </a:endParaRP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3600" b="1" i="0" u="none" strike="noStrike" cap="none" baseline="0">
                <a:ln>
                  <a:noFill/>
                </a:ln>
                <a:solidFill>
                  <a:srgbClr val="009973"/>
                </a:solidFill>
                <a:latin typeface="Arial" pitchFamily="2"/>
                <a:ea typeface="Microsoft YaHei" pitchFamily="34"/>
                <a:cs typeface="Microsoft YaHei" pitchFamily="34"/>
              </a:rPr>
              <a:t>37%  da população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8329680" y="836640"/>
            <a:ext cx="3501359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800" b="1" i="0" u="none" strike="noStrike" cap="none" baseline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Rede Urbana (2007)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6600" y="260280"/>
            <a:ext cx="8308799" cy="5975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9520" y="333360"/>
            <a:ext cx="7777514" cy="5988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/>
          <p:nvPr/>
        </p:nvSpPr>
        <p:spPr>
          <a:xfrm>
            <a:off x="8329082" y="692279"/>
            <a:ext cx="3600360" cy="1556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3200" b="1" i="0" u="none" strike="noStrike" cap="none" baseline="0" dirty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Deslocamento para serviços de saúde (2007)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695159" y="863639"/>
            <a:ext cx="10515600" cy="285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4800" b="0" i="0" u="none" strike="noStrike" cap="none" baseline="0">
                <a:ln>
                  <a:noFill/>
                </a:ln>
                <a:solidFill>
                  <a:srgbClr val="00664D"/>
                </a:solidFill>
                <a:latin typeface="Arial Black" pitchFamily="34"/>
                <a:ea typeface="Microsoft YaHei" pitchFamily="34"/>
                <a:cs typeface="Microsoft YaHei" pitchFamily="34"/>
              </a:rPr>
              <a:t>Números da Reforma Agrária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5159" y="3686039"/>
            <a:ext cx="9633240" cy="13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919080"/>
            <a:ext cx="4202280" cy="416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43880" y="3429000"/>
            <a:ext cx="2948040" cy="255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835520" y="3402000"/>
            <a:ext cx="2816280" cy="2436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/>
          <p:nvPr/>
        </p:nvSpPr>
        <p:spPr>
          <a:xfrm>
            <a:off x="457200" y="290520"/>
            <a:ext cx="3290759" cy="623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1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Mapa de distribuição das famílias assentadas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92240" y="5184000"/>
            <a:ext cx="3788639" cy="14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6"/>
          <p:cNvSpPr/>
          <p:nvPr/>
        </p:nvSpPr>
        <p:spPr>
          <a:xfrm>
            <a:off x="4202280" y="189000"/>
            <a:ext cx="7510319" cy="2759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598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800" b="1" i="0" u="none" strike="noStrike" cap="none" baseline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9,2 mil </a:t>
            </a:r>
            <a: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assentamentos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598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800" b="1" i="0" u="none" strike="noStrike" cap="none" baseline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969,7 mil famílias </a:t>
            </a:r>
            <a: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assentadas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598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Aproximadamente </a:t>
            </a:r>
            <a:r>
              <a:rPr lang="pt-BR" sz="2800" b="1" i="0" u="none" strike="noStrike" cap="none" baseline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1 milhão de lotes</a:t>
            </a:r>
            <a: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, onde vivem aproximadamente </a:t>
            </a:r>
            <a:r>
              <a:rPr lang="pt-BR" sz="2800" b="1" i="0" u="none" strike="noStrike" cap="none" baseline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4 milhões de pessoas</a:t>
            </a:r>
            <a: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598"/>
              </a:spcAft>
              <a:buClr>
                <a:srgbClr val="0000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800" b="1" i="0" u="none" strike="noStrike" cap="none" baseline="0">
                <a:ln>
                  <a:noFill/>
                </a:ln>
                <a:solidFill>
                  <a:srgbClr val="00664D"/>
                </a:solidFill>
                <a:latin typeface="Arial" pitchFamily="2"/>
                <a:ea typeface="Arial" pitchFamily="34"/>
                <a:cs typeface="Arial" pitchFamily="34"/>
              </a:rPr>
              <a:t>88 milhões de hectares </a:t>
            </a:r>
            <a: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Arial" pitchFamily="34"/>
                <a:cs typeface="Arial" pitchFamily="34"/>
              </a:rPr>
              <a:t>destinados pelo Incra ou reconhecidos, sendo mais da metade </a:t>
            </a:r>
            <a:r>
              <a:rPr lang="pt-BR" sz="20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Arial" pitchFamily="34"/>
                <a:cs typeface="Arial" pitchFamily="34"/>
              </a:rPr>
              <a:t>nos últimos 10 anos</a:t>
            </a:r>
            <a:r>
              <a:rPr lang="pt-BR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Arial" pitchFamily="34"/>
                <a:cs typeface="Arial" pitchFamily="34"/>
              </a:rPr>
              <a:t>;</a:t>
            </a:r>
          </a:p>
        </p:txBody>
      </p:sp>
      <p:sp>
        <p:nvSpPr>
          <p:cNvPr id="8" name="Text Box 7"/>
          <p:cNvSpPr/>
          <p:nvPr/>
        </p:nvSpPr>
        <p:spPr>
          <a:xfrm>
            <a:off x="338040" y="4869000"/>
            <a:ext cx="3095640" cy="291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13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34"/>
                <a:cs typeface="Microsoft YaHei" pitchFamily="34"/>
              </a:rPr>
              <a:t>Fonte: Acervo Fundiário Incra 2015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1269826" y="3140967"/>
            <a:ext cx="9363472" cy="5753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t-BR" sz="2800" b="0" i="0" u="none" strike="noStrike" cap="none" baseline="0" dirty="0" smtClean="0">
                <a:ln>
                  <a:noFill/>
                </a:ln>
                <a:solidFill>
                  <a:srgbClr val="00664D"/>
                </a:solidFill>
                <a:latin typeface="Arial Black" pitchFamily="34"/>
                <a:ea typeface="Microsoft YaHei" pitchFamily="34"/>
                <a:cs typeface="Microsoft YaHei" pitchFamily="34"/>
              </a:rPr>
              <a:t>As famílias Assentadas e as Politicas Públicas</a:t>
            </a:r>
            <a:endParaRPr lang="pt-BR" sz="2800" b="0" i="0" u="none" strike="noStrike" cap="none" baseline="0" dirty="0">
              <a:ln>
                <a:noFill/>
              </a:ln>
              <a:solidFill>
                <a:srgbClr val="00664D"/>
              </a:solidFill>
              <a:latin typeface="Arial Black" pitchFamily="34"/>
              <a:ea typeface="Microsoft YaHei" pitchFamily="34"/>
              <a:cs typeface="Microsoft YaHei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2066" y="3686039"/>
            <a:ext cx="9633240" cy="135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9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ítulo1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ítulo2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ítulo2_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361</Words>
  <Application>Microsoft Office PowerPoint</Application>
  <PresentationFormat>Personalizar</PresentationFormat>
  <Paragraphs>93</Paragraphs>
  <Slides>18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Padrão</vt:lpstr>
      <vt:lpstr>Título1</vt:lpstr>
      <vt:lpstr>Título2</vt:lpstr>
      <vt:lpstr>Título2_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Programa Nacional de Educação na Reforma Agrária - PRONERA </vt:lpstr>
      <vt:lpstr>Programa de Assessoria Técnica Social e Ambiental - ATES</vt:lpstr>
      <vt:lpstr>Apresentação do PowerPoint</vt:lpstr>
      <vt:lpstr>Programa de Agroindustrialização – TERRA FORTE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Nacional de Colonização e Reforma Agrária - INCRA</dc:title>
  <dc:creator>Roger Camargo</dc:creator>
  <cp:lastModifiedBy>PC-I3</cp:lastModifiedBy>
  <cp:revision>79</cp:revision>
  <cp:lastPrinted>2015-06-16T14:57:29Z</cp:lastPrinted>
  <dcterms:modified xsi:type="dcterms:W3CDTF">2015-06-25T10:46:30Z</dcterms:modified>
</cp:coreProperties>
</file>