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sldIdLst>
    <p:sldId id="273" r:id="rId2"/>
    <p:sldId id="257" r:id="rId3"/>
    <p:sldId id="274" r:id="rId4"/>
    <p:sldId id="272" r:id="rId5"/>
    <p:sldId id="280" r:id="rId6"/>
    <p:sldId id="261" r:id="rId7"/>
    <p:sldId id="277" r:id="rId8"/>
    <p:sldId id="276" r:id="rId9"/>
    <p:sldId id="275" r:id="rId10"/>
    <p:sldId id="264" r:id="rId11"/>
    <p:sldId id="279" r:id="rId12"/>
    <p:sldId id="278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sed.org.br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twitter.com/Consed_" TargetMode="External"/><Relationship Id="rId4" Type="http://schemas.openxmlformats.org/officeDocument/2006/relationships/hyperlink" Target="https://www.facebook.com/Consed" TargetMode="Externa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267"/>
          <a:stretch/>
        </p:blipFill>
        <p:spPr>
          <a:xfrm>
            <a:off x="0" y="16720"/>
            <a:ext cx="9144000" cy="400827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169" y="2239998"/>
            <a:ext cx="3544831" cy="171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201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9"/>
            <a:ext cx="9144000" cy="68245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7786" y="585216"/>
            <a:ext cx="6180364" cy="149961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386" y="2286000"/>
            <a:ext cx="7658100" cy="390252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796801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A5D3794B-289A-4A80-97D7-111025398D45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329111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6837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720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5A61015F-7CC6-4D0A-9D87-873EA4C304CC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267"/>
          <a:stretch/>
        </p:blipFill>
        <p:spPr>
          <a:xfrm>
            <a:off x="0" y="16720"/>
            <a:ext cx="9144000" cy="400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17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9"/>
            <a:ext cx="9144000" cy="68245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6964" y="585216"/>
            <a:ext cx="6221186" cy="149961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1796801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A5D3794B-289A-4A80-97D7-111025398D45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329111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6837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75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9"/>
            <a:ext cx="9144000" cy="6824561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1796801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A5D3794B-289A-4A80-97D7-111025398D45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329111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6837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796800" y="585216"/>
            <a:ext cx="6261349" cy="149961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120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9"/>
            <a:ext cx="9144000" cy="6824561"/>
          </a:xfrm>
          <a:prstGeom prst="rect">
            <a:avLst/>
          </a:prstGeom>
        </p:spPr>
      </p:pic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1796801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A5D3794B-289A-4A80-97D7-111025398D45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329111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6837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6800" y="585216"/>
            <a:ext cx="6261349" cy="149961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008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56E91E96-98B0-4413-9547-46F3504108EF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41" y="1562362"/>
            <a:ext cx="3544831" cy="1716027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126671" y="3481979"/>
            <a:ext cx="57840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SDS/CONIC - Ed. </a:t>
            </a:r>
            <a:r>
              <a:rPr lang="pt-BR" dirty="0" err="1" smtClean="0"/>
              <a:t>Boulevard</a:t>
            </a:r>
            <a:r>
              <a:rPr lang="pt-BR" dirty="0" smtClean="0"/>
              <a:t> Center, Sala 501, BRASILIA - DF - Centro CEP: 70.391-900</a:t>
            </a:r>
          </a:p>
          <a:p>
            <a:pPr algn="ctr"/>
            <a:r>
              <a:rPr lang="pt-BR" dirty="0" smtClean="0"/>
              <a:t> (61) 2195-8650</a:t>
            </a:r>
          </a:p>
          <a:p>
            <a:r>
              <a:rPr lang="pt-BR" sz="18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Consed.org.br</a:t>
            </a:r>
            <a:r>
              <a:rPr lang="pt-BR" sz="18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| </a:t>
            </a:r>
            <a:r>
              <a:rPr lang="pt-BR" sz="18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Facebook</a:t>
            </a:r>
            <a:r>
              <a:rPr lang="pt-BR" sz="18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| </a:t>
            </a:r>
            <a:r>
              <a:rPr lang="pt-BR" sz="18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Twitter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5441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9"/>
            <a:ext cx="9144000" cy="6824561"/>
          </a:xfrm>
          <a:prstGeom prst="rect">
            <a:avLst/>
          </a:prstGeom>
        </p:spPr>
      </p:pic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1796801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A5D3794B-289A-4A80-97D7-111025398D45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329111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6837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796799" y="471509"/>
            <a:ext cx="5771493" cy="1520577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298120"/>
            <a:ext cx="4258818" cy="4709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827901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9"/>
            <a:ext cx="9144000" cy="682456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6864" y="4960138"/>
            <a:ext cx="5135336" cy="1463040"/>
          </a:xfrm>
        </p:spPr>
        <p:txBody>
          <a:bodyPr anchor="ctr">
            <a:normAutofit/>
          </a:bodyPr>
          <a:lstStyle>
            <a:lvl1pPr algn="r">
              <a:defRPr sz="36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1796801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A5D3794B-289A-4A80-97D7-111025398D45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2200" y="6470704"/>
            <a:ext cx="329111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6837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008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19"/>
            <a:ext cx="9144000" cy="6824561"/>
          </a:xfrm>
          <a:prstGeom prst="rect">
            <a:avLst/>
          </a:prstGeom>
        </p:spPr>
      </p:pic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1796801" y="6470704"/>
            <a:ext cx="1615607" cy="274320"/>
          </a:xfrm>
          <a:prstGeom prst="rect">
            <a:avLst/>
          </a:prstGeom>
        </p:spPr>
        <p:txBody>
          <a:bodyPr/>
          <a:lstStyle/>
          <a:p>
            <a:fld id="{A5D3794B-289A-4A80-97D7-111025398D45}" type="datetimeFigureOut">
              <a:rPr lang="en-US" smtClean="0"/>
              <a:t>4/7/2015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3291114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6837" y="6470704"/>
            <a:ext cx="730250" cy="274320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6800" y="585216"/>
            <a:ext cx="6261349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287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consed@consed.org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42900" y="4292600"/>
            <a:ext cx="5829300" cy="2130577"/>
          </a:xfrm>
        </p:spPr>
        <p:txBody>
          <a:bodyPr>
            <a:normAutofit/>
          </a:bodyPr>
          <a:lstStyle/>
          <a:p>
            <a:r>
              <a:rPr lang="pt-BR" sz="3200" dirty="0" smtClean="0"/>
              <a:t>“</a:t>
            </a:r>
            <a:r>
              <a:rPr lang="pt-BR" sz="3200" dirty="0" err="1" smtClean="0"/>
              <a:t>Fundeb</a:t>
            </a:r>
            <a:r>
              <a:rPr lang="pt-BR" sz="3200" dirty="0" smtClean="0"/>
              <a:t>: reformulações necessárias, perspectivas de prorrogação e desafios a vencer</a:t>
            </a:r>
            <a:r>
              <a:rPr lang="pt-BR" sz="2800" dirty="0" smtClean="0"/>
              <a:t>” </a:t>
            </a:r>
            <a:endParaRPr lang="pt-BR" sz="2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BR" sz="2400" smtClean="0"/>
              <a:t>Raquel Teixeira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63832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37267" y="176785"/>
            <a:ext cx="6491817" cy="1499616"/>
          </a:xfrm>
        </p:spPr>
        <p:txBody>
          <a:bodyPr>
            <a:normAutofit/>
          </a:bodyPr>
          <a:lstStyle/>
          <a:p>
            <a:r>
              <a:rPr lang="pt-BR" sz="3200" b="1" spc="200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o FUNDEB</a:t>
            </a:r>
            <a:endParaRPr lang="pt-BR" sz="3200" dirty="0"/>
          </a:p>
        </p:txBody>
      </p:sp>
      <p:sp>
        <p:nvSpPr>
          <p:cNvPr id="9" name="Espaço Reservado para Conteúdo 8"/>
          <p:cNvSpPr>
            <a:spLocks noGrp="1"/>
          </p:cNvSpPr>
          <p:nvPr>
            <p:ph idx="1"/>
          </p:nvPr>
        </p:nvSpPr>
        <p:spPr>
          <a:xfrm>
            <a:off x="1380066" y="1210734"/>
            <a:ext cx="7701492" cy="4766733"/>
          </a:xfrm>
        </p:spPr>
        <p:txBody>
          <a:bodyPr>
            <a:normAutofit fontScale="25000" lnSpcReduction="20000"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Alguns dos principais méritos: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7200" dirty="0">
              <a:solidFill>
                <a:prstClr val="black"/>
              </a:solidFill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Conquista da educação brasileira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Redistribuição de recursos e cooperação federativa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Equalização de investimentos dentro de cada estado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Alguma redução de diferenças na capacidade de dispêndio  entre estados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Reserva de recursos para valorização dos profissionais 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 startAt="4"/>
            </a:pPr>
            <a:endParaRPr lang="pt-BR" sz="7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Principal dificuldade para o futuro: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7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Insuficiência de recursos para dar cumprimento às metas do PNE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 -  a caminhada em direção ao custo/aluno/qualidade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 -  as políticas de valorização dos profissionais da educação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7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Principais pontos de ajuste: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7200" dirty="0">
              <a:solidFill>
                <a:prstClr val="black"/>
              </a:solidFill>
            </a:endParaRPr>
          </a:p>
          <a:p>
            <a:pPr marL="45720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A complementação da União</a:t>
            </a:r>
          </a:p>
          <a:p>
            <a:pPr marL="45720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O equilíbrio na distribuição de recursos face às necessidades </a:t>
            </a:r>
            <a:endParaRPr lang="pt-BR" sz="7200" dirty="0" smtClean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 smtClean="0">
                <a:solidFill>
                  <a:prstClr val="black"/>
                </a:solidFill>
              </a:rPr>
              <a:t>de </a:t>
            </a:r>
            <a:r>
              <a:rPr lang="pt-BR" sz="7200" dirty="0">
                <a:solidFill>
                  <a:prstClr val="black"/>
                </a:solidFill>
              </a:rPr>
              <a:t>atendimento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960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44133" y="288883"/>
            <a:ext cx="6491817" cy="1499616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A CAMINHADA EM DIREÇÃO AO CUSTO/ALUNO/QUALIDADE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46452" y="1642534"/>
            <a:ext cx="7587947" cy="4351262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Brasil – Despesa pública por aluno ao ano – Gasto realizado e necessário  – 2014</a:t>
            </a:r>
          </a:p>
          <a:p>
            <a:pPr algn="ctr"/>
            <a:r>
              <a:rPr lang="pt-BR" dirty="0" smtClean="0"/>
              <a:t>(em R$ e proporção do PIB per capita*)</a:t>
            </a:r>
          </a:p>
          <a:p>
            <a:pPr marL="0" indent="0" algn="just">
              <a:buNone/>
            </a:pPr>
            <a:endParaRPr lang="pt-BR" dirty="0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945" y="2673204"/>
            <a:ext cx="7456850" cy="25192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93298" y="5192486"/>
            <a:ext cx="728949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/>
              <a:t>Fontes: MEC/INEP, IBGE e </a:t>
            </a:r>
            <a:r>
              <a:rPr lang="pt-BR" sz="1400" i="1" dirty="0" smtClean="0"/>
              <a:t>OECD</a:t>
            </a:r>
          </a:p>
          <a:p>
            <a:r>
              <a:rPr lang="pt-BR" sz="1400" dirty="0" smtClean="0"/>
              <a:t>(*) PIB per capita do Brasil em 2014 = R$ 27.229</a:t>
            </a:r>
          </a:p>
          <a:p>
            <a:r>
              <a:rPr lang="pt-BR" sz="1400" dirty="0" smtClean="0"/>
              <a:t>(**) Atualização para 2014 pelo IPCA, a partir dos últimos valores </a:t>
            </a:r>
          </a:p>
          <a:p>
            <a:r>
              <a:rPr lang="pt-BR" sz="1400" dirty="0" smtClean="0"/>
              <a:t>divulgados pelo Site do INEP, relativos a 2011</a:t>
            </a:r>
          </a:p>
          <a:p>
            <a:r>
              <a:rPr lang="pt-BR" sz="1400" dirty="0" smtClean="0"/>
              <a:t>(***) Proporções de 2011, no último Relatório </a:t>
            </a:r>
            <a:r>
              <a:rPr lang="pt-BR" sz="1400" i="1" dirty="0" err="1" smtClean="0"/>
              <a:t>Education</a:t>
            </a:r>
            <a:r>
              <a:rPr lang="pt-BR" sz="1400" i="1" dirty="0" smtClean="0"/>
              <a:t> </a:t>
            </a:r>
            <a:r>
              <a:rPr lang="pt-BR" sz="1400" i="1" dirty="0" err="1" smtClean="0"/>
              <a:t>at</a:t>
            </a:r>
            <a:r>
              <a:rPr lang="pt-BR" sz="1400" i="1" dirty="0" smtClean="0"/>
              <a:t> a </a:t>
            </a:r>
            <a:r>
              <a:rPr lang="pt-BR" sz="1400" i="1" dirty="0" err="1" smtClean="0"/>
              <a:t>Glance</a:t>
            </a:r>
            <a:r>
              <a:rPr lang="pt-BR" sz="1400" dirty="0" smtClean="0"/>
              <a:t> - 2014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16541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86253" y="102616"/>
            <a:ext cx="6180364" cy="1133517"/>
          </a:xfrm>
        </p:spPr>
        <p:txBody>
          <a:bodyPr>
            <a:normAutofit/>
          </a:bodyPr>
          <a:lstStyle/>
          <a:p>
            <a:r>
              <a:rPr lang="pt-BR" sz="3200" b="1" dirty="0"/>
              <a:t>A CAMINHADA EM DIREÇÃO AO CUSTO/ALUNO/QUALIDADE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75984" y="1126065"/>
            <a:ext cx="7658100" cy="5359401"/>
          </a:xfrm>
        </p:spPr>
        <p:txBody>
          <a:bodyPr>
            <a:normAutofit/>
          </a:bodyPr>
          <a:lstStyle/>
          <a:p>
            <a:endParaRPr lang="pt-BR" dirty="0"/>
          </a:p>
          <a:p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243347"/>
              </p:ext>
            </p:extLst>
          </p:nvPr>
        </p:nvGraphicFramePr>
        <p:xfrm>
          <a:off x="1515532" y="2158999"/>
          <a:ext cx="6797296" cy="2980265"/>
        </p:xfrm>
        <a:graphic>
          <a:graphicData uri="http://schemas.openxmlformats.org/drawingml/2006/table">
            <a:tbl>
              <a:tblPr firstRow="1" bandRow="1"/>
              <a:tblGrid>
                <a:gridCol w="1699324"/>
                <a:gridCol w="1699324"/>
                <a:gridCol w="1699324"/>
                <a:gridCol w="1699324"/>
              </a:tblGrid>
              <a:tr h="9139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BR" dirty="0" smtClean="0"/>
                        <a:t>Nível/etapa</a:t>
                      </a:r>
                      <a:endParaRPr lang="pt-BR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BR" sz="2000" dirty="0" smtClean="0"/>
                        <a:t>Média </a:t>
                      </a:r>
                      <a:r>
                        <a:rPr lang="pt-BR" sz="2000" dirty="0" err="1" smtClean="0"/>
                        <a:t>Fundeb</a:t>
                      </a:r>
                      <a:r>
                        <a:rPr lang="pt-BR" sz="2000" dirty="0" smtClean="0"/>
                        <a:t>  TI </a:t>
                      </a:r>
                      <a:endParaRPr lang="pt-BR" sz="20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BR" sz="2000" dirty="0" smtClean="0"/>
                        <a:t>Gasto</a:t>
                      </a:r>
                    </a:p>
                    <a:p>
                      <a:pPr algn="ctr"/>
                      <a:r>
                        <a:rPr lang="pt-BR" sz="2000" dirty="0" smtClean="0"/>
                        <a:t>Realizado*</a:t>
                      </a:r>
                      <a:endParaRPr lang="pt-BR" sz="20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pt-BR" sz="2000" dirty="0" smtClean="0"/>
                        <a:t>%</a:t>
                      </a:r>
                      <a:r>
                        <a:rPr lang="pt-BR" sz="2000" baseline="0" dirty="0" smtClean="0"/>
                        <a:t> </a:t>
                      </a:r>
                      <a:r>
                        <a:rPr lang="pt-BR" sz="2000" baseline="0" dirty="0" err="1" smtClean="0"/>
                        <a:t>Fundeb</a:t>
                      </a:r>
                      <a:r>
                        <a:rPr lang="pt-BR" sz="2000" baseline="0" dirty="0" smtClean="0"/>
                        <a:t>/ Realizado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5165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BR" sz="2000" dirty="0" smtClean="0"/>
                        <a:t>Pré-escola</a:t>
                      </a:r>
                      <a:endParaRPr lang="pt-BR" sz="20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3.380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4.546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5165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BR" sz="2000" dirty="0" smtClean="0"/>
                        <a:t>EF – A.</a:t>
                      </a:r>
                      <a:r>
                        <a:rPr lang="pt-BR" sz="2000" baseline="0" dirty="0" smtClean="0"/>
                        <a:t> </a:t>
                      </a:r>
                      <a:r>
                        <a:rPr lang="pt-BR" sz="2000" baseline="0" dirty="0" err="1" smtClean="0"/>
                        <a:t>Inic</a:t>
                      </a:r>
                      <a:r>
                        <a:rPr lang="pt-BR" sz="2000" baseline="0" dirty="0" smtClean="0"/>
                        <a:t>.</a:t>
                      </a:r>
                      <a:endParaRPr lang="pt-BR" sz="20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3.380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5.223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5165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BR" sz="2000" dirty="0" smtClean="0"/>
                        <a:t>EF – A. Fin.</a:t>
                      </a:r>
                      <a:endParaRPr lang="pt-BR" sz="20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3.380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5.295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5165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pt-BR" sz="2000" dirty="0" smtClean="0"/>
                        <a:t>Ens. Médio</a:t>
                      </a:r>
                      <a:endParaRPr lang="pt-BR" sz="20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3.380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5.068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1375984" y="1126065"/>
            <a:ext cx="70527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914400"/>
            <a:r>
              <a:rPr lang="pt-BR" sz="2000" dirty="0" smtClean="0">
                <a:solidFill>
                  <a:prstClr val="black"/>
                </a:solidFill>
              </a:rPr>
              <a:t>   Brasil – Comparação entre o gasto por aluno ano</a:t>
            </a:r>
          </a:p>
          <a:p>
            <a:pPr algn="just" defTabSz="914400"/>
            <a:r>
              <a:rPr lang="pt-BR" sz="2000" dirty="0" smtClean="0">
                <a:solidFill>
                  <a:prstClr val="black"/>
                </a:solidFill>
              </a:rPr>
              <a:t> realizado e valor médio aluno/ano (em tempo integral)</a:t>
            </a:r>
          </a:p>
          <a:p>
            <a:pPr algn="just" defTabSz="914400"/>
            <a:r>
              <a:rPr lang="pt-BR" sz="2000" dirty="0" smtClean="0">
                <a:solidFill>
                  <a:prstClr val="black"/>
                </a:solidFill>
              </a:rPr>
              <a:t> do </a:t>
            </a:r>
            <a:r>
              <a:rPr lang="pt-BR" sz="2000" dirty="0" err="1" smtClean="0">
                <a:solidFill>
                  <a:prstClr val="black"/>
                </a:solidFill>
              </a:rPr>
              <a:t>Fundeb</a:t>
            </a:r>
            <a:r>
              <a:rPr lang="pt-BR" sz="2000" dirty="0" smtClean="0">
                <a:solidFill>
                  <a:prstClr val="black"/>
                </a:solidFill>
              </a:rPr>
              <a:t> - 2014</a:t>
            </a:r>
            <a:endParaRPr lang="pt-BR" sz="2000" dirty="0">
              <a:solidFill>
                <a:prstClr val="black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10266" y="5285137"/>
            <a:ext cx="60621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pt-BR" dirty="0" smtClean="0">
                <a:solidFill>
                  <a:prstClr val="black"/>
                </a:solidFill>
              </a:rPr>
              <a:t>Fonte: MEC/INEP, MEC/FNDE e elaboração do autor.</a:t>
            </a:r>
          </a:p>
          <a:p>
            <a:pPr defTabSz="914400"/>
            <a:r>
              <a:rPr lang="pt-BR" dirty="0" smtClean="0">
                <a:solidFill>
                  <a:prstClr val="black"/>
                </a:solidFill>
              </a:rPr>
              <a:t>(*) Atualização para 2014 pelo IPCA dos últimos valores divulgados no</a:t>
            </a:r>
          </a:p>
          <a:p>
            <a:pPr defTabSz="914400"/>
            <a:r>
              <a:rPr lang="pt-BR" dirty="0" smtClean="0">
                <a:solidFill>
                  <a:prstClr val="black"/>
                </a:solidFill>
              </a:rPr>
              <a:t>Site do INEP, relativos a 2011.</a:t>
            </a:r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33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t-BR" sz="3600" b="1" cap="none" spc="0" dirty="0">
                <a:solidFill>
                  <a:prstClr val="black"/>
                </a:solidFill>
                <a:ea typeface="+mn-ea"/>
                <a:cs typeface="+mn-cs"/>
              </a:rPr>
              <a:t>As políticas de valorização dos profissionais da educação</a:t>
            </a:r>
            <a: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63386" y="1710268"/>
            <a:ext cx="7658100" cy="4478262"/>
          </a:xfrm>
        </p:spPr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 smtClean="0">
                <a:solidFill>
                  <a:prstClr val="black"/>
                </a:solidFill>
              </a:rPr>
              <a:t>  A </a:t>
            </a:r>
            <a:r>
              <a:rPr lang="pt-BR" dirty="0">
                <a:solidFill>
                  <a:prstClr val="black"/>
                </a:solidFill>
              </a:rPr>
              <a:t>relação com a Lei de Responsabilidade </a:t>
            </a:r>
            <a:r>
              <a:rPr lang="pt-BR" dirty="0" smtClean="0">
                <a:solidFill>
                  <a:prstClr val="black"/>
                </a:solidFill>
              </a:rPr>
              <a:t>Fiscal</a:t>
            </a:r>
            <a:endParaRPr lang="pt-BR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 smtClean="0">
                <a:solidFill>
                  <a:prstClr val="black"/>
                </a:solidFill>
              </a:rPr>
              <a:t>. </a:t>
            </a:r>
            <a:r>
              <a:rPr lang="pt-BR" dirty="0">
                <a:solidFill>
                  <a:prstClr val="black"/>
                </a:solidFill>
              </a:rPr>
              <a:t>A situação dos Estados e do DF quanto às despesas de pessoal merece </a:t>
            </a:r>
            <a:r>
              <a:rPr lang="pt-BR" dirty="0" smtClean="0">
                <a:solidFill>
                  <a:prstClr val="black"/>
                </a:solidFill>
              </a:rPr>
              <a:t>atenção</a:t>
            </a:r>
            <a:endParaRPr lang="pt-BR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</a:rPr>
              <a:t> . Quadro do Poder Executivo em 2014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</a:rPr>
              <a:t>   -  Relatório de Gestão Fiscal 3º Quadrimestre 2014</a:t>
            </a:r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pPr marL="0" indent="0">
              <a:buNone/>
            </a:pPr>
            <a:r>
              <a:rPr lang="pt-BR" sz="1600" dirty="0" smtClean="0"/>
              <a:t>Fonte</a:t>
            </a:r>
            <a:r>
              <a:rPr lang="pt-BR" sz="1600" dirty="0"/>
              <a:t>: Secretaria do Tesouro Nacional</a:t>
            </a: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86" y="3378697"/>
            <a:ext cx="7407334" cy="231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303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t-BR" sz="3600" b="1" cap="none" spc="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A dimensão das despesas com pessoal da educação</a:t>
            </a:r>
            <a: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38918" y="1642533"/>
            <a:ext cx="7658100" cy="4800599"/>
          </a:xfrm>
        </p:spPr>
        <p:txBody>
          <a:bodyPr>
            <a:normAutofit fontScale="25000" lnSpcReduction="20000"/>
          </a:bodyPr>
          <a:lstStyle/>
          <a:p>
            <a: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Distribuição dos estados e DF segundo a Relação </a:t>
            </a:r>
            <a:r>
              <a:rPr lang="pt-BR" sz="7200" dirty="0" smtClean="0">
                <a:solidFill>
                  <a:prstClr val="black"/>
                </a:solidFill>
              </a:rPr>
              <a:t>Proporcional entre Despesas </a:t>
            </a:r>
            <a:r>
              <a:rPr lang="pt-BR" sz="7200" dirty="0">
                <a:solidFill>
                  <a:prstClr val="black"/>
                </a:solidFill>
              </a:rPr>
              <a:t>com Pessoal (orçadas</a:t>
            </a:r>
            <a:r>
              <a:rPr lang="pt-BR" sz="7200" dirty="0" smtClean="0">
                <a:solidFill>
                  <a:prstClr val="black"/>
                </a:solidFill>
              </a:rPr>
              <a:t>)* </a:t>
            </a:r>
            <a:r>
              <a:rPr lang="pt-BR" sz="7200" dirty="0">
                <a:solidFill>
                  <a:prstClr val="black"/>
                </a:solidFill>
              </a:rPr>
              <a:t>e Recursos do </a:t>
            </a:r>
            <a:r>
              <a:rPr lang="pt-BR" sz="7200" dirty="0" err="1">
                <a:solidFill>
                  <a:prstClr val="black"/>
                </a:solidFill>
              </a:rPr>
              <a:t>Fundeb</a:t>
            </a:r>
            <a:r>
              <a:rPr lang="pt-BR" sz="7200" dirty="0">
                <a:solidFill>
                  <a:prstClr val="black"/>
                </a:solidFill>
              </a:rPr>
              <a:t> (estimados) - 2015</a:t>
            </a:r>
          </a:p>
          <a:p>
            <a:endParaRPr lang="pt-BR" sz="2900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sz="1900" i="1" dirty="0" smtClean="0"/>
          </a:p>
          <a:p>
            <a:endParaRPr lang="pt-BR" sz="1900" i="1" dirty="0" smtClean="0"/>
          </a:p>
          <a:p>
            <a:endParaRPr lang="pt-BR" sz="1900" i="1" dirty="0"/>
          </a:p>
          <a:p>
            <a:endParaRPr lang="pt-BR" sz="1900" i="1" dirty="0" smtClean="0"/>
          </a:p>
          <a:p>
            <a:endParaRPr lang="pt-BR" sz="1900" i="1" dirty="0"/>
          </a:p>
          <a:p>
            <a:endParaRPr lang="pt-BR" sz="1900" i="1" dirty="0" smtClean="0"/>
          </a:p>
          <a:p>
            <a:r>
              <a:rPr lang="pt-BR" sz="5600" dirty="0" smtClean="0"/>
              <a:t>Fonte</a:t>
            </a:r>
            <a:r>
              <a:rPr lang="pt-BR" sz="5600" dirty="0"/>
              <a:t>: MEC/INEP, MEC/FNDE e elaboração do autor.</a:t>
            </a:r>
          </a:p>
          <a:p>
            <a:r>
              <a:rPr lang="pt-BR" sz="5600" dirty="0"/>
              <a:t>(*) Atualização para 2014 pelo IPCA dos últimos valores divulgados no</a:t>
            </a:r>
          </a:p>
          <a:p>
            <a:r>
              <a:rPr lang="pt-BR" sz="5600" dirty="0"/>
              <a:t>Site do INEP, relativos a 2011.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032" y="2514600"/>
            <a:ext cx="6852234" cy="2650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2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98386" y="322749"/>
            <a:ext cx="6180364" cy="1499616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  complementação </a:t>
            </a:r>
            <a:r>
              <a:rPr lang="pt-BR" sz="3200" b="1" dirty="0"/>
              <a:t>da </a:t>
            </a:r>
            <a:r>
              <a:rPr lang="pt-BR" sz="3200" b="1" dirty="0" smtClean="0"/>
              <a:t>União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75052" y="1168400"/>
            <a:ext cx="7800220" cy="5054600"/>
          </a:xfrm>
        </p:spPr>
        <p:txBody>
          <a:bodyPr>
            <a:normAutofit fontScale="25000" lnSpcReduction="20000"/>
          </a:bodyPr>
          <a:lstStyle/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7200" dirty="0">
                <a:solidFill>
                  <a:prstClr val="black"/>
                </a:solidFill>
              </a:rPr>
              <a:t>A parcela de 10% para programas nacionais: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 - não pode beneficiar todos os entes federados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 - alcança apenas os fundos estaduais que recebem a complementação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7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2. A destinação dessa parcela para pagamento do piso salarial nacional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- enfrenta a mesma limitação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- nunca serviu a essa finalidade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7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3. A fixação do volume da complementação: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- tem sido sempre pelo mínimo previsto: 10% do montante total dos fundos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  estaduais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- a necessidade e a viabilidade de maior aporte de recursos da União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7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4. A “fórmula” para definir o valor mínimo e os fundos que recebem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complementação: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- uma prática exclusivamente contábil ou matemática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- considera os recursos disponíveis e não os necessários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7200" dirty="0">
                <a:solidFill>
                  <a:prstClr val="black"/>
                </a:solidFill>
              </a:rPr>
              <a:t>      - não considera a relação de patamares mínimos de custos com qualidade </a:t>
            </a:r>
            <a:endParaRPr lang="pt-BR" sz="7200" dirty="0" smtClean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55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900" dirty="0" smtClean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9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900" dirty="0" smtClean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9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900" dirty="0" smtClean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900" dirty="0">
              <a:solidFill>
                <a:prstClr val="black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6529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57652" y="605462"/>
            <a:ext cx="6180364" cy="1499616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t-BR" sz="3600" b="1" cap="none" spc="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O equilíbrio na distribuição de recursos</a:t>
            </a:r>
            <a: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38918" y="1600200"/>
            <a:ext cx="7658100" cy="3902529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</a:rPr>
              <a:t>A  efetiva expansão das matrículas tem se dado nas creches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 smtClean="0">
                <a:solidFill>
                  <a:prstClr val="black"/>
                </a:solidFill>
              </a:rPr>
              <a:t>Nas </a:t>
            </a:r>
            <a:r>
              <a:rPr lang="pt-BR" dirty="0">
                <a:solidFill>
                  <a:prstClr val="black"/>
                </a:solidFill>
              </a:rPr>
              <a:t>demais etapas tem havido redução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277" y="2444410"/>
            <a:ext cx="8175445" cy="196917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713" y="4413589"/>
            <a:ext cx="6133108" cy="204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643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632253" y="601133"/>
            <a:ext cx="7658100" cy="3902529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  <a:latin typeface="Calibri"/>
              </a:rPr>
              <a:t>. </a:t>
            </a:r>
            <a:r>
              <a:rPr lang="pt-BR" dirty="0">
                <a:solidFill>
                  <a:prstClr val="black"/>
                </a:solidFill>
              </a:rPr>
              <a:t>A maior redução tem ocorrido nas redes estaduais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</a:rPr>
              <a:t>. A expansão do ensino médio é limitada pela estabilidade nas conclusões do ensino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</a:rPr>
              <a:t>  fundamental.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335" y="2632033"/>
            <a:ext cx="3353525" cy="25072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792" y="2653997"/>
            <a:ext cx="3324147" cy="248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42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67719" y="269917"/>
            <a:ext cx="6180364" cy="1499616"/>
          </a:xfrm>
        </p:spPr>
        <p:txBody>
          <a:bodyPr>
            <a:normAutofit/>
          </a:bodyPr>
          <a:lstStyle/>
          <a:p>
            <a:r>
              <a:rPr lang="pt-BR" sz="3200" dirty="0" err="1" smtClean="0"/>
              <a:t>Fundeb</a:t>
            </a:r>
            <a:r>
              <a:rPr lang="pt-BR" sz="3200" dirty="0" smtClean="0"/>
              <a:t>: há redistribuição, mas com desequilíbrios </a:t>
            </a:r>
            <a:endParaRPr lang="pt-BR" sz="3200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9262" y="1583266"/>
            <a:ext cx="4580602" cy="475569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9864" y="3195942"/>
            <a:ext cx="2627604" cy="126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24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t-BR" sz="3600" b="1" cap="none" spc="0" dirty="0">
                <a:solidFill>
                  <a:prstClr val="black"/>
                </a:solidFill>
                <a:ea typeface="+mn-ea"/>
                <a:cs typeface="+mn-cs"/>
              </a:rPr>
              <a:t>Risco de desequilíbrio em função das necessidades de atendimento</a:t>
            </a:r>
            <a: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pt-BR" sz="2000" b="1" cap="none" spc="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3453" y="1667934"/>
            <a:ext cx="7658100" cy="3902529"/>
          </a:xfrm>
        </p:spPr>
        <p:txBody>
          <a:bodyPr/>
          <a:lstStyle/>
          <a:p>
            <a: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</a:rPr>
              <a:t>Recursos do </a:t>
            </a:r>
            <a:r>
              <a:rPr lang="pt-BR" dirty="0" err="1">
                <a:solidFill>
                  <a:prstClr val="black"/>
                </a:solidFill>
              </a:rPr>
              <a:t>Fundeb</a:t>
            </a:r>
            <a:r>
              <a:rPr lang="pt-BR" dirty="0">
                <a:solidFill>
                  <a:prstClr val="black"/>
                </a:solidFill>
              </a:rPr>
              <a:t> – Distribuição percentual entre Governos</a:t>
            </a:r>
          </a:p>
          <a:p>
            <a: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>
                <a:solidFill>
                  <a:prstClr val="black"/>
                </a:solidFill>
              </a:rPr>
              <a:t>Estaduais e Governos Municipais – 2007 - 2014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332" y="2611972"/>
            <a:ext cx="6139204" cy="376765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7786" y="6292991"/>
            <a:ext cx="2109399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795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pt-BR" sz="3200" b="1" dirty="0">
                <a:solidFill>
                  <a:prstClr val="black"/>
                </a:solidFill>
                <a:latin typeface="+mn-lt"/>
              </a:rPr>
              <a:t>O </a:t>
            </a:r>
            <a:r>
              <a:rPr lang="pt-BR" sz="3200" b="1" dirty="0" err="1">
                <a:solidFill>
                  <a:prstClr val="black"/>
                </a:solidFill>
                <a:latin typeface="+mn-lt"/>
              </a:rPr>
              <a:t>Fundeb</a:t>
            </a:r>
            <a:r>
              <a:rPr lang="pt-BR" sz="3200" b="1" dirty="0">
                <a:solidFill>
                  <a:prstClr val="black"/>
                </a:solidFill>
                <a:latin typeface="+mn-lt"/>
              </a:rPr>
              <a:t> do futuro</a:t>
            </a:r>
            <a:r>
              <a:rPr lang="pt-BR" sz="3200" dirty="0">
                <a:solidFill>
                  <a:prstClr val="black"/>
                </a:solidFill>
                <a:latin typeface="+mn-lt"/>
              </a:rPr>
              <a:t> </a:t>
            </a:r>
            <a:r>
              <a:rPr lang="pt-BR" sz="3200" dirty="0">
                <a:solidFill>
                  <a:prstClr val="black"/>
                </a:solidFill>
                <a:latin typeface="Calibri"/>
              </a:rPr>
              <a:t/>
            </a:r>
            <a:br>
              <a:rPr lang="pt-BR" sz="3200" dirty="0">
                <a:solidFill>
                  <a:prstClr val="black"/>
                </a:solidFill>
                <a:latin typeface="Calibri"/>
              </a:rPr>
            </a:b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719" y="1684867"/>
            <a:ext cx="7658100" cy="3902529"/>
          </a:xfrm>
        </p:spPr>
        <p:txBody>
          <a:bodyPr>
            <a:normAutofit fontScale="92500" lnSpcReduction="20000"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dirty="0" smtClean="0">
                <a:solidFill>
                  <a:prstClr val="black"/>
                </a:solidFill>
                <a:latin typeface="Calibri"/>
              </a:rPr>
              <a:t>- </a:t>
            </a:r>
            <a:r>
              <a:rPr lang="pt-BR" sz="2200" dirty="0">
                <a:solidFill>
                  <a:prstClr val="black"/>
                </a:solidFill>
              </a:rPr>
              <a:t>Algumas ideias para início de discussão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200" dirty="0">
              <a:solidFill>
                <a:prstClr val="black"/>
              </a:solidFill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</a:pPr>
            <a:r>
              <a:rPr lang="pt-BR" sz="2200" dirty="0">
                <a:solidFill>
                  <a:prstClr val="black"/>
                </a:solidFill>
              </a:rPr>
              <a:t>Tornar permanente o princípio redistributivo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2200" dirty="0">
                <a:solidFill>
                  <a:prstClr val="black"/>
                </a:solidFill>
              </a:rPr>
              <a:t>       - inserir no/junto ao  art. 212 da Constituição Federal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2200" dirty="0">
                <a:solidFill>
                  <a:prstClr val="black"/>
                </a:solidFill>
              </a:rPr>
              <a:t>2. Manter a cesta de recursos dentro de cada fundo estadual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pt-BR" sz="2200" dirty="0">
              <a:solidFill>
                <a:prstClr val="black"/>
              </a:solidFill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2200" dirty="0">
                <a:solidFill>
                  <a:prstClr val="black"/>
                </a:solidFill>
              </a:rPr>
              <a:t>3. Estabelecer o valor mínimo nacional em paridade com o custo/aluno/qualidade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2200" dirty="0">
                <a:solidFill>
                  <a:prstClr val="black"/>
                </a:solidFill>
              </a:rPr>
              <a:t>     inicial e com o custo/aluno/qualidade referidos no Plano Nacional de Educação: 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2200" dirty="0">
                <a:solidFill>
                  <a:prstClr val="black"/>
                </a:solidFill>
              </a:rPr>
              <a:t>     - parâmetro da definição da complementação da União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2200" dirty="0">
                <a:solidFill>
                  <a:prstClr val="black"/>
                </a:solidFill>
              </a:rPr>
              <a:t>     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pt-BR" sz="2200" dirty="0">
                <a:solidFill>
                  <a:prstClr val="black"/>
                </a:solidFill>
              </a:rPr>
              <a:t>4. Revisão das ponderações 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2257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Clr>
                <a:srgbClr val="1CADE4"/>
              </a:buClr>
            </a:pPr>
            <a:r>
              <a:rPr lang="pt-BR" sz="3200" dirty="0">
                <a:solidFill>
                  <a:prstClr val="black"/>
                </a:solidFill>
              </a:rPr>
              <a:t>OBRIGADO PELA </a:t>
            </a:r>
            <a:r>
              <a:rPr lang="pt-BR" sz="3200" dirty="0" smtClean="0">
                <a:solidFill>
                  <a:prstClr val="black"/>
                </a:solidFill>
              </a:rPr>
              <a:t>ATENÇÃO!</a:t>
            </a:r>
            <a:endParaRPr lang="pt-BR" sz="3200" dirty="0">
              <a:solidFill>
                <a:prstClr val="black"/>
              </a:solidFill>
            </a:endParaRPr>
          </a:p>
          <a:p>
            <a:pPr lvl="0">
              <a:buClr>
                <a:srgbClr val="1CADE4"/>
              </a:buClr>
            </a:pPr>
            <a:endParaRPr lang="pt-BR" sz="2400" dirty="0">
              <a:solidFill>
                <a:prstClr val="black"/>
              </a:solidFill>
            </a:endParaRPr>
          </a:p>
          <a:p>
            <a:pPr lvl="0">
              <a:buClr>
                <a:srgbClr val="1CADE4"/>
              </a:buClr>
            </a:pPr>
            <a:r>
              <a:rPr lang="pt-BR" sz="2400" dirty="0">
                <a:solidFill>
                  <a:prstClr val="black"/>
                </a:solidFill>
              </a:rPr>
              <a:t>CONTATOS: </a:t>
            </a:r>
          </a:p>
          <a:p>
            <a:pPr lvl="0">
              <a:buClr>
                <a:srgbClr val="1CADE4"/>
              </a:buClr>
            </a:pPr>
            <a:r>
              <a:rPr lang="pt-BR" sz="2400" dirty="0" err="1">
                <a:solidFill>
                  <a:prstClr val="black"/>
                </a:solidFill>
              </a:rPr>
              <a:t>email:</a:t>
            </a:r>
            <a:r>
              <a:rPr lang="pt-BR" sz="2400" dirty="0" err="1">
                <a:solidFill>
                  <a:prstClr val="black"/>
                </a:solidFill>
                <a:hlinkClick r:id="rId2"/>
              </a:rPr>
              <a:t>consed@consed.org.br</a:t>
            </a:r>
            <a:endParaRPr lang="pt-BR" sz="2400" dirty="0">
              <a:solidFill>
                <a:prstClr val="black"/>
              </a:solidFill>
            </a:endParaRPr>
          </a:p>
          <a:p>
            <a:pPr lvl="0">
              <a:buClr>
                <a:srgbClr val="1CADE4"/>
              </a:buClr>
            </a:pPr>
            <a:r>
              <a:rPr lang="pt-BR" sz="2400" dirty="0">
                <a:solidFill>
                  <a:prstClr val="black"/>
                </a:solidFill>
              </a:rPr>
              <a:t>Fone: (61)2195.8650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722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CONSED2015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CONSED2015" id="{65163B39-E1EA-4D6E-ADEC-6726FA9F2ACF}" vid="{5E010960-0ADE-446D-B6FD-3494484414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</TotalTime>
  <Words>734</Words>
  <Application>Microsoft Office PowerPoint</Application>
  <PresentationFormat>Apresentação na tela (4:3)</PresentationFormat>
  <Paragraphs>140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Calibri</vt:lpstr>
      <vt:lpstr>Tw Cen MT</vt:lpstr>
      <vt:lpstr>Tw Cen MT Condensed</vt:lpstr>
      <vt:lpstr>Wingdings 3</vt:lpstr>
      <vt:lpstr>TemaCONSED2015</vt:lpstr>
      <vt:lpstr>“Fundeb: reformulações necessárias, perspectivas de prorrogação e desafios a vencer” </vt:lpstr>
      <vt:lpstr>o FUNDEB</vt:lpstr>
      <vt:lpstr>A CAMINHADA EM DIREÇÃO AO CUSTO/ALUNO/QUALIDADE</vt:lpstr>
      <vt:lpstr>A CAMINHADA EM DIREÇÃO AO CUSTO/ALUNO/QUALIDADE</vt:lpstr>
      <vt:lpstr>As políticas de valorização dos profissionais da educação </vt:lpstr>
      <vt:lpstr>A dimensão das despesas com pessoal da educação </vt:lpstr>
      <vt:lpstr>  complementação da União </vt:lpstr>
      <vt:lpstr>O equilíbrio na distribuição de recursos </vt:lpstr>
      <vt:lpstr>Apresentação do PowerPoint</vt:lpstr>
      <vt:lpstr>Fundeb: há redistribuição, mas com desequilíbrios </vt:lpstr>
      <vt:lpstr>Risco de desequilíbrio em função das necessidades de atendimento </vt:lpstr>
      <vt:lpstr>O Fundeb do futuro  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Carla Cristhine Soares F. Ramos</dc:creator>
  <cp:lastModifiedBy>Thais Alves Soares</cp:lastModifiedBy>
  <cp:revision>65</cp:revision>
  <dcterms:created xsi:type="dcterms:W3CDTF">2015-01-27T11:05:34Z</dcterms:created>
  <dcterms:modified xsi:type="dcterms:W3CDTF">2015-04-07T20:33:26Z</dcterms:modified>
</cp:coreProperties>
</file>