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56" r:id="rId2"/>
    <p:sldId id="326" r:id="rId3"/>
    <p:sldId id="352" r:id="rId4"/>
    <p:sldId id="258" r:id="rId5"/>
    <p:sldId id="260" r:id="rId6"/>
    <p:sldId id="262" r:id="rId7"/>
    <p:sldId id="356" r:id="rId8"/>
    <p:sldId id="355" r:id="rId9"/>
    <p:sldId id="357" r:id="rId10"/>
    <p:sldId id="358" r:id="rId11"/>
    <p:sldId id="359" r:id="rId12"/>
    <p:sldId id="360" r:id="rId13"/>
    <p:sldId id="361" r:id="rId14"/>
    <p:sldId id="362" r:id="rId15"/>
    <p:sldId id="363" r:id="rId16"/>
    <p:sldId id="364" r:id="rId17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61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04B7F26-8BDB-4ED1-919F-74217A5B35A7}" type="datetimeFigureOut">
              <a:rPr lang="en-US"/>
              <a:pPr>
                <a:defRPr/>
              </a:pPr>
              <a:t>9/17/2013</a:t>
            </a:fld>
            <a:endParaRPr lang="en-US"/>
          </a:p>
        </p:txBody>
      </p:sp>
      <p:sp>
        <p:nvSpPr>
          <p:cNvPr id="256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63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40A7D6E-F7EB-4BB8-9961-2F9F9FE5CCCA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ângulo retângulo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upo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orma livre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Conector reto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1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250A473-45C5-493E-8185-566B46ED3678}" type="datetimeFigureOut">
              <a:rPr lang="pt-BR"/>
              <a:pPr>
                <a:defRPr/>
              </a:pPr>
              <a:t>17/09/2013</a:t>
            </a:fld>
            <a:endParaRPr lang="pt-BR"/>
          </a:p>
        </p:txBody>
      </p:sp>
      <p:sp>
        <p:nvSpPr>
          <p:cNvPr id="12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F8071B19-4B8D-4873-A8B4-3DFDFCF5B0D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8D276-ECE3-40D4-9F4C-9CC56249A627}" type="datetimeFigureOut">
              <a:rPr lang="pt-BR"/>
              <a:pPr>
                <a:defRPr/>
              </a:pPr>
              <a:t>17/09/2013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74D86-B364-412A-AB40-180E569BF3C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3D934-93E6-4FB0-A8AE-2C96EE6D4901}" type="datetimeFigureOut">
              <a:rPr lang="pt-BR"/>
              <a:pPr>
                <a:defRPr/>
              </a:pPr>
              <a:t>17/09/2013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022960-AE3E-4EA7-9F61-A79D964DFF6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F93F2-769C-4C99-9E31-ECED615CDE80}" type="datetimeFigureOut">
              <a:rPr lang="pt-BR"/>
              <a:pPr>
                <a:defRPr/>
              </a:pPr>
              <a:t>17/09/2013</a:t>
            </a:fld>
            <a:endParaRPr lang="pt-BR"/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F6EC1-67AE-409A-A76F-0E08FDBAA08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visa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Divisa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5FA55ED-5ED5-4BC4-B15A-5D87299813BF}" type="datetimeFigureOut">
              <a:rPr lang="pt-BR"/>
              <a:pPr>
                <a:defRPr/>
              </a:pPr>
              <a:t>17/09/2013</a:t>
            </a:fld>
            <a:endParaRPr lang="pt-BR"/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D7F839B-1D7F-4D37-B579-49F8FC7E898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DB055EF-4544-48EB-ACC6-D39CF28613FE}" type="datetimeFigureOut">
              <a:rPr lang="pt-BR"/>
              <a:pPr>
                <a:defRPr/>
              </a:pPr>
              <a:t>17/09/2013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713A1BF-64D7-470B-B813-ADF40C7B1FC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73C3640-03E0-4BE5-8E8B-0BB5D3124A69}" type="datetimeFigureOut">
              <a:rPr lang="pt-BR"/>
              <a:pPr>
                <a:defRPr/>
              </a:pPr>
              <a:t>17/09/2013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F4BCEC3-0EC3-4ACF-9665-FAB90795A6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E3FF347-FFDC-44A0-9206-6B0B4B4756B7}" type="datetimeFigureOut">
              <a:rPr lang="pt-BR"/>
              <a:pPr>
                <a:defRPr/>
              </a:pPr>
              <a:t>17/09/2013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C51E7C5-4977-4568-B117-F731D026D4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18EFE6-F026-4FA8-9FAD-517106382AD6}" type="datetimeFigureOut">
              <a:rPr lang="pt-BR"/>
              <a:pPr>
                <a:defRPr/>
              </a:pPr>
              <a:t>17/09/2013</a:t>
            </a:fld>
            <a:endParaRPr lang="pt-BR"/>
          </a:p>
        </p:txBody>
      </p:sp>
      <p:sp>
        <p:nvSpPr>
          <p:cNvPr id="3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128136-473A-40EA-9EC5-862EB558E4A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1B92705-90AA-4319-9215-E93FAA81B486}" type="datetimeFigureOut">
              <a:rPr lang="pt-BR"/>
              <a:pPr>
                <a:defRPr/>
              </a:pPr>
              <a:t>17/09/2013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B47969B-79FF-4A0C-BEB8-0FB67AE0B08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a livre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rma livre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Triângulo retângulo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ivisa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Divisa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1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B1A35B4-D6D6-4316-80E1-E1E4D6602C6C}" type="datetimeFigureOut">
              <a:rPr lang="pt-BR"/>
              <a:pPr>
                <a:defRPr/>
              </a:pPr>
              <a:t>17/09/2013</a:t>
            </a:fld>
            <a:endParaRPr lang="pt-BR"/>
          </a:p>
        </p:txBody>
      </p:sp>
      <p:sp>
        <p:nvSpPr>
          <p:cNvPr id="12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3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B46D3F16-CD46-460D-B833-DE1A8F0D28A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033" name="Espaço Reservado para Texto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CE8776D-D36E-4BBE-904D-E322570084E1}" type="datetimeFigureOut">
              <a:rPr lang="pt-BR"/>
              <a:pPr>
                <a:defRPr/>
              </a:pPr>
              <a:t>17/09/2013</a:t>
            </a:fld>
            <a:endParaRPr lang="pt-BR"/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18260579-0079-4140-8988-AB1F3E48E3B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1" r:id="rId2"/>
    <p:sldLayoutId id="2147483696" r:id="rId3"/>
    <p:sldLayoutId id="2147483697" r:id="rId4"/>
    <p:sldLayoutId id="2147483698" r:id="rId5"/>
    <p:sldLayoutId id="2147483699" r:id="rId6"/>
    <p:sldLayoutId id="2147483692" r:id="rId7"/>
    <p:sldLayoutId id="2147483700" r:id="rId8"/>
    <p:sldLayoutId id="2147483701" r:id="rId9"/>
    <p:sldLayoutId id="2147483693" r:id="rId10"/>
    <p:sldLayoutId id="214748369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Eficiência do gasto </a:t>
            </a: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público em educação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R="0"/>
            <a:r>
              <a:rPr lang="pt-BR" sz="2000" dirty="0" smtClean="0"/>
              <a:t>Audiência Pública, Comissão de Educação, Cultura e Esporte.</a:t>
            </a:r>
          </a:p>
          <a:p>
            <a:pPr marR="0"/>
            <a:r>
              <a:rPr lang="pt-BR" sz="2000" dirty="0" smtClean="0"/>
              <a:t>Brasília, 18 de setembro de 2013.</a:t>
            </a:r>
          </a:p>
          <a:p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481138"/>
            <a:ext cx="8435280" cy="4540150"/>
          </a:xfrm>
        </p:spPr>
        <p:txBody>
          <a:bodyPr/>
          <a:lstStyle/>
          <a:p>
            <a:pPr algn="ctr">
              <a:buFont typeface="Wingdings 3" pitchFamily="18" charset="2"/>
              <a:buNone/>
            </a:pPr>
            <a:endParaRPr lang="pt-BR" sz="5400" dirty="0" smtClean="0">
              <a:solidFill>
                <a:srgbClr val="FF0000"/>
              </a:solidFill>
            </a:endParaRPr>
          </a:p>
          <a:p>
            <a:pPr algn="ctr">
              <a:buFont typeface="Wingdings 3" pitchFamily="18" charset="2"/>
              <a:buNone/>
            </a:pPr>
            <a:r>
              <a:rPr lang="pt-BR" sz="5400" dirty="0" smtClean="0">
                <a:solidFill>
                  <a:srgbClr val="FF0000"/>
                </a:solidFill>
              </a:rPr>
              <a:t>NÃO</a:t>
            </a:r>
          </a:p>
          <a:p>
            <a:pPr algn="ctr">
              <a:buFont typeface="Wingdings 3" pitchFamily="18" charset="2"/>
              <a:buNone/>
            </a:pPr>
            <a:endParaRPr lang="pt-BR" sz="5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pt-BR" sz="2800" dirty="0" smtClean="0"/>
              <a:t>O trabalho contribui à literatura porque é </a:t>
            </a:r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inovador</a:t>
            </a:r>
            <a:r>
              <a:rPr lang="pt-BR" sz="2800" dirty="0" smtClean="0"/>
              <a:t> </a:t>
            </a:r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metodologia</a:t>
            </a:r>
            <a:r>
              <a:rPr lang="pt-BR" sz="2800" dirty="0" smtClean="0"/>
              <a:t>, mas os resultados apontam na mesma direção...</a:t>
            </a:r>
          </a:p>
          <a:p>
            <a:pPr>
              <a:buNone/>
            </a:pPr>
            <a:endParaRPr lang="pt-BR" sz="5400" dirty="0" smtClean="0">
              <a:solidFill>
                <a:srgbClr val="FF0000"/>
              </a:solidFill>
            </a:endParaRPr>
          </a:p>
          <a:p>
            <a:pPr>
              <a:buFont typeface="Wingdings 3" pitchFamily="18" charset="2"/>
              <a:buNone/>
            </a:pPr>
            <a:endParaRPr lang="pt-BR" sz="5400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4400" dirty="0" smtClean="0"/>
              <a:t>Resultados são novos?</a:t>
            </a:r>
            <a:br>
              <a:rPr lang="pt-BR" sz="4400" dirty="0" smtClean="0"/>
            </a:b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323528" y="3933056"/>
            <a:ext cx="8568952" cy="1800200"/>
          </a:xfrm>
          <a:prstGeom prst="rect">
            <a:avLst/>
          </a:prstGeom>
          <a:solidFill>
            <a:schemeClr val="accent1">
              <a:alpha val="31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56032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sz="2400" dirty="0" err="1" smtClean="0"/>
              <a:t>Clements</a:t>
            </a:r>
            <a:r>
              <a:rPr lang="pt-BR" sz="2400" dirty="0" smtClean="0"/>
              <a:t> (2002): os países europeus poderiam alcançar aproximadamente os mesmos resultados em educação com aproximadamente 25% menos de recursos.</a:t>
            </a:r>
          </a:p>
          <a:p>
            <a:pPr marL="365760" indent="-256032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sz="2400" dirty="0" smtClean="0"/>
              <a:t>Afonso e </a:t>
            </a:r>
            <a:r>
              <a:rPr lang="pt-BR" sz="2400" dirty="0" err="1" smtClean="0"/>
              <a:t>St</a:t>
            </a:r>
            <a:r>
              <a:rPr lang="pt-BR" sz="2400" dirty="0" smtClean="0"/>
              <a:t>. </a:t>
            </a:r>
            <a:r>
              <a:rPr lang="pt-BR" sz="2400" dirty="0" err="1" smtClean="0"/>
              <a:t>Aubyn</a:t>
            </a:r>
            <a:r>
              <a:rPr lang="pt-BR" sz="2400" dirty="0" smtClean="0"/>
              <a:t> (2005):</a:t>
            </a:r>
          </a:p>
          <a:p>
            <a:pPr marL="621348" lvl="1" indent="-256032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000" dirty="0" smtClean="0"/>
              <a:t>Um insumo (gasto anual em educação secundária por aluno): 0,61 (FDH); 0,52 (DEA)</a:t>
            </a:r>
          </a:p>
          <a:p>
            <a:pPr marL="621348" lvl="1" indent="-256032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000" dirty="0" smtClean="0"/>
              <a:t>Dois insumos (hora por ano na escola, professores por aluno): 0,89 (FDH); 0,87 (DEA)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Evidência internacional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t-BR" sz="2400" dirty="0" smtClean="0"/>
              <a:t>Afonso e </a:t>
            </a:r>
            <a:r>
              <a:rPr lang="pt-BR" sz="2400" dirty="0" err="1" smtClean="0"/>
              <a:t>St</a:t>
            </a:r>
            <a:r>
              <a:rPr lang="pt-BR" sz="2400" dirty="0" smtClean="0"/>
              <a:t> </a:t>
            </a:r>
            <a:r>
              <a:rPr lang="pt-BR" sz="2400" dirty="0" err="1" smtClean="0"/>
              <a:t>Aubyn</a:t>
            </a:r>
            <a:r>
              <a:rPr lang="pt-BR" sz="2400" dirty="0" smtClean="0"/>
              <a:t> (2006): os resultados poderiam ser aumentados em 11,6% usando-se os mesmos recursos.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t-BR" sz="2400" dirty="0" smtClean="0"/>
              <a:t>Sutherland </a:t>
            </a:r>
            <a:r>
              <a:rPr lang="pt-BR" sz="2400" dirty="0" err="1" smtClean="0"/>
              <a:t>et</a:t>
            </a:r>
            <a:r>
              <a:rPr lang="pt-BR" sz="2400" dirty="0" smtClean="0"/>
              <a:t> al. (2007): o potencial para ganhos de eficiência é menor, aproximadamente de 19%.</a:t>
            </a:r>
          </a:p>
          <a:p>
            <a:pPr>
              <a:buNone/>
            </a:pPr>
            <a:endParaRPr lang="pt-BR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Mais evidência internacional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t-BR" sz="4400" dirty="0" smtClean="0"/>
              <a:t>   </a:t>
            </a:r>
            <a:r>
              <a:rPr lang="pt-BR" sz="2800" dirty="0" smtClean="0"/>
              <a:t>Gonçalves e França (2013): Norte (0,42), Nordeste (0,41), Sudeste (0,39), Sul (0,37), Centro-oeste (0,34).</a:t>
            </a:r>
          </a:p>
          <a:p>
            <a:pPr algn="just">
              <a:buFont typeface="Wingdings 3" pitchFamily="18" charset="2"/>
              <a:buNone/>
            </a:pPr>
            <a:endParaRPr lang="pt-BR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Evidência nacional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5760" indent="-256032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sz="2000" dirty="0" smtClean="0"/>
              <a:t>Amaral e Menezes-Filho (2008): o efeito dos gastos sobre o desempenho escolar, medido pelos resultados na Prova Brasil 2005, é muito pequeno e na maioria das especificações adotadas estatisticamente insignificante. </a:t>
            </a:r>
          </a:p>
          <a:p>
            <a:pPr marL="365760" indent="-256032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sz="2000" dirty="0" smtClean="0"/>
              <a:t>Veloso (2011): o gasto em educação está um pouco acima do esperado para um país com nosso nível de renda per capita (ver gráfico seguinte).</a:t>
            </a:r>
          </a:p>
          <a:p>
            <a:pPr marL="365760" indent="-256032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sz="2000" dirty="0" smtClean="0"/>
              <a:t>Almeida (2013): não gasta-se pouco em educação, mas o retorno do gasto é pequeno (PISA 2009: pontuação do Brasil foi 401 e da média da OCDE foi 496).</a:t>
            </a:r>
            <a:endParaRPr lang="pt-BR" sz="200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z="3200" dirty="0" smtClean="0"/>
              <a:t>Outras evidências (metodologias alternativas):</a:t>
            </a:r>
            <a:endParaRPr lang="pt-B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mansueto.files.wordpress.com/2013/09/edu0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1557338"/>
            <a:ext cx="6480770" cy="35217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tângulo 2"/>
          <p:cNvSpPr/>
          <p:nvPr/>
        </p:nvSpPr>
        <p:spPr>
          <a:xfrm>
            <a:off x="1403648" y="836712"/>
            <a:ext cx="20746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000" b="1" dirty="0" smtClean="0">
                <a:latin typeface="+mj-lt"/>
              </a:rPr>
              <a:t>Veloso (2011): </a:t>
            </a:r>
            <a:endParaRPr lang="pt-BR" sz="20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t-BR" sz="2400" dirty="0" smtClean="0"/>
              <a:t>Qualidade ou eficiência do gasto público deve ser uma questão com prioridade alta na agenda política.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t-BR" sz="2400" dirty="0" smtClean="0"/>
              <a:t>Eficiência alivia a restrição orçamentária na medida em que permite alcançar os mesmos resultados com níveis mais baixos de gasto ou aumentar o valor do dinheiro alcançando melhores resultados com o mesmo nível de gasto.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Conclusão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772816"/>
            <a:ext cx="8640960" cy="5400600"/>
          </a:xfrm>
        </p:spPr>
        <p:txBody>
          <a:bodyPr>
            <a:noAutofit/>
          </a:bodyPr>
          <a:lstStyle/>
          <a:p>
            <a:pPr marL="365760" indent="-256032" algn="just" fontAlgn="auto">
              <a:lnSpc>
                <a:spcPct val="17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sz="2800" dirty="0" smtClean="0">
                <a:latin typeface="+mj-lt"/>
              </a:rPr>
              <a:t>Diagnóstico mais comum: </a:t>
            </a:r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gasta-se pouco</a:t>
            </a:r>
            <a:r>
              <a:rPr lang="pt-BR" sz="2800" dirty="0" smtClean="0">
                <a:latin typeface="+mj-lt"/>
              </a:rPr>
              <a:t>. </a:t>
            </a:r>
          </a:p>
          <a:p>
            <a:pPr marL="365760" indent="-256032" algn="just" fontAlgn="auto">
              <a:lnSpc>
                <a:spcPct val="17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sz="2800" dirty="0" smtClean="0">
                <a:latin typeface="+mj-lt"/>
              </a:rPr>
              <a:t>Necessidade de </a:t>
            </a:r>
            <a:r>
              <a:rPr lang="pt-BR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ampliar o gasto público </a:t>
            </a:r>
            <a:r>
              <a:rPr lang="pt-BR" sz="2800" dirty="0" smtClean="0">
                <a:latin typeface="+mj-lt"/>
              </a:rPr>
              <a:t>a fim de garantir um sistema universal de saúde adequado, educação de qualidade, segurança.</a:t>
            </a:r>
          </a:p>
          <a:p>
            <a:pPr marL="365760" indent="-256032" algn="just" fontAlgn="auto">
              <a:lnSpc>
                <a:spcPct val="170000"/>
              </a:lnSpc>
              <a:spcAft>
                <a:spcPts val="0"/>
              </a:spcAft>
              <a:buNone/>
              <a:defRPr/>
            </a:pPr>
            <a:endParaRPr lang="pt-BR" sz="1600" dirty="0" smtClean="0">
              <a:latin typeface="+mj-lt"/>
            </a:endParaRPr>
          </a:p>
          <a:p>
            <a:pPr marL="365760" indent="-256032" algn="just" fontAlgn="auto">
              <a:lnSpc>
                <a:spcPct val="150000"/>
              </a:lnSpc>
              <a:spcAft>
                <a:spcPts val="0"/>
              </a:spcAft>
              <a:defRPr/>
            </a:pPr>
            <a:endParaRPr lang="pt-BR" sz="1800" dirty="0" smtClean="0">
              <a:latin typeface="+mj-lt"/>
            </a:endParaRPr>
          </a:p>
          <a:p>
            <a:pPr marL="365760" indent="-256032" algn="just" fontAlgn="auto">
              <a:spcAft>
                <a:spcPts val="0"/>
              </a:spcAft>
              <a:defRPr/>
            </a:pPr>
            <a:endParaRPr lang="pt-BR" sz="1600" dirty="0" smtClean="0"/>
          </a:p>
          <a:p>
            <a:pPr marL="365760" indent="-256032" algn="just" fontAlgn="auto">
              <a:spcAft>
                <a:spcPts val="0"/>
              </a:spcAft>
              <a:buFont typeface="Arial" charset="0"/>
              <a:buNone/>
              <a:defRPr/>
            </a:pPr>
            <a:r>
              <a:rPr lang="pt-BR" sz="1600" dirty="0" smtClean="0"/>
              <a:t>    </a:t>
            </a:r>
          </a:p>
        </p:txBody>
      </p:sp>
      <p:sp>
        <p:nvSpPr>
          <p:cNvPr id="1536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err="1" smtClean="0"/>
              <a:t>Setor</a:t>
            </a:r>
            <a:r>
              <a:rPr lang="en-US" dirty="0" smtClean="0"/>
              <a:t> </a:t>
            </a:r>
            <a:r>
              <a:rPr lang="en-US" dirty="0" err="1" smtClean="0"/>
              <a:t>público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196752"/>
            <a:ext cx="8291264" cy="4756174"/>
          </a:xfrm>
        </p:spPr>
        <p:txBody>
          <a:bodyPr/>
          <a:lstStyle/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t-BR" sz="1600" dirty="0" smtClean="0">
                <a:latin typeface="+mj-lt"/>
              </a:rPr>
              <a:t>Todavia, a </a:t>
            </a:r>
            <a:r>
              <a:rPr lang="pt-B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solução não passa necessariamente pelo aumento de recursos </a:t>
            </a:r>
            <a:r>
              <a:rPr lang="pt-BR" sz="1600" dirty="0" smtClean="0">
                <a:latin typeface="+mj-lt"/>
              </a:rPr>
              <a:t>públicos. </a:t>
            </a:r>
          </a:p>
          <a:p>
            <a:pPr marL="365760" indent="-256032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sz="1600" dirty="0" smtClean="0"/>
              <a:t>Mais do que uma oportunidade, </a:t>
            </a:r>
            <a:r>
              <a:rPr lang="pt-B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aumento da eficiência do gasto público no Brasil é uma necessidade</a:t>
            </a:r>
            <a:r>
              <a:rPr lang="pt-BR" sz="1600" dirty="0" smtClean="0"/>
              <a:t>. O primeiro passo nessa direção é a mensuração do desempenho das unidades produtoras desses serviços públicos.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t-BR" sz="1600" b="1" dirty="0" smtClean="0">
                <a:latin typeface="+mj-lt"/>
              </a:rPr>
              <a:t>Eficiência</a:t>
            </a:r>
            <a:r>
              <a:rPr lang="pt-B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:</a:t>
            </a:r>
            <a:r>
              <a:rPr lang="pt-BR" sz="1600" dirty="0" smtClean="0">
                <a:latin typeface="+mj-lt"/>
              </a:rPr>
              <a:t> relaciona insumos e produtos.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t-BR" sz="1600" b="1" dirty="0" smtClean="0">
                <a:latin typeface="+mj-lt"/>
              </a:rPr>
              <a:t>Governos</a:t>
            </a:r>
            <a:r>
              <a:rPr lang="pt-BR" sz="1600" dirty="0" smtClean="0">
                <a:latin typeface="+mj-lt"/>
              </a:rPr>
              <a:t>: pegam um conjunto de insumos e os transforma, seja em forma ou localização, num conjunto de produtos.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t-BR" sz="1600" dirty="0" smtClean="0">
                <a:latin typeface="+mj-lt"/>
              </a:rPr>
              <a:t>Governos serão caracterizados como eficientes se eles produzirem tanto quanto possível com os insumos que eles empregaram ou se eles produzirem um produto a um custo mínimo (com a menor quantidade possível de insumos).</a:t>
            </a:r>
          </a:p>
          <a:p>
            <a:pPr algn="just"/>
            <a:endParaRPr lang="pt-BR" sz="2800" dirty="0" smtClean="0"/>
          </a:p>
          <a:p>
            <a:pPr algn="just"/>
            <a:endParaRPr lang="pt-BR" sz="2800" dirty="0" smtClean="0"/>
          </a:p>
          <a:p>
            <a:pPr algn="just">
              <a:buFont typeface="Wingdings 3" pitchFamily="18" charset="2"/>
              <a:buNone/>
            </a:pPr>
            <a:endParaRPr lang="pt-BR" sz="2800" dirty="0" smtClean="0"/>
          </a:p>
          <a:p>
            <a:pPr algn="just"/>
            <a:endParaRPr lang="pt-BR" dirty="0" smtClean="0"/>
          </a:p>
          <a:p>
            <a:pPr algn="just">
              <a:buFont typeface="Wingdings 3" pitchFamily="18" charset="2"/>
              <a:buNone/>
            </a:pPr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  <a:p>
            <a:pPr algn="just"/>
            <a:endParaRPr lang="pt-BR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Eficiência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683568" y="4365104"/>
            <a:ext cx="7992888" cy="1440160"/>
          </a:xfrm>
          <a:prstGeom prst="rect">
            <a:avLst/>
          </a:prstGeom>
          <a:solidFill>
            <a:schemeClr val="accent1">
              <a:alpha val="16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sz="1900" b="1" dirty="0" smtClean="0"/>
              <a:t>Função de produção</a:t>
            </a:r>
            <a:r>
              <a:rPr lang="pt-BR" sz="1900" dirty="0" smtClean="0"/>
              <a:t>:  quantidade máxima de produto possível de ser obtida dado um conjunto de insumos.</a:t>
            </a:r>
          </a:p>
          <a:p>
            <a:pPr marL="365760" indent="-256032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sz="1900" b="1" dirty="0" smtClean="0">
                <a:solidFill>
                  <a:srgbClr val="C00000"/>
                </a:solidFill>
              </a:rPr>
              <a:t>Preocupação não é com a </a:t>
            </a:r>
            <a:r>
              <a:rPr lang="pt-BR" sz="1900" b="1" u="sng" dirty="0" smtClean="0">
                <a:solidFill>
                  <a:srgbClr val="C00000"/>
                </a:solidFill>
              </a:rPr>
              <a:t>média</a:t>
            </a:r>
            <a:r>
              <a:rPr lang="pt-BR" sz="1900" b="1" dirty="0" smtClean="0">
                <a:solidFill>
                  <a:srgbClr val="C00000"/>
                </a:solidFill>
              </a:rPr>
              <a:t>, mas com a “</a:t>
            </a:r>
            <a:r>
              <a:rPr lang="pt-BR" sz="1900" b="1" u="sng" dirty="0" smtClean="0">
                <a:solidFill>
                  <a:srgbClr val="C00000"/>
                </a:solidFill>
              </a:rPr>
              <a:t>melhor prática</a:t>
            </a:r>
            <a:r>
              <a:rPr lang="pt-BR" sz="1900" b="1" dirty="0" smtClean="0">
                <a:solidFill>
                  <a:srgbClr val="C00000"/>
                </a:solidFill>
              </a:rPr>
              <a:t>”</a:t>
            </a:r>
            <a:r>
              <a:rPr lang="pt-BR" sz="1900" dirty="0" smtClean="0"/>
              <a:t>. </a:t>
            </a:r>
          </a:p>
          <a:p>
            <a:pPr marL="365760" indent="-256032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sz="1900" b="1" dirty="0" smtClean="0"/>
              <a:t>Estimação de fronteiras</a:t>
            </a:r>
            <a:r>
              <a:rPr lang="pt-BR" sz="1900" dirty="0" smtClean="0"/>
              <a:t>: exercício de tornar a implementação empírica consistente com a proposição teórica de que nenhum agente observado pode exceder o ideal, ou seja, todas as observações devem se situar dentro do extremo teórico.</a:t>
            </a:r>
          </a:p>
          <a:p>
            <a:pPr marL="365760" indent="-256032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sz="1900" b="1" dirty="0" smtClean="0"/>
              <a:t>Mensuração de (in)eficiência: </a:t>
            </a:r>
            <a:r>
              <a:rPr lang="pt-BR" sz="1900" dirty="0" smtClean="0"/>
              <a:t>estimação empírica da extensão pela qual os agentes falham em alcançar o ideal teórico.</a:t>
            </a:r>
          </a:p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endParaRPr lang="pt-BR" sz="2800" dirty="0" smtClean="0"/>
          </a:p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endParaRPr lang="pt-BR" sz="2800" dirty="0" smtClean="0"/>
          </a:p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endParaRPr lang="pt-BR" sz="2800" dirty="0" smtClean="0"/>
          </a:p>
          <a:p>
            <a:pPr marL="365760" indent="-256032" algn="just" fontAlgn="auto">
              <a:spcAft>
                <a:spcPts val="0"/>
              </a:spcAft>
              <a:buFont typeface="Wingdings 3"/>
              <a:buChar char=""/>
              <a:defRPr/>
            </a:pPr>
            <a:endParaRPr lang="pt-BR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Premissa teórica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Font typeface="Arial" charset="0"/>
              <a:buChar char="•"/>
            </a:pPr>
            <a:r>
              <a:rPr lang="pt-BR" sz="2000" dirty="0" smtClean="0"/>
              <a:t>A </a:t>
            </a:r>
            <a:r>
              <a:rPr lang="pt-BR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fronteira eficiente </a:t>
            </a:r>
            <a:r>
              <a:rPr lang="pt-BR" sz="2000" dirty="0" smtClean="0"/>
              <a:t>é construída a partir de dados de insumo/produto para determinada amostra (no caso municípios) usando programação matemática. </a:t>
            </a:r>
          </a:p>
          <a:p>
            <a:pPr algn="just">
              <a:lnSpc>
                <a:spcPct val="150000"/>
              </a:lnSpc>
              <a:buNone/>
            </a:pPr>
            <a:endParaRPr lang="pt-BR" sz="2000" dirty="0" smtClean="0"/>
          </a:p>
          <a:p>
            <a:pPr algn="just">
              <a:lnSpc>
                <a:spcPct val="150000"/>
              </a:lnSpc>
              <a:buFont typeface="Arial" charset="0"/>
              <a:buChar char="•"/>
            </a:pPr>
            <a:r>
              <a:rPr lang="pt-BR" sz="2000" dirty="0" smtClean="0"/>
              <a:t>Baseado fundamentalmente na comparação dos municípios uns com os outros.</a:t>
            </a:r>
          </a:p>
          <a:p>
            <a:pPr algn="just">
              <a:lnSpc>
                <a:spcPct val="150000"/>
              </a:lnSpc>
              <a:buNone/>
            </a:pPr>
            <a:endParaRPr lang="pt-BR" sz="2000" dirty="0" smtClean="0"/>
          </a:p>
          <a:p>
            <a:pPr algn="just">
              <a:lnSpc>
                <a:spcPct val="150000"/>
              </a:lnSpc>
              <a:buFont typeface="Arial" charset="0"/>
              <a:buChar char="•"/>
            </a:pPr>
            <a:r>
              <a:rPr lang="pt-BR" sz="2000" b="1" dirty="0" smtClean="0">
                <a:solidFill>
                  <a:srgbClr val="C00000"/>
                </a:solidFill>
              </a:rPr>
              <a:t>Os escores de eficiência obtidos fornecem somente uma medida de desempenho relativo</a:t>
            </a:r>
            <a:r>
              <a:rPr lang="pt-BR" sz="2000" dirty="0" smtClean="0"/>
              <a:t>.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>
                <a:solidFill>
                  <a:schemeClr val="accent1">
                    <a:lumMod val="75000"/>
                  </a:schemeClr>
                </a:solidFill>
              </a:rPr>
              <a:t>Abordagens não paramétricas</a:t>
            </a:r>
            <a:endParaRPr lang="pt-BR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65760" indent="-256032" algn="just" fontAlgn="auto">
              <a:spcAft>
                <a:spcPts val="0"/>
              </a:spcAft>
              <a:buFont typeface="Wingdings 3"/>
              <a:buNone/>
              <a:defRPr/>
            </a:pPr>
            <a:r>
              <a:rPr lang="pt-BR" b="1" dirty="0" smtClean="0"/>
              <a:t>Passo 1:</a:t>
            </a:r>
          </a:p>
          <a:p>
            <a:pPr marL="514350" indent="-51435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sz="2000" dirty="0" smtClean="0"/>
              <a:t>     Calcular para cada um dos municípios o desperdício – entendido aqui como a “distancia em relação à fronteira” -  de recursos que está sendo feito.</a:t>
            </a:r>
          </a:p>
          <a:p>
            <a:pPr marL="514350" indent="-51435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sz="2000" dirty="0" smtClean="0"/>
              <a:t>	Diferença entre o gasto efetivamente realizado e o desperdício corresponde ao gasto que deveria ser realizado se o município fosse eficiente.</a:t>
            </a:r>
          </a:p>
          <a:p>
            <a:pPr marL="514350" indent="-514350" algn="just" fontAlgn="auto">
              <a:lnSpc>
                <a:spcPct val="15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sz="2000" dirty="0" smtClean="0"/>
              <a:t>      Diferença foi denominada gasto eficiente.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z="3600" dirty="0" smtClean="0">
                <a:solidFill>
                  <a:schemeClr val="accent1">
                    <a:lumMod val="75000"/>
                  </a:schemeClr>
                </a:solidFill>
              </a:rPr>
              <a:t>Metodologia do trabalho</a:t>
            </a:r>
            <a:endParaRPr lang="pt-BR" sz="3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3" pitchFamily="18" charset="2"/>
              <a:buNone/>
            </a:pPr>
            <a:r>
              <a:rPr lang="pt-BR" dirty="0" smtClean="0"/>
              <a:t> </a:t>
            </a:r>
            <a:r>
              <a:rPr lang="pt-BR" b="1" dirty="0" smtClean="0"/>
              <a:t>Passo 2: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t-BR" dirty="0" smtClean="0"/>
              <a:t>    </a:t>
            </a:r>
            <a:r>
              <a:rPr lang="pt-BR" sz="2000" dirty="0" smtClean="0"/>
              <a:t>Calcular para cada um dos municípios o gasto mínimo necessário para atingir suas metas e comparar o gasto efetivamente realizado com o gasto mínimo necessário para atingir as metas.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pt-BR" sz="2000" dirty="0" smtClean="0"/>
              <a:t>Se o primeiro é superior ao segundo, o município não necessita de mais recursos.</a:t>
            </a:r>
          </a:p>
          <a:p>
            <a:pPr>
              <a:buFont typeface="Wingdings 3" pitchFamily="18" charset="2"/>
              <a:buNone/>
            </a:pPr>
            <a:endParaRPr lang="pt-BR" dirty="0" smtClean="0"/>
          </a:p>
          <a:p>
            <a:pPr>
              <a:buFont typeface="Wingdings 3" pitchFamily="18" charset="2"/>
              <a:buNone/>
            </a:pPr>
            <a:endParaRPr lang="pt-BR" dirty="0" smtClean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sz="3600" dirty="0" smtClean="0"/>
              <a:t>Metodologia do trabalho</a:t>
            </a:r>
            <a:endParaRPr lang="pt-B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836712"/>
            <a:ext cx="8301608" cy="4886002"/>
          </a:xfrm>
        </p:spPr>
        <p:txBody>
          <a:bodyPr>
            <a:normAutofit fontScale="77500" lnSpcReduction="20000"/>
          </a:bodyPr>
          <a:lstStyle/>
          <a:p>
            <a:pPr marL="365760" indent="-256032" algn="just" fontAlgn="auto">
              <a:lnSpc>
                <a:spcPct val="160000"/>
              </a:lnSpc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pt-BR" sz="2400" b="1" dirty="0" smtClean="0"/>
              <a:t>Abordagem de funções distância direcionais</a:t>
            </a:r>
            <a:r>
              <a:rPr lang="pt-BR" sz="2400" dirty="0" smtClean="0"/>
              <a:t>. Nas medidas tradicionais de eficiência todos os insumos são reduzidos pelo mesmo fator, ou seja, todos os insumos são tratados como discricionários. Já na abordagem das funções distância direcionais é possível especificar quais insumos são discricionários.</a:t>
            </a:r>
          </a:p>
          <a:p>
            <a:pPr marL="1143635" lvl="3" indent="-256032" algn="just" fontAlgn="auto">
              <a:lnSpc>
                <a:spcPct val="16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400" b="1" dirty="0" smtClean="0"/>
              <a:t>Insumo discricionário</a:t>
            </a:r>
            <a:r>
              <a:rPr lang="pt-BR" sz="2400" dirty="0" smtClean="0"/>
              <a:t>: gasto por aluno (SIOPE)</a:t>
            </a:r>
          </a:p>
          <a:p>
            <a:pPr marL="1143635" lvl="3" indent="-256032" algn="just" fontAlgn="auto">
              <a:lnSpc>
                <a:spcPct val="160000"/>
              </a:lnSpc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pt-BR" sz="2400" b="1" dirty="0" smtClean="0"/>
              <a:t>Insumo não discricionário</a:t>
            </a:r>
            <a:r>
              <a:rPr lang="pt-BR" sz="2400" dirty="0" smtClean="0"/>
              <a:t>: escolaridade das mães medida pela escolaridade das mães (ou responsáveis) dos alunos de até 20 anos cursando ensino fundamental em escola pública.</a:t>
            </a:r>
          </a:p>
          <a:p>
            <a:pPr marL="365760" indent="-256032" fontAlgn="auto">
              <a:spcAft>
                <a:spcPts val="0"/>
              </a:spcAft>
              <a:buFont typeface="Wingdings 3"/>
              <a:buChar char=""/>
              <a:defRPr/>
            </a:pPr>
            <a:endParaRPr lang="pt-BR" dirty="0" smtClean="0"/>
          </a:p>
        </p:txBody>
      </p:sp>
      <p:sp>
        <p:nvSpPr>
          <p:cNvPr id="34818" name="Título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19256" cy="562074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pt-BR" dirty="0" smtClean="0"/>
              <a:t>Passo 1</a:t>
            </a:r>
            <a:br>
              <a:rPr lang="pt-BR" dirty="0" smtClean="0"/>
            </a:br>
            <a:endParaRPr lang="pt-B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/>
          <p:cNvGraphicFramePr>
            <a:graphicFrameLocks noGrp="1"/>
          </p:cNvGraphicFramePr>
          <p:nvPr/>
        </p:nvGraphicFramePr>
        <p:xfrm>
          <a:off x="539750" y="1412875"/>
          <a:ext cx="8208913" cy="4424097"/>
        </p:xfrm>
        <a:graphic>
          <a:graphicData uri="http://schemas.openxmlformats.org/drawingml/2006/table">
            <a:tbl>
              <a:tblPr/>
              <a:tblGrid>
                <a:gridCol w="1980061"/>
                <a:gridCol w="1681021"/>
                <a:gridCol w="1367288"/>
                <a:gridCol w="1467544"/>
                <a:gridCol w="1712999"/>
              </a:tblGrid>
              <a:tr h="763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pt-BR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Quant. municípios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Média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Mínimo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Máximo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164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Até </a:t>
                      </a:r>
                      <a:r>
                        <a:rPr lang="pt-BR" sz="20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50 mil </a:t>
                      </a: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habitantes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4341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0,503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0,172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1,000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3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Mais de </a:t>
                      </a:r>
                      <a:r>
                        <a:rPr lang="pt-BR" sz="20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50 mil e até 100 mil </a:t>
                      </a: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habitantes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312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0,567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0,297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1,000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49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Mais de </a:t>
                      </a:r>
                      <a:r>
                        <a:rPr lang="pt-BR" sz="20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100 mil e até 500 mil</a:t>
                      </a: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 habitantes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236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0,682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0,433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1,000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3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b="1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Mais de 500 mil </a:t>
                      </a: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habitantes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32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0,812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>
                          <a:latin typeface="Calibri"/>
                          <a:ea typeface="Calibri"/>
                          <a:cs typeface="Times New Roman"/>
                        </a:rPr>
                        <a:t>0,629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latin typeface="Calibri"/>
                          <a:ea typeface="Calibri"/>
                          <a:cs typeface="Times New Roman"/>
                        </a:rPr>
                        <a:t>1,000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Título 1"/>
          <p:cNvSpPr txBox="1">
            <a:spLocks/>
          </p:cNvSpPr>
          <p:nvPr/>
        </p:nvSpPr>
        <p:spPr>
          <a:xfrm>
            <a:off x="395536" y="620688"/>
            <a:ext cx="8219256" cy="562074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4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Resultados: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Flux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ux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ux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Flux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Fluxo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4041</TotalTime>
  <Words>873</Words>
  <Application>Microsoft Office PowerPoint</Application>
  <PresentationFormat>Apresentação na tela (4:3)</PresentationFormat>
  <Paragraphs>97</Paragraphs>
  <Slides>16</Slides>
  <Notes>5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17" baseType="lpstr">
      <vt:lpstr>Concurso</vt:lpstr>
      <vt:lpstr>Eficiência do gasto público em educação</vt:lpstr>
      <vt:lpstr>Setor público</vt:lpstr>
      <vt:lpstr>Eficiência</vt:lpstr>
      <vt:lpstr>Premissa teórica</vt:lpstr>
      <vt:lpstr>Abordagens não paramétricas</vt:lpstr>
      <vt:lpstr>Metodologia do trabalho</vt:lpstr>
      <vt:lpstr>Metodologia do trabalho</vt:lpstr>
      <vt:lpstr>Passo 1 </vt:lpstr>
      <vt:lpstr>Slide 9</vt:lpstr>
      <vt:lpstr>Resultados são novos? </vt:lpstr>
      <vt:lpstr>Evidência internacional</vt:lpstr>
      <vt:lpstr>Mais evidência internacional</vt:lpstr>
      <vt:lpstr>Evidência nacional</vt:lpstr>
      <vt:lpstr>Outras evidências (metodologias alternativas):</vt:lpstr>
      <vt:lpstr>Slide 15</vt:lpstr>
      <vt:lpstr>Conclusão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Eficiência na provisão de serviços públicos de saúde</dc:title>
  <dc:creator>Fernando</dc:creator>
  <cp:lastModifiedBy>Fernando</cp:lastModifiedBy>
  <cp:revision>135</cp:revision>
  <dcterms:created xsi:type="dcterms:W3CDTF">2011-05-16T17:41:59Z</dcterms:created>
  <dcterms:modified xsi:type="dcterms:W3CDTF">2013-09-17T11:56:00Z</dcterms:modified>
</cp:coreProperties>
</file>