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076139386" r:id="rId2"/>
    <p:sldId id="2076139377" r:id="rId3"/>
    <p:sldId id="2076139387" r:id="rId4"/>
    <p:sldId id="2076139388" r:id="rId5"/>
    <p:sldId id="2076139389" r:id="rId6"/>
    <p:sldId id="2076139392" r:id="rId7"/>
    <p:sldId id="2076139346" r:id="rId8"/>
    <p:sldId id="2076139381" r:id="rId9"/>
    <p:sldId id="260" r:id="rId10"/>
    <p:sldId id="2076139379" r:id="rId11"/>
    <p:sldId id="2076139380" r:id="rId12"/>
    <p:sldId id="1256" r:id="rId13"/>
    <p:sldId id="1239" r:id="rId14"/>
    <p:sldId id="1768" r:id="rId15"/>
    <p:sldId id="1769" r:id="rId16"/>
    <p:sldId id="303" r:id="rId17"/>
    <p:sldId id="297" r:id="rId18"/>
    <p:sldId id="284" r:id="rId19"/>
    <p:sldId id="281" r:id="rId20"/>
    <p:sldId id="566" r:id="rId21"/>
    <p:sldId id="569" r:id="rId22"/>
    <p:sldId id="565" r:id="rId23"/>
    <p:sldId id="570" r:id="rId24"/>
    <p:sldId id="1787" r:id="rId25"/>
    <p:sldId id="2076139382" r:id="rId26"/>
    <p:sldId id="305" r:id="rId27"/>
    <p:sldId id="317" r:id="rId28"/>
    <p:sldId id="256" r:id="rId29"/>
    <p:sldId id="268" r:id="rId30"/>
    <p:sldId id="282" r:id="rId31"/>
    <p:sldId id="1800" r:id="rId3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074"/>
    <p:restoredTop sz="94603"/>
  </p:normalViewPr>
  <p:slideViewPr>
    <p:cSldViewPr>
      <p:cViewPr varScale="1">
        <p:scale>
          <a:sx n="113" d="100"/>
          <a:sy n="113" d="100"/>
        </p:scale>
        <p:origin x="1152" y="4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E9FB6-BC66-0149-B4B9-0EF47271C3AA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B5DE46-8718-BC41-ABE7-283B26DC1E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6150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2ac15c3e53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2ac15c3e53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SPM: Box SPM.1 Definitions (page 1-2)</a:t>
            </a:r>
          </a:p>
          <a:p>
            <a:r>
              <a:rPr lang="en-US" dirty="0"/>
              <a:t>Full report: 1.1.2.1 (page 7 and 8)</a:t>
            </a: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90767415-F45B-468A-ADA7-9571A363DD2E}" type="slidenum">
              <a:rPr lang="en-US" sz="1200"/>
              <a:pPr eaLnBrk="1" hangingPunct="1"/>
              <a:t>10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00698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BC51C8B9-F0E6-42E8-93D5-6BC78B56028B}" type="slidenum">
              <a:rPr lang="en-US" sz="1200"/>
              <a:pPr eaLnBrk="1" hangingPunct="1"/>
              <a:t>11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041647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EBE3C559-CC2B-4801-AD48-20C3EF54C9F6}" type="slidenum">
              <a:rPr lang="pt-BR" smtClean="0"/>
              <a:pPr>
                <a:defRPr/>
              </a:pPr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738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EBE3C559-CC2B-4801-AD48-20C3EF54C9F6}" type="slidenum">
              <a:rPr lang="pt-BR" smtClean="0"/>
              <a:pPr>
                <a:defRPr/>
              </a:pPr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5755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>
          <a:extLst>
            <a:ext uri="{FF2B5EF4-FFF2-40B4-BE49-F238E27FC236}">
              <a16:creationId xmlns:a16="http://schemas.microsoft.com/office/drawing/2014/main" id="{9CA660F0-9B98-EA1E-32A2-0BDCA8341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8:notes">
            <a:extLst>
              <a:ext uri="{FF2B5EF4-FFF2-40B4-BE49-F238E27FC236}">
                <a16:creationId xmlns:a16="http://schemas.microsoft.com/office/drawing/2014/main" id="{4CB924FE-9583-D8A2-27F9-7278BFE115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and also hundreds of river dolphins, and land animals</a:t>
            </a:r>
            <a:endParaRPr dirty="0"/>
          </a:p>
        </p:txBody>
      </p:sp>
      <p:sp>
        <p:nvSpPr>
          <p:cNvPr id="375" name="Google Shape;375;p28:notes">
            <a:extLst>
              <a:ext uri="{FF2B5EF4-FFF2-40B4-BE49-F238E27FC236}">
                <a16:creationId xmlns:a16="http://schemas.microsoft.com/office/drawing/2014/main" id="{69F4329F-BE59-FBD4-5175-A3B15240711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7199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A7568-D1BB-44AB-8EE5-64B7EFCAAD00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2109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1DF85-7552-406B-A430-D9F8F5E75824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4577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86EF-BFBB-4751-A475-27272FD7E59B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DEE0-0C07-4CFA-AED3-A2D458978A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3984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86EF-BFBB-4751-A475-27272FD7E59B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DEE0-0C07-4CFA-AED3-A2D458978A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6053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86EF-BFBB-4751-A475-27272FD7E59B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DEE0-0C07-4CFA-AED3-A2D458978A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037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049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bg>
      <p:bgPr>
        <a:solidFill>
          <a:srgbClr val="F6F6F6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>
            <a:spLocks noGrp="1"/>
          </p:cNvSpPr>
          <p:nvPr>
            <p:ph type="pic" idx="2"/>
          </p:nvPr>
        </p:nvSpPr>
        <p:spPr>
          <a:xfrm>
            <a:off x="390068" y="1384181"/>
            <a:ext cx="1890144" cy="353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R="0" lvl="0" algn="ctr" rtl="0">
              <a:lnSpc>
                <a:spcPct val="171319"/>
              </a:lnSpc>
              <a:spcBef>
                <a:spcPts val="338"/>
              </a:spcBef>
              <a:spcAft>
                <a:spcPts val="0"/>
              </a:spcAft>
              <a:buClr>
                <a:srgbClr val="007DBA"/>
              </a:buClr>
              <a:buSzPts val="788"/>
              <a:buFont typeface="Arial"/>
              <a:buNone/>
              <a:defRPr sz="591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77408"/>
              </a:lnSpc>
              <a:spcBef>
                <a:spcPts val="675"/>
              </a:spcBef>
              <a:spcAft>
                <a:spcPts val="0"/>
              </a:spcAft>
              <a:buClr>
                <a:srgbClr val="007DBA"/>
              </a:buClr>
              <a:buSzPts val="1744"/>
              <a:buFont typeface="Arial"/>
              <a:buNone/>
              <a:defRPr sz="1308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8874"/>
              </a:lnSpc>
              <a:spcBef>
                <a:spcPts val="675"/>
              </a:spcBef>
              <a:spcAft>
                <a:spcPts val="0"/>
              </a:spcAft>
              <a:buClr>
                <a:srgbClr val="007DBA"/>
              </a:buClr>
              <a:buSzPts val="1519"/>
              <a:buFont typeface="Arial"/>
              <a:buNone/>
              <a:defRPr sz="1139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9046"/>
              </a:lnSpc>
              <a:spcBef>
                <a:spcPts val="675"/>
              </a:spcBef>
              <a:spcAft>
                <a:spcPts val="0"/>
              </a:spcAft>
              <a:buClr>
                <a:srgbClr val="007DBA"/>
              </a:buClr>
              <a:buSzPts val="1238"/>
              <a:buFont typeface="Arial"/>
              <a:buNone/>
              <a:defRPr sz="929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9046"/>
              </a:lnSpc>
              <a:spcBef>
                <a:spcPts val="675"/>
              </a:spcBef>
              <a:spcAft>
                <a:spcPts val="0"/>
              </a:spcAft>
              <a:buClr>
                <a:srgbClr val="007DBA"/>
              </a:buClr>
              <a:buSzPts val="1238"/>
              <a:buFont typeface="Arial"/>
              <a:buNone/>
              <a:defRPr sz="929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75"/>
              </a:spcBef>
              <a:spcAft>
                <a:spcPts val="0"/>
              </a:spcAft>
              <a:buClr>
                <a:schemeClr val="dk1"/>
              </a:buClr>
              <a:buSzPts val="1238"/>
              <a:buFont typeface="Arial"/>
              <a:buNone/>
              <a:defRPr sz="92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186"/>
              </a:spcBef>
              <a:spcAft>
                <a:spcPts val="0"/>
              </a:spcAft>
              <a:buClr>
                <a:schemeClr val="dk1"/>
              </a:buClr>
              <a:buSzPts val="1238"/>
              <a:buFont typeface="Arial"/>
              <a:buNone/>
              <a:defRPr sz="92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186"/>
              </a:spcBef>
              <a:spcAft>
                <a:spcPts val="0"/>
              </a:spcAft>
              <a:buClr>
                <a:schemeClr val="dk1"/>
              </a:buClr>
              <a:buSzPts val="1238"/>
              <a:buFont typeface="Arial"/>
              <a:buNone/>
              <a:defRPr sz="92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186"/>
              </a:spcBef>
              <a:spcAft>
                <a:spcPts val="0"/>
              </a:spcAft>
              <a:buClr>
                <a:schemeClr val="dk1"/>
              </a:buClr>
              <a:buSzPts val="1238"/>
              <a:buFont typeface="Arial"/>
              <a:buNone/>
              <a:defRPr sz="92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ctrTitle"/>
          </p:nvPr>
        </p:nvSpPr>
        <p:spPr>
          <a:xfrm>
            <a:off x="390069" y="978277"/>
            <a:ext cx="9005882" cy="811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003466"/>
              </a:buClr>
              <a:buSzPts val="2250"/>
              <a:buFont typeface="Arial"/>
              <a:buNone/>
              <a:defRPr sz="1688" b="1" cap="none">
                <a:solidFill>
                  <a:srgbClr val="00346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1"/>
          </p:nvPr>
        </p:nvSpPr>
        <p:spPr>
          <a:xfrm>
            <a:off x="390071" y="5099914"/>
            <a:ext cx="1890143" cy="141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125">
                <a:solidFill>
                  <a:srgbClr val="565762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125">
                <a:solidFill>
                  <a:srgbClr val="565762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125">
                <a:solidFill>
                  <a:srgbClr val="565762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125">
                <a:solidFill>
                  <a:srgbClr val="565762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125">
                <a:solidFill>
                  <a:srgbClr val="565762"/>
                </a:solidFill>
              </a:defRPr>
            </a:lvl5pPr>
            <a:lvl6pPr marL="2057400" lvl="5" indent="-257175" algn="l">
              <a:spcBef>
                <a:spcPts val="6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>
            <a:spLocks noGrp="1"/>
          </p:cNvSpPr>
          <p:nvPr>
            <p:ph type="pic" idx="3"/>
          </p:nvPr>
        </p:nvSpPr>
        <p:spPr>
          <a:xfrm>
            <a:off x="2510164" y="1384181"/>
            <a:ext cx="1890144" cy="353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R="0" lvl="0" algn="ctr" rtl="0">
              <a:lnSpc>
                <a:spcPct val="171319"/>
              </a:lnSpc>
              <a:spcBef>
                <a:spcPts val="338"/>
              </a:spcBef>
              <a:spcAft>
                <a:spcPts val="0"/>
              </a:spcAft>
              <a:buClr>
                <a:srgbClr val="007DBA"/>
              </a:buClr>
              <a:buSzPts val="788"/>
              <a:buFont typeface="Arial"/>
              <a:buNone/>
              <a:defRPr sz="591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77408"/>
              </a:lnSpc>
              <a:spcBef>
                <a:spcPts val="675"/>
              </a:spcBef>
              <a:spcAft>
                <a:spcPts val="0"/>
              </a:spcAft>
              <a:buClr>
                <a:srgbClr val="007DBA"/>
              </a:buClr>
              <a:buSzPts val="1744"/>
              <a:buFont typeface="Arial"/>
              <a:buNone/>
              <a:defRPr sz="1308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8874"/>
              </a:lnSpc>
              <a:spcBef>
                <a:spcPts val="675"/>
              </a:spcBef>
              <a:spcAft>
                <a:spcPts val="0"/>
              </a:spcAft>
              <a:buClr>
                <a:srgbClr val="007DBA"/>
              </a:buClr>
              <a:buSzPts val="1519"/>
              <a:buFont typeface="Arial"/>
              <a:buNone/>
              <a:defRPr sz="1139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9046"/>
              </a:lnSpc>
              <a:spcBef>
                <a:spcPts val="675"/>
              </a:spcBef>
              <a:spcAft>
                <a:spcPts val="0"/>
              </a:spcAft>
              <a:buClr>
                <a:srgbClr val="007DBA"/>
              </a:buClr>
              <a:buSzPts val="1238"/>
              <a:buFont typeface="Arial"/>
              <a:buNone/>
              <a:defRPr sz="929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9046"/>
              </a:lnSpc>
              <a:spcBef>
                <a:spcPts val="675"/>
              </a:spcBef>
              <a:spcAft>
                <a:spcPts val="0"/>
              </a:spcAft>
              <a:buClr>
                <a:srgbClr val="007DBA"/>
              </a:buClr>
              <a:buSzPts val="1238"/>
              <a:buFont typeface="Arial"/>
              <a:buNone/>
              <a:defRPr sz="929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75"/>
              </a:spcBef>
              <a:spcAft>
                <a:spcPts val="0"/>
              </a:spcAft>
              <a:buClr>
                <a:schemeClr val="dk1"/>
              </a:buClr>
              <a:buSzPts val="1238"/>
              <a:buFont typeface="Arial"/>
              <a:buNone/>
              <a:defRPr sz="92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186"/>
              </a:spcBef>
              <a:spcAft>
                <a:spcPts val="0"/>
              </a:spcAft>
              <a:buClr>
                <a:schemeClr val="dk1"/>
              </a:buClr>
              <a:buSzPts val="1238"/>
              <a:buFont typeface="Arial"/>
              <a:buNone/>
              <a:defRPr sz="92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186"/>
              </a:spcBef>
              <a:spcAft>
                <a:spcPts val="0"/>
              </a:spcAft>
              <a:buClr>
                <a:schemeClr val="dk1"/>
              </a:buClr>
              <a:buSzPts val="1238"/>
              <a:buFont typeface="Arial"/>
              <a:buNone/>
              <a:defRPr sz="92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186"/>
              </a:spcBef>
              <a:spcAft>
                <a:spcPts val="0"/>
              </a:spcAft>
              <a:buClr>
                <a:schemeClr val="dk1"/>
              </a:buClr>
              <a:buSzPts val="1238"/>
              <a:buFont typeface="Arial"/>
              <a:buNone/>
              <a:defRPr sz="92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body" idx="4"/>
          </p:nvPr>
        </p:nvSpPr>
        <p:spPr>
          <a:xfrm>
            <a:off x="2510167" y="5099914"/>
            <a:ext cx="1890143" cy="141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125">
                <a:solidFill>
                  <a:srgbClr val="565762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125">
                <a:solidFill>
                  <a:srgbClr val="565762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125">
                <a:solidFill>
                  <a:srgbClr val="565762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125">
                <a:solidFill>
                  <a:srgbClr val="565762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125">
                <a:solidFill>
                  <a:srgbClr val="565762"/>
                </a:solidFill>
              </a:defRPr>
            </a:lvl5pPr>
            <a:lvl6pPr marL="2057400" lvl="5" indent="-257175" algn="l">
              <a:spcBef>
                <a:spcPts val="6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9"/>
          <p:cNvSpPr>
            <a:spLocks noGrp="1"/>
          </p:cNvSpPr>
          <p:nvPr>
            <p:ph type="pic" idx="5"/>
          </p:nvPr>
        </p:nvSpPr>
        <p:spPr>
          <a:xfrm>
            <a:off x="4630260" y="1384181"/>
            <a:ext cx="1890144" cy="353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R="0" lvl="0" algn="ctr" rtl="0">
              <a:lnSpc>
                <a:spcPct val="171319"/>
              </a:lnSpc>
              <a:spcBef>
                <a:spcPts val="338"/>
              </a:spcBef>
              <a:spcAft>
                <a:spcPts val="0"/>
              </a:spcAft>
              <a:buClr>
                <a:srgbClr val="007DBA"/>
              </a:buClr>
              <a:buSzPts val="788"/>
              <a:buFont typeface="Arial"/>
              <a:buNone/>
              <a:defRPr sz="591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77408"/>
              </a:lnSpc>
              <a:spcBef>
                <a:spcPts val="675"/>
              </a:spcBef>
              <a:spcAft>
                <a:spcPts val="0"/>
              </a:spcAft>
              <a:buClr>
                <a:srgbClr val="007DBA"/>
              </a:buClr>
              <a:buSzPts val="1744"/>
              <a:buFont typeface="Arial"/>
              <a:buNone/>
              <a:defRPr sz="1308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8874"/>
              </a:lnSpc>
              <a:spcBef>
                <a:spcPts val="675"/>
              </a:spcBef>
              <a:spcAft>
                <a:spcPts val="0"/>
              </a:spcAft>
              <a:buClr>
                <a:srgbClr val="007DBA"/>
              </a:buClr>
              <a:buSzPts val="1519"/>
              <a:buFont typeface="Arial"/>
              <a:buNone/>
              <a:defRPr sz="1139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9046"/>
              </a:lnSpc>
              <a:spcBef>
                <a:spcPts val="675"/>
              </a:spcBef>
              <a:spcAft>
                <a:spcPts val="0"/>
              </a:spcAft>
              <a:buClr>
                <a:srgbClr val="007DBA"/>
              </a:buClr>
              <a:buSzPts val="1238"/>
              <a:buFont typeface="Arial"/>
              <a:buNone/>
              <a:defRPr sz="929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9046"/>
              </a:lnSpc>
              <a:spcBef>
                <a:spcPts val="675"/>
              </a:spcBef>
              <a:spcAft>
                <a:spcPts val="0"/>
              </a:spcAft>
              <a:buClr>
                <a:srgbClr val="007DBA"/>
              </a:buClr>
              <a:buSzPts val="1238"/>
              <a:buFont typeface="Arial"/>
              <a:buNone/>
              <a:defRPr sz="929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75"/>
              </a:spcBef>
              <a:spcAft>
                <a:spcPts val="0"/>
              </a:spcAft>
              <a:buClr>
                <a:schemeClr val="dk1"/>
              </a:buClr>
              <a:buSzPts val="1238"/>
              <a:buFont typeface="Arial"/>
              <a:buNone/>
              <a:defRPr sz="92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186"/>
              </a:spcBef>
              <a:spcAft>
                <a:spcPts val="0"/>
              </a:spcAft>
              <a:buClr>
                <a:schemeClr val="dk1"/>
              </a:buClr>
              <a:buSzPts val="1238"/>
              <a:buFont typeface="Arial"/>
              <a:buNone/>
              <a:defRPr sz="92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186"/>
              </a:spcBef>
              <a:spcAft>
                <a:spcPts val="0"/>
              </a:spcAft>
              <a:buClr>
                <a:schemeClr val="dk1"/>
              </a:buClr>
              <a:buSzPts val="1238"/>
              <a:buFont typeface="Arial"/>
              <a:buNone/>
              <a:defRPr sz="92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186"/>
              </a:spcBef>
              <a:spcAft>
                <a:spcPts val="0"/>
              </a:spcAft>
              <a:buClr>
                <a:schemeClr val="dk1"/>
              </a:buClr>
              <a:buSzPts val="1238"/>
              <a:buFont typeface="Arial"/>
              <a:buNone/>
              <a:defRPr sz="92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6"/>
          </p:nvPr>
        </p:nvSpPr>
        <p:spPr>
          <a:xfrm>
            <a:off x="4630263" y="5099914"/>
            <a:ext cx="1890143" cy="141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125">
                <a:solidFill>
                  <a:srgbClr val="565762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125">
                <a:solidFill>
                  <a:srgbClr val="565762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125">
                <a:solidFill>
                  <a:srgbClr val="565762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125">
                <a:solidFill>
                  <a:srgbClr val="565762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125">
                <a:solidFill>
                  <a:srgbClr val="565762"/>
                </a:solidFill>
              </a:defRPr>
            </a:lvl5pPr>
            <a:lvl6pPr marL="2057400" lvl="5" indent="-257175" algn="l">
              <a:spcBef>
                <a:spcPts val="6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>
            <a:spLocks noGrp="1"/>
          </p:cNvSpPr>
          <p:nvPr>
            <p:ph type="pic" idx="7"/>
          </p:nvPr>
        </p:nvSpPr>
        <p:spPr>
          <a:xfrm>
            <a:off x="6808747" y="1397019"/>
            <a:ext cx="1890144" cy="353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R="0" lvl="0" algn="ctr" rtl="0">
              <a:lnSpc>
                <a:spcPct val="171319"/>
              </a:lnSpc>
              <a:spcBef>
                <a:spcPts val="338"/>
              </a:spcBef>
              <a:spcAft>
                <a:spcPts val="0"/>
              </a:spcAft>
              <a:buClr>
                <a:srgbClr val="007DBA"/>
              </a:buClr>
              <a:buSzPts val="788"/>
              <a:buFont typeface="Arial"/>
              <a:buNone/>
              <a:defRPr sz="591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77408"/>
              </a:lnSpc>
              <a:spcBef>
                <a:spcPts val="675"/>
              </a:spcBef>
              <a:spcAft>
                <a:spcPts val="0"/>
              </a:spcAft>
              <a:buClr>
                <a:srgbClr val="007DBA"/>
              </a:buClr>
              <a:buSzPts val="1744"/>
              <a:buFont typeface="Arial"/>
              <a:buNone/>
              <a:defRPr sz="1308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8874"/>
              </a:lnSpc>
              <a:spcBef>
                <a:spcPts val="675"/>
              </a:spcBef>
              <a:spcAft>
                <a:spcPts val="0"/>
              </a:spcAft>
              <a:buClr>
                <a:srgbClr val="007DBA"/>
              </a:buClr>
              <a:buSzPts val="1519"/>
              <a:buFont typeface="Arial"/>
              <a:buNone/>
              <a:defRPr sz="1139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9046"/>
              </a:lnSpc>
              <a:spcBef>
                <a:spcPts val="675"/>
              </a:spcBef>
              <a:spcAft>
                <a:spcPts val="0"/>
              </a:spcAft>
              <a:buClr>
                <a:srgbClr val="007DBA"/>
              </a:buClr>
              <a:buSzPts val="1238"/>
              <a:buFont typeface="Arial"/>
              <a:buNone/>
              <a:defRPr sz="929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9046"/>
              </a:lnSpc>
              <a:spcBef>
                <a:spcPts val="675"/>
              </a:spcBef>
              <a:spcAft>
                <a:spcPts val="0"/>
              </a:spcAft>
              <a:buClr>
                <a:srgbClr val="007DBA"/>
              </a:buClr>
              <a:buSzPts val="1238"/>
              <a:buFont typeface="Arial"/>
              <a:buNone/>
              <a:defRPr sz="929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75"/>
              </a:spcBef>
              <a:spcAft>
                <a:spcPts val="0"/>
              </a:spcAft>
              <a:buClr>
                <a:schemeClr val="dk1"/>
              </a:buClr>
              <a:buSzPts val="1238"/>
              <a:buFont typeface="Arial"/>
              <a:buNone/>
              <a:defRPr sz="92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186"/>
              </a:spcBef>
              <a:spcAft>
                <a:spcPts val="0"/>
              </a:spcAft>
              <a:buClr>
                <a:schemeClr val="dk1"/>
              </a:buClr>
              <a:buSzPts val="1238"/>
              <a:buFont typeface="Arial"/>
              <a:buNone/>
              <a:defRPr sz="92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186"/>
              </a:spcBef>
              <a:spcAft>
                <a:spcPts val="0"/>
              </a:spcAft>
              <a:buClr>
                <a:schemeClr val="dk1"/>
              </a:buClr>
              <a:buSzPts val="1238"/>
              <a:buFont typeface="Arial"/>
              <a:buNone/>
              <a:defRPr sz="92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186"/>
              </a:spcBef>
              <a:spcAft>
                <a:spcPts val="0"/>
              </a:spcAft>
              <a:buClr>
                <a:schemeClr val="dk1"/>
              </a:buClr>
              <a:buSzPts val="1238"/>
              <a:buFont typeface="Arial"/>
              <a:buNone/>
              <a:defRPr sz="92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body" idx="8"/>
          </p:nvPr>
        </p:nvSpPr>
        <p:spPr>
          <a:xfrm>
            <a:off x="6808750" y="5112751"/>
            <a:ext cx="1890143" cy="141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125">
                <a:solidFill>
                  <a:srgbClr val="565762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125">
                <a:solidFill>
                  <a:srgbClr val="565762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125">
                <a:solidFill>
                  <a:srgbClr val="565762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125">
                <a:solidFill>
                  <a:srgbClr val="565762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125">
                <a:solidFill>
                  <a:srgbClr val="565762"/>
                </a:solidFill>
              </a:defRPr>
            </a:lvl5pPr>
            <a:lvl6pPr marL="2057400" lvl="5" indent="-257175" algn="l">
              <a:spcBef>
                <a:spcPts val="6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658025-2B6C-054B-AEE5-2FD875031AD5}"/>
              </a:ext>
            </a:extLst>
          </p:cNvPr>
          <p:cNvSpPr/>
          <p:nvPr userDrawn="1"/>
        </p:nvSpPr>
        <p:spPr>
          <a:xfrm>
            <a:off x="2915455" y="177793"/>
            <a:ext cx="1016625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7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CH11: EXTREMES</a:t>
            </a:r>
            <a:endParaRPr lang="x-none" sz="750" b="1"/>
          </a:p>
        </p:txBody>
      </p:sp>
    </p:spTree>
    <p:extLst>
      <p:ext uri="{BB962C8B-B14F-4D97-AF65-F5344CB8AC3E}">
        <p14:creationId xmlns:p14="http://schemas.microsoft.com/office/powerpoint/2010/main" val="4191148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9FE41-C8F9-47EF-94C3-C489748B47D0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438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86EF-BFBB-4751-A475-27272FD7E59B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DEE0-0C07-4CFA-AED3-A2D458978A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2871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86EF-BFBB-4751-A475-27272FD7E59B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DEE0-0C07-4CFA-AED3-A2D458978A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3635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86EF-BFBB-4751-A475-27272FD7E59B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DEE0-0C07-4CFA-AED3-A2D458978A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366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86EF-BFBB-4751-A475-27272FD7E59B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DEE0-0C07-4CFA-AED3-A2D458978A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5900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86EF-BFBB-4751-A475-27272FD7E59B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DEE0-0C07-4CFA-AED3-A2D458978A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9384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86EF-BFBB-4751-A475-27272FD7E59B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DEE0-0C07-4CFA-AED3-A2D458978A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6664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86EF-BFBB-4751-A475-27272FD7E59B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DEE0-0C07-4CFA-AED3-A2D458978A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7651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86EF-BFBB-4751-A475-27272FD7E59B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DEE0-0C07-4CFA-AED3-A2D458978A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4744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F86EF-BFBB-4751-A475-27272FD7E59B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8DEE0-0C07-4CFA-AED3-A2D458978A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8662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8.tiff"/><Relationship Id="rId7" Type="http://schemas.openxmlformats.org/officeDocument/2006/relationships/image" Target="../media/image3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jpeg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g"/><Relationship Id="rId7" Type="http://schemas.openxmlformats.org/officeDocument/2006/relationships/image" Target="../media/image7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g"/><Relationship Id="rId11" Type="http://schemas.openxmlformats.org/officeDocument/2006/relationships/image" Target="../media/image77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0.png"/><Relationship Id="rId5" Type="http://schemas.openxmlformats.org/officeDocument/2006/relationships/image" Target="../media/image15.png"/><Relationship Id="rId10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3E6DD5-CD4A-3C49-B56B-18F96D8469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CE73091-6BC8-F84F-D76E-7A4A8DCE73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 descr="Uma imagem contendo Mapa&#10;&#10;Descrição gerada automaticamente">
            <a:extLst>
              <a:ext uri="{FF2B5EF4-FFF2-40B4-BE49-F238E27FC236}">
                <a16:creationId xmlns:a16="http://schemas.microsoft.com/office/drawing/2014/main" id="{7362CACB-A31A-5C6B-6561-EEA9D135CF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" y="0"/>
            <a:ext cx="9143086" cy="68580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914" y="431801"/>
            <a:ext cx="4266286" cy="4373398"/>
          </a:xfrm>
          <a:prstGeom prst="rect">
            <a:avLst/>
          </a:prstGeom>
        </p:spPr>
        <p:txBody>
          <a:bodyPr wrap="square" lIns="51201" tIns="25601" rIns="51201" bIns="25601">
            <a:spAutoFit/>
          </a:bodyPr>
          <a:lstStyle/>
          <a:p>
            <a:pPr algn="ctr">
              <a:lnSpc>
                <a:spcPts val="672"/>
              </a:lnSpc>
              <a:spcBef>
                <a:spcPct val="0"/>
              </a:spcBef>
            </a:pPr>
            <a:endParaRPr lang="pt-BR" sz="600" b="1" dirty="0">
              <a:solidFill>
                <a:schemeClr val="bg1"/>
              </a:solidFill>
            </a:endParaRPr>
          </a:p>
          <a:p>
            <a:pPr algn="ctr">
              <a:lnSpc>
                <a:spcPts val="3034"/>
              </a:lnSpc>
              <a:spcBef>
                <a:spcPct val="0"/>
              </a:spcBef>
            </a:pPr>
            <a:r>
              <a:rPr lang="en-US" sz="2500" b="1" dirty="0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O </a:t>
            </a:r>
            <a:r>
              <a:rPr lang="en-US" sz="2500" b="1" dirty="0" err="1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papel</a:t>
            </a:r>
            <a:r>
              <a:rPr lang="en-US" sz="2500" b="1" dirty="0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 do CEMADEN </a:t>
            </a:r>
            <a:r>
              <a:rPr lang="en-US" sz="2500" b="1" dirty="0" err="1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frente</a:t>
            </a:r>
            <a:r>
              <a:rPr lang="en-US" sz="2500" b="1" dirty="0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 à </a:t>
            </a:r>
            <a:r>
              <a:rPr lang="en-US" sz="2500" b="1" dirty="0" err="1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escalada</a:t>
            </a:r>
            <a:r>
              <a:rPr lang="en-US" sz="2500" b="1" dirty="0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 dos </a:t>
            </a:r>
            <a:r>
              <a:rPr lang="en-US" sz="2500" b="1" dirty="0" err="1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desastres</a:t>
            </a:r>
            <a:r>
              <a:rPr lang="en-US" sz="2500" b="1" dirty="0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n w="0"/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naturais</a:t>
            </a:r>
            <a:r>
              <a:rPr lang="en-US" sz="2500" b="1" dirty="0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decorrentes</a:t>
            </a:r>
            <a:r>
              <a:rPr lang="en-US" sz="2500" b="1" dirty="0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  do </a:t>
            </a:r>
            <a:r>
              <a:rPr lang="en-US" sz="2500" b="1" dirty="0" err="1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aquecimento</a:t>
            </a:r>
            <a:r>
              <a:rPr lang="en-US" sz="2500" b="1" dirty="0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 global, </a:t>
            </a:r>
            <a:r>
              <a:rPr lang="en-US" sz="2500" b="1" dirty="0" err="1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bem</a:t>
            </a:r>
            <a:r>
              <a:rPr lang="en-US" sz="2500" b="1" dirty="0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como</a:t>
            </a:r>
            <a:r>
              <a:rPr lang="en-US" sz="2500" b="1" dirty="0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 as </a:t>
            </a:r>
            <a:r>
              <a:rPr lang="en-US" sz="2500" b="1" dirty="0" err="1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perspectivas</a:t>
            </a:r>
            <a:r>
              <a:rPr lang="en-US" sz="2500" b="1" dirty="0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estratégicas</a:t>
            </a:r>
            <a:r>
              <a:rPr lang="en-US" sz="2500" b="1" dirty="0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 do </a:t>
            </a:r>
            <a:r>
              <a:rPr lang="en-US" sz="2500" b="1" dirty="0" err="1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órgão</a:t>
            </a:r>
            <a:r>
              <a:rPr lang="en-US" sz="2500" b="1" dirty="0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 para </a:t>
            </a:r>
            <a:r>
              <a:rPr lang="en-US" sz="2500" b="1" dirty="0" err="1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os</a:t>
            </a:r>
            <a:r>
              <a:rPr lang="en-US" sz="2500" b="1" dirty="0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próximos</a:t>
            </a:r>
            <a:r>
              <a:rPr lang="en-US" sz="2500" b="1" dirty="0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anos</a:t>
            </a:r>
            <a:endParaRPr lang="en-US" sz="2500" b="1" dirty="0">
              <a:ln w="0"/>
              <a:solidFill>
                <a:srgbClr val="EDEDE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034"/>
              </a:lnSpc>
              <a:spcBef>
                <a:spcPct val="0"/>
              </a:spcBef>
            </a:pPr>
            <a:endParaRPr lang="en-US" sz="2500" b="1" dirty="0">
              <a:ln w="0"/>
              <a:solidFill>
                <a:srgbClr val="EDEDE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034"/>
              </a:lnSpc>
              <a:spcBef>
                <a:spcPct val="0"/>
              </a:spcBef>
            </a:pPr>
            <a:r>
              <a:rPr lang="en-US" sz="2500" b="1" dirty="0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Jose Marengo</a:t>
            </a:r>
            <a:endParaRPr lang="en-US" sz="1100" b="1" dirty="0">
              <a:ln w="0"/>
              <a:solidFill>
                <a:srgbClr val="EDEDE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034"/>
              </a:lnSpc>
              <a:spcBef>
                <a:spcPct val="0"/>
              </a:spcBef>
            </a:pPr>
            <a:endParaRPr lang="pt-BR" sz="22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>
              <a:lnSpc>
                <a:spcPts val="3034"/>
              </a:lnSpc>
              <a:spcBef>
                <a:spcPct val="0"/>
              </a:spcBef>
            </a:pPr>
            <a:r>
              <a:rPr lang="pt-BR" sz="2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Senado Federal</a:t>
            </a:r>
          </a:p>
          <a:p>
            <a:pPr algn="ctr">
              <a:lnSpc>
                <a:spcPts val="3034"/>
              </a:lnSpc>
              <a:spcBef>
                <a:spcPct val="0"/>
              </a:spcBef>
            </a:pPr>
            <a:r>
              <a:rPr lang="en-US" b="1" dirty="0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13 de </a:t>
            </a:r>
            <a:r>
              <a:rPr lang="en-US" b="1" dirty="0" err="1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agosto</a:t>
            </a:r>
            <a:r>
              <a:rPr lang="en-US" b="1" dirty="0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 de 2025</a:t>
            </a:r>
          </a:p>
        </p:txBody>
      </p:sp>
    </p:spTree>
    <p:extLst>
      <p:ext uri="{BB962C8B-B14F-4D97-AF65-F5344CB8AC3E}">
        <p14:creationId xmlns:p14="http://schemas.microsoft.com/office/powerpoint/2010/main" val="2472858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6"/>
          <p:cNvSpPr>
            <a:spLocks noGrp="1"/>
          </p:cNvSpPr>
          <p:nvPr>
            <p:ph type="title"/>
          </p:nvPr>
        </p:nvSpPr>
        <p:spPr>
          <a:xfrm>
            <a:off x="734855" y="1365984"/>
            <a:ext cx="7998659" cy="857250"/>
          </a:xfrm>
        </p:spPr>
        <p:txBody>
          <a:bodyPr>
            <a:normAutofit fontScale="90000"/>
          </a:bodyPr>
          <a:lstStyle/>
          <a:p>
            <a:r>
              <a:rPr lang="pt-PT" sz="2700" b="1">
                <a:latin typeface="+mn-lt"/>
              </a:rPr>
              <a:t>O aumento da vulnerabilidade, exposição ou gravidade e frequência dos eventos climáticos aumenta o risco de desastres</a:t>
            </a:r>
            <a:endParaRPr lang="en-US" sz="2700" b="1">
              <a:latin typeface="+mn-lt"/>
            </a:endParaRPr>
          </a:p>
        </p:txBody>
      </p:sp>
      <p:sp>
        <p:nvSpPr>
          <p:cNvPr id="16387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6715384" y="66642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25604480" indent="-25604480" eaLnBrk="0" hangingPunct="0">
              <a:defRPr sz="1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defRPr sz="1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defRPr sz="1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defRPr sz="1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342836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68567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028511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371349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FAC8E134-C7C9-4A61-BD42-03A047CC142C}" type="slidenum">
              <a:rPr lang="en-US" sz="900" b="1">
                <a:solidFill>
                  <a:srgbClr val="898989"/>
                </a:solidFill>
                <a:latin typeface="+mn-lt"/>
              </a:rPr>
              <a:pPr eaLnBrk="1" hangingPunct="1"/>
              <a:t>10</a:t>
            </a:fld>
            <a:endParaRPr lang="en-US" sz="900" b="1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16388" name="Picture 9" descr="SREX_Fig_propeller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9970" y="3088855"/>
            <a:ext cx="3583781" cy="3073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9"/>
          <p:cNvSpPr txBox="1">
            <a:spLocks noChangeArrowheads="1"/>
          </p:cNvSpPr>
          <p:nvPr/>
        </p:nvSpPr>
        <p:spPr bwMode="auto">
          <a:xfrm>
            <a:off x="6842224" y="2074788"/>
            <a:ext cx="2050256" cy="156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4" tIns="34282" rIns="68564" bIns="3428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spcAft>
                <a:spcPts val="900"/>
              </a:spcAft>
            </a:pPr>
            <a:r>
              <a:rPr lang="pt-PT" sz="1500" b="1" dirty="0">
                <a:solidFill>
                  <a:srgbClr val="0070C0"/>
                </a:solidFill>
                <a:latin typeface="+mn-lt"/>
              </a:rPr>
              <a:t>Vulnerabilidade: </a:t>
            </a:r>
            <a:endParaRPr lang="pt-PT" sz="1500" b="1" dirty="0">
              <a:latin typeface="+mn-lt"/>
            </a:endParaRPr>
          </a:p>
          <a:p>
            <a:pPr eaLnBrk="1" hangingPunct="1">
              <a:spcAft>
                <a:spcPts val="900"/>
              </a:spcAft>
            </a:pPr>
            <a:r>
              <a:rPr lang="pt-PT" sz="1500" b="1" dirty="0">
                <a:latin typeface="+mn-lt"/>
              </a:rPr>
              <a:t>a predisposição de uma pessoa ou grupo a ser afetado negativamente (idade, género, educação,  pobreza..)</a:t>
            </a:r>
            <a:r>
              <a:rPr lang="en-US" sz="1500" b="1" dirty="0">
                <a:latin typeface="+mn-lt"/>
              </a:rPr>
              <a:t>	</a:t>
            </a:r>
          </a:p>
        </p:txBody>
      </p:sp>
      <p:sp>
        <p:nvSpPr>
          <p:cNvPr id="16390" name="TextBox 6"/>
          <p:cNvSpPr txBox="1">
            <a:spLocks noChangeArrowheads="1"/>
          </p:cNvSpPr>
          <p:nvPr/>
        </p:nvSpPr>
        <p:spPr bwMode="auto">
          <a:xfrm>
            <a:off x="294548" y="2376958"/>
            <a:ext cx="2765383" cy="203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4" tIns="34282" rIns="68564" bIns="3428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spcAft>
                <a:spcPts val="900"/>
              </a:spcAft>
            </a:pPr>
            <a:r>
              <a:rPr lang="pt-PT" sz="1500" b="1" dirty="0">
                <a:solidFill>
                  <a:srgbClr val="0070C0"/>
                </a:solidFill>
                <a:latin typeface="+mn-lt"/>
              </a:rPr>
              <a:t>Risco de Desastre:</a:t>
            </a:r>
          </a:p>
          <a:p>
            <a:pPr eaLnBrk="1" hangingPunct="1">
              <a:spcAft>
                <a:spcPts val="900"/>
              </a:spcAft>
            </a:pPr>
            <a:r>
              <a:rPr lang="pt-PT" sz="15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pt-PT" sz="1500" b="1" dirty="0">
                <a:latin typeface="+mn-lt"/>
              </a:rPr>
              <a:t>a probabilidade de alterações graves no funcionamento normal de uma comunidade ou sociedade devido a eventos climáticos ou meteorológicos que interagem com condições sociais vulneráveis.</a:t>
            </a:r>
            <a:endParaRPr lang="en-US" sz="1500" b="1" dirty="0">
              <a:latin typeface="+mn-lt"/>
            </a:endParaRPr>
          </a:p>
        </p:txBody>
      </p:sp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4BA0DD87-77B6-B431-FE1D-B2E0AAF7DBCA}"/>
              </a:ext>
            </a:extLst>
          </p:cNvPr>
          <p:cNvCxnSpPr>
            <a:cxnSpLocks/>
          </p:cNvCxnSpPr>
          <p:nvPr/>
        </p:nvCxnSpPr>
        <p:spPr>
          <a:xfrm>
            <a:off x="2321497" y="3565475"/>
            <a:ext cx="2593662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307BC2E4-8BD7-1FF3-7506-AE994DAEEFF7}"/>
              </a:ext>
            </a:extLst>
          </p:cNvPr>
          <p:cNvCxnSpPr>
            <a:cxnSpLocks/>
          </p:cNvCxnSpPr>
          <p:nvPr/>
        </p:nvCxnSpPr>
        <p:spPr>
          <a:xfrm flipH="1">
            <a:off x="5383631" y="3222576"/>
            <a:ext cx="1150778" cy="5834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6">
            <a:extLst>
              <a:ext uri="{FF2B5EF4-FFF2-40B4-BE49-F238E27FC236}">
                <a16:creationId xmlns:a16="http://schemas.microsoft.com/office/drawing/2014/main" id="{E152EBA3-4BDC-F4DC-9CAC-F12EC44B3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547" y="4408267"/>
            <a:ext cx="2765383" cy="180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4" tIns="34282" rIns="68564" bIns="3428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spcAft>
                <a:spcPts val="900"/>
              </a:spcAft>
            </a:pPr>
            <a:r>
              <a:rPr lang="pt-PT" sz="1500" b="1" dirty="0">
                <a:solidFill>
                  <a:srgbClr val="0070C0"/>
                </a:solidFill>
                <a:latin typeface="+mn-lt"/>
              </a:rPr>
              <a:t>Ameaça:</a:t>
            </a:r>
          </a:p>
          <a:p>
            <a:pPr eaLnBrk="1" hangingPunct="1">
              <a:spcAft>
                <a:spcPts val="900"/>
              </a:spcAft>
            </a:pPr>
            <a:r>
              <a:rPr lang="pt-PT" sz="15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pt-PT" sz="1500" b="1" dirty="0">
                <a:latin typeface="+mn-lt"/>
              </a:rPr>
              <a:t>Chuvas intensas, falta de chuva, ondas de calor, tempestades, que podem deflagrar inundações, enxurradas, deslizamentos de terra, secas, incêndios florestais</a:t>
            </a:r>
            <a:endParaRPr lang="en-US" sz="1500" b="1" dirty="0">
              <a:latin typeface="+mn-lt"/>
            </a:endParaRPr>
          </a:p>
        </p:txBody>
      </p: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00CC024E-585C-7E46-323F-2512C2F458B9}"/>
              </a:ext>
            </a:extLst>
          </p:cNvPr>
          <p:cNvCxnSpPr>
            <a:cxnSpLocks/>
          </p:cNvCxnSpPr>
          <p:nvPr/>
        </p:nvCxnSpPr>
        <p:spPr>
          <a:xfrm flipV="1">
            <a:off x="2079884" y="4657676"/>
            <a:ext cx="1854200" cy="439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9">
            <a:extLst>
              <a:ext uri="{FF2B5EF4-FFF2-40B4-BE49-F238E27FC236}">
                <a16:creationId xmlns:a16="http://schemas.microsoft.com/office/drawing/2014/main" id="{97B6BECF-DD26-019E-8F7D-AEA3AE544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7278" y="3956378"/>
            <a:ext cx="2050256" cy="180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4" tIns="34282" rIns="68564" bIns="3428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spcAft>
                <a:spcPts val="900"/>
              </a:spcAft>
            </a:pPr>
            <a:r>
              <a:rPr lang="pt-PT" sz="1500" b="1" dirty="0">
                <a:solidFill>
                  <a:srgbClr val="0070C0"/>
                </a:solidFill>
                <a:latin typeface="+mn-lt"/>
              </a:rPr>
              <a:t>Exposição</a:t>
            </a:r>
            <a:endParaRPr lang="pt-PT" sz="1500" b="1" dirty="0">
              <a:latin typeface="+mn-lt"/>
            </a:endParaRPr>
          </a:p>
          <a:p>
            <a:pPr eaLnBrk="1" hangingPunct="1">
              <a:spcAft>
                <a:spcPts val="900"/>
              </a:spcAft>
            </a:pPr>
            <a:r>
              <a:rPr lang="pt-PT" sz="1500" b="1" dirty="0">
                <a:latin typeface="+mn-lt"/>
              </a:rPr>
              <a:t>a predisposição de uma pessoa ou grupo a ser afetado negativamente (morar em áreas de risco, perto de rios, morros, </a:t>
            </a:r>
            <a:r>
              <a:rPr lang="en-US" sz="1500" b="1" dirty="0">
                <a:latin typeface="+mn-lt"/>
              </a:rPr>
              <a:t>mar…)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0CE8DFE-A943-7D3A-E4F7-7266DA855B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" y="0"/>
            <a:ext cx="9137923" cy="71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18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16"/>
          <p:cNvSpPr txBox="1">
            <a:spLocks noChangeArrowheads="1"/>
          </p:cNvSpPr>
          <p:nvPr/>
        </p:nvSpPr>
        <p:spPr bwMode="auto">
          <a:xfrm>
            <a:off x="5615600" y="4497991"/>
            <a:ext cx="3414506" cy="1546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4" tIns="34282" rIns="68564" bIns="34282">
            <a:spAutoFit/>
          </a:bodyPr>
          <a:lstStyle>
            <a:lvl1pPr marL="171450" indent="-1714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228611" indent="-228611">
              <a:buFont typeface="Arial" panose="020B0604020202020204" pitchFamily="34" charset="0"/>
              <a:buChar char="•"/>
            </a:pPr>
            <a:endParaRPr lang="pt-BR" sz="16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realocação de ativos. 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ativos de proteção contra intempéries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Seguros 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Adapta</a:t>
            </a:r>
            <a:r>
              <a:rPr lang="pt-PT" sz="1600" b="1" dirty="0">
                <a:solidFill>
                  <a:srgbClr val="00B050"/>
                </a:solidFill>
                <a:cs typeface="MS PGothic" pitchFamily="34" charset="-128"/>
              </a:rPr>
              <a:t>ç</a:t>
            </a:r>
            <a:r>
              <a:rPr lang="pt-BR" sz="1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ão</a:t>
            </a:r>
            <a:r>
              <a:rPr lang="pt-BR" sz="1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cinza e </a:t>
            </a:r>
            <a:r>
              <a:rPr lang="pt-BR" sz="1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NbA</a:t>
            </a:r>
            <a:endParaRPr lang="pt-BR" sz="16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011" name="TextBox 17"/>
          <p:cNvSpPr txBox="1">
            <a:spLocks noChangeArrowheads="1"/>
          </p:cNvSpPr>
          <p:nvPr/>
        </p:nvSpPr>
        <p:spPr bwMode="auto">
          <a:xfrm>
            <a:off x="5524500" y="2699359"/>
            <a:ext cx="3500231" cy="105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4" tIns="34282" rIns="68564" bIns="34282">
            <a:spAutoFit/>
          </a:bodyPr>
          <a:lstStyle>
            <a:lvl1pPr marL="171450" indent="-1714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228611" indent="-228611">
              <a:buFont typeface="Arial" panose="020B0604020202020204" pitchFamily="34" charset="0"/>
              <a:buChar char="•"/>
            </a:pPr>
            <a:r>
              <a:rPr lang="pt-PT" sz="1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Redução da pobreza melhor educação 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pt-PT" sz="1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Conhecimento 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pt-PT" sz="1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desenvolvimento sustentável</a:t>
            </a:r>
          </a:p>
        </p:txBody>
      </p:sp>
      <p:sp>
        <p:nvSpPr>
          <p:cNvPr id="43012" name="TextBox 18"/>
          <p:cNvSpPr txBox="1">
            <a:spLocks noChangeArrowheads="1"/>
          </p:cNvSpPr>
          <p:nvPr/>
        </p:nvSpPr>
        <p:spPr bwMode="auto">
          <a:xfrm>
            <a:off x="113895" y="4198308"/>
            <a:ext cx="4162906" cy="2039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64" tIns="34282" rIns="68564" bIns="34282">
            <a:spAutoFit/>
          </a:bodyPr>
          <a:lstStyle/>
          <a:p>
            <a:pPr marL="128564" indent="-128564">
              <a:buFont typeface="Wingdings" charset="2"/>
              <a:buChar char="§"/>
              <a:defRPr/>
            </a:pPr>
            <a:r>
              <a:rPr lang="pt-PT" sz="1600" b="1">
                <a:solidFill>
                  <a:srgbClr val="0070C0"/>
                </a:solidFill>
              </a:rPr>
              <a:t>previsão melhorada de tempo e clima</a:t>
            </a:r>
          </a:p>
          <a:p>
            <a:pPr marL="128564" indent="-128564">
              <a:buFont typeface="Wingdings" charset="2"/>
              <a:buChar char="§"/>
              <a:defRPr/>
            </a:pPr>
            <a:r>
              <a:rPr lang="pt-PT" sz="1600" b="1">
                <a:solidFill>
                  <a:srgbClr val="0070C0"/>
                </a:solidFill>
              </a:rPr>
              <a:t>redução de gases de efeito estufa emissões</a:t>
            </a:r>
          </a:p>
          <a:p>
            <a:pPr marL="128564" indent="-128564">
              <a:buFont typeface="Wingdings" charset="2"/>
              <a:buChar char="§"/>
              <a:defRPr/>
            </a:pPr>
            <a:r>
              <a:rPr lang="pt-PT" sz="1600" b="1">
                <a:solidFill>
                  <a:srgbClr val="0070C0"/>
                </a:solidFill>
                <a:cs typeface="MS PGothic" pitchFamily="34" charset="-128"/>
              </a:rPr>
              <a:t>Melhorar EWS</a:t>
            </a:r>
          </a:p>
          <a:p>
            <a:pPr marL="128564" indent="-128564">
              <a:buFont typeface="Wingdings" charset="2"/>
              <a:buChar char="§"/>
              <a:defRPr/>
            </a:pPr>
            <a:r>
              <a:rPr lang="pt-PT" sz="1600" b="1">
                <a:solidFill>
                  <a:srgbClr val="0070C0"/>
                </a:solidFill>
                <a:cs typeface="MS PGothic" pitchFamily="34" charset="-128"/>
              </a:rPr>
              <a:t>Modelos matemáticos e empíricos</a:t>
            </a:r>
          </a:p>
          <a:p>
            <a:pPr marL="128564" indent="-128564">
              <a:buFont typeface="Wingdings" charset="2"/>
              <a:buChar char="§"/>
              <a:defRPr/>
            </a:pPr>
            <a:r>
              <a:rPr lang="pt-PT" sz="1600" b="1">
                <a:solidFill>
                  <a:srgbClr val="0070C0"/>
                </a:solidFill>
                <a:cs typeface="MS PGothic" pitchFamily="34" charset="-128"/>
              </a:rPr>
              <a:t>PNT, IA, ML, RN</a:t>
            </a:r>
          </a:p>
          <a:p>
            <a:pPr marL="128564" indent="-128564">
              <a:buFont typeface="Wingdings" charset="2"/>
              <a:buChar char="§"/>
              <a:defRPr/>
            </a:pPr>
            <a:r>
              <a:rPr lang="pt-PT" sz="1600" b="1">
                <a:solidFill>
                  <a:srgbClr val="0070C0"/>
                </a:solidFill>
                <a:cs typeface="MS PGothic" pitchFamily="34" charset="-128"/>
              </a:rPr>
              <a:t>Modelos hidrológicos e  de deslizamento de terra</a:t>
            </a:r>
          </a:p>
          <a:p>
            <a:pPr marL="128564" indent="-128564">
              <a:buFont typeface="Wingdings" charset="2"/>
              <a:buChar char="§"/>
              <a:defRPr/>
            </a:pPr>
            <a:r>
              <a:rPr lang="pt-PT" sz="1600" b="1">
                <a:solidFill>
                  <a:srgbClr val="0070C0"/>
                </a:solidFill>
                <a:cs typeface="MS PGothic" pitchFamily="34" charset="-128"/>
              </a:rPr>
              <a:t>Observações de de campo e satélite</a:t>
            </a:r>
            <a:endParaRPr lang="en-US" sz="1500" b="1">
              <a:solidFill>
                <a:srgbClr val="0070C0"/>
              </a:solidFill>
              <a:cs typeface="MS PGothic" pitchFamily="34" charset="-128"/>
            </a:endParaRPr>
          </a:p>
        </p:txBody>
      </p:sp>
      <p:pic>
        <p:nvPicPr>
          <p:cNvPr id="43013" name="Picture 17" descr="Disaster_Risk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3207" y="2135007"/>
            <a:ext cx="2537222" cy="277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itle 1"/>
          <p:cNvSpPr txBox="1">
            <a:spLocks/>
          </p:cNvSpPr>
          <p:nvPr/>
        </p:nvSpPr>
        <p:spPr bwMode="auto">
          <a:xfrm>
            <a:off x="1278735" y="1360127"/>
            <a:ext cx="6594872" cy="64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4" tIns="34282" rIns="68564" bIns="34282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/>
            <a:endParaRPr lang="en-US" sz="1800" b="1">
              <a:solidFill>
                <a:srgbClr val="262626"/>
              </a:solidFill>
            </a:endParaRPr>
          </a:p>
        </p:txBody>
      </p:sp>
      <p:sp>
        <p:nvSpPr>
          <p:cNvPr id="43015" name="Title 5"/>
          <p:cNvSpPr>
            <a:spLocks noGrp="1"/>
          </p:cNvSpPr>
          <p:nvPr>
            <p:ph type="title"/>
          </p:nvPr>
        </p:nvSpPr>
        <p:spPr>
          <a:xfrm>
            <a:off x="136810" y="1693056"/>
            <a:ext cx="8685909" cy="1118444"/>
          </a:xfrm>
        </p:spPr>
        <p:txBody>
          <a:bodyPr>
            <a:normAutofit fontScale="90000"/>
          </a:bodyPr>
          <a:lstStyle/>
          <a:p>
            <a:r>
              <a:rPr lang="pt-PT" sz="2400" b="1" dirty="0">
                <a:latin typeface="Calibri" panose="020F0502020204030204" pitchFamily="34" charset="0"/>
                <a:cs typeface="Calibri" panose="020F0502020204030204" pitchFamily="34" charset="0"/>
              </a:rPr>
              <a:t>As informações sobre vulnerabilidade, exposição e tempo/clima, mudanças climáticas extremas podem, em conjunto, informar sobre a adaptação e a gestão do risco de desastres.</a:t>
            </a:r>
            <a:br>
              <a:rPr lang="pt-PT" sz="2400" b="1" dirty="0"/>
            </a:br>
            <a:br>
              <a:rPr lang="en-US" b="1" dirty="0">
                <a:latin typeface="Arial" charset="0"/>
              </a:rPr>
            </a:br>
            <a:endParaRPr lang="en-US" b="1" dirty="0">
              <a:latin typeface="Arial" charset="0"/>
            </a:endParaRPr>
          </a:p>
        </p:txBody>
      </p:sp>
      <p:cxnSp>
        <p:nvCxnSpPr>
          <p:cNvPr id="2" name="Conector de Seta Reta 1">
            <a:extLst>
              <a:ext uri="{FF2B5EF4-FFF2-40B4-BE49-F238E27FC236}">
                <a16:creationId xmlns:a16="http://schemas.microsoft.com/office/drawing/2014/main" id="{7937D4BF-71E0-9666-E916-930989C1FC27}"/>
              </a:ext>
            </a:extLst>
          </p:cNvPr>
          <p:cNvCxnSpPr>
            <a:cxnSpLocks/>
          </p:cNvCxnSpPr>
          <p:nvPr/>
        </p:nvCxnSpPr>
        <p:spPr>
          <a:xfrm flipV="1">
            <a:off x="1948195" y="3767570"/>
            <a:ext cx="1147430" cy="430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DD65EEAB-C317-4EAA-115F-E54D7E81FC95}"/>
              </a:ext>
            </a:extLst>
          </p:cNvPr>
          <p:cNvCxnSpPr>
            <a:cxnSpLocks/>
          </p:cNvCxnSpPr>
          <p:nvPr/>
        </p:nvCxnSpPr>
        <p:spPr>
          <a:xfrm flipH="1" flipV="1">
            <a:off x="4699393" y="2855227"/>
            <a:ext cx="910832" cy="2296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EC484FBE-F038-72EB-EE1C-9C3FF88CB3BE}"/>
              </a:ext>
            </a:extLst>
          </p:cNvPr>
          <p:cNvCxnSpPr>
            <a:cxnSpLocks/>
          </p:cNvCxnSpPr>
          <p:nvPr/>
        </p:nvCxnSpPr>
        <p:spPr>
          <a:xfrm flipH="1" flipV="1">
            <a:off x="4867201" y="4786225"/>
            <a:ext cx="743024" cy="2684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FCD5188A-821A-1A3A-7685-2ED0733291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" y="0"/>
            <a:ext cx="9137923" cy="71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30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F8FF645-2A57-1E44-81BE-6FD883C14C0E}"/>
              </a:ext>
            </a:extLst>
          </p:cNvPr>
          <p:cNvSpPr/>
          <p:nvPr/>
        </p:nvSpPr>
        <p:spPr>
          <a:xfrm>
            <a:off x="148414" y="810986"/>
            <a:ext cx="9342277" cy="1018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chemeClr val="tx1"/>
                </a:solidFill>
              </a:rPr>
              <a:t>A maior enchente da história de São Paulo aconteceu em 1929, no Centro da cidade. Grandes inundações causam transtornos em SP há mais de um século: 63% dos pontos alagados nesta semana  (</a:t>
            </a:r>
            <a:r>
              <a:rPr lang="pt-BR" sz="1600" b="1" dirty="0" err="1">
                <a:solidFill>
                  <a:schemeClr val="tx1"/>
                </a:solidFill>
              </a:rPr>
              <a:t>Fev</a:t>
            </a:r>
            <a:r>
              <a:rPr lang="pt-BR" sz="1600" b="1" dirty="0">
                <a:solidFill>
                  <a:schemeClr val="tx1"/>
                </a:solidFill>
              </a:rPr>
              <a:t> 10 2010)  estão na área de ocorrências históricas como a de 1929. </a:t>
            </a:r>
          </a:p>
          <a:p>
            <a:r>
              <a:rPr lang="pt-BR" sz="1600" b="1" dirty="0">
                <a:solidFill>
                  <a:schemeClr val="tx1"/>
                </a:solidFill>
              </a:rPr>
              <a:t> </a:t>
            </a:r>
            <a:endParaRPr lang="pt-BR" sz="1600" dirty="0">
              <a:solidFill>
                <a:schemeClr val="tx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056DC2A-D446-4248-ADB0-A870AD347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4" y="6083383"/>
            <a:ext cx="4294184" cy="58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2B4CA9A4-4C09-1740-8692-A050E94DDA1E}"/>
              </a:ext>
            </a:extLst>
          </p:cNvPr>
          <p:cNvSpPr/>
          <p:nvPr/>
        </p:nvSpPr>
        <p:spPr>
          <a:xfrm>
            <a:off x="179512" y="3994949"/>
            <a:ext cx="3294112" cy="613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tx1"/>
                </a:solidFill>
                <a:latin typeface="FolhaGrafico"/>
              </a:rPr>
              <a:t>Moradores em barcos pelas ruas tomadas pelas </a:t>
            </a:r>
            <a:r>
              <a:rPr lang="pt-BR" sz="1200" dirty="0" err="1">
                <a:solidFill>
                  <a:schemeClr val="tx1"/>
                </a:solidFill>
                <a:latin typeface="FolhaGrafico"/>
              </a:rPr>
              <a:t>águas</a:t>
            </a:r>
            <a:r>
              <a:rPr lang="pt-BR" sz="1200" dirty="0">
                <a:solidFill>
                  <a:schemeClr val="tx1"/>
                </a:solidFill>
                <a:latin typeface="FolhaGrafico"/>
              </a:rPr>
              <a:t> na grande enchente de 1929, na cidade de </a:t>
            </a:r>
            <a:r>
              <a:rPr lang="pt-BR" sz="1200" dirty="0" err="1">
                <a:solidFill>
                  <a:schemeClr val="tx1"/>
                </a:solidFill>
                <a:latin typeface="FolhaGrafico"/>
              </a:rPr>
              <a:t>São</a:t>
            </a:r>
            <a:r>
              <a:rPr lang="pt-BR" sz="1200" dirty="0">
                <a:solidFill>
                  <a:schemeClr val="tx1"/>
                </a:solidFill>
                <a:latin typeface="FolhaGrafico"/>
              </a:rPr>
              <a:t> Paulo. </a:t>
            </a:r>
            <a:endParaRPr lang="pt-BR" sz="1200" dirty="0">
              <a:solidFill>
                <a:schemeClr val="tx1"/>
              </a:solidFill>
              <a:effectLst/>
            </a:endParaRPr>
          </a:p>
        </p:txBody>
      </p:sp>
      <p:pic>
        <p:nvPicPr>
          <p:cNvPr id="3074" name="Picture 2" descr="page1image5495744">
            <a:extLst>
              <a:ext uri="{FF2B5EF4-FFF2-40B4-BE49-F238E27FC236}">
                <a16:creationId xmlns:a16="http://schemas.microsoft.com/office/drawing/2014/main" id="{163855E5-D799-924A-91A4-79A1D2CC1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27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page1image5499008">
            <a:extLst>
              <a:ext uri="{FF2B5EF4-FFF2-40B4-BE49-F238E27FC236}">
                <a16:creationId xmlns:a16="http://schemas.microsoft.com/office/drawing/2014/main" id="{3D060FFE-20B9-5745-882A-33A16743D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404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page1image11895408">
            <a:extLst>
              <a:ext uri="{FF2B5EF4-FFF2-40B4-BE49-F238E27FC236}">
                <a16:creationId xmlns:a16="http://schemas.microsoft.com/office/drawing/2014/main" id="{B2132FCD-6F36-904B-87DC-792EE4259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76" y="1638713"/>
            <a:ext cx="345638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57B302F6-7952-CD45-B885-D9459103B7A6}"/>
              </a:ext>
            </a:extLst>
          </p:cNvPr>
          <p:cNvSpPr/>
          <p:nvPr/>
        </p:nvSpPr>
        <p:spPr>
          <a:xfrm>
            <a:off x="4392488" y="4010398"/>
            <a:ext cx="4572000" cy="4394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200" dirty="0">
                <a:solidFill>
                  <a:schemeClr val="tx1"/>
                </a:solidFill>
                <a:latin typeface="FolhaGrafico"/>
              </a:rPr>
              <a:t>Moradores em barcos pelas ruas tomadas pelas </a:t>
            </a:r>
            <a:r>
              <a:rPr lang="pt-BR" sz="1200" dirty="0" err="1">
                <a:solidFill>
                  <a:schemeClr val="tx1"/>
                </a:solidFill>
                <a:latin typeface="FolhaGrafico"/>
              </a:rPr>
              <a:t>águas</a:t>
            </a:r>
            <a:r>
              <a:rPr lang="pt-BR" sz="1200" dirty="0">
                <a:solidFill>
                  <a:schemeClr val="tx1"/>
                </a:solidFill>
                <a:latin typeface="FolhaGrafico"/>
              </a:rPr>
              <a:t> na grande enchente de 1929, na cidade de </a:t>
            </a:r>
            <a:r>
              <a:rPr lang="pt-BR" sz="1200" dirty="0" err="1">
                <a:solidFill>
                  <a:schemeClr val="tx1"/>
                </a:solidFill>
                <a:latin typeface="FolhaGrafico"/>
              </a:rPr>
              <a:t>São</a:t>
            </a:r>
            <a:r>
              <a:rPr lang="pt-BR" sz="1200" dirty="0">
                <a:solidFill>
                  <a:schemeClr val="tx1"/>
                </a:solidFill>
                <a:latin typeface="FolhaGrafico"/>
              </a:rPr>
              <a:t> Paulo. </a:t>
            </a:r>
            <a:endParaRPr lang="pt-BR" sz="1200" dirty="0">
              <a:solidFill>
                <a:schemeClr val="tx1"/>
              </a:solidFill>
              <a:effectLst/>
            </a:endParaRPr>
          </a:p>
        </p:txBody>
      </p:sp>
      <p:pic>
        <p:nvPicPr>
          <p:cNvPr id="3078" name="Picture 6" descr="page1image5414016">
            <a:extLst>
              <a:ext uri="{FF2B5EF4-FFF2-40B4-BE49-F238E27FC236}">
                <a16:creationId xmlns:a16="http://schemas.microsoft.com/office/drawing/2014/main" id="{E3239BFB-891E-0349-ACF9-C22B32122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"/>
            <a:ext cx="809625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page1image5414976">
            <a:extLst>
              <a:ext uri="{FF2B5EF4-FFF2-40B4-BE49-F238E27FC236}">
                <a16:creationId xmlns:a16="http://schemas.microsoft.com/office/drawing/2014/main" id="{636B1E8E-B391-C54A-B8BA-373BBBFF8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19"/>
            <a:ext cx="20664988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page1image11797936">
            <a:extLst>
              <a:ext uri="{FF2B5EF4-FFF2-40B4-BE49-F238E27FC236}">
                <a16:creationId xmlns:a16="http://schemas.microsoft.com/office/drawing/2014/main" id="{ECDE49BE-C957-F04E-9BA9-BA5FC5F84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070" y="1643647"/>
            <a:ext cx="345638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FE4CB57C-2B1D-8644-903F-DD0F6617C014}"/>
              </a:ext>
            </a:extLst>
          </p:cNvPr>
          <p:cNvSpPr/>
          <p:nvPr/>
        </p:nvSpPr>
        <p:spPr>
          <a:xfrm>
            <a:off x="1614624" y="5418350"/>
            <a:ext cx="2511152" cy="613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tx1"/>
                </a:solidFill>
                <a:latin typeface="FolhaGrafico"/>
              </a:rPr>
              <a:t>Vista da Avenida Leopoldina, na Lapa, inundada durante a enchente de fevereiro de 1929. </a:t>
            </a:r>
            <a:endParaRPr lang="pt-BR" sz="1200" dirty="0">
              <a:solidFill>
                <a:schemeClr val="tx1"/>
              </a:solidFill>
              <a:effectLst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DDD206B-0DD9-9D43-A294-B13CF60880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3397" y="4512372"/>
            <a:ext cx="3486823" cy="232017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4D3552E-AC9D-A294-FE8B-72C255C5901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" y="0"/>
            <a:ext cx="9137923" cy="71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7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DA331A10-092C-F44E-AE57-720BC45E3B3B}"/>
              </a:ext>
            </a:extLst>
          </p:cNvPr>
          <p:cNvSpPr/>
          <p:nvPr/>
        </p:nvSpPr>
        <p:spPr>
          <a:xfrm>
            <a:off x="0" y="747822"/>
            <a:ext cx="9144000" cy="613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tx1"/>
                </a:solidFill>
                <a:latin typeface="Roboto"/>
              </a:rPr>
              <a:t>Defesa Civil alertou para transbordamento no </a:t>
            </a:r>
            <a:r>
              <a:rPr lang="pt-BR" b="1" dirty="0" err="1">
                <a:solidFill>
                  <a:schemeClr val="tx1"/>
                </a:solidFill>
                <a:latin typeface="Roboto"/>
              </a:rPr>
              <a:t>Ribeirão</a:t>
            </a:r>
            <a:r>
              <a:rPr lang="pt-BR" b="1" dirty="0">
                <a:solidFill>
                  <a:schemeClr val="tx1"/>
                </a:solidFill>
                <a:latin typeface="Roboto"/>
              </a:rPr>
              <a:t> Arrudas e pediu aos motoristas para evitarem trafegar pela Avenida Tereza Cristina </a:t>
            </a:r>
            <a:endParaRPr lang="pt-BR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9E52116-DA42-D249-A798-8294963D9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2044213"/>
            <a:ext cx="2870266" cy="188118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65A0BAD-068E-4A42-87A0-FBBC959AC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3009" y="1891257"/>
            <a:ext cx="3618310" cy="20118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345EB5C-F8DE-AD42-B892-B4BA817EA1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" y="4455719"/>
            <a:ext cx="3467100" cy="199548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C0BEF91-8B63-EA4C-A5AA-6D2CE73ED1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1978" y="2984807"/>
            <a:ext cx="2842022" cy="18365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BB96FB5-566B-3841-8206-F624AD70E5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3968" y="4835852"/>
            <a:ext cx="3310817" cy="1944879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9C3CD08-37BF-A373-B456-FC1B3FFDA57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" y="0"/>
            <a:ext cx="9137923" cy="71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8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>
            <a:extLst>
              <a:ext uri="{FF2B5EF4-FFF2-40B4-BE49-F238E27FC236}">
                <a16:creationId xmlns:a16="http://schemas.microsoft.com/office/drawing/2014/main" id="{80C7689F-0B08-0E46-A23B-8185603E5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70" y="1488993"/>
            <a:ext cx="3881887" cy="2309959"/>
          </a:xfrm>
          <a:prstGeom prst="rect">
            <a:avLst/>
          </a:prstGeom>
          <a:ln>
            <a:solidFill>
              <a:srgbClr val="252525"/>
            </a:solidFill>
          </a:ln>
        </p:spPr>
      </p:pic>
      <p:sp>
        <p:nvSpPr>
          <p:cNvPr id="29" name="TextBox 12">
            <a:extLst>
              <a:ext uri="{FF2B5EF4-FFF2-40B4-BE49-F238E27FC236}">
                <a16:creationId xmlns:a16="http://schemas.microsoft.com/office/drawing/2014/main" id="{1F3EAA39-B983-0943-AAA6-50C7BF14E076}"/>
              </a:ext>
            </a:extLst>
          </p:cNvPr>
          <p:cNvSpPr txBox="1"/>
          <p:nvPr/>
        </p:nvSpPr>
        <p:spPr>
          <a:xfrm>
            <a:off x="0" y="6280157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00B050"/>
                </a:solidFill>
                <a:latin typeface="Georgia" panose="02040502050405020303" pitchFamily="18" charset="0"/>
              </a:rPr>
              <a:t>“Chuva intensa é o processo deflagrador do desastre”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BF359AB8-2732-8940-A6C1-0354BF6F9143}"/>
              </a:ext>
            </a:extLst>
          </p:cNvPr>
          <p:cNvSpPr/>
          <p:nvPr/>
        </p:nvSpPr>
        <p:spPr>
          <a:xfrm>
            <a:off x="4215960" y="2071867"/>
            <a:ext cx="466924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dirty="0"/>
              <a:t>Naquela tarde de 15 de fevereiro de 2022, o pluviômetro do bairro São Sebastião, localizado a pouco mais de 2 km do Morro da Oficina, registrou 259,8 mm de chuva em apenas seis horas. A quantidade de água que caiu supera em 28% a média histórica esperada para todo o mês de fevereiro – 202,2 mm – e é a maior pluviosidade em Petrópolis desde pelo menos 1932 (INMET)</a:t>
            </a:r>
          </a:p>
          <a:p>
            <a:endParaRPr lang="pt-PT" dirty="0"/>
          </a:p>
          <a:p>
            <a:endParaRPr lang="pt-PT" sz="2000" dirty="0"/>
          </a:p>
          <a:p>
            <a:pPr algn="ctr"/>
            <a:r>
              <a:rPr lang="pt-PT" sz="2000" dirty="0"/>
              <a:t> </a:t>
            </a:r>
            <a:r>
              <a:rPr lang="pt-PT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234 pessoas morreram</a:t>
            </a:r>
            <a:endParaRPr lang="pt-BR" sz="20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15F1996-0AC3-1AAB-7996-12E0C9D3F838}"/>
              </a:ext>
            </a:extLst>
          </p:cNvPr>
          <p:cNvSpPr txBox="1"/>
          <p:nvPr/>
        </p:nvSpPr>
        <p:spPr>
          <a:xfrm>
            <a:off x="0" y="917439"/>
            <a:ext cx="9144000" cy="3539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700" b="1" dirty="0"/>
              <a:t>15 de fevereiro de 2022: As chuvas mais fortes em Petrópolis/Rio de Janeiro desde pelo menos 1932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F7F6B89-896C-924B-8C7E-EE30DCD6A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69" y="3914170"/>
            <a:ext cx="3881887" cy="209750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4031811-8CB4-9627-0FBF-AB11F5FE86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" y="0"/>
            <a:ext cx="9138532" cy="71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5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2881ABDE-0EAD-8478-358C-67A17720C8FB}"/>
              </a:ext>
            </a:extLst>
          </p:cNvPr>
          <p:cNvSpPr txBox="1"/>
          <p:nvPr/>
        </p:nvSpPr>
        <p:spPr>
          <a:xfrm>
            <a:off x="0" y="857250"/>
            <a:ext cx="9144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25 de maio de 2022: 130 pessoas morreram na Grande Recife/Pernambuco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04AD216-1DE5-BAA3-7BE0-E59C3AD9E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32" y="1782147"/>
            <a:ext cx="3790211" cy="2699836"/>
          </a:xfrm>
          <a:prstGeom prst="rect">
            <a:avLst/>
          </a:prstGeom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7FC7E27F-7291-5335-B6DE-BBB0E939F206}"/>
              </a:ext>
            </a:extLst>
          </p:cNvPr>
          <p:cNvSpPr txBox="1"/>
          <p:nvPr/>
        </p:nvSpPr>
        <p:spPr>
          <a:xfrm>
            <a:off x="195132" y="4805610"/>
            <a:ext cx="386166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rgbClr val="00B050"/>
                </a:solidFill>
                <a:latin typeface="Georgia" panose="02040502050405020303" pitchFamily="18" charset="0"/>
              </a:rPr>
              <a:t>“A cidade litorânea de Olinda registrou 199 mm de chuva em 24 horas até 25 de maio, e a cidade de Recife registrou 196 mm (Climatologia: 311 mm)”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284EB89-08F8-979D-727B-07CDB38EA9B0}"/>
              </a:ext>
            </a:extLst>
          </p:cNvPr>
          <p:cNvSpPr/>
          <p:nvPr/>
        </p:nvSpPr>
        <p:spPr>
          <a:xfrm>
            <a:off x="4024819" y="1678288"/>
            <a:ext cx="494418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dirty="0"/>
              <a:t>De acordo com a Agência Pernambucana de Águas e Clima (APAC), em 27 de maio de 2022, algumas áreas do estado, incluindo Ipojuca, São Benedito do Sul, Belém de Maria e Maraial, já haviam registrado o dobro da média mensal de chuvas. Ipojuca, situada ao sul do Recife, registrou 570,5 mm de 01 a 27 de maio de 2022</a:t>
            </a:r>
            <a:endParaRPr lang="pt-BR" dirty="0">
              <a:latin typeface="Georgia" panose="02040502050405020303" pitchFamily="18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277E5127-D900-0D92-A66D-A48E8C1A3C87}"/>
              </a:ext>
            </a:extLst>
          </p:cNvPr>
          <p:cNvSpPr/>
          <p:nvPr/>
        </p:nvSpPr>
        <p:spPr>
          <a:xfrm>
            <a:off x="4056802" y="3969425"/>
            <a:ext cx="48920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dirty="0"/>
              <a:t>Tempestade causou inundações e danos causados ​​pelo vento em partes do estado de Pernambuco, Brasil, em 23 de maio de 2022. Inundações foram relatadas em Olinda e Recife, onde o rio Tejipió rompeu suas margens. </a:t>
            </a:r>
          </a:p>
          <a:p>
            <a:pPr algn="just"/>
            <a:endParaRPr lang="pt-PT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Georgia" panose="02040502050405020303" pitchFamily="18" charset="0"/>
              </a:rPr>
              <a:t>Até 20 de junho, 130 pessoas morreram.</a:t>
            </a:r>
            <a:endParaRPr lang="pt-BR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517F902-88F8-8016-7C23-509EB4E57A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" y="0"/>
            <a:ext cx="9138532" cy="71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776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2C85D-6C86-B599-0F90-ED15F0D12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42376BD-C49A-3036-BA0F-C68472BA7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57" y="1340768"/>
            <a:ext cx="9192113" cy="5184576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4D524BB8-5F32-FD82-48B2-035B0F3E21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" y="0"/>
            <a:ext cx="9138532" cy="71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36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>
          <a:extLst>
            <a:ext uri="{FF2B5EF4-FFF2-40B4-BE49-F238E27FC236}">
              <a16:creationId xmlns:a16="http://schemas.microsoft.com/office/drawing/2014/main" id="{A1319E06-BBA8-14B5-A4FF-57DB85CCF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3D354CB7-C7BD-6C1B-D668-B7612D143F8C}"/>
              </a:ext>
            </a:extLst>
          </p:cNvPr>
          <p:cNvSpPr txBox="1"/>
          <p:nvPr/>
        </p:nvSpPr>
        <p:spPr>
          <a:xfrm>
            <a:off x="250364" y="3429000"/>
            <a:ext cx="2849111" cy="25491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indent="-953" algn="just">
              <a:lnSpc>
                <a:spcPct val="115000"/>
              </a:lnSpc>
            </a:pPr>
            <a:r>
              <a:rPr lang="pt-PT" sz="20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Risco de incêndios = f(Seca extrema, ondas de calor, secura do ar, ventos fortes, ignição por ação humana, manejo da terra e desmatamento..)</a:t>
            </a:r>
            <a:endParaRPr lang="pt-BR" sz="2000" b="1" dirty="0"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F40238D-C284-56AC-67BE-8A1D90B63EFC}"/>
              </a:ext>
            </a:extLst>
          </p:cNvPr>
          <p:cNvSpPr txBox="1"/>
          <p:nvPr/>
        </p:nvSpPr>
        <p:spPr>
          <a:xfrm>
            <a:off x="219835" y="1183692"/>
            <a:ext cx="2849111" cy="10292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indent="-953" algn="just">
              <a:lnSpc>
                <a:spcPct val="115000"/>
              </a:lnSpc>
            </a:pPr>
            <a:r>
              <a:rPr lang="pt-PT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Risco de desastre = f(Ameaça, exposição, vulnerabilidade) </a:t>
            </a:r>
            <a:endParaRPr lang="pt-BR" b="1" dirty="0"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DBB7F8B-9F72-160D-7C9A-79C8FB1B1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643" y="896551"/>
            <a:ext cx="5768209" cy="491174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B6BEDB7-E6C2-E675-2072-073C54EE207A}"/>
              </a:ext>
            </a:extLst>
          </p:cNvPr>
          <p:cNvSpPr/>
          <p:nvPr/>
        </p:nvSpPr>
        <p:spPr>
          <a:xfrm>
            <a:off x="3224049" y="2678836"/>
            <a:ext cx="1576552" cy="1449175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5E9C003-4404-4D99-068E-34854C353D2F}"/>
              </a:ext>
            </a:extLst>
          </p:cNvPr>
          <p:cNvSpPr/>
          <p:nvPr/>
        </p:nvSpPr>
        <p:spPr>
          <a:xfrm>
            <a:off x="5132961" y="3099375"/>
            <a:ext cx="939332" cy="905933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F8D85EF-1487-BD3E-4859-90DC55950E7E}"/>
              </a:ext>
            </a:extLst>
          </p:cNvPr>
          <p:cNvSpPr/>
          <p:nvPr/>
        </p:nvSpPr>
        <p:spPr>
          <a:xfrm>
            <a:off x="6404653" y="3128575"/>
            <a:ext cx="939332" cy="905933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5B6D37B-CA09-506A-87E9-1AFF660973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" y="0"/>
            <a:ext cx="9137923" cy="71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16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CF489B3D-24B7-E3E9-3FBE-105BB3828EEF}"/>
              </a:ext>
            </a:extLst>
          </p:cNvPr>
          <p:cNvSpPr txBox="1"/>
          <p:nvPr/>
        </p:nvSpPr>
        <p:spPr>
          <a:xfrm>
            <a:off x="0" y="857251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000" b="1" dirty="0">
                <a:solidFill>
                  <a:srgbClr val="FF0000"/>
                </a:solidFill>
              </a:rPr>
              <a:t>Pontos de inflexão perigosos: Mudança climática perigosa</a:t>
            </a:r>
            <a:endParaRPr lang="es-ES" sz="2000" b="1" dirty="0">
              <a:solidFill>
                <a:srgbClr val="FF0000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04482B3-ECE2-8E1F-7C89-30011DAAF81C}"/>
              </a:ext>
            </a:extLst>
          </p:cNvPr>
          <p:cNvSpPr txBox="1"/>
          <p:nvPr/>
        </p:nvSpPr>
        <p:spPr>
          <a:xfrm>
            <a:off x="-138786" y="1773599"/>
            <a:ext cx="51816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3" indent="-285743">
              <a:buFont typeface="Arial" panose="020B0604020202020204" pitchFamily="34" charset="0"/>
              <a:buChar char="•"/>
            </a:pPr>
            <a:r>
              <a:rPr lang="pt-PT" sz="2000" dirty="0"/>
              <a:t>A região amazônica se aproxima de uma situação catastrófica, marcada por um possível ponto de inflexão devido ao desmatamento, degradação, incêndios florestais e mudanças climáticas: </a:t>
            </a:r>
            <a:r>
              <a:rPr lang="pt-PT" sz="2000" b="1" dirty="0"/>
              <a:t>concentração de CO</a:t>
            </a:r>
            <a:r>
              <a:rPr lang="pt-PT" sz="2000" b="1" baseline="-25000" dirty="0"/>
              <a:t>2</a:t>
            </a:r>
            <a:r>
              <a:rPr lang="pt-PT" sz="2000" b="1" dirty="0"/>
              <a:t>&gt;500 </a:t>
            </a:r>
            <a:r>
              <a:rPr lang="pt-PT" sz="2000" b="1" dirty="0" err="1"/>
              <a:t>ppm</a:t>
            </a:r>
            <a:r>
              <a:rPr lang="pt-PT" sz="2000" b="1" dirty="0"/>
              <a:t>, aquecimento &gt; 4</a:t>
            </a:r>
            <a:r>
              <a:rPr lang="pt-PT" sz="2000" b="1" baseline="30000" dirty="0"/>
              <a:t>o</a:t>
            </a:r>
            <a:r>
              <a:rPr lang="pt-PT" sz="2000" b="1" dirty="0"/>
              <a:t>C, área desmatada &gt;25% (atualmente 13,2%), estação seca de 8 meses</a:t>
            </a:r>
            <a:r>
              <a:rPr lang="pt-PT" sz="2000" dirty="0"/>
              <a:t>.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pt-PT" sz="2000" dirty="0"/>
              <a:t>Cruzar esses pontos críticos pode resultar em perda permanente de floresta tropical e uma rápida mudança de floresta tropical para ecossistemas mais secos e degradados com menor cobertura de árvores.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B115DC1-169B-A83E-8B62-51F084C44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7278" y="1560100"/>
            <a:ext cx="4101187" cy="1761828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30DB32BD-56DD-E094-5EEA-CCB5BA22E8D6}"/>
              </a:ext>
            </a:extLst>
          </p:cNvPr>
          <p:cNvSpPr txBox="1"/>
          <p:nvPr/>
        </p:nvSpPr>
        <p:spPr>
          <a:xfrm>
            <a:off x="5270703" y="3429000"/>
            <a:ext cx="364540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000" dirty="0"/>
              <a:t>Não está claro quando esse ponto crítico pode ser alcançado, ou  se já o atingirmos, as consequências para o clima, a biodiversidade e a população serão devastadoras.</a:t>
            </a:r>
            <a:endParaRPr lang="pt-BR" sz="20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AACF4B9-58C0-631A-07BA-212D9BEC54B4}"/>
              </a:ext>
            </a:extLst>
          </p:cNvPr>
          <p:cNvSpPr txBox="1"/>
          <p:nvPr/>
        </p:nvSpPr>
        <p:spPr>
          <a:xfrm>
            <a:off x="4998721" y="827526"/>
            <a:ext cx="4142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Temperatura, chuvas, chuvas intensas e dias secos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409C84E-4D17-0CD5-EDC5-A9B0C99AF1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" y="0"/>
            <a:ext cx="9137923" cy="71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14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1380" t="1175" r="2423" b="2002"/>
          <a:stretch>
            <a:fillRect/>
          </a:stretch>
        </p:blipFill>
        <p:spPr>
          <a:xfrm>
            <a:off x="3367022" y="3116025"/>
            <a:ext cx="1991671" cy="196082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-4884755">
            <a:off x="4073153" y="3165489"/>
            <a:ext cx="68111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pt-BR" sz="1400"/>
          </a:p>
        </p:txBody>
      </p:sp>
      <p:sp>
        <p:nvSpPr>
          <p:cNvPr id="8" name="AutoShape 8"/>
          <p:cNvSpPr/>
          <p:nvPr/>
        </p:nvSpPr>
        <p:spPr>
          <a:xfrm>
            <a:off x="3062131" y="1855082"/>
            <a:ext cx="3260044" cy="919445"/>
          </a:xfrm>
          <a:prstGeom prst="rect">
            <a:avLst/>
          </a:prstGeom>
          <a:solidFill>
            <a:srgbClr val="033D7F"/>
          </a:solidFill>
        </p:spPr>
        <p:txBody>
          <a:bodyPr/>
          <a:lstStyle/>
          <a:p>
            <a:endParaRPr lang="pt-BR" sz="1400"/>
          </a:p>
        </p:txBody>
      </p:sp>
      <p:sp>
        <p:nvSpPr>
          <p:cNvPr id="9" name="AutoShape 9"/>
          <p:cNvSpPr/>
          <p:nvPr/>
        </p:nvSpPr>
        <p:spPr>
          <a:xfrm rot="-899999">
            <a:off x="4971501" y="3584870"/>
            <a:ext cx="1119359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pt-BR" sz="1400"/>
          </a:p>
        </p:txBody>
      </p:sp>
      <p:sp>
        <p:nvSpPr>
          <p:cNvPr id="10" name="AutoShape 10"/>
          <p:cNvSpPr/>
          <p:nvPr/>
        </p:nvSpPr>
        <p:spPr>
          <a:xfrm>
            <a:off x="6228983" y="2980617"/>
            <a:ext cx="2783531" cy="989178"/>
          </a:xfrm>
          <a:prstGeom prst="rect">
            <a:avLst/>
          </a:prstGeom>
          <a:solidFill>
            <a:srgbClr val="033D7F"/>
          </a:solidFill>
        </p:spPr>
        <p:txBody>
          <a:bodyPr/>
          <a:lstStyle/>
          <a:p>
            <a:endParaRPr lang="pt-BR" sz="1400"/>
          </a:p>
        </p:txBody>
      </p:sp>
      <p:sp>
        <p:nvSpPr>
          <p:cNvPr id="11" name="AutoShape 11"/>
          <p:cNvSpPr/>
          <p:nvPr/>
        </p:nvSpPr>
        <p:spPr>
          <a:xfrm rot="-425344">
            <a:off x="4468682" y="4719472"/>
            <a:ext cx="1385476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pt-BR" sz="1400"/>
          </a:p>
        </p:txBody>
      </p:sp>
      <p:sp>
        <p:nvSpPr>
          <p:cNvPr id="12" name="AutoShape 12"/>
          <p:cNvSpPr/>
          <p:nvPr/>
        </p:nvSpPr>
        <p:spPr>
          <a:xfrm>
            <a:off x="5920884" y="4045995"/>
            <a:ext cx="3091630" cy="1413919"/>
          </a:xfrm>
          <a:prstGeom prst="rect">
            <a:avLst/>
          </a:prstGeom>
          <a:solidFill>
            <a:srgbClr val="033D7F"/>
          </a:solidFill>
        </p:spPr>
        <p:txBody>
          <a:bodyPr/>
          <a:lstStyle/>
          <a:p>
            <a:endParaRPr lang="pt-BR" sz="1400"/>
          </a:p>
        </p:txBody>
      </p:sp>
      <p:sp>
        <p:nvSpPr>
          <p:cNvPr id="13" name="AutoShape 13"/>
          <p:cNvSpPr/>
          <p:nvPr/>
        </p:nvSpPr>
        <p:spPr>
          <a:xfrm rot="-9000000">
            <a:off x="2962248" y="3886440"/>
            <a:ext cx="149107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pt-BR" sz="1400"/>
          </a:p>
        </p:txBody>
      </p:sp>
      <p:sp>
        <p:nvSpPr>
          <p:cNvPr id="14" name="AutoShape 14"/>
          <p:cNvSpPr/>
          <p:nvPr/>
        </p:nvSpPr>
        <p:spPr>
          <a:xfrm>
            <a:off x="377600" y="2438152"/>
            <a:ext cx="2575445" cy="1473725"/>
          </a:xfrm>
          <a:prstGeom prst="rect">
            <a:avLst/>
          </a:prstGeom>
          <a:solidFill>
            <a:srgbClr val="033D7F"/>
          </a:solidFill>
        </p:spPr>
        <p:txBody>
          <a:bodyPr/>
          <a:lstStyle/>
          <a:p>
            <a:endParaRPr lang="pt-BR" sz="1400"/>
          </a:p>
        </p:txBody>
      </p:sp>
      <p:sp>
        <p:nvSpPr>
          <p:cNvPr id="15" name="AutoShape 15"/>
          <p:cNvSpPr/>
          <p:nvPr/>
        </p:nvSpPr>
        <p:spPr>
          <a:xfrm>
            <a:off x="377600" y="4045995"/>
            <a:ext cx="2575445" cy="1413919"/>
          </a:xfrm>
          <a:prstGeom prst="rect">
            <a:avLst/>
          </a:prstGeom>
          <a:solidFill>
            <a:srgbClr val="033D7F"/>
          </a:solidFill>
        </p:spPr>
        <p:txBody>
          <a:bodyPr/>
          <a:lstStyle/>
          <a:p>
            <a:endParaRPr lang="pt-BR" sz="1400"/>
          </a:p>
        </p:txBody>
      </p:sp>
      <p:sp>
        <p:nvSpPr>
          <p:cNvPr id="16" name="AutoShape 16"/>
          <p:cNvSpPr/>
          <p:nvPr/>
        </p:nvSpPr>
        <p:spPr>
          <a:xfrm rot="-10537035">
            <a:off x="3103996" y="4318335"/>
            <a:ext cx="1640771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pt-BR" sz="1400"/>
          </a:p>
        </p:txBody>
      </p:sp>
      <p:grpSp>
        <p:nvGrpSpPr>
          <p:cNvPr id="17" name="Group 17"/>
          <p:cNvGrpSpPr/>
          <p:nvPr/>
        </p:nvGrpSpPr>
        <p:grpSpPr>
          <a:xfrm>
            <a:off x="2941510" y="1728775"/>
            <a:ext cx="278074" cy="27807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5A302"/>
            </a:solidFill>
          </p:spPr>
          <p:txBody>
            <a:bodyPr/>
            <a:lstStyle/>
            <a:p>
              <a:endParaRPr lang="pt-BR" sz="90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092"/>
                </a:lnSpc>
              </a:pPr>
              <a:endParaRPr sz="900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3170283" y="1847528"/>
            <a:ext cx="3151892" cy="906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>
                <a:solidFill>
                  <a:srgbClr val="FFFFFF"/>
                </a:solidFill>
              </a:rPr>
              <a:t>Cenário Pessimista :4 a 8ºC mais quente, 15-20% redução de chuva.</a:t>
            </a:r>
          </a:p>
          <a:p>
            <a:pPr>
              <a:lnSpc>
                <a:spcPts val="1800"/>
              </a:lnSpc>
            </a:pPr>
            <a:r>
              <a:rPr lang="en-US" sz="1400">
                <a:solidFill>
                  <a:srgbClr val="FFFFFF"/>
                </a:solidFill>
              </a:rPr>
              <a:t>Cenário Otimista : 3 a 5 ºC mais quente,</a:t>
            </a:r>
          </a:p>
          <a:p>
            <a:pPr>
              <a:lnSpc>
                <a:spcPts val="1800"/>
              </a:lnSpc>
            </a:pPr>
            <a:r>
              <a:rPr lang="en-US" sz="1400">
                <a:solidFill>
                  <a:srgbClr val="FFFFFF"/>
                </a:solidFill>
              </a:rPr>
              <a:t>5 a 15 % redução de chuva.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282398" y="3002765"/>
            <a:ext cx="2675380" cy="906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>
                <a:solidFill>
                  <a:srgbClr val="FFFFFF"/>
                </a:solidFill>
              </a:rPr>
              <a:t>Cenário Pessimista : 2 a 4 ºC mais quente, 15-20% redução de chuva.</a:t>
            </a:r>
          </a:p>
          <a:p>
            <a:pPr>
              <a:lnSpc>
                <a:spcPts val="1800"/>
              </a:lnSpc>
            </a:pPr>
            <a:r>
              <a:rPr lang="en-US" sz="1400">
                <a:solidFill>
                  <a:srgbClr val="FFFFFF"/>
                </a:solidFill>
              </a:rPr>
              <a:t>Cenário Otimista : 1 a 3 ºC mais quente, 10-15 % redução de chuva.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990178" y="4069807"/>
            <a:ext cx="2953043" cy="1605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>
                <a:solidFill>
                  <a:srgbClr val="FFFFFF"/>
                </a:solidFill>
              </a:rPr>
              <a:t>Cenário Pessimista: 2 a 4 ºC mais quente, 5-10% aumento da chuva na forma de chuvas intensas e irregulares.</a:t>
            </a:r>
          </a:p>
          <a:p>
            <a:pPr>
              <a:lnSpc>
                <a:spcPts val="1800"/>
              </a:lnSpc>
            </a:pPr>
            <a:r>
              <a:rPr lang="en-US" sz="1400">
                <a:solidFill>
                  <a:srgbClr val="FFFFFF"/>
                </a:solidFill>
              </a:rPr>
              <a:t>Cenário Otimista: 1 a 3 ºCmais quente,   0-5 %aumento de chuvas intensas e irregulares.</a:t>
            </a:r>
          </a:p>
          <a:p>
            <a:pPr>
              <a:lnSpc>
                <a:spcPts val="1800"/>
              </a:lnSpc>
            </a:pP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431015" y="2460300"/>
            <a:ext cx="2473954" cy="1374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>
                <a:solidFill>
                  <a:srgbClr val="FFFFFF"/>
                </a:solidFill>
              </a:rPr>
              <a:t>Cenário  Pessimista  :  3  a  6 ºC mais quente, aumento de chuvas intensas e irregulares.</a:t>
            </a:r>
          </a:p>
          <a:p>
            <a:pPr>
              <a:lnSpc>
                <a:spcPts val="1800"/>
              </a:lnSpc>
            </a:pPr>
            <a:r>
              <a:rPr lang="en-US" sz="1400">
                <a:solidFill>
                  <a:srgbClr val="FFFFFF"/>
                </a:solidFill>
              </a:rPr>
              <a:t>Cenário Otimista: 2 a 4ºC mais quente, aumento de chuvas intensas e irregulares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31015" y="4068143"/>
            <a:ext cx="2473954" cy="1374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>
                <a:solidFill>
                  <a:srgbClr val="FFFFFF"/>
                </a:solidFill>
              </a:rPr>
              <a:t>Cenário  Pessimista  :  3  a  6 ºC mais quente, aumento de</a:t>
            </a:r>
          </a:p>
          <a:p>
            <a:pPr>
              <a:lnSpc>
                <a:spcPts val="1800"/>
              </a:lnSpc>
            </a:pPr>
            <a:r>
              <a:rPr lang="en-US" sz="1400">
                <a:solidFill>
                  <a:srgbClr val="FFFFFF"/>
                </a:solidFill>
              </a:rPr>
              <a:t>chuvas intensas e irregulares.</a:t>
            </a:r>
          </a:p>
          <a:p>
            <a:pPr>
              <a:lnSpc>
                <a:spcPts val="1800"/>
              </a:lnSpc>
            </a:pPr>
            <a:r>
              <a:rPr lang="en-US" sz="1400">
                <a:solidFill>
                  <a:srgbClr val="FFFFFF"/>
                </a:solidFill>
              </a:rPr>
              <a:t>Cenário Otimista: 2 a 4ºC mais quente, aumento de chuvas intensas e irregulares.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6044100" y="2836855"/>
            <a:ext cx="278074" cy="278074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AEEF"/>
            </a:solidFill>
          </p:spPr>
          <p:txBody>
            <a:bodyPr/>
            <a:lstStyle/>
            <a:p>
              <a:endParaRPr lang="pt-BR" sz="1400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092"/>
                </a:lnSpc>
              </a:pPr>
              <a:endParaRPr sz="14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5766026" y="3895965"/>
            <a:ext cx="278074" cy="278074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CB00"/>
            </a:solidFill>
          </p:spPr>
          <p:txBody>
            <a:bodyPr/>
            <a:lstStyle/>
            <a:p>
              <a:endParaRPr lang="pt-BR" sz="1400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092"/>
                </a:lnSpc>
              </a:pPr>
              <a:endParaRPr sz="1400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52941" y="3911877"/>
            <a:ext cx="278074" cy="278074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A0701"/>
            </a:solidFill>
          </p:spPr>
          <p:txBody>
            <a:bodyPr/>
            <a:lstStyle/>
            <a:p>
              <a:endParaRPr lang="pt-BR" sz="1400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092"/>
                </a:lnSpc>
              </a:pPr>
              <a:endParaRPr sz="1400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236277" y="2299114"/>
            <a:ext cx="278074" cy="278074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B0297"/>
            </a:solidFill>
          </p:spPr>
          <p:txBody>
            <a:bodyPr/>
            <a:lstStyle/>
            <a:p>
              <a:endParaRPr lang="pt-BR" sz="1400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092"/>
                </a:lnSpc>
              </a:pPr>
              <a:endParaRPr sz="1400"/>
            </a:p>
          </p:txBody>
        </p:sp>
      </p:grpSp>
      <p:sp>
        <p:nvSpPr>
          <p:cNvPr id="5" name="TextBox 8">
            <a:extLst>
              <a:ext uri="{FF2B5EF4-FFF2-40B4-BE49-F238E27FC236}">
                <a16:creationId xmlns:a16="http://schemas.microsoft.com/office/drawing/2014/main" id="{580A036A-215A-743C-853B-7A5EB0213BA8}"/>
              </a:ext>
            </a:extLst>
          </p:cNvPr>
          <p:cNvSpPr txBox="1"/>
          <p:nvPr/>
        </p:nvSpPr>
        <p:spPr>
          <a:xfrm>
            <a:off x="719222" y="1176225"/>
            <a:ext cx="8411804" cy="215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39"/>
              </a:lnSpc>
            </a:pPr>
            <a:r>
              <a:rPr lang="en-US" sz="2400" b="1" spc="24" dirty="0" err="1">
                <a:solidFill>
                  <a:srgbClr val="FF0000"/>
                </a:solidFill>
              </a:rPr>
              <a:t>Cenários</a:t>
            </a:r>
            <a:r>
              <a:rPr lang="en-US" sz="2400" b="1" spc="24" dirty="0">
                <a:solidFill>
                  <a:srgbClr val="FF0000"/>
                </a:solidFill>
              </a:rPr>
              <a:t> de </a:t>
            </a:r>
            <a:r>
              <a:rPr lang="en-US" sz="2400" b="1" spc="24" dirty="0" err="1">
                <a:solidFill>
                  <a:srgbClr val="FF0000"/>
                </a:solidFill>
              </a:rPr>
              <a:t>clima</a:t>
            </a:r>
            <a:r>
              <a:rPr lang="en-US" sz="2400" b="1" spc="24" dirty="0">
                <a:solidFill>
                  <a:srgbClr val="FF0000"/>
                </a:solidFill>
              </a:rPr>
              <a:t> </a:t>
            </a:r>
            <a:r>
              <a:rPr lang="en-US" sz="2400" b="1" spc="24" dirty="0" err="1">
                <a:solidFill>
                  <a:srgbClr val="FF0000"/>
                </a:solidFill>
              </a:rPr>
              <a:t>futuro</a:t>
            </a:r>
            <a:r>
              <a:rPr lang="en-US" sz="2400" b="1" spc="24" dirty="0">
                <a:solidFill>
                  <a:srgbClr val="FF0000"/>
                </a:solidFill>
              </a:rPr>
              <a:t> no </a:t>
            </a:r>
            <a:r>
              <a:rPr lang="en-US" sz="2400" b="1" spc="24" dirty="0" err="1">
                <a:solidFill>
                  <a:srgbClr val="FF0000"/>
                </a:solidFill>
              </a:rPr>
              <a:t>Brasil</a:t>
            </a:r>
            <a:r>
              <a:rPr lang="en-US" sz="2400" b="1" spc="24" dirty="0">
                <a:solidFill>
                  <a:srgbClr val="FF0000"/>
                </a:solidFill>
              </a:rPr>
              <a:t> </a:t>
            </a:r>
            <a:r>
              <a:rPr lang="en-US" sz="2400" b="1" spc="24" dirty="0" err="1">
                <a:solidFill>
                  <a:srgbClr val="FF0000"/>
                </a:solidFill>
              </a:rPr>
              <a:t>até</a:t>
            </a:r>
            <a:r>
              <a:rPr lang="en-US" sz="2400" b="1" spc="24" dirty="0">
                <a:solidFill>
                  <a:srgbClr val="FF0000"/>
                </a:solidFill>
              </a:rPr>
              <a:t> final do </a:t>
            </a:r>
            <a:r>
              <a:rPr lang="en-US" sz="2400" b="1" spc="24" dirty="0" err="1">
                <a:solidFill>
                  <a:srgbClr val="FF0000"/>
                </a:solidFill>
              </a:rPr>
              <a:t>século</a:t>
            </a:r>
            <a:r>
              <a:rPr lang="en-US" sz="2400" b="1" spc="24" dirty="0">
                <a:solidFill>
                  <a:srgbClr val="FF0000"/>
                </a:solidFill>
              </a:rPr>
              <a:t> XXI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24EFFE5-CFC4-9E8B-9B93-07E1DF99AB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" y="-27384"/>
            <a:ext cx="9137923" cy="71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61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24757-D353-2344-5A16-94C652844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4874A1E2-7BE3-3D4A-048F-1C0BEC00AC82}"/>
              </a:ext>
            </a:extLst>
          </p:cNvPr>
          <p:cNvSpPr txBox="1"/>
          <p:nvPr/>
        </p:nvSpPr>
        <p:spPr>
          <a:xfrm>
            <a:off x="290044" y="887135"/>
            <a:ext cx="8563910" cy="597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 interação entre </a:t>
            </a:r>
            <a:r>
              <a:rPr lang="pt-BR" b="1" kern="100" dirty="0">
                <a:solidFill>
                  <a:srgbClr val="FF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ameaças climáticas e desastres no Brasil é complexa e preocupante</a:t>
            </a:r>
            <a:r>
              <a:rPr lang="pt-BR" b="1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Eventos climáticos extremos, como enchentes, secas e tempestades, têm aumentado em frequência e intensidade devido às mudanças climáticas globais. Isso afeta desproporcionalmente as populações mais pobres e vulneráveis, que muitas vezes habitam áreas de risco.</a:t>
            </a:r>
          </a:p>
          <a:p>
            <a:pPr>
              <a:buNone/>
            </a:pPr>
            <a:r>
              <a:rPr lang="pt-BR" b="1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 </a:t>
            </a:r>
          </a:p>
          <a:p>
            <a:pPr>
              <a:buNone/>
            </a:pPr>
            <a:r>
              <a:rPr lang="pt-BR" b="1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-</a:t>
            </a:r>
            <a:r>
              <a:rPr lang="pt-BR" sz="1600" b="1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Principais Impactos:</a:t>
            </a:r>
          </a:p>
          <a:p>
            <a:pPr>
              <a:buNone/>
            </a:pPr>
            <a:r>
              <a:rPr lang="pt-BR" sz="1600" b="1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 </a:t>
            </a:r>
          </a:p>
          <a:p>
            <a:pPr>
              <a:buNone/>
            </a:pPr>
            <a:r>
              <a:rPr lang="pt-BR" sz="1600" b="1" kern="100" dirty="0">
                <a:solidFill>
                  <a:srgbClr val="0070C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Desastres</a:t>
            </a:r>
            <a:r>
              <a:rPr lang="pt-BR" sz="1600" b="1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inundações, deslizamentos de terra, secas e tempestades são alguns dos principais desastres relacionados às mudanças climáticas no Brasil.</a:t>
            </a:r>
          </a:p>
          <a:p>
            <a:pPr>
              <a:buNone/>
            </a:pPr>
            <a:r>
              <a:rPr lang="pt-BR" sz="1600" b="1" kern="100" dirty="0">
                <a:solidFill>
                  <a:srgbClr val="0070C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Perdas Econômicas</a:t>
            </a:r>
            <a:r>
              <a:rPr lang="pt-BR" sz="1600" b="1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os desastres naturais causam significativos prejuízos econômicos, especialmente em áreas agrícolas e infraestrutura.</a:t>
            </a:r>
          </a:p>
          <a:p>
            <a:pPr>
              <a:buNone/>
            </a:pPr>
            <a:r>
              <a:rPr lang="pt-BR" sz="1600" b="1" kern="100" dirty="0">
                <a:solidFill>
                  <a:srgbClr val="0070C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Vulnerabilidade Social</a:t>
            </a:r>
            <a:r>
              <a:rPr lang="pt-BR" sz="1600" b="1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as populações mais pobres são as mais afetadas, pois muitas vezes não têm acesso a serviços básicos, como moradia segura e saneamento.</a:t>
            </a:r>
          </a:p>
          <a:p>
            <a:pPr>
              <a:buNone/>
            </a:pPr>
            <a:r>
              <a:rPr lang="pt-BR" sz="1600" b="1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 </a:t>
            </a:r>
          </a:p>
          <a:p>
            <a:pPr>
              <a:buNone/>
            </a:pPr>
            <a:r>
              <a:rPr lang="pt-BR" sz="1600" b="1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-Consequências:</a:t>
            </a:r>
          </a:p>
          <a:p>
            <a:pPr>
              <a:buNone/>
            </a:pPr>
            <a:r>
              <a:rPr lang="pt-BR" sz="1600" b="1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 </a:t>
            </a:r>
          </a:p>
          <a:p>
            <a:pPr>
              <a:buNone/>
            </a:pPr>
            <a:r>
              <a:rPr lang="pt-BR" sz="1600" b="1" kern="100" dirty="0">
                <a:solidFill>
                  <a:srgbClr val="0070C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Mortes e Ferimentos</a:t>
            </a:r>
            <a:r>
              <a:rPr lang="pt-BR" sz="1600" b="1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os desastres naturais resultam em mortes e ferimentos, especialmente entre as populações mais vulneráveis.</a:t>
            </a:r>
          </a:p>
          <a:p>
            <a:pPr>
              <a:buNone/>
            </a:pPr>
            <a:r>
              <a:rPr lang="pt-BR" sz="1600" b="1" kern="100" dirty="0">
                <a:solidFill>
                  <a:srgbClr val="0070C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Deslocamentos e Migrações</a:t>
            </a:r>
            <a:r>
              <a:rPr lang="pt-BR" sz="1600" b="1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os desastres podem levar a deslocamentos e migrações forçadas, exacerbando problemas sociais e econômicos.</a:t>
            </a:r>
          </a:p>
          <a:p>
            <a:pPr>
              <a:buNone/>
            </a:pPr>
            <a:r>
              <a:rPr lang="pt-BR" sz="1600" b="1" kern="100" dirty="0">
                <a:solidFill>
                  <a:srgbClr val="0070C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Problemas de Saúde</a:t>
            </a:r>
            <a:r>
              <a:rPr lang="pt-BR" sz="1600" b="1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os desastres naturais podem aumentar a incidência de doenças e problemas de saúde, especialmente em áreas com infraestrutura precária.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AAD67F7-6770-62E1-6581-5A5B90E031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" y="0"/>
            <a:ext cx="9137923" cy="71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2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C3B4DB63-46E6-49C3-AD4D-090A0CC82A93}"/>
              </a:ext>
            </a:extLst>
          </p:cNvPr>
          <p:cNvSpPr/>
          <p:nvPr/>
        </p:nvSpPr>
        <p:spPr>
          <a:xfrm>
            <a:off x="0" y="717805"/>
            <a:ext cx="848924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25F66"/>
                </a:solidFill>
              </a:rPr>
              <a:t>Programa ALERTAGEO</a:t>
            </a:r>
          </a:p>
          <a:p>
            <a:endParaRPr lang="pt-BR" dirty="0">
              <a:solidFill>
                <a:srgbClr val="0000FF"/>
              </a:solidFill>
            </a:endParaRPr>
          </a:p>
          <a:p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 Global: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Aprimorar o entendimento científico dos mecanismos deflagradores dos processos de movimentos de massa.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F9A9C13-44CD-49BD-A254-4AEBEF0A63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" y="0"/>
            <a:ext cx="9137923" cy="71780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C891057-5995-4FEC-B4B6-6EED750646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318" y="2225040"/>
            <a:ext cx="8605362" cy="444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522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61B29F6-ED60-4D0B-9145-60E6D4701BC8}"/>
              </a:ext>
            </a:extLst>
          </p:cNvPr>
          <p:cNvSpPr/>
          <p:nvPr/>
        </p:nvSpPr>
        <p:spPr>
          <a:xfrm>
            <a:off x="0" y="717805"/>
            <a:ext cx="871296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25F66"/>
                </a:solidFill>
                <a:latin typeface="+mj-lt"/>
              </a:rPr>
              <a:t>Programa SECAS</a:t>
            </a:r>
            <a:endParaRPr lang="pt-BR" sz="2400" dirty="0">
              <a:solidFill>
                <a:srgbClr val="025F66"/>
              </a:solidFill>
              <a:latin typeface="+mj-lt"/>
            </a:endParaRPr>
          </a:p>
          <a:p>
            <a:endParaRPr lang="pt-BR" sz="2000" dirty="0">
              <a:latin typeface="+mj-lt"/>
            </a:endParaRPr>
          </a:p>
          <a:p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Objetivo Global: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Gerar conhecimento científico-tecnológico sobre ameaças, processos e vulnerabilidades associados à seca e seus impactos, visando subsidiar a sociedade e tomadores de decisão.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BD1BA19-3506-4734-B04F-396128AC15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" y="0"/>
            <a:ext cx="9137923" cy="717805"/>
          </a:xfrm>
          <a:prstGeom prst="rect">
            <a:avLst/>
          </a:prstGeom>
        </p:spPr>
      </p:pic>
      <p:sp>
        <p:nvSpPr>
          <p:cNvPr id="20" name="TextBox 8">
            <a:extLst>
              <a:ext uri="{FF2B5EF4-FFF2-40B4-BE49-F238E27FC236}">
                <a16:creationId xmlns:a16="http://schemas.microsoft.com/office/drawing/2014/main" id="{A4DF71AD-84F5-4C34-BF69-FFFA97F983DE}"/>
              </a:ext>
            </a:extLst>
          </p:cNvPr>
          <p:cNvSpPr txBox="1"/>
          <p:nvPr/>
        </p:nvSpPr>
        <p:spPr>
          <a:xfrm>
            <a:off x="4356484" y="2472521"/>
            <a:ext cx="4609716" cy="255454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6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Entregas</a:t>
            </a:r>
            <a:r>
              <a:rPr lang="en-GB" sz="16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00" b="1" i="0" u="sng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Identificação de municípios em condição de seca;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Estimativa da população urbana/rural afetada;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Estimativa de pequenas propriedades agrícolas afetadas pela seca;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Estimativa de terras agrícolas afetadas pela seca;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Identificação de rios e reservatórios que enfrentam escassez hídrica;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Apoio na gestão dos recursos hídricos.</a:t>
            </a:r>
            <a:endParaRPr lang="en-GB" sz="16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DBA161AC-C8FA-474B-A3DC-2AEEA22DF1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9965" y="5089011"/>
            <a:ext cx="4458468" cy="1634080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1156E247-4C3B-46E0-A01E-3646AD60E7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509" y="2549465"/>
            <a:ext cx="3604975" cy="404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76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2615CBA-AA46-403B-B313-E943924B299D}"/>
              </a:ext>
            </a:extLst>
          </p:cNvPr>
          <p:cNvSpPr/>
          <p:nvPr/>
        </p:nvSpPr>
        <p:spPr>
          <a:xfrm>
            <a:off x="6078" y="717805"/>
            <a:ext cx="913792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25F66"/>
                </a:solidFill>
              </a:rPr>
              <a:t>Programa HIDRO</a:t>
            </a:r>
          </a:p>
          <a:p>
            <a:endParaRPr lang="pt-BR" sz="2400" dirty="0"/>
          </a:p>
          <a:p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 Global: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Melhorar o entendimento de processos hidrológicos em diferentes escalas temporais e espaciais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1E94FCA-20B9-4B74-9239-2BF46BA66A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" y="0"/>
            <a:ext cx="9137923" cy="717805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C423F4DB-6161-41CF-B690-660DB2B682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195" y="2469592"/>
            <a:ext cx="7428107" cy="424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14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3AB915B-FA62-4501-AB28-4C89896CFAF0}"/>
              </a:ext>
            </a:extLst>
          </p:cNvPr>
          <p:cNvSpPr/>
          <p:nvPr/>
        </p:nvSpPr>
        <p:spPr>
          <a:xfrm>
            <a:off x="50800" y="770388"/>
            <a:ext cx="905256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25F66"/>
                </a:solidFill>
              </a:rPr>
              <a:t>Programa CEMADEN NA SOCIEDADE</a:t>
            </a:r>
          </a:p>
          <a:p>
            <a:endParaRPr lang="pt-BR" sz="2000" dirty="0"/>
          </a:p>
          <a:p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 Global: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Desenvolvimento de uma política de interação com a sociedade contendo estratégias de educação, comunicação e mobilização para gestão de risco e redução de vulnerabilidades a desastres no contexto de adaptação às mudanças climáticas.</a:t>
            </a:r>
          </a:p>
          <a:p>
            <a:endParaRPr lang="pt-BR" sz="2000" dirty="0"/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9EBB11-5296-4CC2-B42E-9AA26D8C24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" y="0"/>
            <a:ext cx="9137923" cy="717805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9BA0319D-3040-4B7A-A878-93ECD77225E3}"/>
              </a:ext>
            </a:extLst>
          </p:cNvPr>
          <p:cNvSpPr/>
          <p:nvPr/>
        </p:nvSpPr>
        <p:spPr>
          <a:xfrm>
            <a:off x="4977273" y="2627302"/>
            <a:ext cx="3982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025F66"/>
                </a:solidFill>
                <a:latin typeface="Century Gothic" panose="020B0502020202020204" pitchFamily="34" charset="0"/>
              </a:rPr>
              <a:t>Capacidades de Preparação para Desastres (CAPRED)</a:t>
            </a:r>
          </a:p>
        </p:txBody>
      </p:sp>
      <p:pic>
        <p:nvPicPr>
          <p:cNvPr id="1026" name="Picture 2" descr="Grupo de pessoas sentadas em sala de aula&#10;&#10;Descrição gerada automaticamente">
            <a:extLst>
              <a:ext uri="{FF2B5EF4-FFF2-40B4-BE49-F238E27FC236}">
                <a16:creationId xmlns:a16="http://schemas.microsoft.com/office/drawing/2014/main" id="{89D511DD-7218-455F-97BE-0A87814CC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5641" y="3809950"/>
            <a:ext cx="3142659" cy="23569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84856375-AE18-4AF8-8D51-F34E673605D6}"/>
              </a:ext>
            </a:extLst>
          </p:cNvPr>
          <p:cNvSpPr/>
          <p:nvPr/>
        </p:nvSpPr>
        <p:spPr>
          <a:xfrm>
            <a:off x="0" y="2627302"/>
            <a:ext cx="4368048" cy="741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marR="0" algn="just">
              <a:lnSpc>
                <a:spcPct val="103000"/>
              </a:lnSpc>
              <a:spcBef>
                <a:spcPts val="0"/>
              </a:spcBef>
              <a:spcAft>
                <a:spcPts val="800"/>
              </a:spcAft>
            </a:pPr>
            <a:r>
              <a:rPr lang="pt-BR" sz="1400" b="1" dirty="0">
                <a:solidFill>
                  <a:srgbClr val="025F66"/>
                </a:solidFill>
                <a:latin typeface="Century Gothic" panose="020B0502020202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Caracterização sociodemográfica de populações vulneráveis a desastres naturais no território brasileiro</a:t>
            </a:r>
            <a:endParaRPr lang="pt-BR" sz="1400" b="1" dirty="0">
              <a:solidFill>
                <a:srgbClr val="025F66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D9317F0-DD1C-47BB-B885-D5CCC98082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68048" y="2574719"/>
            <a:ext cx="351269" cy="77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8FA36AF-32B2-4C53-A963-20289488C5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08724" y="2555730"/>
            <a:ext cx="351269" cy="77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5A58B588-4E08-4F2D-8585-A956708C96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720" y="3478197"/>
            <a:ext cx="3047248" cy="320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715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2;p5">
            <a:extLst>
              <a:ext uri="{FF2B5EF4-FFF2-40B4-BE49-F238E27FC236}">
                <a16:creationId xmlns:a16="http://schemas.microsoft.com/office/drawing/2014/main" id="{928D36FB-089C-79E2-F936-27D0D6CEE69D}"/>
              </a:ext>
            </a:extLst>
          </p:cNvPr>
          <p:cNvSpPr txBox="1"/>
          <p:nvPr/>
        </p:nvSpPr>
        <p:spPr>
          <a:xfrm>
            <a:off x="4591521" y="2341810"/>
            <a:ext cx="3024336" cy="309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257175" indent="-257175"/>
            <a:endParaRPr sz="1800" b="1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113;p5">
            <a:extLst>
              <a:ext uri="{FF2B5EF4-FFF2-40B4-BE49-F238E27FC236}">
                <a16:creationId xmlns:a16="http://schemas.microsoft.com/office/drawing/2014/main" id="{F9FB8092-23E3-EEA2-DA45-007245CE6A7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7557" t="20585" r="31099" b="10998"/>
          <a:stretch/>
        </p:blipFill>
        <p:spPr>
          <a:xfrm>
            <a:off x="7335993" y="4320996"/>
            <a:ext cx="1691900" cy="2374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14;p5">
            <a:extLst>
              <a:ext uri="{FF2B5EF4-FFF2-40B4-BE49-F238E27FC236}">
                <a16:creationId xmlns:a16="http://schemas.microsoft.com/office/drawing/2014/main" id="{050DBFA7-D63B-DA9B-97B3-7AB978B464A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4843" t="21345" r="34644" b="14282"/>
          <a:stretch/>
        </p:blipFill>
        <p:spPr>
          <a:xfrm>
            <a:off x="2504485" y="1477248"/>
            <a:ext cx="3024337" cy="2623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5;p5">
            <a:extLst>
              <a:ext uri="{FF2B5EF4-FFF2-40B4-BE49-F238E27FC236}">
                <a16:creationId xmlns:a16="http://schemas.microsoft.com/office/drawing/2014/main" id="{B833B751-6250-1C0F-1FDD-94994DDF714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68255" t="47554" r="18865" b="21234"/>
          <a:stretch/>
        </p:blipFill>
        <p:spPr>
          <a:xfrm>
            <a:off x="5874913" y="4320995"/>
            <a:ext cx="1368151" cy="2374771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" name="Google Shape;116;p5">
            <a:extLst>
              <a:ext uri="{FF2B5EF4-FFF2-40B4-BE49-F238E27FC236}">
                <a16:creationId xmlns:a16="http://schemas.microsoft.com/office/drawing/2014/main" id="{B44B2962-9CDE-72E3-EDD9-954CC4672FA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7174" t="13386" r="41729" b="51188"/>
          <a:stretch/>
        </p:blipFill>
        <p:spPr>
          <a:xfrm>
            <a:off x="111560" y="4320996"/>
            <a:ext cx="4017988" cy="2374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7;p5">
            <a:extLst>
              <a:ext uri="{FF2B5EF4-FFF2-40B4-BE49-F238E27FC236}">
                <a16:creationId xmlns:a16="http://schemas.microsoft.com/office/drawing/2014/main" id="{2BD4AB58-6540-FD02-DDA4-BDAF6B057D0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560" y="1477249"/>
            <a:ext cx="2282198" cy="2623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18;p5">
            <a:extLst>
              <a:ext uri="{FF2B5EF4-FFF2-40B4-BE49-F238E27FC236}">
                <a16:creationId xmlns:a16="http://schemas.microsoft.com/office/drawing/2014/main" id="{6DFCF0C0-6625-575A-BB4B-A70F3D3F61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14548" t="22688" r="32872" b="10775"/>
          <a:stretch/>
        </p:blipFill>
        <p:spPr>
          <a:xfrm>
            <a:off x="5639548" y="1507689"/>
            <a:ext cx="3388345" cy="259277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" name="Google Shape;128;p18">
            <a:extLst>
              <a:ext uri="{FF2B5EF4-FFF2-40B4-BE49-F238E27FC236}">
                <a16:creationId xmlns:a16="http://schemas.microsoft.com/office/drawing/2014/main" id="{079EC424-DF95-BC50-52E0-4FC22ED6B366}"/>
              </a:ext>
            </a:extLst>
          </p:cNvPr>
          <p:cNvSpPr txBox="1">
            <a:spLocks/>
          </p:cNvSpPr>
          <p:nvPr/>
        </p:nvSpPr>
        <p:spPr>
          <a:xfrm>
            <a:off x="0" y="835753"/>
            <a:ext cx="9138532" cy="39327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3B7096"/>
              </a:buClr>
              <a:buSzPts val="1800"/>
            </a:pPr>
            <a:r>
              <a:rPr lang="pt-BR" sz="3200" b="1" dirty="0">
                <a:solidFill>
                  <a:schemeClr val="bg1"/>
                </a:solidFill>
                <a:latin typeface="+mn-lt"/>
              </a:rPr>
              <a:t>Materiais produzidos</a:t>
            </a:r>
          </a:p>
        </p:txBody>
      </p:sp>
      <p:pic>
        <p:nvPicPr>
          <p:cNvPr id="14" name="Google Shape;115;p5">
            <a:extLst>
              <a:ext uri="{FF2B5EF4-FFF2-40B4-BE49-F238E27FC236}">
                <a16:creationId xmlns:a16="http://schemas.microsoft.com/office/drawing/2014/main" id="{6DA1162D-86A9-CB16-401D-EA92125989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4410" t="49398" r="44121" b="21762"/>
          <a:stretch/>
        </p:blipFill>
        <p:spPr>
          <a:xfrm>
            <a:off x="4223074" y="4320996"/>
            <a:ext cx="1582760" cy="2374771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5B980287-35DC-2D18-76F1-E7D31CF792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" y="0"/>
            <a:ext cx="9138532" cy="71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261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53A112A-C049-F47F-725F-FB8A8EFA6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3140968"/>
            <a:ext cx="3135695" cy="3145649"/>
          </a:xfrm>
          <a:prstGeom prst="rect">
            <a:avLst/>
          </a:prstGeom>
        </p:spPr>
      </p:pic>
      <p:sp>
        <p:nvSpPr>
          <p:cNvPr id="6" name="Google Shape;62;g1ea6125d844_0_0">
            <a:extLst>
              <a:ext uri="{FF2B5EF4-FFF2-40B4-BE49-F238E27FC236}">
                <a16:creationId xmlns:a16="http://schemas.microsoft.com/office/drawing/2014/main" id="{00B100D7-3735-551F-E3FB-FC19F818A96C}"/>
              </a:ext>
            </a:extLst>
          </p:cNvPr>
          <p:cNvSpPr/>
          <p:nvPr/>
        </p:nvSpPr>
        <p:spPr>
          <a:xfrm>
            <a:off x="151664" y="1924673"/>
            <a:ext cx="4572000" cy="354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just"/>
            <a:endParaRPr lang="pt-BR" dirty="0">
              <a:solidFill>
                <a:schemeClr val="dk1"/>
              </a:solidFill>
              <a:cs typeface="Times New Roman" panose="02020603050405020304" pitchFamily="18" charset="0"/>
              <a:sym typeface="Times New Roman"/>
            </a:endParaRPr>
          </a:p>
          <a:p>
            <a:pPr algn="just"/>
            <a:r>
              <a:rPr lang="pt-BR" dirty="0">
                <a:solidFill>
                  <a:schemeClr val="dk1"/>
                </a:solidFill>
                <a:cs typeface="Times New Roman" panose="02020603050405020304" pitchFamily="18" charset="0"/>
                <a:sym typeface="Times New Roman"/>
              </a:rPr>
              <a:t>Previsões elaboradas e disponibilizadas na Sala de Operações do CEMADEN para as Bacias:</a:t>
            </a:r>
          </a:p>
          <a:p>
            <a:pPr algn="just"/>
            <a:endParaRPr dirty="0">
              <a:cs typeface="Times New Roman" panose="02020603050405020304" pitchFamily="18" charset="0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dk1"/>
                </a:solidFill>
                <a:ea typeface="Times New Roman"/>
                <a:cs typeface="Times New Roman" panose="02020603050405020304" pitchFamily="18" charset="0"/>
                <a:sym typeface="Times New Roman"/>
              </a:rPr>
              <a:t>Atlantico Sudeste e Algumas do Paraná (Doce, Paraíba do Sul, PCJ, Itapemirim, etc.)</a:t>
            </a:r>
            <a:endParaRPr dirty="0">
              <a:cs typeface="Times New Roman" panose="02020603050405020304" pitchFamily="18" charset="0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dk1"/>
                </a:solidFill>
                <a:ea typeface="Times New Roman"/>
                <a:cs typeface="Times New Roman" panose="02020603050405020304" pitchFamily="18" charset="0"/>
                <a:sym typeface="Times New Roman"/>
              </a:rPr>
              <a:t>Bacia do Rio Tocantins</a:t>
            </a:r>
            <a:endParaRPr dirty="0">
              <a:cs typeface="Times New Roman" panose="02020603050405020304" pitchFamily="18" charset="0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dk1"/>
                </a:solidFill>
                <a:ea typeface="Times New Roman"/>
                <a:cs typeface="Times New Roman" panose="02020603050405020304" pitchFamily="18" charset="0"/>
                <a:sym typeface="Times New Roman"/>
              </a:rPr>
              <a:t>Bacia do Rio São Francisco</a:t>
            </a:r>
            <a:endParaRPr dirty="0">
              <a:cs typeface="Times New Roman" panose="02020603050405020304" pitchFamily="18" charset="0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dk1"/>
                </a:solidFill>
                <a:ea typeface="Times New Roman"/>
                <a:cs typeface="Times New Roman" panose="02020603050405020304" pitchFamily="18" charset="0"/>
                <a:sym typeface="Times New Roman"/>
              </a:rPr>
              <a:t>Bacias do Atlântico Leste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dk1"/>
                </a:solidFill>
                <a:cs typeface="Times New Roman" panose="02020603050405020304" pitchFamily="18" charset="0"/>
                <a:sym typeface="Times New Roman"/>
              </a:rPr>
              <a:t>Bacias do Atlântico Sul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dk1"/>
                </a:solidFill>
                <a:cs typeface="Times New Roman" panose="02020603050405020304" pitchFamily="18" charset="0"/>
                <a:sym typeface="Times New Roman"/>
              </a:rPr>
              <a:t>Bacia do Uruguai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pt-BR" dirty="0">
              <a:solidFill>
                <a:schemeClr val="dk1"/>
              </a:solidFill>
              <a:cs typeface="Times New Roman" panose="02020603050405020304" pitchFamily="18" charset="0"/>
              <a:sym typeface="Times New Roman"/>
            </a:endParaRPr>
          </a:p>
          <a:p>
            <a:endParaRPr lang="pt-BR" i="1" dirty="0">
              <a:solidFill>
                <a:srgbClr val="0070C0"/>
              </a:solidFill>
              <a:cs typeface="Times New Roman" panose="02020603050405020304" pitchFamily="18" charset="0"/>
              <a:sym typeface="Times New Roman"/>
            </a:endParaRPr>
          </a:p>
          <a:p>
            <a:endParaRPr lang="pt-BR" i="1" dirty="0">
              <a:solidFill>
                <a:srgbClr val="0070C0"/>
              </a:solidFill>
              <a:cs typeface="Times New Roman" panose="02020603050405020304" pitchFamily="18" charset="0"/>
              <a:sym typeface="Times New Roman"/>
            </a:endParaRPr>
          </a:p>
          <a:p>
            <a:endParaRPr lang="pt-BR" i="1" dirty="0">
              <a:solidFill>
                <a:srgbClr val="0070C0"/>
              </a:solidFill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A69BF5C-DD36-270F-FB2C-E768AC483729}"/>
              </a:ext>
            </a:extLst>
          </p:cNvPr>
          <p:cNvSpPr txBox="1"/>
          <p:nvPr/>
        </p:nvSpPr>
        <p:spPr>
          <a:xfrm>
            <a:off x="151137" y="5517232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rgbClr val="FF0000"/>
                </a:solidFill>
                <a:cs typeface="Times New Roman" panose="02020603050405020304" pitchFamily="18" charset="0"/>
                <a:sym typeface="Times New Roman"/>
              </a:rPr>
              <a:t>Próximas bacias em preparação:</a:t>
            </a:r>
            <a:endParaRPr lang="pt-BR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FF0000"/>
                </a:solidFill>
                <a:ea typeface="Times New Roman"/>
                <a:cs typeface="Times New Roman" panose="02020603050405020304" pitchFamily="18" charset="0"/>
                <a:sym typeface="Times New Roman"/>
              </a:rPr>
              <a:t>Paraná completo</a:t>
            </a:r>
            <a:endParaRPr lang="pt-BR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FF0000"/>
                </a:solidFill>
                <a:ea typeface="Times New Roman"/>
                <a:cs typeface="Times New Roman" panose="02020603050405020304" pitchFamily="18" charset="0"/>
                <a:sym typeface="Times New Roman"/>
              </a:rPr>
              <a:t>Atlântico Nordeste</a:t>
            </a:r>
          </a:p>
        </p:txBody>
      </p:sp>
      <p:sp>
        <p:nvSpPr>
          <p:cNvPr id="7" name="Google Shape;51;p1">
            <a:extLst>
              <a:ext uri="{FF2B5EF4-FFF2-40B4-BE49-F238E27FC236}">
                <a16:creationId xmlns:a16="http://schemas.microsoft.com/office/drawing/2014/main" id="{44415BE9-4F78-31AC-4D12-24AA308E980A}"/>
              </a:ext>
            </a:extLst>
          </p:cNvPr>
          <p:cNvSpPr txBox="1"/>
          <p:nvPr/>
        </p:nvSpPr>
        <p:spPr>
          <a:xfrm>
            <a:off x="395690" y="743148"/>
            <a:ext cx="7901189" cy="136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2856" rIns="0" bIns="0" anchor="t" anchorCtr="0">
            <a:spAutoFit/>
          </a:bodyPr>
          <a:lstStyle/>
          <a:p>
            <a:pPr marL="9525" algn="ctr"/>
            <a:r>
              <a:rPr lang="pt-BR" sz="2700" b="1" dirty="0">
                <a:solidFill>
                  <a:schemeClr val="dk1"/>
                </a:solidFill>
                <a:ea typeface="Calibri"/>
                <a:cs typeface="Times New Roman" panose="02020603050405020304" pitchFamily="18" charset="0"/>
                <a:sym typeface="Calibri"/>
              </a:rPr>
              <a:t>Previsão Hidrológica (</a:t>
            </a:r>
            <a:r>
              <a:rPr lang="pt-BR" sz="2800" b="1" dirty="0">
                <a:solidFill>
                  <a:schemeClr val="dk1"/>
                </a:solidFill>
                <a:cs typeface="Times New Roman" panose="02020603050405020304" pitchFamily="18" charset="0"/>
                <a:sym typeface="Times New Roman"/>
              </a:rPr>
              <a:t>Previsão probabilística de vazão com o Modelo Hidrológico Distribuído / </a:t>
            </a:r>
          </a:p>
          <a:p>
            <a:pPr marL="9525" algn="ctr"/>
            <a:r>
              <a:rPr lang="pt-BR" sz="2700" b="1" dirty="0">
                <a:solidFill>
                  <a:schemeClr val="dk1"/>
                </a:solidFill>
                <a:ea typeface="Calibri"/>
                <a:cs typeface="Times New Roman" panose="02020603050405020304" pitchFamily="18" charset="0"/>
                <a:sym typeface="Calibri"/>
              </a:rPr>
              <a:t>Previsão por Conjunto com os Modelos GEFS e ECMWF) </a:t>
            </a:r>
            <a:endParaRPr sz="2700" dirty="0">
              <a:solidFill>
                <a:schemeClr val="dk1"/>
              </a:solidFill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762A26F-4688-B085-E226-5E10D6491B8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" y="0"/>
            <a:ext cx="9137923" cy="71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524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A4E3A382-28BF-4602-AC13-F10E7B71E13A}"/>
              </a:ext>
            </a:extLst>
          </p:cNvPr>
          <p:cNvSpPr/>
          <p:nvPr/>
        </p:nvSpPr>
        <p:spPr>
          <a:xfrm>
            <a:off x="3557846" y="0"/>
            <a:ext cx="5586153" cy="685800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F478D24-9790-407D-A772-BAC4D32F30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654" y="1043170"/>
            <a:ext cx="5423192" cy="5205845"/>
          </a:xfrm>
          <a:prstGeom prst="rect">
            <a:avLst/>
          </a:prstGeom>
          <a:effectLst>
            <a:outerShdw blurRad="165100" dist="330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CF79685-3AFF-4E12-9B2B-076EF0693DB2}"/>
              </a:ext>
            </a:extLst>
          </p:cNvPr>
          <p:cNvSpPr txBox="1"/>
          <p:nvPr/>
        </p:nvSpPr>
        <p:spPr>
          <a:xfrm>
            <a:off x="5305693" y="6249015"/>
            <a:ext cx="3082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537473"/>
                </a:solidFill>
                <a:latin typeface="Cooper Black" panose="0208090404030B020404" pitchFamily="18" charset="0"/>
              </a:rPr>
              <a:t>LISP CEMADEN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ACCDD6D-5B08-E766-A73F-0191EB580736}"/>
              </a:ext>
            </a:extLst>
          </p:cNvPr>
          <p:cNvSpPr txBox="1"/>
          <p:nvPr/>
        </p:nvSpPr>
        <p:spPr>
          <a:xfrm>
            <a:off x="187634" y="1340941"/>
            <a:ext cx="365067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00" dirty="0">
                <a:solidFill>
                  <a:srgbClr val="FF0000"/>
                </a:solidFill>
              </a:rPr>
              <a:t>O </a:t>
            </a:r>
            <a:r>
              <a:rPr lang="pt-BR" sz="1800" b="1" dirty="0">
                <a:solidFill>
                  <a:srgbClr val="FF0000"/>
                </a:solidFill>
              </a:rPr>
              <a:t>LISP – Laboratório Integrado de Simulação de Pluviometria </a:t>
            </a:r>
            <a:r>
              <a:rPr lang="pt-BR" sz="1800" dirty="0">
                <a:solidFill>
                  <a:srgbClr val="3F7679"/>
                </a:solidFill>
              </a:rPr>
              <a:t>é uma infraestrutura científica e tecnológica inédita na América Latina, projetada para reproduzir, em ambiente controlado, chuvas artificiais com intensidades entre 10 mm/</a:t>
            </a:r>
            <a:r>
              <a:rPr lang="pt-BR" sz="1800" dirty="0" err="1">
                <a:solidFill>
                  <a:srgbClr val="3F7679"/>
                </a:solidFill>
              </a:rPr>
              <a:t>h</a:t>
            </a:r>
            <a:r>
              <a:rPr lang="pt-BR" sz="1800" dirty="0">
                <a:solidFill>
                  <a:srgbClr val="3F7679"/>
                </a:solidFill>
              </a:rPr>
              <a:t> e 300 mm/</a:t>
            </a:r>
            <a:r>
              <a:rPr lang="pt-BR" sz="1800" dirty="0" err="1">
                <a:solidFill>
                  <a:srgbClr val="3F7679"/>
                </a:solidFill>
              </a:rPr>
              <a:t>h</a:t>
            </a:r>
            <a:r>
              <a:rPr lang="pt-BR" sz="1800" dirty="0">
                <a:solidFill>
                  <a:srgbClr val="3F7679"/>
                </a:solidFill>
              </a:rPr>
              <a:t>, permitindo investigar de forma precisa e repetível os processos físicos e geotécnicos associados a eventos extremos de precipitação. </a:t>
            </a:r>
            <a:endParaRPr lang="pt-BR" dirty="0">
              <a:solidFill>
                <a:srgbClr val="3F7679"/>
              </a:solidFill>
            </a:endParaRPr>
          </a:p>
          <a:p>
            <a:pPr algn="just"/>
            <a:endParaRPr lang="pt-BR" b="1" dirty="0">
              <a:solidFill>
                <a:srgbClr val="3F7679"/>
              </a:solidFill>
            </a:endParaRPr>
          </a:p>
          <a:p>
            <a:pPr algn="just"/>
            <a:r>
              <a:rPr lang="pt-BR" b="1" dirty="0">
                <a:solidFill>
                  <a:srgbClr val="3F7679"/>
                </a:solidFill>
              </a:rPr>
              <a:t>É um Simulador de Pluviometria, importante para simular impactos de extremos de chuva, considerando as tendencias atuais e cenários futuros de chuva que apontam para mais extremos de chuva.</a:t>
            </a:r>
          </a:p>
          <a:p>
            <a:pPr marL="0" indent="0" algn="just">
              <a:buNone/>
            </a:pPr>
            <a:endParaRPr lang="pt-BR" sz="1800" dirty="0">
              <a:solidFill>
                <a:srgbClr val="3F7679"/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DAC486D-58C3-795E-71BA-0512AC6E0F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245" y="95277"/>
            <a:ext cx="1198601" cy="947893"/>
          </a:xfrm>
          <a:prstGeom prst="rect">
            <a:avLst/>
          </a:prstGeom>
        </p:spPr>
      </p:pic>
      <p:sp>
        <p:nvSpPr>
          <p:cNvPr id="12" name="Título 2">
            <a:extLst>
              <a:ext uri="{FF2B5EF4-FFF2-40B4-BE49-F238E27FC236}">
                <a16:creationId xmlns:a16="http://schemas.microsoft.com/office/drawing/2014/main" id="{53687A28-B12B-8E4B-A468-9A040E95F4A3}"/>
              </a:ext>
            </a:extLst>
          </p:cNvPr>
          <p:cNvSpPr txBox="1">
            <a:spLocks/>
          </p:cNvSpPr>
          <p:nvPr/>
        </p:nvSpPr>
        <p:spPr>
          <a:xfrm>
            <a:off x="15154" y="-4543"/>
            <a:ext cx="7408702" cy="13068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u="sng"/>
              <a:t>LISP</a:t>
            </a:r>
            <a:br>
              <a:rPr lang="pt-BR" sz="2800" u="sng"/>
            </a:br>
            <a:r>
              <a:rPr lang="pt-BR" sz="2800"/>
              <a:t>Laboratório Integrado de Simulações Pluviométricas</a:t>
            </a:r>
            <a:endParaRPr lang="pt-BR" sz="2800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20A77AF-E983-99AD-A269-A6DFEBB0BEA2}"/>
              </a:ext>
            </a:extLst>
          </p:cNvPr>
          <p:cNvSpPr txBox="1"/>
          <p:nvPr/>
        </p:nvSpPr>
        <p:spPr>
          <a:xfrm>
            <a:off x="66734" y="0"/>
            <a:ext cx="1719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0B050"/>
                </a:solidFill>
              </a:rPr>
              <a:t>O Futuro.....</a:t>
            </a:r>
          </a:p>
        </p:txBody>
      </p:sp>
    </p:spTree>
    <p:extLst>
      <p:ext uri="{BB962C8B-B14F-4D97-AF65-F5344CB8AC3E}">
        <p14:creationId xmlns:p14="http://schemas.microsoft.com/office/powerpoint/2010/main" val="23890461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27076DFC-1217-42C1-90C8-C161AC60A2F4}"/>
              </a:ext>
            </a:extLst>
          </p:cNvPr>
          <p:cNvSpPr/>
          <p:nvPr/>
        </p:nvSpPr>
        <p:spPr>
          <a:xfrm rot="2700000">
            <a:off x="2343345" y="1815594"/>
            <a:ext cx="4457310" cy="44573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3101"/>
            <a:ext cx="8229600" cy="1143000"/>
          </a:xfrm>
        </p:spPr>
        <p:txBody>
          <a:bodyPr>
            <a:normAutofit/>
          </a:bodyPr>
          <a:lstStyle/>
          <a:p>
            <a:r>
              <a:rPr sz="3600" b="1" dirty="0" err="1"/>
              <a:t>Características</a:t>
            </a:r>
            <a:r>
              <a:rPr sz="3600" b="1" dirty="0"/>
              <a:t> do </a:t>
            </a:r>
            <a:r>
              <a:rPr sz="3600" b="1" dirty="0" err="1"/>
              <a:t>Simulador</a:t>
            </a:r>
            <a:endParaRPr sz="3600" b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A9FA2A1-F794-4C5D-9CA8-443032AAF5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62" y="2247620"/>
            <a:ext cx="2848741" cy="2734571"/>
          </a:xfrm>
          <a:prstGeom prst="rect">
            <a:avLst/>
          </a:prstGeom>
          <a:effectLst>
            <a:outerShdw blurRad="165100" dist="3302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0E12807C-F6F2-4DEC-A166-9088DBD4BC41}"/>
              </a:ext>
            </a:extLst>
          </p:cNvPr>
          <p:cNvGrpSpPr/>
          <p:nvPr/>
        </p:nvGrpSpPr>
        <p:grpSpPr>
          <a:xfrm>
            <a:off x="187377" y="1027853"/>
            <a:ext cx="3482035" cy="2401146"/>
            <a:chOff x="3056855" y="921895"/>
            <a:chExt cx="3482035" cy="2401146"/>
          </a:xfrm>
        </p:grpSpPr>
        <p:sp>
          <p:nvSpPr>
            <p:cNvPr id="3" name="Retângulo: Cantos Arredondados 2">
              <a:extLst>
                <a:ext uri="{FF2B5EF4-FFF2-40B4-BE49-F238E27FC236}">
                  <a16:creationId xmlns:a16="http://schemas.microsoft.com/office/drawing/2014/main" id="{9D53B7B6-57EC-4DA3-A776-773BD634AAB6}"/>
                </a:ext>
              </a:extLst>
            </p:cNvPr>
            <p:cNvSpPr/>
            <p:nvPr/>
          </p:nvSpPr>
          <p:spPr>
            <a:xfrm>
              <a:off x="3056855" y="921895"/>
              <a:ext cx="3482035" cy="1843790"/>
            </a:xfrm>
            <a:prstGeom prst="roundRect">
              <a:avLst>
                <a:gd name="adj" fmla="val 5271"/>
              </a:avLst>
            </a:prstGeom>
            <a:solidFill>
              <a:srgbClr val="256EFF"/>
            </a:solidFill>
            <a:ln>
              <a:solidFill>
                <a:srgbClr val="256E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t-BR" sz="1600" b="1" dirty="0">
                  <a:solidFill>
                    <a:schemeClr val="bg1"/>
                  </a:solidFill>
                </a:rPr>
                <a:t>CIÊNCIA &amp; INOVAÇÃO</a:t>
              </a:r>
              <a:r>
                <a:rPr lang="pt-BR" sz="1600" dirty="0">
                  <a:solidFill>
                    <a:schemeClr val="bg1"/>
                  </a:solidFill>
                </a:rPr>
                <a:t> 🔬</a:t>
              </a:r>
            </a:p>
            <a:p>
              <a:pPr marL="171450" indent="-171450" algn="ctr">
                <a:buFont typeface="Arial" panose="020B0604020202020204" pitchFamily="34" charset="0"/>
                <a:buChar char="•"/>
              </a:pPr>
              <a:endParaRPr lang="pt-BR" sz="1100" dirty="0">
                <a:solidFill>
                  <a:srgbClr val="356365"/>
                </a:solidFill>
              </a:endParaRPr>
            </a:p>
            <a:p>
              <a:pPr algn="ctr"/>
              <a:endParaRPr lang="pt-BR" sz="1100" dirty="0">
                <a:solidFill>
                  <a:srgbClr val="356365"/>
                </a:solidFill>
              </a:endParaRPr>
            </a:p>
          </p:txBody>
        </p:sp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D7BB92B7-0B7F-40D9-9A30-E237B033ED51}"/>
                </a:ext>
              </a:extLst>
            </p:cNvPr>
            <p:cNvSpPr/>
            <p:nvPr/>
          </p:nvSpPr>
          <p:spPr>
            <a:xfrm>
              <a:off x="3056855" y="1266668"/>
              <a:ext cx="3482035" cy="2056373"/>
            </a:xfrm>
            <a:prstGeom prst="roundRect">
              <a:avLst>
                <a:gd name="adj" fmla="val 5271"/>
              </a:avLst>
            </a:prstGeom>
            <a:solidFill>
              <a:schemeClr val="bg1"/>
            </a:solidFill>
            <a:ln>
              <a:solidFill>
                <a:srgbClr val="256E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pt-BR" sz="1400" dirty="0">
                  <a:solidFill>
                    <a:srgbClr val="256EFF"/>
                  </a:solidFill>
                </a:rPr>
                <a:t>Geração de dados inéditos sobre infiltração, erosão e estabilidade de encostas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pt-BR" sz="1400" dirty="0">
                  <a:solidFill>
                    <a:srgbClr val="256EFF"/>
                  </a:solidFill>
                </a:rPr>
                <a:t>Validação e calibração de sensores e modelos preditivos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pt-BR" sz="1400" dirty="0">
                  <a:solidFill>
                    <a:srgbClr val="256EFF"/>
                  </a:solidFill>
                </a:rPr>
                <a:t>Desenvolvimento de tecnologias nacionais open-</a:t>
              </a:r>
              <a:r>
                <a:rPr lang="pt-BR" sz="1400" dirty="0" err="1">
                  <a:solidFill>
                    <a:srgbClr val="256EFF"/>
                  </a:solidFill>
                </a:rPr>
                <a:t>source</a:t>
              </a:r>
              <a:endParaRPr lang="pt-BR" sz="1400" dirty="0">
                <a:solidFill>
                  <a:srgbClr val="256EFF"/>
                </a:solidFill>
              </a:endParaRP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pt-BR" sz="1400" dirty="0">
                  <a:solidFill>
                    <a:srgbClr val="256EFF"/>
                  </a:solidFill>
                </a:rPr>
                <a:t>Cooperação internacional com centros de referência (Japão, Áustria, EUA)</a:t>
              </a: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E5E24D46-3CBB-469D-A3CE-E408D264CD72}"/>
              </a:ext>
            </a:extLst>
          </p:cNvPr>
          <p:cNvGrpSpPr/>
          <p:nvPr/>
        </p:nvGrpSpPr>
        <p:grpSpPr>
          <a:xfrm>
            <a:off x="5486400" y="962570"/>
            <a:ext cx="3482035" cy="2440156"/>
            <a:chOff x="3056855" y="921895"/>
            <a:chExt cx="3482035" cy="2047880"/>
          </a:xfrm>
        </p:grpSpPr>
        <p:sp>
          <p:nvSpPr>
            <p:cNvPr id="19" name="Retângulo: Cantos Arredondados 18">
              <a:extLst>
                <a:ext uri="{FF2B5EF4-FFF2-40B4-BE49-F238E27FC236}">
                  <a16:creationId xmlns:a16="http://schemas.microsoft.com/office/drawing/2014/main" id="{064077F4-8890-4A36-8CB5-63D07E87F751}"/>
                </a:ext>
              </a:extLst>
            </p:cNvPr>
            <p:cNvSpPr/>
            <p:nvPr/>
          </p:nvSpPr>
          <p:spPr>
            <a:xfrm>
              <a:off x="3056855" y="921895"/>
              <a:ext cx="3482035" cy="1843790"/>
            </a:xfrm>
            <a:prstGeom prst="roundRect">
              <a:avLst>
                <a:gd name="adj" fmla="val 5271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0" algn="ctr"/>
              <a:r>
                <a:rPr lang="pt-BR" sz="1600" b="1" dirty="0"/>
                <a:t>OPERAÇÃO &amp; MONITORAMENTO</a:t>
              </a:r>
              <a:r>
                <a:rPr lang="pt-BR" sz="1600" dirty="0"/>
                <a:t> 📡</a:t>
              </a:r>
              <a:endParaRPr lang="pt-BR" sz="1100" dirty="0">
                <a:solidFill>
                  <a:srgbClr val="356365"/>
                </a:solidFill>
              </a:endParaRPr>
            </a:p>
            <a:p>
              <a:pPr algn="ctr"/>
              <a:endParaRPr lang="pt-BR" sz="1100" dirty="0">
                <a:solidFill>
                  <a:srgbClr val="356365"/>
                </a:solidFill>
              </a:endParaRPr>
            </a:p>
          </p:txBody>
        </p:sp>
        <p:sp>
          <p:nvSpPr>
            <p:cNvPr id="20" name="Retângulo: Cantos Arredondados 19">
              <a:extLst>
                <a:ext uri="{FF2B5EF4-FFF2-40B4-BE49-F238E27FC236}">
                  <a16:creationId xmlns:a16="http://schemas.microsoft.com/office/drawing/2014/main" id="{7BF9C5E9-077A-46B9-BE41-DE607D362491}"/>
                </a:ext>
              </a:extLst>
            </p:cNvPr>
            <p:cNvSpPr/>
            <p:nvPr/>
          </p:nvSpPr>
          <p:spPr>
            <a:xfrm>
              <a:off x="3056855" y="1266669"/>
              <a:ext cx="3482035" cy="1703106"/>
            </a:xfrm>
            <a:prstGeom prst="roundRect">
              <a:avLst>
                <a:gd name="adj" fmla="val 5271"/>
              </a:avLst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pt-BR" sz="1400" dirty="0">
                  <a:solidFill>
                    <a:srgbClr val="C00000"/>
                  </a:solidFill>
                </a:rPr>
                <a:t>Definição de limiares críticos para alertas do CEMADEN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pt-BR" sz="1400" dirty="0">
                  <a:solidFill>
                    <a:srgbClr val="C00000"/>
                  </a:solidFill>
                </a:rPr>
                <a:t>Simulação de cenários reais de desastres (deslizamentos, enxurradas)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pt-BR" sz="1400" dirty="0">
                  <a:solidFill>
                    <a:srgbClr val="C00000"/>
                  </a:solidFill>
                </a:rPr>
                <a:t>Integração direta com a rede observacional nacional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pt-BR" sz="1400" dirty="0">
                  <a:solidFill>
                    <a:srgbClr val="C00000"/>
                  </a:solidFill>
                </a:rPr>
                <a:t>Apoio à modernização de equipamentos e metodologias de campo</a:t>
              </a:r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CA09F1EB-FA48-415E-8ACF-0C24C4B00FAE}"/>
              </a:ext>
            </a:extLst>
          </p:cNvPr>
          <p:cNvGrpSpPr/>
          <p:nvPr/>
        </p:nvGrpSpPr>
        <p:grpSpPr>
          <a:xfrm>
            <a:off x="92439" y="4149364"/>
            <a:ext cx="3482035" cy="2578963"/>
            <a:chOff x="3056855" y="921895"/>
            <a:chExt cx="3482035" cy="2047880"/>
          </a:xfrm>
        </p:grpSpPr>
        <p:sp>
          <p:nvSpPr>
            <p:cNvPr id="22" name="Retângulo: Cantos Arredondados 21">
              <a:extLst>
                <a:ext uri="{FF2B5EF4-FFF2-40B4-BE49-F238E27FC236}">
                  <a16:creationId xmlns:a16="http://schemas.microsoft.com/office/drawing/2014/main" id="{48F46024-BF24-4139-BA11-90DB83C04D54}"/>
                </a:ext>
              </a:extLst>
            </p:cNvPr>
            <p:cNvSpPr/>
            <p:nvPr/>
          </p:nvSpPr>
          <p:spPr>
            <a:xfrm>
              <a:off x="3056855" y="921895"/>
              <a:ext cx="3482035" cy="1843790"/>
            </a:xfrm>
            <a:prstGeom prst="roundRect">
              <a:avLst>
                <a:gd name="adj" fmla="val 5271"/>
              </a:avLst>
            </a:prstGeom>
            <a:solidFill>
              <a:srgbClr val="26865A"/>
            </a:solidFill>
            <a:ln>
              <a:solidFill>
                <a:srgbClr val="268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0" algn="ctr"/>
              <a:r>
                <a:rPr lang="pt-BR" sz="1400" b="1" dirty="0"/>
                <a:t>POLÍTICAS PÚBLICAS &amp; SOCIEDADE</a:t>
              </a:r>
              <a:r>
                <a:rPr lang="pt-BR" sz="1400" dirty="0"/>
                <a:t> 🏛️</a:t>
              </a:r>
            </a:p>
          </p:txBody>
        </p:sp>
        <p:sp>
          <p:nvSpPr>
            <p:cNvPr id="23" name="Retângulo: Cantos Arredondados 22">
              <a:extLst>
                <a:ext uri="{FF2B5EF4-FFF2-40B4-BE49-F238E27FC236}">
                  <a16:creationId xmlns:a16="http://schemas.microsoft.com/office/drawing/2014/main" id="{58E425BA-00A2-4354-B9FA-E6E280C4C5C6}"/>
                </a:ext>
              </a:extLst>
            </p:cNvPr>
            <p:cNvSpPr/>
            <p:nvPr/>
          </p:nvSpPr>
          <p:spPr>
            <a:xfrm>
              <a:off x="3056855" y="1266669"/>
              <a:ext cx="3482035" cy="1703106"/>
            </a:xfrm>
            <a:prstGeom prst="roundRect">
              <a:avLst>
                <a:gd name="adj" fmla="val 5271"/>
              </a:avLst>
            </a:prstGeom>
            <a:solidFill>
              <a:schemeClr val="bg1"/>
            </a:solidFill>
            <a:ln>
              <a:solidFill>
                <a:srgbClr val="268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pt-BR" sz="1400" dirty="0">
                  <a:solidFill>
                    <a:srgbClr val="26865A"/>
                  </a:solidFill>
                </a:rPr>
                <a:t>Subsídio técnico para prevenção e mitigação de desastres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pt-BR" sz="1400" dirty="0">
                  <a:solidFill>
                    <a:srgbClr val="26865A"/>
                  </a:solidFill>
                </a:rPr>
                <a:t>Apoio ao planejamento urbano e ocupação segura do solo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pt-BR" sz="1400" dirty="0">
                  <a:solidFill>
                    <a:srgbClr val="26865A"/>
                  </a:solidFill>
                </a:rPr>
                <a:t>Avaliação de impacto da cobertura vegetal e técnicas de revegetação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pt-BR" sz="1400" dirty="0">
                  <a:solidFill>
                    <a:srgbClr val="26865A"/>
                  </a:solidFill>
                </a:rPr>
                <a:t>Transferência de conhecimento para gestores e comunidades</a:t>
              </a: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6102A9A8-BBCE-44AE-9674-1170CA33F155}"/>
              </a:ext>
            </a:extLst>
          </p:cNvPr>
          <p:cNvGrpSpPr/>
          <p:nvPr/>
        </p:nvGrpSpPr>
        <p:grpSpPr>
          <a:xfrm>
            <a:off x="5486400" y="4149364"/>
            <a:ext cx="3482035" cy="2578963"/>
            <a:chOff x="3056855" y="921895"/>
            <a:chExt cx="3482035" cy="2047880"/>
          </a:xfrm>
        </p:grpSpPr>
        <p:sp>
          <p:nvSpPr>
            <p:cNvPr id="25" name="Retângulo: Cantos Arredondados 24">
              <a:extLst>
                <a:ext uri="{FF2B5EF4-FFF2-40B4-BE49-F238E27FC236}">
                  <a16:creationId xmlns:a16="http://schemas.microsoft.com/office/drawing/2014/main" id="{6D69B94E-3605-4E1E-AB4F-CB08DAB9C6DF}"/>
                </a:ext>
              </a:extLst>
            </p:cNvPr>
            <p:cNvSpPr/>
            <p:nvPr/>
          </p:nvSpPr>
          <p:spPr>
            <a:xfrm>
              <a:off x="3056855" y="921895"/>
              <a:ext cx="3482035" cy="1843790"/>
            </a:xfrm>
            <a:prstGeom prst="roundRect">
              <a:avLst>
                <a:gd name="adj" fmla="val 5271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0" algn="ctr"/>
              <a:r>
                <a:rPr lang="pt-BR" sz="1600" b="1" dirty="0"/>
                <a:t>CAPACITAÇÃO &amp; FORMAÇÃO</a:t>
              </a:r>
              <a:r>
                <a:rPr lang="pt-BR" sz="1600" dirty="0"/>
                <a:t> 🎓</a:t>
              </a:r>
            </a:p>
          </p:txBody>
        </p:sp>
        <p:sp>
          <p:nvSpPr>
            <p:cNvPr id="26" name="Retângulo: Cantos Arredondados 25">
              <a:extLst>
                <a:ext uri="{FF2B5EF4-FFF2-40B4-BE49-F238E27FC236}">
                  <a16:creationId xmlns:a16="http://schemas.microsoft.com/office/drawing/2014/main" id="{59A9E178-EE56-4A51-BCEA-0F909F18CE89}"/>
                </a:ext>
              </a:extLst>
            </p:cNvPr>
            <p:cNvSpPr/>
            <p:nvPr/>
          </p:nvSpPr>
          <p:spPr>
            <a:xfrm>
              <a:off x="3056855" y="1266669"/>
              <a:ext cx="3482035" cy="1703106"/>
            </a:xfrm>
            <a:prstGeom prst="roundRect">
              <a:avLst>
                <a:gd name="adj" fmla="val 5271"/>
              </a:avLst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pt-BR" sz="1400" dirty="0">
                  <a:solidFill>
                    <a:schemeClr val="accent4">
                      <a:lumMod val="75000"/>
                    </a:schemeClr>
                  </a:solidFill>
                </a:rPr>
                <a:t>Treinamento de pesquisadores, técnicos e Defesa Civil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pt-BR" sz="1400" dirty="0">
                  <a:solidFill>
                    <a:schemeClr val="accent4">
                      <a:lumMod val="75000"/>
                    </a:schemeClr>
                  </a:solidFill>
                </a:rPr>
                <a:t>Ambiente para experimentos acadêmicos de alto nível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pt-BR" sz="1400" dirty="0">
                  <a:solidFill>
                    <a:schemeClr val="accent4">
                      <a:lumMod val="75000"/>
                    </a:schemeClr>
                  </a:solidFill>
                </a:rPr>
                <a:t>Plataforma para ensino, visitas técnicas e divulgação científica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pt-BR" sz="1400" dirty="0">
                  <a:solidFill>
                    <a:schemeClr val="accent4">
                      <a:lumMod val="75000"/>
                    </a:schemeClr>
                  </a:solidFill>
                </a:rPr>
                <a:t>Estímulo à formação de especialistas em riscos e desastres</a:t>
              </a:r>
            </a:p>
          </p:txBody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339BD02E-331A-38FC-CFE4-BDAE7606C8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245" y="95277"/>
            <a:ext cx="1198601" cy="94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408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107504" y="116632"/>
            <a:ext cx="892899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b="1" dirty="0"/>
          </a:p>
          <a:p>
            <a:pPr algn="ctr"/>
            <a:r>
              <a:rPr lang="pt-BR" sz="2400" b="1" dirty="0"/>
              <a:t>LABORATÓRIO DE GEOTECNIA – LabGEOTEC 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/>
              <a:t>Projeto Laboratórios de Desastres Geohidrológicos e Climáticos Extremos</a:t>
            </a:r>
          </a:p>
          <a:p>
            <a:pPr algn="ctr"/>
            <a:r>
              <a:rPr lang="pt-BR" sz="1400" b="1" dirty="0"/>
              <a:t>CARTA CONVITE MCTI/FINEP/FNDCT– INFRAESTRUTURA DE PESQUISA – UNIDADES VINCULADAS AO MCTI 2025</a:t>
            </a:r>
            <a:br>
              <a:rPr lang="pt-BR" sz="1100" dirty="0"/>
            </a:br>
            <a:endParaRPr lang="pt-BR" b="1" dirty="0"/>
          </a:p>
        </p:txBody>
      </p:sp>
      <p:sp>
        <p:nvSpPr>
          <p:cNvPr id="19" name="AutoShape 8" descr="Microscópio - ícones de médico grá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" name="AutoShape 10" descr="Microscópio - ícones de médico gráti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5" name="CaixaDeTexto 34"/>
          <p:cNvSpPr txBox="1"/>
          <p:nvPr/>
        </p:nvSpPr>
        <p:spPr>
          <a:xfrm>
            <a:off x="612775" y="2132851"/>
            <a:ext cx="79916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LABORATÓRIO DE GEOTECNIA – LabGEOTEC </a:t>
            </a:r>
          </a:p>
          <a:p>
            <a:pPr algn="just"/>
            <a:endParaRPr lang="pt-BR" sz="2400" b="1" cap="all" dirty="0">
              <a:solidFill>
                <a:schemeClr val="accent3">
                  <a:lumMod val="50000"/>
                </a:schemeClr>
              </a:solidFill>
            </a:endParaRPr>
          </a:p>
          <a:p>
            <a:pPr algn="just"/>
            <a:r>
              <a:rPr lang="pt-BR" sz="2400" b="1" cap="all" dirty="0">
                <a:solidFill>
                  <a:schemeClr val="accent3">
                    <a:lumMod val="50000"/>
                  </a:schemeClr>
                </a:solidFill>
              </a:rPr>
              <a:t>Primeiro laboratório DE PESQUISAS do </a:t>
            </a:r>
            <a:r>
              <a:rPr lang="pt-BR" sz="2400" b="1" cap="all" dirty="0" err="1">
                <a:solidFill>
                  <a:schemeClr val="accent3">
                    <a:lumMod val="50000"/>
                  </a:schemeClr>
                </a:solidFill>
              </a:rPr>
              <a:t>Cemaden</a:t>
            </a:r>
            <a:r>
              <a:rPr lang="pt-BR" sz="2400" b="1" cap="all" dirty="0">
                <a:solidFill>
                  <a:schemeClr val="accent3">
                    <a:lumMod val="50000"/>
                  </a:schemeClr>
                </a:solidFill>
              </a:rPr>
              <a:t>/MCTI ONDE SERÃO preparaDAS amostras DE SOLOS e realização de ensaios geotécnicos ESPECIAIS voltado ao estudo DE MOVIMENTOS DE MASSA com modelos físicos de encostas, modelagem de fluxo e estabilidade de encostas e realização de estudos de limiares ambientais críticos, juntamente com a calibração e testes de sensores ambientais e equipamentos de campo para monitoramento geotécnico.</a:t>
            </a:r>
            <a:endParaRPr lang="pt-BR" sz="2400" dirty="0"/>
          </a:p>
        </p:txBody>
      </p:sp>
      <p:pic>
        <p:nvPicPr>
          <p:cNvPr id="42" name="Imagem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57" y="116632"/>
            <a:ext cx="1198601" cy="94789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258BEB8-3DA2-59ED-D9D0-132CF01B0256}"/>
              </a:ext>
            </a:extLst>
          </p:cNvPr>
          <p:cNvSpPr txBox="1"/>
          <p:nvPr/>
        </p:nvSpPr>
        <p:spPr>
          <a:xfrm>
            <a:off x="66734" y="87015"/>
            <a:ext cx="1719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0B050"/>
                </a:solidFill>
              </a:rPr>
              <a:t>O Futuro.....</a:t>
            </a:r>
          </a:p>
        </p:txBody>
      </p:sp>
    </p:spTree>
    <p:extLst>
      <p:ext uri="{BB962C8B-B14F-4D97-AF65-F5344CB8AC3E}">
        <p14:creationId xmlns:p14="http://schemas.microsoft.com/office/powerpoint/2010/main" val="23894809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21" y="247410"/>
            <a:ext cx="1198601" cy="947893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068960"/>
            <a:ext cx="3707719" cy="2224632"/>
          </a:xfrm>
          <a:prstGeom prst="rect">
            <a:avLst/>
          </a:prstGeom>
        </p:spPr>
      </p:pic>
      <p:sp>
        <p:nvSpPr>
          <p:cNvPr id="19" name="AutoShape 8" descr="Microscópio - ícones de médico grá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" name="AutoShape 10" descr="Microscópio - ícones de médico gráti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2" name="CaixaDeTexto 31"/>
          <p:cNvSpPr txBox="1"/>
          <p:nvPr/>
        </p:nvSpPr>
        <p:spPr>
          <a:xfrm>
            <a:off x="3189697" y="3861048"/>
            <a:ext cx="2606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LabGEOTEC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395536" y="-52938"/>
            <a:ext cx="892899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b="1" dirty="0"/>
          </a:p>
          <a:p>
            <a:pPr algn="ctr"/>
            <a:endParaRPr lang="pt-BR" b="1" dirty="0"/>
          </a:p>
          <a:p>
            <a:pPr algn="ctr"/>
            <a:r>
              <a:rPr lang="pt-BR" b="1" dirty="0"/>
              <a:t>LABORATÓRIO DE GEOTECNIA – LabGEOTEC 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/>
              <a:t>Projeto Laboratórios de Desastres Geohidrológicos e Climáticos Extremos</a:t>
            </a:r>
          </a:p>
          <a:p>
            <a:pPr algn="ctr"/>
            <a:r>
              <a:rPr lang="pt-BR" sz="1400" b="1" dirty="0"/>
              <a:t>CARTA CONVITE MCTI/FINEP/FNDCT– INFRAESTRUTURA DE PESQUISA – UNIDADES VINCULADAS AO MCTI 2025</a:t>
            </a:r>
            <a:br>
              <a:rPr lang="pt-BR" sz="1100" dirty="0"/>
            </a:br>
            <a:endParaRPr lang="pt-BR" b="1" dirty="0"/>
          </a:p>
        </p:txBody>
      </p:sp>
      <p:pic>
        <p:nvPicPr>
          <p:cNvPr id="2050" name="Picture 2" descr="Geotecnia - FEU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21" y="1988840"/>
            <a:ext cx="2376857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296" y="5157192"/>
            <a:ext cx="2023393" cy="1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5" descr="Laboratório de Geotecnia - Contenc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4" r="16338" b="15737"/>
          <a:stretch/>
        </p:blipFill>
        <p:spPr bwMode="auto">
          <a:xfrm>
            <a:off x="2573678" y="1960353"/>
            <a:ext cx="1058231" cy="1449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98"/>
          <a:stretch/>
        </p:blipFill>
        <p:spPr bwMode="auto">
          <a:xfrm>
            <a:off x="1983296" y="3221833"/>
            <a:ext cx="921073" cy="1403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14"/>
          <a:stretch/>
        </p:blipFill>
        <p:spPr bwMode="auto">
          <a:xfrm>
            <a:off x="426208" y="3573016"/>
            <a:ext cx="1269415" cy="1089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5152829"/>
            <a:ext cx="1120328" cy="1344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12625"/>
            <a:ext cx="2581678" cy="1376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807" y="2684861"/>
            <a:ext cx="2355689" cy="1413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650" y="3731757"/>
            <a:ext cx="2095376" cy="1305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632" y="5293592"/>
            <a:ext cx="3278262" cy="1291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8022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1A483BC-754B-4760-945E-C688C63BBA44}"/>
              </a:ext>
            </a:extLst>
          </p:cNvPr>
          <p:cNvSpPr/>
          <p:nvPr/>
        </p:nvSpPr>
        <p:spPr>
          <a:xfrm>
            <a:off x="216" y="0"/>
            <a:ext cx="9144000" cy="6637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endParaRPr lang="pt-B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BA3940-2145-4EC9-8DF2-49889E3078E7}"/>
              </a:ext>
            </a:extLst>
          </p:cNvPr>
          <p:cNvSpPr txBox="1"/>
          <p:nvPr/>
        </p:nvSpPr>
        <p:spPr>
          <a:xfrm>
            <a:off x="153766" y="875550"/>
            <a:ext cx="7370563" cy="646327"/>
          </a:xfrm>
          <a:prstGeom prst="rect">
            <a:avLst/>
          </a:prstGeom>
          <a:noFill/>
        </p:spPr>
        <p:txBody>
          <a:bodyPr wrap="square" lIns="91424" tIns="45718" rIns="91424" bIns="45718">
            <a:spAutoFit/>
          </a:bodyPr>
          <a:lstStyle/>
          <a:p>
            <a:r>
              <a:rPr lang="en-US" b="1" dirty="0"/>
              <a:t>Number of disaster events 1970–2020 and </a:t>
            </a:r>
            <a:r>
              <a:rPr lang="pt-BR" b="1" dirty="0" err="1"/>
              <a:t>projected</a:t>
            </a:r>
            <a:r>
              <a:rPr lang="pt-BR" b="1" dirty="0"/>
              <a:t> </a:t>
            </a:r>
            <a:r>
              <a:rPr lang="pt-BR" b="1" dirty="0" err="1"/>
              <a:t>increase</a:t>
            </a:r>
            <a:r>
              <a:rPr lang="pt-BR" b="1" dirty="0"/>
              <a:t> 2021–2030 (GAR 2022)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88" y="1799396"/>
            <a:ext cx="6668159" cy="483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54" y="872721"/>
            <a:ext cx="1296170" cy="180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CC49C1D-9C85-5E7C-908E-3DA4C2CAD2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" y="0"/>
            <a:ext cx="9137923" cy="71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571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/>
          <p:cNvSpPr txBox="1"/>
          <p:nvPr/>
        </p:nvSpPr>
        <p:spPr>
          <a:xfrm>
            <a:off x="1475854" y="38840"/>
            <a:ext cx="65608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solidFill>
                  <a:schemeClr val="accent3">
                    <a:lumMod val="50000"/>
                  </a:schemeClr>
                </a:solidFill>
              </a:rPr>
              <a:t>LabGEOTEC + LISP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6" y="248859"/>
            <a:ext cx="1198601" cy="94789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82" y="3893285"/>
            <a:ext cx="2621863" cy="262186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A9FA2A1-F794-4C5D-9CA8-443032AAF5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294" y="1196752"/>
            <a:ext cx="3776146" cy="3624808"/>
          </a:xfrm>
          <a:prstGeom prst="rect">
            <a:avLst/>
          </a:prstGeom>
          <a:effectLst>
            <a:outerShdw blurRad="165100" dist="330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817" y="2902743"/>
            <a:ext cx="1008112" cy="76358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5788346"/>
            <a:ext cx="2520280" cy="1069654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5" t="34921" r="34441" b="39781"/>
          <a:stretch/>
        </p:blipFill>
        <p:spPr bwMode="auto">
          <a:xfrm>
            <a:off x="1924493" y="3214186"/>
            <a:ext cx="856631" cy="43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2" t="37359" r="34370" b="45487"/>
          <a:stretch/>
        </p:blipFill>
        <p:spPr bwMode="auto">
          <a:xfrm rot="5400000">
            <a:off x="1382009" y="1962823"/>
            <a:ext cx="1737802" cy="6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42" y="1390576"/>
            <a:ext cx="1188257" cy="118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http://www.marconi.com.br/img/produtos/m_WET2_3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5" r="17844"/>
          <a:stretch/>
        </p:blipFill>
        <p:spPr bwMode="auto">
          <a:xfrm>
            <a:off x="2812240" y="2612581"/>
            <a:ext cx="949759" cy="122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2" t="13122" r="46311" b="8550"/>
          <a:stretch/>
        </p:blipFill>
        <p:spPr bwMode="auto">
          <a:xfrm>
            <a:off x="831195" y="1395640"/>
            <a:ext cx="1002844" cy="236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ta em curva para a esquerda 1"/>
          <p:cNvSpPr/>
          <p:nvPr/>
        </p:nvSpPr>
        <p:spPr>
          <a:xfrm>
            <a:off x="3491880" y="2636912"/>
            <a:ext cx="720080" cy="223977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3347864" y="5085184"/>
            <a:ext cx="16561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EXPERIMENTO EM AMBIENTE CONTROLADO C/ SENSORES GEOTÉCNICOS</a:t>
            </a:r>
          </a:p>
        </p:txBody>
      </p:sp>
      <p:sp>
        <p:nvSpPr>
          <p:cNvPr id="17" name="Seta em curva para cima 16"/>
          <p:cNvSpPr/>
          <p:nvPr/>
        </p:nvSpPr>
        <p:spPr>
          <a:xfrm rot="19996407">
            <a:off x="4961848" y="5052643"/>
            <a:ext cx="2302137" cy="86409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5220072" y="4942909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SIMULADOR DE CHUVA + PLANO INCLINADO + SENSORES GEOTÉCNICOS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3707904" y="2134597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SENSORES GEOTÉCNICOS</a:t>
            </a:r>
          </a:p>
        </p:txBody>
      </p:sp>
    </p:spTree>
    <p:extLst>
      <p:ext uri="{BB962C8B-B14F-4D97-AF65-F5344CB8AC3E}">
        <p14:creationId xmlns:p14="http://schemas.microsoft.com/office/powerpoint/2010/main" val="42915341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9BA0FDAC-AE47-68F1-9ED2-04D8EC776B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5E21FCA-BA19-7FE1-E2D3-902FF3C96D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82" y="4297681"/>
            <a:ext cx="1896889" cy="172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9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1A483BC-754B-4760-945E-C688C63BBA44}"/>
              </a:ext>
            </a:extLst>
          </p:cNvPr>
          <p:cNvSpPr/>
          <p:nvPr/>
        </p:nvSpPr>
        <p:spPr>
          <a:xfrm>
            <a:off x="216" y="0"/>
            <a:ext cx="9144000" cy="6637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endParaRPr lang="pt-B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BA3940-2145-4EC9-8DF2-49889E3078E7}"/>
              </a:ext>
            </a:extLst>
          </p:cNvPr>
          <p:cNvSpPr txBox="1"/>
          <p:nvPr/>
        </p:nvSpPr>
        <p:spPr>
          <a:xfrm>
            <a:off x="153766" y="875550"/>
            <a:ext cx="7370563" cy="646327"/>
          </a:xfrm>
          <a:prstGeom prst="rect">
            <a:avLst/>
          </a:prstGeom>
          <a:noFill/>
        </p:spPr>
        <p:txBody>
          <a:bodyPr wrap="square" lIns="91424" tIns="45718" rIns="91424" bIns="45718">
            <a:spAutoFit/>
          </a:bodyPr>
          <a:lstStyle/>
          <a:p>
            <a:r>
              <a:rPr lang="en-US" b="1" dirty="0"/>
              <a:t>Number of drought events 1970–2020 and </a:t>
            </a:r>
            <a:r>
              <a:rPr lang="pt-BR" b="1" dirty="0" err="1"/>
              <a:t>projected</a:t>
            </a:r>
            <a:r>
              <a:rPr lang="pt-BR" b="1" dirty="0"/>
              <a:t> </a:t>
            </a:r>
            <a:r>
              <a:rPr lang="pt-BR" b="1" dirty="0" err="1"/>
              <a:t>increase</a:t>
            </a:r>
            <a:r>
              <a:rPr lang="pt-BR" b="1" dirty="0"/>
              <a:t> 2021–2030(GAR 2022)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248" y="2060849"/>
            <a:ext cx="6137508" cy="4400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54" y="872721"/>
            <a:ext cx="1296170" cy="180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B9E0A16-8583-C017-D0E7-D5A044FD04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" y="0"/>
            <a:ext cx="9137923" cy="71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64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1A483BC-754B-4760-945E-C688C63BBA44}"/>
              </a:ext>
            </a:extLst>
          </p:cNvPr>
          <p:cNvSpPr/>
          <p:nvPr/>
        </p:nvSpPr>
        <p:spPr>
          <a:xfrm>
            <a:off x="216" y="0"/>
            <a:ext cx="9144000" cy="6637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endParaRPr lang="pt-B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BA3940-2145-4EC9-8DF2-49889E3078E7}"/>
              </a:ext>
            </a:extLst>
          </p:cNvPr>
          <p:cNvSpPr txBox="1"/>
          <p:nvPr/>
        </p:nvSpPr>
        <p:spPr>
          <a:xfrm>
            <a:off x="153766" y="875552"/>
            <a:ext cx="7370563" cy="646327"/>
          </a:xfrm>
          <a:prstGeom prst="rect">
            <a:avLst/>
          </a:prstGeom>
          <a:noFill/>
        </p:spPr>
        <p:txBody>
          <a:bodyPr wrap="square" lIns="91424" tIns="45718" rIns="91424" bIns="45718">
            <a:spAutoFit/>
          </a:bodyPr>
          <a:lstStyle/>
          <a:p>
            <a:r>
              <a:rPr lang="en-US" b="1" dirty="0"/>
              <a:t>Number of extreme temperature events 1970–2020 and projected increase 2021–2030</a:t>
            </a:r>
            <a:r>
              <a:rPr lang="pt-BR" b="1" dirty="0"/>
              <a:t>(GAR 2022)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060851"/>
            <a:ext cx="6264696" cy="45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54" y="872721"/>
            <a:ext cx="1296170" cy="180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00DB881-38A0-2B70-7784-3085DB7828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" y="0"/>
            <a:ext cx="9137923" cy="71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66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C69DBFD-585D-4842-8176-F09798108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337" y="859810"/>
            <a:ext cx="5553075" cy="588900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DD5F164-F241-40FE-AE2F-3F02E46C3F7B}"/>
              </a:ext>
            </a:extLst>
          </p:cNvPr>
          <p:cNvSpPr txBox="1"/>
          <p:nvPr/>
        </p:nvSpPr>
        <p:spPr>
          <a:xfrm>
            <a:off x="4401047" y="3405961"/>
            <a:ext cx="3434037" cy="5847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lIns="91439" tIns="45720" rIns="91439" bIns="45720" rtlCol="0">
            <a:spAutoFit/>
          </a:bodyPr>
          <a:lstStyle/>
          <a:p>
            <a:r>
              <a:rPr lang="pt-BR" sz="1600" b="1" dirty="0">
                <a:solidFill>
                  <a:srgbClr val="C00000"/>
                </a:solidFill>
              </a:rPr>
              <a:t>Países com maior acúmulo de emissões de CO</a:t>
            </a:r>
            <a:r>
              <a:rPr lang="pt-BR" sz="1600" b="1" baseline="-25000" dirty="0">
                <a:solidFill>
                  <a:srgbClr val="C00000"/>
                </a:solidFill>
              </a:rPr>
              <a:t>2</a:t>
            </a:r>
            <a:r>
              <a:rPr lang="pt-BR" sz="1600" b="1" dirty="0">
                <a:solidFill>
                  <a:srgbClr val="C00000"/>
                </a:solidFill>
              </a:rPr>
              <a:t>  1850-2021 </a:t>
            </a:r>
            <a:endParaRPr lang="es-AR" sz="1600" b="1" dirty="0">
              <a:solidFill>
                <a:srgbClr val="C00000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9DA8EA7-0691-DDC1-C1A3-68F208847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" y="0"/>
            <a:ext cx="9137923" cy="71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02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92297-E516-B58D-B32F-E9AE1C34F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>
            <a:extLst>
              <a:ext uri="{FF2B5EF4-FFF2-40B4-BE49-F238E27FC236}">
                <a16:creationId xmlns:a16="http://schemas.microsoft.com/office/drawing/2014/main" id="{41892BCD-F91E-8C25-DAFE-D936563753B4}"/>
              </a:ext>
            </a:extLst>
          </p:cNvPr>
          <p:cNvSpPr txBox="1"/>
          <p:nvPr/>
        </p:nvSpPr>
        <p:spPr>
          <a:xfrm>
            <a:off x="514350" y="1010244"/>
            <a:ext cx="8134350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1600">
                <a:solidFill>
                  <a:schemeClr val="bg1"/>
                </a:solidFill>
                <a:latin typeface="Montserrat" pitchFamily="2" charset="77"/>
              </a:rPr>
              <a:t>2024: o ano mais quente da historia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317F940E-2006-7CAE-800F-930FDE7654FF}"/>
              </a:ext>
            </a:extLst>
          </p:cNvPr>
          <p:cNvSpPr txBox="1"/>
          <p:nvPr/>
        </p:nvSpPr>
        <p:spPr>
          <a:xfrm>
            <a:off x="9345706" y="49182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900"/>
          </a:p>
          <a:p>
            <a:endParaRPr lang="pt-BR" sz="90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BE733C8-FB6F-609C-16A1-C0EE0FBAF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94" y="1445638"/>
            <a:ext cx="4593071" cy="35508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4F65B51-DBCE-12C3-35BC-A2C96A486DB4}"/>
              </a:ext>
            </a:extLst>
          </p:cNvPr>
          <p:cNvSpPr txBox="1"/>
          <p:nvPr/>
        </p:nvSpPr>
        <p:spPr>
          <a:xfrm>
            <a:off x="4781057" y="887415"/>
            <a:ext cx="42679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>
                <a:latin typeface="Montserrat" pitchFamily="2" charset="77"/>
                <a:ea typeface="Roboto" panose="02000000000000000000" pitchFamily="2" charset="0"/>
                <a:cs typeface="Roboto" panose="02000000000000000000" pitchFamily="2" charset="0"/>
              </a:rPr>
              <a:t>A taxa de aquecimento global desde 2010 aumentou em mais de 50% em relação à taxa de aquecimento nas quatro décadas anteriores, aumentando mais de 0,4ºC apenas nos últimos dois anos.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2B58386-86D3-9518-E42C-6C07DBF6C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057" y="1794424"/>
            <a:ext cx="4185543" cy="285322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6DEB5649-DFE2-D20A-9FBD-02048FEDBA71}"/>
              </a:ext>
            </a:extLst>
          </p:cNvPr>
          <p:cNvSpPr txBox="1"/>
          <p:nvPr/>
        </p:nvSpPr>
        <p:spPr>
          <a:xfrm>
            <a:off x="0" y="4823506"/>
            <a:ext cx="56956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sz="1200" b="1">
              <a:latin typeface="Montserra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pt-BR" sz="1200" b="1">
                <a:latin typeface="Montserrat" pitchFamily="2" charset="77"/>
                <a:ea typeface="Roboto" panose="02000000000000000000" pitchFamily="2" charset="0"/>
                <a:cs typeface="Roboto" panose="02000000000000000000" pitchFamily="2" charset="0"/>
              </a:rPr>
              <a:t>As observações recentes mostram uma aceleração no aumento da temperatura média global</a:t>
            </a:r>
            <a:r>
              <a:rPr lang="pt-BR" sz="1200" b="1">
                <a:solidFill>
                  <a:schemeClr val="accent6">
                    <a:lumMod val="75000"/>
                  </a:schemeClr>
                </a:solidFill>
                <a:latin typeface="Montserrat" pitchFamily="2" charset="77"/>
                <a:ea typeface="Roboto" panose="02000000000000000000" pitchFamily="2" charset="0"/>
                <a:cs typeface="Roboto" panose="02000000000000000000" pitchFamily="2" charset="0"/>
              </a:rPr>
              <a:t>. Em 2023, o aquecimento foi de 1,45ºC, e 2024 ficou 1,55ºC acima dos níveis pré-industriais (1850-1900). </a:t>
            </a:r>
            <a:r>
              <a:rPr lang="pt-BR" sz="1200" b="1">
                <a:solidFill>
                  <a:srgbClr val="FF0000"/>
                </a:solidFill>
                <a:latin typeface="Montserrat" pitchFamily="2" charset="77"/>
                <a:ea typeface="Roboto" panose="02000000000000000000" pitchFamily="2" charset="0"/>
                <a:cs typeface="Roboto" panose="02000000000000000000" pitchFamily="2" charset="0"/>
              </a:rPr>
              <a:t>Janeiro, fevereiro e março de 2025 ficaram 1,75ºC, 1,59ºC e 1,60ºC acima dos níveis pré-industriais, respectivamente.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8C5561F3-2B78-F471-0B05-3291694F0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36" y="890784"/>
            <a:ext cx="3911385" cy="666008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29C1B09-0D01-A5C3-454A-3280B0F51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703" y="4647651"/>
            <a:ext cx="1733417" cy="132069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45F3146-5792-0611-AE16-16F064E1B83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" y="0"/>
            <a:ext cx="9137923" cy="71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85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D389D97-9820-D8F8-7E65-4790042E9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430" y="3429000"/>
            <a:ext cx="4430579" cy="257175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16E7A95-CDD9-7945-B643-0E97C9C12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09122"/>
            <a:ext cx="4700825" cy="259162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CA2168F-6670-1669-BF11-9AB5AC61A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30" y="988632"/>
            <a:ext cx="4294066" cy="244036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E8D00EB-624E-BD8B-7EA7-CFDB20379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47" y="909120"/>
            <a:ext cx="4679778" cy="251988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890B09C-67A4-5881-310D-BDE1F0BD25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7065" y="4497111"/>
            <a:ext cx="948152" cy="122679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9B950B2-711F-94FF-33F9-FF7FF5D32E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5209" y="2224574"/>
            <a:ext cx="1246662" cy="95897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002E4C3-5CE2-40AB-E27E-5E858E9BDB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1711" y="4744454"/>
            <a:ext cx="1060289" cy="102308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179950E6-2356-D08E-2064-E4C19EAC8B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8571" y="2144939"/>
            <a:ext cx="1096646" cy="1038606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C8E7C66-B83F-9800-FE5C-59E7F65DB47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" y="0"/>
            <a:ext cx="9137923" cy="71780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9F43F3F-BA51-9E6D-3369-CEE55D7D7F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75856" y="6093231"/>
            <a:ext cx="3911385" cy="66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487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E3361D45-BA61-FEBD-163D-9FB480D3546B}"/>
              </a:ext>
            </a:extLst>
          </p:cNvPr>
          <p:cNvSpPr/>
          <p:nvPr/>
        </p:nvSpPr>
        <p:spPr>
          <a:xfrm>
            <a:off x="1052345" y="2354580"/>
            <a:ext cx="3028950" cy="2148840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500" dirty="0"/>
              <a:t>Crise Climática</a:t>
            </a:r>
          </a:p>
        </p:txBody>
      </p:sp>
      <p:sp>
        <p:nvSpPr>
          <p:cNvPr id="3" name="Rectangle: Rounded Corners 4">
            <a:extLst>
              <a:ext uri="{FF2B5EF4-FFF2-40B4-BE49-F238E27FC236}">
                <a16:creationId xmlns:a16="http://schemas.microsoft.com/office/drawing/2014/main" id="{02C7A9B9-1A94-7511-4B43-19044BAC904F}"/>
              </a:ext>
            </a:extLst>
          </p:cNvPr>
          <p:cNvSpPr/>
          <p:nvPr/>
        </p:nvSpPr>
        <p:spPr>
          <a:xfrm>
            <a:off x="5170955" y="2354580"/>
            <a:ext cx="3028950" cy="2148840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500" dirty="0"/>
              <a:t>Emergência Climática</a:t>
            </a:r>
          </a:p>
        </p:txBody>
      </p:sp>
      <p:sp>
        <p:nvSpPr>
          <p:cNvPr id="4" name="Multiplication Sign 5">
            <a:extLst>
              <a:ext uri="{FF2B5EF4-FFF2-40B4-BE49-F238E27FC236}">
                <a16:creationId xmlns:a16="http://schemas.microsoft.com/office/drawing/2014/main" id="{E5C057C3-AF40-1AEB-3814-07361B04DA78}"/>
              </a:ext>
            </a:extLst>
          </p:cNvPr>
          <p:cNvSpPr/>
          <p:nvPr/>
        </p:nvSpPr>
        <p:spPr>
          <a:xfrm>
            <a:off x="4218455" y="2766220"/>
            <a:ext cx="815340" cy="1325563"/>
          </a:xfrm>
          <a:prstGeom prst="mathMultiply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8FB3F24-5299-928F-4D1C-D0AF527B46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" y="0"/>
            <a:ext cx="9137923" cy="71780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</TotalTime>
  <Words>2098</Words>
  <Application>Microsoft Macintosh PowerPoint</Application>
  <PresentationFormat>Apresentação na tela (4:3)</PresentationFormat>
  <Paragraphs>189</Paragraphs>
  <Slides>31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45" baseType="lpstr">
      <vt:lpstr>MS PGothic</vt:lpstr>
      <vt:lpstr>Aptos</vt:lpstr>
      <vt:lpstr>Arial</vt:lpstr>
      <vt:lpstr>Calibri</vt:lpstr>
      <vt:lpstr>Cambria Math</vt:lpstr>
      <vt:lpstr>Century Gothic</vt:lpstr>
      <vt:lpstr>Cooper Black</vt:lpstr>
      <vt:lpstr>FolhaGrafico</vt:lpstr>
      <vt:lpstr>Georgia</vt:lpstr>
      <vt:lpstr>Montserrat</vt:lpstr>
      <vt:lpstr>Roboto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aumento da vulnerabilidade, exposição ou gravidade e frequência dos eventos climáticos aumenta o risco de desastres</vt:lpstr>
      <vt:lpstr>As informações sobre vulnerabilidade, exposição e tempo/clima, mudanças climáticas extremas podem, em conjunto, informar sobre a adaptação e a gestão do risco de desastres.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Características do Simulador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Marcio Andrade</dc:creator>
  <cp:lastModifiedBy>jose marengo</cp:lastModifiedBy>
  <cp:revision>75</cp:revision>
  <dcterms:created xsi:type="dcterms:W3CDTF">2025-02-27T12:18:24Z</dcterms:created>
  <dcterms:modified xsi:type="dcterms:W3CDTF">2025-08-13T12:11:47Z</dcterms:modified>
</cp:coreProperties>
</file>