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86" r:id="rId14"/>
    <p:sldId id="287" r:id="rId15"/>
    <p:sldId id="288" r:id="rId16"/>
    <p:sldId id="2147482133" r:id="rId17"/>
    <p:sldId id="2147482026" r:id="rId18"/>
    <p:sldId id="2147482119" r:id="rId19"/>
    <p:sldId id="2147482120" r:id="rId20"/>
    <p:sldId id="289" r:id="rId21"/>
    <p:sldId id="2147482010" r:id="rId22"/>
    <p:sldId id="277" r:id="rId23"/>
    <p:sldId id="278" r:id="rId24"/>
    <p:sldId id="280" r:id="rId25"/>
    <p:sldId id="281" r:id="rId26"/>
    <p:sldId id="282" r:id="rId27"/>
    <p:sldId id="283" r:id="rId28"/>
    <p:sldId id="301" r:id="rId29"/>
    <p:sldId id="214748213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0BA8-E612-4564-89C7-D014D6CFBE87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2FA0D-497D-4F74-AF29-E94CA33832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3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3bd5f25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93bd5f25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9391c53c48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9391c53c48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93bc77e30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93bc77e30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748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3bc77e30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93bc77e30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034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93bd5f25e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93bd5f25e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599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A maioria das pacientes =&gt; mulheres negras.</a:t>
            </a:r>
          </a:p>
          <a:p>
            <a:r>
              <a:rPr lang="pt-BR" sz="1200" dirty="0"/>
              <a:t>Quase todos os pacientes com medicações de baixa evidência científica e a maioria com suposta baixa eficácia.</a:t>
            </a:r>
          </a:p>
          <a:p>
            <a:r>
              <a:rPr lang="pt-BR" sz="1200" dirty="0"/>
              <a:t>Ausência de acesso a tratamentos específicos e ao diagnóstico.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5BC35-F1E4-D14F-A3B8-C419C532558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264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 sinais clínicos são caracterizados pelos surtos de neurite </a:t>
            </a:r>
            <a:r>
              <a:rPr lang="pt-BR" dirty="0" err="1"/>
              <a:t>optica</a:t>
            </a:r>
            <a:r>
              <a:rPr lang="pt-BR" dirty="0"/>
              <a:t> ou mielite </a:t>
            </a:r>
          </a:p>
          <a:p>
            <a:r>
              <a:rPr lang="pt-BR" dirty="0"/>
              <a:t>Exames de imagem por ressonância com lesões, especialmente em regiões ventriculares e aquedutos, como 3V e 4V e </a:t>
            </a:r>
            <a:r>
              <a:rPr lang="pt-BR" dirty="0" err="1"/>
              <a:t>susbtancia</a:t>
            </a:r>
            <a:r>
              <a:rPr lang="pt-BR" dirty="0"/>
              <a:t> cinzenta </a:t>
            </a:r>
            <a:r>
              <a:rPr lang="pt-BR" dirty="0" err="1"/>
              <a:t>periaquedutal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e exames </a:t>
            </a:r>
            <a:r>
              <a:rPr lang="pt-BR" dirty="0" err="1"/>
              <a:t>laboratorias</a:t>
            </a:r>
            <a:r>
              <a:rPr lang="pt-BR" dirty="0"/>
              <a:t> para verificar biomarcadores, como expressão de anticorpo antiAQP4 – que é o principal marcador do subtipo mais comum da NMO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5BC35-F1E4-D14F-A3B8-C419C532558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543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 sinais clínicos são caracterizados pelos surtos de neurite </a:t>
            </a:r>
            <a:r>
              <a:rPr lang="pt-BR" dirty="0" err="1"/>
              <a:t>optica</a:t>
            </a:r>
            <a:r>
              <a:rPr lang="pt-BR" dirty="0"/>
              <a:t> ou mielite </a:t>
            </a:r>
          </a:p>
          <a:p>
            <a:r>
              <a:rPr lang="pt-BR" dirty="0"/>
              <a:t>Exames de imagem por ressonância com lesões, especialmente em regiões ventriculares e aquedutos, como 3V e 4V e </a:t>
            </a:r>
            <a:r>
              <a:rPr lang="pt-BR" dirty="0" err="1"/>
              <a:t>susbtancia</a:t>
            </a:r>
            <a:r>
              <a:rPr lang="pt-BR" dirty="0"/>
              <a:t> cinzenta </a:t>
            </a:r>
            <a:r>
              <a:rPr lang="pt-BR" dirty="0" err="1"/>
              <a:t>periaquedutal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e exames </a:t>
            </a:r>
            <a:r>
              <a:rPr lang="pt-BR" dirty="0" err="1"/>
              <a:t>laboratorias</a:t>
            </a:r>
            <a:r>
              <a:rPr lang="pt-BR" dirty="0"/>
              <a:t> para verificar biomarcadores, como expressão de anticorpo antiAQP4 – que é o principal marcador do subtipo mais comum da NMO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5BC35-F1E4-D14F-A3B8-C419C532558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14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4493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9391c53c48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9391c53c48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391c53c48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9391c53c48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3c22c0d5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93c22c0d5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93bc77e30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93bc77e30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3bc77e30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93bc77e30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93bd5f25e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93bd5f25e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93bc77e30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93bc77e30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466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9391c53c48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9391c53c48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948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9391c53c48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9391c53c48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93c22c0d5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93c22c0d5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93bc77e30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93bc77e30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391c53c4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9391c53c4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9391c53c48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9391c53c48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93bd5f25e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93bd5f25e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9391c53c48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9391c53c48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9391c53c48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9391c53c48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5C8D-9878-4D5A-9B9A-6F0A47D3F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FF4905-7DA7-48A4-80C6-4FDC1CFDE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808F70-3680-4FEB-8227-C09A12E6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42B-4F06-4F0C-A444-C1621CA2CC6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C636FE-86EA-4FEB-9192-6668CFF9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195D05-CC07-4982-B313-7E8E374E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6233-2344-4E64-9D88-C7562AC307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9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64DB8-0CA8-459F-A692-C61D529B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FAFE9D-B544-45EA-8FDF-0BCF50D0C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FA45CF-A770-43B9-B57E-EB86F901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42B-4F06-4F0C-A444-C1621CA2CC6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16CAF9-4DB2-4563-A4C1-F706BDF4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66AA1F-6791-4227-9F3D-117F6FDC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6233-2344-4E64-9D88-C7562AC307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7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92DB0C-4640-4DDB-AD86-CC493C3D1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C7D12D-F78F-41C2-B510-E2034223B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2CA24D-9472-40F1-A926-312218A3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42B-4F06-4F0C-A444-C1621CA2CC6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99166F-FD7F-4C3E-AA9A-66295A84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5D020F-9E31-4E5D-9BDE-042BD42B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6233-2344-4E64-9D88-C7562AC307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3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16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5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8346E-652D-4DFA-9ED6-1223286D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DF511A-025D-44CE-9033-FB8F047D0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BB2C2E-9A42-4705-8A27-2336065F4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42B-4F06-4F0C-A444-C1621CA2CC6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75AF6F-F2DF-4FC1-829D-9BF10E0A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C5CB8A-6D54-409F-A284-02F5A868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6233-2344-4E64-9D88-C7562AC307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6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C7801-144E-4703-8359-4E947DF6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E3F387-BA38-4AFA-BA88-DF3D1E312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B133A6-93A5-4E07-B9E8-86D219E6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42B-4F06-4F0C-A444-C1621CA2CC6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50D85C-8732-417A-86BF-D23F1607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C8DB03-D9E1-4D0A-BE9A-2CF4AA6F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6233-2344-4E64-9D88-C7562AC307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2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66E42-FF0C-4EA3-AFA3-9004C380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4421CF-3B66-4EA7-940D-239E8F0C8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716687-EB2F-4AF1-800C-4AE8A253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DDD98F-631D-4E86-8BFC-EC06EF96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42B-4F06-4F0C-A444-C1621CA2CC6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30AF8E-2B5F-4567-B61E-FD1422F2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299574-06BB-414D-911D-983668CD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6233-2344-4E64-9D88-C7562AC307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4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5C24A-EAD0-4686-95EE-655DB61B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12DB7D-BF7F-4D8F-8A9B-4F82152D8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067E51-B456-4294-BDE3-023F6E285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016DE47-6513-4D00-9B9D-CC2908A3E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DD9609-49A4-4921-8291-C9B1D065F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1DA19E7-4436-4F6B-8322-1C84091D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42B-4F06-4F0C-A444-C1621CA2CC6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E70C7FA-D7E3-4C50-8ABE-167AB6E8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989FB5-6BAD-4B6E-9250-E4BE3325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6233-2344-4E64-9D88-C7562AC307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83A2B-26EE-41F3-A4AC-5D001A3A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F2E89EA-4D8F-49E4-8F78-3C692424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42B-4F06-4F0C-A444-C1621CA2CC6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FCE153-FE43-41C3-A798-10B6CD1A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11AD1D-3E61-4499-9F32-8E7C60CD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6233-2344-4E64-9D88-C7562AC307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1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03B2D64-3B5A-4292-A2F1-A461BB4D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42B-4F06-4F0C-A444-C1621CA2CC6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D397C4-5D9D-421D-8116-8A917DBD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7D6F9C-5C57-4F64-913E-63AA12EB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6233-2344-4E64-9D88-C7562AC307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9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ACDF5-9853-4053-8374-6F6F8B36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C37888-1BBB-44DD-9053-59A74711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262444-2D56-4AE6-AF43-D7D40D4CE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5B3CC0-1C6A-485B-8316-A2FC031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42B-4F06-4F0C-A444-C1621CA2CC6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49F73A-D1CC-46A5-8DEA-DF4D1E24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D90A94-6D0B-4A4D-913A-6BDEB6D5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6233-2344-4E64-9D88-C7562AC307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4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64F26-265A-401C-8AAD-258A41EA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091EF-1EE2-4806-9252-970C93B03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9B4DD6-6176-40FB-8D0A-B5F488240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0D67E-6BD7-4498-8F93-2E8DB9BB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B42B-4F06-4F0C-A444-C1621CA2CC6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93AF2D-B3B5-45D8-A7D6-37A57438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C1A5B1-CCDE-4190-ADB9-58F82D3D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6233-2344-4E64-9D88-C7562AC307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F98B7E7-A10E-4C44-A0C7-F1EDB731F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8CF894-2E3B-4368-995A-1EFA851C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69973C-16A7-4679-8129-C94ECE3C8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B42B-4F06-4F0C-A444-C1621CA2CC6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4D72F8-D4E3-4652-B539-B7C59D660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63B63E-FCFF-4310-A51C-E2C30ACEB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6233-2344-4E64-9D88-C7562AC307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9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amira.apostolos.neuro@gmail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09E4B-A386-45C9-B916-9F53F5A43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bg1"/>
                </a:solidFill>
              </a:rPr>
              <a:t>O que impacta no BRASIL de hoje o paciente com a Neuromielite óptica?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94B560-9B74-4397-ABFF-24AAC02B9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Samira Apóstolos</a:t>
            </a:r>
          </a:p>
          <a:p>
            <a:r>
              <a:rPr lang="pt-BR" dirty="0"/>
              <a:t>Hospital das Clinicas- USP </a:t>
            </a:r>
          </a:p>
          <a:p>
            <a:r>
              <a:rPr lang="pt-BR" dirty="0"/>
              <a:t>ACADEMIA BRASILEIRA DE NEUROLOGIA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3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/>
          <p:nvPr/>
        </p:nvSpPr>
        <p:spPr>
          <a:xfrm>
            <a:off x="33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56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TEMPO PARA AQP4-IgG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15" name="Google Shape;215;p30"/>
          <p:cNvGraphicFramePr/>
          <p:nvPr/>
        </p:nvGraphicFramePr>
        <p:xfrm>
          <a:off x="2085801" y="1521500"/>
          <a:ext cx="7773900" cy="45406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81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</a:t>
                      </a:r>
                      <a:endParaRPr sz="24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24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24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133"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to AQP4-IgG testing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1 month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12.4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to 6 months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14.5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months – 5 year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21.3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 5 years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41.0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56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ATRASO DIAGNÓSTICO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318" y="1270000"/>
            <a:ext cx="9548900" cy="5313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56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990"/>
            </a:pPr>
            <a:r>
              <a:rPr lang="pt-BR" sz="452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VARIÁVEIS - DO DIAGNÓSTICO AO FOLLOW-UP</a:t>
            </a:r>
            <a:endParaRPr sz="2960">
              <a:solidFill>
                <a:schemeClr val="lt1"/>
              </a:solidFill>
            </a:endParaRPr>
          </a:p>
        </p:txBody>
      </p:sp>
      <p:graphicFrame>
        <p:nvGraphicFramePr>
          <p:cNvPr id="229" name="Google Shape;229;p32"/>
          <p:cNvGraphicFramePr/>
          <p:nvPr/>
        </p:nvGraphicFramePr>
        <p:xfrm>
          <a:off x="1262351" y="1828234"/>
          <a:ext cx="9667300" cy="340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2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3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Variable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Mean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IQR (Q1–Q3)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Median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Min–Max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</a:rPr>
                        <a:t>Time to diagnosis, months</a:t>
                      </a:r>
                      <a:endParaRPr sz="24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54.8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2–72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17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0–409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solidFill>
                            <a:srgbClr val="FFFFFF"/>
                          </a:solidFill>
                        </a:rPr>
                        <a:t>Annualized relapse rate (ARR)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0.32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0.15–0.37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0.25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0.00–2.67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solidFill>
                            <a:srgbClr val="FFFFFF"/>
                          </a:solidFill>
                        </a:rPr>
                        <a:t>EDSS at last follow-up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4.37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3.0–6.0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4.0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0.0–9.0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DISCUSSÃO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1"/>
          </p:nvPr>
        </p:nvSpPr>
        <p:spPr>
          <a:xfrm>
            <a:off x="477600" y="1479200"/>
            <a:ext cx="11236800" cy="537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lnSpc>
                <a:spcPct val="95000"/>
              </a:lnSpc>
              <a:buClr>
                <a:schemeClr val="dk1"/>
              </a:buClr>
              <a:buSzPts val="935"/>
              <a:buNone/>
            </a:pPr>
            <a:r>
              <a:rPr lang="pt-BR" sz="1867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Atraso diagnóstico:</a:t>
            </a:r>
            <a:endParaRPr sz="1867" b="1" dirty="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0256" algn="just">
              <a:spcBef>
                <a:spcPts val="1600"/>
              </a:spcBef>
              <a:buClr>
                <a:srgbClr val="6AA84F"/>
              </a:buClr>
              <a:buSzPts val="1600"/>
            </a:pPr>
            <a:r>
              <a:rPr lang="pt-BR" sz="1733" dirty="0">
                <a:solidFill>
                  <a:schemeClr val="dk1"/>
                </a:solidFill>
              </a:rPr>
              <a:t>Nessa coorte -  que representa a maior casuística de pacientes com NMOSD acompanhados em um centro terciário único, evidencia um atraso diagnóstico (</a:t>
            </a:r>
            <a:r>
              <a:rPr lang="pt-BR" sz="1867" dirty="0">
                <a:solidFill>
                  <a:srgbClr val="6AA84F"/>
                </a:solidFill>
              </a:rPr>
              <a:t>17 meses</a:t>
            </a:r>
            <a:r>
              <a:rPr lang="pt-BR" sz="1733" dirty="0">
                <a:solidFill>
                  <a:srgbClr val="106D27"/>
                </a:solidFill>
              </a:rPr>
              <a:t>)</a:t>
            </a:r>
            <a:r>
              <a:rPr lang="pt-BR" sz="1733" dirty="0">
                <a:solidFill>
                  <a:schemeClr val="dk1"/>
                </a:solidFill>
              </a:rPr>
              <a:t> superior a muitos índices reportados em outros centros nacionais (</a:t>
            </a:r>
            <a:r>
              <a:rPr lang="pt-BR" sz="1733" dirty="0">
                <a:solidFill>
                  <a:srgbClr val="6AA84F"/>
                </a:solidFill>
              </a:rPr>
              <a:t> 11 meses</a:t>
            </a:r>
            <a:r>
              <a:rPr lang="pt-BR" sz="1733" dirty="0">
                <a:solidFill>
                  <a:schemeClr val="dk1"/>
                </a:solidFill>
              </a:rPr>
              <a:t> ) e internacionais ( </a:t>
            </a:r>
            <a:r>
              <a:rPr lang="pt-BR" sz="1733" dirty="0">
                <a:solidFill>
                  <a:srgbClr val="6AA84F"/>
                </a:solidFill>
              </a:rPr>
              <a:t>4-6 meses</a:t>
            </a:r>
            <a:r>
              <a:rPr lang="pt-BR" sz="1733" dirty="0">
                <a:solidFill>
                  <a:schemeClr val="dk1"/>
                </a:solidFill>
              </a:rPr>
              <a:t>)</a:t>
            </a:r>
            <a:endParaRPr sz="2133" dirty="0">
              <a:solidFill>
                <a:schemeClr val="dk1"/>
              </a:solidFill>
            </a:endParaRPr>
          </a:p>
          <a:p>
            <a:pPr indent="0" algn="just">
              <a:buNone/>
            </a:pPr>
            <a:endParaRPr sz="1867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lnSpc>
                <a:spcPct val="95000"/>
              </a:lnSpc>
              <a:buSzPts val="935"/>
              <a:buNone/>
            </a:pPr>
            <a:r>
              <a:rPr lang="pt-BR" sz="1867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Acesso a centro terciário:</a:t>
            </a:r>
            <a:endParaRPr sz="1867" b="1" dirty="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3323" algn="just">
              <a:spcBef>
                <a:spcPts val="1600"/>
              </a:spcBef>
              <a:buClr>
                <a:srgbClr val="6AA84F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64.3% dos pacientes tiveram acesso a centro terciário no primeiro surto </a:t>
            </a:r>
            <a:endParaRPr sz="1867" dirty="0">
              <a:solidFill>
                <a:schemeClr val="dk1"/>
              </a:solidFill>
            </a:endParaRPr>
          </a:p>
          <a:p>
            <a:pPr lvl="1" algn="just">
              <a:buClr>
                <a:srgbClr val="6AA84F"/>
              </a:buClr>
            </a:pPr>
            <a:r>
              <a:rPr lang="pt-BR" dirty="0">
                <a:solidFill>
                  <a:schemeClr val="dk1"/>
                </a:solidFill>
              </a:rPr>
              <a:t>46,5% dos pacientes cursaram com LETM no 1o surto (gravidade)</a:t>
            </a:r>
            <a:endParaRPr dirty="0">
              <a:solidFill>
                <a:schemeClr val="dk1"/>
              </a:solidFill>
            </a:endParaRPr>
          </a:p>
          <a:p>
            <a:pPr marL="599985" indent="0" algn="just">
              <a:buNone/>
            </a:pPr>
            <a:endParaRPr dirty="0">
              <a:solidFill>
                <a:schemeClr val="dk1"/>
              </a:solidFill>
            </a:endParaRPr>
          </a:p>
          <a:p>
            <a:pPr marL="599985" lvl="3" algn="just">
              <a:buClr>
                <a:srgbClr val="6AA84F"/>
              </a:buClr>
            </a:pPr>
            <a:r>
              <a:rPr lang="pt-BR" dirty="0">
                <a:solidFill>
                  <a:schemeClr val="dk1"/>
                </a:solidFill>
              </a:rPr>
              <a:t>Mesmo com acesso a centro terciário, apenas 1 a cada 3 pacientes teve acesso ao anticorpo &lt; 6 meses </a:t>
            </a:r>
            <a:r>
              <a:rPr lang="pt-BR" dirty="0">
                <a:solidFill>
                  <a:srgbClr val="6AA84F"/>
                </a:solidFill>
              </a:rPr>
              <a:t>– principalmente dos diagnósticos &gt; 2015</a:t>
            </a:r>
            <a:endParaRPr dirty="0">
              <a:solidFill>
                <a:srgbClr val="6AA84F"/>
              </a:solidFill>
            </a:endParaRPr>
          </a:p>
          <a:p>
            <a:pPr marL="599985" indent="0" algn="just">
              <a:buNone/>
            </a:pPr>
            <a:endParaRPr dirty="0">
              <a:solidFill>
                <a:srgbClr val="106D27"/>
              </a:solidFill>
            </a:endParaRPr>
          </a:p>
          <a:p>
            <a:pPr marL="599985" lvl="3" algn="just">
              <a:buClr>
                <a:srgbClr val="6AA84F"/>
              </a:buClr>
            </a:pPr>
            <a:r>
              <a:rPr lang="pt-BR" dirty="0">
                <a:solidFill>
                  <a:schemeClr val="dk1"/>
                </a:solidFill>
              </a:rPr>
              <a:t>Cerca de 1 a cada 5 ( 20%) não receberam imunoterapia na fase aguda.</a:t>
            </a:r>
            <a:endParaRPr dirty="0"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sz="1867" dirty="0">
              <a:solidFill>
                <a:schemeClr val="dk1"/>
              </a:solidFill>
            </a:endParaRPr>
          </a:p>
          <a:p>
            <a:pPr indent="0" algn="just">
              <a:lnSpc>
                <a:spcPct val="150000"/>
              </a:lnSpc>
              <a:spcBef>
                <a:spcPts val="1600"/>
              </a:spcBef>
              <a:buNone/>
            </a:pP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algn="just">
              <a:lnSpc>
                <a:spcPct val="150000"/>
              </a:lnSpc>
              <a:spcBef>
                <a:spcPts val="1600"/>
              </a:spcBef>
              <a:buNone/>
            </a:pP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82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7" title="Screenshot 2026-02-10 at 15.55.56.png"/>
          <p:cNvPicPr preferRelativeResize="0"/>
          <p:nvPr/>
        </p:nvPicPr>
        <p:blipFill rotWithShape="1">
          <a:blip r:embed="rId3">
            <a:alphaModFix/>
          </a:blip>
          <a:srcRect t="37394" r="17958"/>
          <a:stretch/>
        </p:blipFill>
        <p:spPr>
          <a:xfrm>
            <a:off x="6185699" y="4033501"/>
            <a:ext cx="4067997" cy="17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1"/>
              </a:buClr>
              <a:buSzPct val="26829"/>
            </a:pPr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TEMPO PARA DIAGNÓSTICO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68" name="Google Shape;268;p37" title="Screenshot 2025-03-25 at 16.45.56.png"/>
          <p:cNvPicPr preferRelativeResize="0"/>
          <p:nvPr/>
        </p:nvPicPr>
        <p:blipFill rotWithShape="1">
          <a:blip r:embed="rId4">
            <a:alphaModFix/>
          </a:blip>
          <a:srcRect r="7961"/>
          <a:stretch/>
        </p:blipFill>
        <p:spPr>
          <a:xfrm>
            <a:off x="6322265" y="1393967"/>
            <a:ext cx="5020264" cy="11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/>
          <p:nvPr/>
        </p:nvSpPr>
        <p:spPr>
          <a:xfrm>
            <a:off x="6713733" y="2433433"/>
            <a:ext cx="724000" cy="275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Canadá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37" title="Screenshot 2025-03-25 at 16.51.0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626" y="1355764"/>
            <a:ext cx="2601497" cy="1009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7"/>
          <p:cNvSpPr/>
          <p:nvPr/>
        </p:nvSpPr>
        <p:spPr>
          <a:xfrm>
            <a:off x="1449984" y="2831824"/>
            <a:ext cx="1540800" cy="5680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76% brancos</a:t>
            </a:r>
            <a:endParaRPr sz="10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79% Ensino superior</a:t>
            </a:r>
            <a:endParaRPr sz="10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71% EUA 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1449984" y="3341637"/>
            <a:ext cx="2502800" cy="3844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mediana de 7 meses para o diagnóstico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7"/>
          <p:cNvSpPr/>
          <p:nvPr/>
        </p:nvSpPr>
        <p:spPr>
          <a:xfrm>
            <a:off x="6713740" y="2661547"/>
            <a:ext cx="2848800" cy="3844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média de 4 meses para o diagnóstico +  sem influência estado financeiro/escolaridade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7"/>
          <p:cNvSpPr/>
          <p:nvPr/>
        </p:nvSpPr>
        <p:spPr>
          <a:xfrm>
            <a:off x="6713733" y="3001433"/>
            <a:ext cx="4068000" cy="3844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Internamento no primeiro surto – diagnóstico mais precoce </a:t>
            </a:r>
            <a:endParaRPr sz="10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7"/>
          <p:cNvSpPr/>
          <p:nvPr/>
        </p:nvSpPr>
        <p:spPr>
          <a:xfrm>
            <a:off x="6275000" y="5637767"/>
            <a:ext cx="1370000" cy="223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Brasileiro – Ceará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7"/>
          <p:cNvSpPr/>
          <p:nvPr/>
        </p:nvSpPr>
        <p:spPr>
          <a:xfrm>
            <a:off x="10676467" y="1284933"/>
            <a:ext cx="575600" cy="275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7"/>
          <p:cNvSpPr/>
          <p:nvPr/>
        </p:nvSpPr>
        <p:spPr>
          <a:xfrm>
            <a:off x="3501200" y="1284933"/>
            <a:ext cx="575600" cy="275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7"/>
          <p:cNvSpPr/>
          <p:nvPr/>
        </p:nvSpPr>
        <p:spPr>
          <a:xfrm>
            <a:off x="9440133" y="3890833"/>
            <a:ext cx="575600" cy="275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6275000" y="5860967"/>
            <a:ext cx="2848800" cy="3844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Mediana de 11 meses para o diagnóstico na SAP e 6  meses em não-SAP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7" title="Screenshot 2026-02-10 at 20.39.15.png"/>
          <p:cNvPicPr preferRelativeResize="0"/>
          <p:nvPr/>
        </p:nvPicPr>
        <p:blipFill rotWithShape="1">
          <a:blip r:embed="rId6">
            <a:alphaModFix/>
          </a:blip>
          <a:srcRect r="11308"/>
          <a:stretch/>
        </p:blipFill>
        <p:spPr>
          <a:xfrm>
            <a:off x="1450001" y="3866434"/>
            <a:ext cx="3082236" cy="19866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/>
          <p:cNvSpPr/>
          <p:nvPr/>
        </p:nvSpPr>
        <p:spPr>
          <a:xfrm>
            <a:off x="4260333" y="3890833"/>
            <a:ext cx="575600" cy="275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1450000" y="5779633"/>
            <a:ext cx="809200" cy="223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México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1449997" y="5993440"/>
            <a:ext cx="2502800" cy="3844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Mediana de 12 meses para o diagnóstico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1449993" y="2433449"/>
            <a:ext cx="2309600" cy="3844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 - Boston - private practice 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32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>
            <a:spLocks noGrp="1"/>
          </p:cNvSpPr>
          <p:nvPr>
            <p:ph type="title"/>
          </p:nvPr>
        </p:nvSpPr>
        <p:spPr>
          <a:xfrm>
            <a:off x="76400" y="0"/>
            <a:ext cx="12039200" cy="13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b="1">
                <a:solidFill>
                  <a:srgbClr val="106D27"/>
                </a:solidFill>
                <a:latin typeface="Calibri"/>
                <a:ea typeface="Calibri"/>
                <a:cs typeface="Calibri"/>
                <a:sym typeface="Calibri"/>
              </a:rPr>
              <a:t>DESAFIOS PARA O ACESSO À TESTAGEM DO AQP4-IgG NO BRASIL</a:t>
            </a:r>
            <a:endParaRPr b="1">
              <a:solidFill>
                <a:srgbClr val="106D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7367" y="863600"/>
            <a:ext cx="5747091" cy="514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 title="Screenshot 2026-02-11 at 02.17.2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234" y="721200"/>
            <a:ext cx="5040599" cy="239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8" title="Screenshot 2026-02-10 at 20.57.1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234" y="3328651"/>
            <a:ext cx="4566399" cy="189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8" title="Screenshot 2026-02-11 at 02.28.3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800" y="5226367"/>
            <a:ext cx="6239944" cy="135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83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CCF703-2A9E-4289-B7B5-AEF81F1C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5" y="1714208"/>
            <a:ext cx="5957496" cy="49699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FFCBE3A-E6A3-45E8-9FD8-44F11485E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89" y="271207"/>
            <a:ext cx="5379090" cy="658679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4424799-322F-4502-9E58-EAC60D5987DE}"/>
              </a:ext>
            </a:extLst>
          </p:cNvPr>
          <p:cNvSpPr txBox="1"/>
          <p:nvPr/>
        </p:nvSpPr>
        <p:spPr>
          <a:xfrm>
            <a:off x="6477676" y="6581001"/>
            <a:ext cx="5756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Vassão</a:t>
            </a:r>
            <a:r>
              <a:rPr lang="pt-BR" sz="1200" dirty="0"/>
              <a:t>, Vasconcelos – Cortesia para essa apresentação – Dados não publicados </a:t>
            </a:r>
            <a:endParaRPr lang="en-US" sz="1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2871AEF-2325-4D0F-8B9B-1F3009893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05" y="271206"/>
            <a:ext cx="5957496" cy="132669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911AD3B-D6FD-4424-AF36-4475F66CAC80}"/>
              </a:ext>
            </a:extLst>
          </p:cNvPr>
          <p:cNvSpPr txBox="1"/>
          <p:nvPr/>
        </p:nvSpPr>
        <p:spPr>
          <a:xfrm>
            <a:off x="6664960" y="9596"/>
            <a:ext cx="5388535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ESTUDO PRELIMINAR DA PESQUISA DE AQP4- </a:t>
            </a:r>
            <a:r>
              <a:rPr lang="pt-BR" dirty="0" err="1">
                <a:solidFill>
                  <a:schemeClr val="bg1"/>
                </a:solidFill>
              </a:rPr>
              <a:t>IgG</a:t>
            </a:r>
            <a:r>
              <a:rPr lang="pt-BR" dirty="0">
                <a:solidFill>
                  <a:schemeClr val="bg1"/>
                </a:solidFill>
              </a:rPr>
              <a:t> em NEUROLOGISTAS DA ABN 2022-2023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C8FF072-550D-4844-898D-7CB27B832745}"/>
              </a:ext>
            </a:extLst>
          </p:cNvPr>
          <p:cNvCxnSpPr/>
          <p:nvPr/>
        </p:nvCxnSpPr>
        <p:spPr>
          <a:xfrm>
            <a:off x="9254234" y="3007360"/>
            <a:ext cx="34696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D5A423D-B748-4020-9ACE-CF4A22458043}"/>
              </a:ext>
            </a:extLst>
          </p:cNvPr>
          <p:cNvCxnSpPr>
            <a:cxnSpLocks/>
          </p:cNvCxnSpPr>
          <p:nvPr/>
        </p:nvCxnSpPr>
        <p:spPr>
          <a:xfrm>
            <a:off x="9355834" y="4079240"/>
            <a:ext cx="336806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6308297D-A732-438D-BA8E-85743068FA79}"/>
              </a:ext>
            </a:extLst>
          </p:cNvPr>
          <p:cNvSpPr/>
          <p:nvPr/>
        </p:nvSpPr>
        <p:spPr>
          <a:xfrm>
            <a:off x="7030720" y="1658328"/>
            <a:ext cx="375920" cy="11176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D541D6E2-CA51-4941-B8F7-301C9466837C}"/>
              </a:ext>
            </a:extLst>
          </p:cNvPr>
          <p:cNvSpPr/>
          <p:nvPr/>
        </p:nvSpPr>
        <p:spPr>
          <a:xfrm>
            <a:off x="7030720" y="1346891"/>
            <a:ext cx="375920" cy="11176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69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14730FC-968D-4C6D-9F76-36A95EDCC0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7205663"/>
            <a:ext cx="5715000" cy="39687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Epidemiologia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8A3A0AE-4828-4B4C-9776-F0F4E434C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" y="842318"/>
            <a:ext cx="4415905" cy="202673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8A09C23-A1DE-6BA3-E5E5-F48334055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8420"/>
            <a:ext cx="4333271" cy="1507225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3AE9BD4-DCCE-CEF5-9ACB-FDA76726DF17}"/>
              </a:ext>
            </a:extLst>
          </p:cNvPr>
          <p:cNvSpPr txBox="1">
            <a:spLocks/>
          </p:cNvSpPr>
          <p:nvPr/>
        </p:nvSpPr>
        <p:spPr>
          <a:xfrm>
            <a:off x="5862320" y="1559745"/>
            <a:ext cx="6545009" cy="37385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</p:txBody>
      </p:sp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id="{C509E8CD-96DA-FE83-888E-20AC07C13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9" y="4775453"/>
            <a:ext cx="4198696" cy="15072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D15DE2F-D578-46CC-ACAC-5F2ABB6BB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017" y="842317"/>
            <a:ext cx="3386424" cy="58547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66EE12C-F6D4-480D-BD4B-2D121D8AD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9441" y="2712075"/>
            <a:ext cx="3888655" cy="30124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1BDD86D-9B0A-4F1B-A03C-B12AC44E1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4076" y="1001552"/>
            <a:ext cx="4205714" cy="1551288"/>
          </a:xfrm>
          <a:prstGeom prst="rect">
            <a:avLst/>
          </a:prstGeom>
        </p:spPr>
      </p:pic>
      <p:sp>
        <p:nvSpPr>
          <p:cNvPr id="10" name="Google Shape;105;p2">
            <a:extLst>
              <a:ext uri="{FF2B5EF4-FFF2-40B4-BE49-F238E27FC236}">
                <a16:creationId xmlns:a16="http://schemas.microsoft.com/office/drawing/2014/main" id="{99A09BB5-C4D5-405D-A1C7-9CDF05565290}"/>
              </a:ext>
            </a:extLst>
          </p:cNvPr>
          <p:cNvSpPr txBox="1">
            <a:spLocks/>
          </p:cNvSpPr>
          <p:nvPr/>
        </p:nvSpPr>
        <p:spPr>
          <a:xfrm>
            <a:off x="79245" y="33177"/>
            <a:ext cx="9999475" cy="6687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2000" b="1" kern="0" dirty="0">
                <a:solidFill>
                  <a:schemeClr val="bg1"/>
                </a:solidFill>
              </a:rPr>
              <a:t>VAMOS RELEMBRAR COMO É A JORNADA DO PACIENTE COM NMOSD …</a:t>
            </a:r>
          </a:p>
        </p:txBody>
      </p:sp>
    </p:spTree>
    <p:extLst>
      <p:ext uri="{BB962C8B-B14F-4D97-AF65-F5344CB8AC3E}">
        <p14:creationId xmlns:p14="http://schemas.microsoft.com/office/powerpoint/2010/main" val="16066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1205B-00E8-ADBC-DAB3-5A0072C8EC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60470D7-CD58-8F4F-BC8F-2808FF8B7EF4}" type="slidenum">
              <a:rPr lang="en-US" smtClean="0"/>
              <a:t>18</a:t>
            </a:fld>
            <a:endParaRPr lang="en-US"/>
          </a:p>
        </p:txBody>
      </p:sp>
      <p:pic>
        <p:nvPicPr>
          <p:cNvPr id="6" name="Graphic 11" descr="Fever outline">
            <a:extLst>
              <a:ext uri="{FF2B5EF4-FFF2-40B4-BE49-F238E27FC236}">
                <a16:creationId xmlns:a16="http://schemas.microsoft.com/office/drawing/2014/main" id="{EF95563B-8E54-2B3D-6368-7BD581A1D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981" y="1375916"/>
            <a:ext cx="2053084" cy="2053084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68730E1A-F4BD-2232-E64C-8C01550F8118}"/>
              </a:ext>
            </a:extLst>
          </p:cNvPr>
          <p:cNvSpPr txBox="1"/>
          <p:nvPr/>
        </p:nvSpPr>
        <p:spPr>
          <a:xfrm>
            <a:off x="327960" y="4968733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Sintomas 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Sinais clínicos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C7F58050-AA76-539C-CA4A-8947823ED1F8}"/>
              </a:ext>
            </a:extLst>
          </p:cNvPr>
          <p:cNvSpPr txBox="1"/>
          <p:nvPr/>
        </p:nvSpPr>
        <p:spPr>
          <a:xfrm>
            <a:off x="3383634" y="4968733"/>
            <a:ext cx="2821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Imagens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 </a:t>
            </a:r>
            <a:b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</a:b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ressonância magnética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001E60"/>
              </a:solidFill>
              <a:effectLst/>
              <a:uLnTx/>
              <a:uFillTx/>
              <a:latin typeface="Arial" panose="020B0604020202020204" pitchFamily="34" charset="0"/>
              <a:ea typeface="ヒラギノ角ゴ Pro W3" panose="020B0300000000000000" pitchFamily="34" charset="-128"/>
              <a:cs typeface="+mn-cs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A22C45D0-B1B1-58CB-8872-0C69146A0A41}"/>
              </a:ext>
            </a:extLst>
          </p:cNvPr>
          <p:cNvSpPr txBox="1"/>
          <p:nvPr/>
        </p:nvSpPr>
        <p:spPr>
          <a:xfrm>
            <a:off x="6872019" y="5301273"/>
            <a:ext cx="224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Testes Laboratoriais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Anti-AQP4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E60"/>
                </a:solidFill>
                <a:latin typeface="Arial" panose="020B0604020202020204" pitchFamily="34" charset="0"/>
                <a:ea typeface="ヒラギノ角ゴ Pro W3" panose="020B0300000000000000" pitchFamily="34" charset="-128"/>
              </a:rPr>
              <a:t>MOG?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LCR? </a:t>
            </a:r>
          </a:p>
        </p:txBody>
      </p:sp>
      <p:sp>
        <p:nvSpPr>
          <p:cNvPr id="11" name="Google Shape;96;p1">
            <a:extLst>
              <a:ext uri="{FF2B5EF4-FFF2-40B4-BE49-F238E27FC236}">
                <a16:creationId xmlns:a16="http://schemas.microsoft.com/office/drawing/2014/main" id="{0A3F36C9-9D20-C465-A8BE-344A2A45FA51}"/>
              </a:ext>
            </a:extLst>
          </p:cNvPr>
          <p:cNvSpPr/>
          <p:nvPr/>
        </p:nvSpPr>
        <p:spPr>
          <a:xfrm>
            <a:off x="112732" y="6526444"/>
            <a:ext cx="5441733" cy="2079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Wingerchuk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D. M., et al.  (2007). The Lancet </a:t>
            </a:r>
            <a:r>
              <a:rPr kumimoji="0" lang="pt-B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Neurology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6(9), 805–815.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115A21E-8EF3-41FA-AA99-7D42DE255DAB}"/>
              </a:ext>
            </a:extLst>
          </p:cNvPr>
          <p:cNvSpPr txBox="1"/>
          <p:nvPr/>
        </p:nvSpPr>
        <p:spPr>
          <a:xfrm>
            <a:off x="9744406" y="5301272"/>
            <a:ext cx="224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Tratamento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3A16F71-A066-4AF4-A3C2-79EEB8B58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358"/>
            <a:ext cx="12192000" cy="270250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17EF570-BA0A-41A7-89DF-E93B74790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024" y="1340095"/>
            <a:ext cx="5566139" cy="2053084"/>
          </a:xfrm>
          <a:prstGeom prst="rect">
            <a:avLst/>
          </a:prstGeom>
        </p:spPr>
      </p:pic>
      <p:sp>
        <p:nvSpPr>
          <p:cNvPr id="16" name="Google Shape;105;p2">
            <a:extLst>
              <a:ext uri="{FF2B5EF4-FFF2-40B4-BE49-F238E27FC236}">
                <a16:creationId xmlns:a16="http://schemas.microsoft.com/office/drawing/2014/main" id="{33E406AA-C4C1-4092-B414-D131ECDCCCA7}"/>
              </a:ext>
            </a:extLst>
          </p:cNvPr>
          <p:cNvSpPr txBox="1">
            <a:spLocks/>
          </p:cNvSpPr>
          <p:nvPr/>
        </p:nvSpPr>
        <p:spPr>
          <a:xfrm>
            <a:off x="79245" y="33177"/>
            <a:ext cx="9999475" cy="6687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2000" b="1" kern="0" dirty="0">
                <a:solidFill>
                  <a:schemeClr val="bg1"/>
                </a:solidFill>
              </a:rPr>
              <a:t>VAMOS RELEMBRAR COMO É A JORNADA DO PACIENTE COM NMOSD …</a:t>
            </a:r>
          </a:p>
        </p:txBody>
      </p:sp>
    </p:spTree>
    <p:extLst>
      <p:ext uri="{BB962C8B-B14F-4D97-AF65-F5344CB8AC3E}">
        <p14:creationId xmlns:p14="http://schemas.microsoft.com/office/powerpoint/2010/main" val="38237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E56AF766-E997-4192-80D2-A08E5D056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7" y="3078064"/>
            <a:ext cx="6771168" cy="323726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857E757-72FD-40F8-8C3F-2C583C579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7" y="994845"/>
            <a:ext cx="5566139" cy="20530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1205B-00E8-ADBC-DAB3-5A0072C8EC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60470D7-CD58-8F4F-BC8F-2808FF8B7EF4}" type="slidenum">
              <a:rPr lang="en-US" smtClean="0"/>
              <a:t>19</a:t>
            </a:fld>
            <a:endParaRPr lang="en-US"/>
          </a:p>
        </p:txBody>
      </p:sp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80E37809-4C36-C5BB-FDB2-7A37334E0568}"/>
              </a:ext>
            </a:extLst>
          </p:cNvPr>
          <p:cNvSpPr txBox="1">
            <a:spLocks/>
          </p:cNvSpPr>
          <p:nvPr/>
        </p:nvSpPr>
        <p:spPr>
          <a:xfrm>
            <a:off x="112733" y="79538"/>
            <a:ext cx="9504842" cy="6687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US" sz="2400" b="1" dirty="0">
                <a:solidFill>
                  <a:schemeClr val="bg1"/>
                </a:solidFill>
              </a:rPr>
              <a:t>PODEMOS</a:t>
            </a:r>
            <a:r>
              <a:rPr lang="en-US" sz="2400" b="1" kern="0" dirty="0">
                <a:solidFill>
                  <a:schemeClr val="bg1"/>
                </a:solidFill>
              </a:rPr>
              <a:t> MUDAR A JORNADA DO PACIENTE COM NMOSD ?</a:t>
            </a:r>
          </a:p>
        </p:txBody>
      </p:sp>
      <p:pic>
        <p:nvPicPr>
          <p:cNvPr id="7" name="Graphic 19" descr="IV outline">
            <a:extLst>
              <a:ext uri="{FF2B5EF4-FFF2-40B4-BE49-F238E27FC236}">
                <a16:creationId xmlns:a16="http://schemas.microsoft.com/office/drawing/2014/main" id="{3F3861B6-CA78-4470-4537-A88A41E46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17574" y="2196284"/>
            <a:ext cx="2574426" cy="2574426"/>
          </a:xfrm>
          <a:prstGeom prst="rect">
            <a:avLst/>
          </a:prstGeom>
        </p:spPr>
      </p:pic>
      <p:sp>
        <p:nvSpPr>
          <p:cNvPr id="10" name="TextBox 24">
            <a:extLst>
              <a:ext uri="{FF2B5EF4-FFF2-40B4-BE49-F238E27FC236}">
                <a16:creationId xmlns:a16="http://schemas.microsoft.com/office/drawing/2014/main" id="{A22C45D0-B1B1-58CB-8872-0C69146A0A41}"/>
              </a:ext>
            </a:extLst>
          </p:cNvPr>
          <p:cNvSpPr txBox="1"/>
          <p:nvPr/>
        </p:nvSpPr>
        <p:spPr>
          <a:xfrm>
            <a:off x="6872019" y="5301273"/>
            <a:ext cx="224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Testes Laboratoriais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Anti-AQP4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001E60"/>
                </a:solidFill>
                <a:latin typeface="Arial" panose="020B0604020202020204" pitchFamily="34" charset="0"/>
                <a:ea typeface="ヒラギノ角ゴ Pro W3" panose="020B0300000000000000" pitchFamily="34" charset="-128"/>
              </a:rPr>
              <a:t>MOG?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LCR? </a:t>
            </a:r>
          </a:p>
        </p:txBody>
      </p:sp>
      <p:sp>
        <p:nvSpPr>
          <p:cNvPr id="11" name="Google Shape;96;p1">
            <a:extLst>
              <a:ext uri="{FF2B5EF4-FFF2-40B4-BE49-F238E27FC236}">
                <a16:creationId xmlns:a16="http://schemas.microsoft.com/office/drawing/2014/main" id="{0A3F36C9-9D20-C465-A8BE-344A2A45FA51}"/>
              </a:ext>
            </a:extLst>
          </p:cNvPr>
          <p:cNvSpPr/>
          <p:nvPr/>
        </p:nvSpPr>
        <p:spPr>
          <a:xfrm>
            <a:off x="112732" y="6526444"/>
            <a:ext cx="5441733" cy="2079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Wingerchuk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D. M., et al.  (2007). The Lancet </a:t>
            </a:r>
            <a:r>
              <a:rPr kumimoji="0" lang="pt-BR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Neurology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6(9), 805–815.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115A21E-8EF3-41FA-AA99-7D42DE255DAB}"/>
              </a:ext>
            </a:extLst>
          </p:cNvPr>
          <p:cNvSpPr txBox="1"/>
          <p:nvPr/>
        </p:nvSpPr>
        <p:spPr>
          <a:xfrm>
            <a:off x="9744406" y="5301272"/>
            <a:ext cx="224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001E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anose="020B0300000000000000" pitchFamily="34" charset="-128"/>
                <a:cs typeface="+mn-cs"/>
              </a:rPr>
              <a:t>Tratamento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7B87322-1BC9-418C-81A1-17D1EC6F2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692" y="2390899"/>
            <a:ext cx="6129134" cy="323727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D0113BA-A677-49A3-AF46-35F6155FF5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9661" y="833247"/>
            <a:ext cx="5682339" cy="152751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7AC7DDB-522A-4AF0-A827-6ABD58572C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2483" y="5653602"/>
            <a:ext cx="5849517" cy="945014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C9C5D081-E116-431E-8F61-DA24F5062A71}"/>
              </a:ext>
            </a:extLst>
          </p:cNvPr>
          <p:cNvCxnSpPr>
            <a:cxnSpLocks/>
          </p:cNvCxnSpPr>
          <p:nvPr/>
        </p:nvCxnSpPr>
        <p:spPr>
          <a:xfrm>
            <a:off x="6509661" y="3688080"/>
            <a:ext cx="270029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8C063BD8-1E92-496F-9A0A-F2B64CF74046}"/>
              </a:ext>
            </a:extLst>
          </p:cNvPr>
          <p:cNvCxnSpPr>
            <a:cxnSpLocks/>
          </p:cNvCxnSpPr>
          <p:nvPr/>
        </p:nvCxnSpPr>
        <p:spPr>
          <a:xfrm>
            <a:off x="39947" y="4206240"/>
            <a:ext cx="17068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C38AF31-F43C-4567-93AB-3F7DD51AAA80}"/>
              </a:ext>
            </a:extLst>
          </p:cNvPr>
          <p:cNvCxnSpPr>
            <a:cxnSpLocks/>
          </p:cNvCxnSpPr>
          <p:nvPr/>
        </p:nvCxnSpPr>
        <p:spPr>
          <a:xfrm>
            <a:off x="0" y="4429760"/>
            <a:ext cx="17068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327A9-1D50-45F1-85AE-7D585E2EE9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 IMPACTO DO ACESSO NOS PACIENTES COM NMOSD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7DE12E-272B-45FC-9658-F41FEFEE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O DIAGNÓSTICO? </a:t>
            </a:r>
          </a:p>
          <a:p>
            <a:endParaRPr lang="pt-BR" dirty="0"/>
          </a:p>
          <a:p>
            <a:r>
              <a:rPr lang="pt-BR" dirty="0"/>
              <a:t>PARA O TRATAMENTO?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00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327A9-1D50-45F1-85AE-7D585E2EE9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O IMPACTO DO ACESSO NOS PACIENTES COM NMOSD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7DE12E-272B-45FC-9658-F41FEFEE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PARA O DIAGNÓSTICO?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/>
              <a:t>PARA O TRATAMENTO?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ftr" idx="11"/>
          </p:nvPr>
        </p:nvSpPr>
        <p:spPr>
          <a:xfrm>
            <a:off x="6212976" y="64487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Pitombeira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MS. Apostolos Pereira SL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Tratado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ABN, 2019. Cap. 58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EBEE1E-D391-40F2-9240-1E99F366846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825625"/>
            <a:ext cx="9966325" cy="4351338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marL="463550" lvl="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Neurite óptica grave</a:t>
            </a:r>
          </a:p>
          <a:p>
            <a:pPr marL="17780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r>
              <a:rPr lang="pt-BR" sz="16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(acuidade visual igual ou pior a 20/200)</a:t>
            </a:r>
          </a:p>
          <a:p>
            <a:pPr marL="17780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endParaRPr lang="pt-BR" sz="16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marL="463550" lvl="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pt-BR" sz="16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marL="463550" lvl="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MTLE e/ou déficit motor  &lt;2 (MRC </a:t>
            </a:r>
            <a:r>
              <a:rPr lang="pt-BR" sz="1600" b="1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Council</a:t>
            </a:r>
            <a:r>
              <a:rPr lang="pt-BR" sz="16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0-5)</a:t>
            </a:r>
          </a:p>
          <a:p>
            <a:pPr marL="17780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r>
              <a:rPr lang="pt-BR" sz="16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Ou que prejudique a deambulação</a:t>
            </a:r>
          </a:p>
          <a:p>
            <a:pPr marL="17780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Tx/>
              <a:buNone/>
              <a:defRPr/>
            </a:pPr>
            <a:endParaRPr lang="pt-BR" sz="16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marL="463550" lvl="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endParaRPr lang="pt-BR" sz="16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marL="463550" lvl="0" indent="-2857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EDSS ≥ 6,0 no nadir do surto</a:t>
            </a:r>
          </a:p>
          <a:p>
            <a:endParaRPr lang="en-US" sz="1400" dirty="0"/>
          </a:p>
        </p:txBody>
      </p:sp>
      <p:sp>
        <p:nvSpPr>
          <p:cNvPr id="26" name="Google Shape;105;p2">
            <a:extLst>
              <a:ext uri="{FF2B5EF4-FFF2-40B4-BE49-F238E27FC236}">
                <a16:creationId xmlns:a16="http://schemas.microsoft.com/office/drawing/2014/main" id="{A4C477E4-864E-AB47-968C-F6F90E01876F}"/>
              </a:ext>
            </a:extLst>
          </p:cNvPr>
          <p:cNvSpPr txBox="1">
            <a:spLocks/>
          </p:cNvSpPr>
          <p:nvPr/>
        </p:nvSpPr>
        <p:spPr>
          <a:xfrm>
            <a:off x="181497" y="473480"/>
            <a:ext cx="11649142" cy="6384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DEFINICAO DO TRATAMENTO DA FASE AGUDA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80B6E7E-BE1C-4B49-9071-8A319CBFB8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9" t="32443" r="18310" b="21397"/>
          <a:stretch/>
        </p:blipFill>
        <p:spPr>
          <a:xfrm>
            <a:off x="6192656" y="1437967"/>
            <a:ext cx="5902689" cy="50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20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56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TRATAMENTO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36" name="Google Shape;236;p33"/>
          <p:cNvGraphicFramePr/>
          <p:nvPr/>
        </p:nvGraphicFramePr>
        <p:xfrm>
          <a:off x="0" y="1180800"/>
          <a:ext cx="5731867" cy="64283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03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5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immunotherapy</a:t>
                      </a:r>
                      <a:endParaRPr sz="15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15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5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23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Azathioprine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182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73.1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67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Rituximab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11.2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2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Interferon beta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4.8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23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Cyclophosphamide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2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Mycophenolate mofetil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23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Methotrexate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08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Intravenous immunoglobulin (IVIG)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23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Mitoxantrone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23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Cyclosporine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23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Natalizumab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7" name="Google Shape;237;p33"/>
          <p:cNvSpPr/>
          <p:nvPr/>
        </p:nvSpPr>
        <p:spPr>
          <a:xfrm>
            <a:off x="6328133" y="2040300"/>
            <a:ext cx="4922400" cy="655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7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Rituximabe na evolução em 161 pacientes (64,6%) </a:t>
            </a:r>
            <a:endParaRPr sz="173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6328133" y="2579067"/>
            <a:ext cx="2343200" cy="6552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61,3% dos AQP4 negativos </a:t>
            </a:r>
            <a:r>
              <a:rPr lang="pt-BR" sz="1467" b="1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(27/44)</a:t>
            </a:r>
            <a:endParaRPr sz="1467" b="1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8907433" y="2579067"/>
            <a:ext cx="2343200" cy="6552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65,3% dos AQP4 positivos </a:t>
            </a:r>
            <a:r>
              <a:rPr lang="pt-BR" sz="1467" b="1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(134/205)</a:t>
            </a:r>
            <a:endParaRPr sz="1467" b="1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56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EDSS NO ÚLTIMO  FOLLOW-UP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6" name="Google Shape;246;p34"/>
          <p:cNvPicPr preferRelativeResize="0"/>
          <p:nvPr/>
        </p:nvPicPr>
        <p:blipFill rotWithShape="1">
          <a:blip r:embed="rId3">
            <a:alphaModFix/>
          </a:blip>
          <a:srcRect r="6768"/>
          <a:stretch/>
        </p:blipFill>
        <p:spPr>
          <a:xfrm>
            <a:off x="1554267" y="1384001"/>
            <a:ext cx="8836999" cy="49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DISCUSSÃO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1"/>
          </p:nvPr>
        </p:nvSpPr>
        <p:spPr>
          <a:xfrm>
            <a:off x="477600" y="1479200"/>
            <a:ext cx="11236800" cy="537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lnSpc>
                <a:spcPct val="95000"/>
              </a:lnSpc>
              <a:buClr>
                <a:schemeClr val="dk1"/>
              </a:buClr>
              <a:buSzPts val="935"/>
              <a:buNone/>
            </a:pPr>
            <a:r>
              <a:rPr lang="pt-BR" sz="1867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Atraso diagnóstico:</a:t>
            </a:r>
            <a:endParaRPr sz="1867" b="1" dirty="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0256" algn="just">
              <a:spcBef>
                <a:spcPts val="1600"/>
              </a:spcBef>
              <a:buClr>
                <a:srgbClr val="6AA84F"/>
              </a:buClr>
              <a:buSzPts val="1600"/>
            </a:pPr>
            <a:r>
              <a:rPr lang="pt-BR" sz="1733" dirty="0">
                <a:solidFill>
                  <a:schemeClr val="dk1"/>
                </a:solidFill>
              </a:rPr>
              <a:t>Nessa coorte -  que representa a maior casuística de pacientes com NMOSD acompanhados em um centro terciário único, evidencia um atraso diagnóstico (</a:t>
            </a:r>
            <a:r>
              <a:rPr lang="pt-BR" sz="1867" dirty="0">
                <a:solidFill>
                  <a:srgbClr val="6AA84F"/>
                </a:solidFill>
              </a:rPr>
              <a:t>17 meses</a:t>
            </a:r>
            <a:r>
              <a:rPr lang="pt-BR" sz="1733" dirty="0">
                <a:solidFill>
                  <a:srgbClr val="106D27"/>
                </a:solidFill>
              </a:rPr>
              <a:t>)</a:t>
            </a:r>
            <a:r>
              <a:rPr lang="pt-BR" sz="1733" dirty="0">
                <a:solidFill>
                  <a:schemeClr val="dk1"/>
                </a:solidFill>
              </a:rPr>
              <a:t> superior a muitos índices reportados em outros centros nacionais (</a:t>
            </a:r>
            <a:r>
              <a:rPr lang="pt-BR" sz="1733" dirty="0">
                <a:solidFill>
                  <a:srgbClr val="6AA84F"/>
                </a:solidFill>
              </a:rPr>
              <a:t> 11 meses</a:t>
            </a:r>
            <a:r>
              <a:rPr lang="pt-BR" sz="1733" dirty="0">
                <a:solidFill>
                  <a:schemeClr val="dk1"/>
                </a:solidFill>
              </a:rPr>
              <a:t> ) e internacionais ( </a:t>
            </a:r>
            <a:r>
              <a:rPr lang="pt-BR" sz="1733" dirty="0">
                <a:solidFill>
                  <a:srgbClr val="6AA84F"/>
                </a:solidFill>
              </a:rPr>
              <a:t>4-6 meses</a:t>
            </a:r>
            <a:r>
              <a:rPr lang="pt-BR" sz="1733" dirty="0">
                <a:solidFill>
                  <a:schemeClr val="dk1"/>
                </a:solidFill>
              </a:rPr>
              <a:t>)</a:t>
            </a:r>
            <a:endParaRPr sz="2133" dirty="0">
              <a:solidFill>
                <a:schemeClr val="dk1"/>
              </a:solidFill>
            </a:endParaRPr>
          </a:p>
          <a:p>
            <a:pPr indent="0" algn="just">
              <a:buNone/>
            </a:pPr>
            <a:endParaRPr sz="1867" b="1" dirty="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lnSpc>
                <a:spcPct val="95000"/>
              </a:lnSpc>
              <a:buSzPts val="935"/>
              <a:buNone/>
            </a:pPr>
            <a:r>
              <a:rPr lang="pt-BR" sz="1867" b="1" dirty="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Acesso a centro terciário:</a:t>
            </a:r>
            <a:endParaRPr sz="1867" b="1" dirty="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3323" algn="just">
              <a:spcBef>
                <a:spcPts val="1600"/>
              </a:spcBef>
              <a:buClr>
                <a:srgbClr val="6AA84F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64.3% dos pacientes tiveram acesso a centro terciário no primeiro surto </a:t>
            </a:r>
            <a:endParaRPr sz="1867" dirty="0">
              <a:solidFill>
                <a:schemeClr val="dk1"/>
              </a:solidFill>
            </a:endParaRPr>
          </a:p>
          <a:p>
            <a:pPr lvl="1" algn="just">
              <a:buClr>
                <a:srgbClr val="6AA84F"/>
              </a:buClr>
            </a:pPr>
            <a:r>
              <a:rPr lang="pt-BR" dirty="0">
                <a:solidFill>
                  <a:schemeClr val="dk1"/>
                </a:solidFill>
              </a:rPr>
              <a:t>46,5% dos pacientes cursaram com LETM no 1o surto (gravidade)</a:t>
            </a:r>
            <a:endParaRPr dirty="0">
              <a:solidFill>
                <a:schemeClr val="dk1"/>
              </a:solidFill>
            </a:endParaRPr>
          </a:p>
          <a:p>
            <a:pPr marL="599985" indent="0" algn="just">
              <a:buNone/>
            </a:pPr>
            <a:endParaRPr dirty="0">
              <a:solidFill>
                <a:schemeClr val="dk1"/>
              </a:solidFill>
            </a:endParaRPr>
          </a:p>
          <a:p>
            <a:pPr marL="599985" lvl="3" algn="just">
              <a:buClr>
                <a:srgbClr val="6AA84F"/>
              </a:buClr>
            </a:pPr>
            <a:r>
              <a:rPr lang="pt-BR" dirty="0">
                <a:solidFill>
                  <a:schemeClr val="dk1"/>
                </a:solidFill>
              </a:rPr>
              <a:t>Mesmo com acesso a centro terciário, apenas 1 a cada 3 pacientes teve acesso ao anticorpo &lt; 6 meses </a:t>
            </a:r>
            <a:r>
              <a:rPr lang="pt-BR" dirty="0">
                <a:solidFill>
                  <a:srgbClr val="6AA84F"/>
                </a:solidFill>
              </a:rPr>
              <a:t>– principalmente dos diagnósticos &gt; 2015</a:t>
            </a:r>
            <a:endParaRPr dirty="0">
              <a:solidFill>
                <a:srgbClr val="6AA84F"/>
              </a:solidFill>
            </a:endParaRPr>
          </a:p>
          <a:p>
            <a:pPr marL="599985" indent="0" algn="just">
              <a:buNone/>
            </a:pPr>
            <a:endParaRPr dirty="0">
              <a:solidFill>
                <a:srgbClr val="106D27"/>
              </a:solidFill>
            </a:endParaRPr>
          </a:p>
          <a:p>
            <a:pPr marL="599985" lvl="3" algn="just">
              <a:buClr>
                <a:srgbClr val="6AA84F"/>
              </a:buClr>
            </a:pPr>
            <a:r>
              <a:rPr lang="pt-BR" dirty="0">
                <a:solidFill>
                  <a:schemeClr val="dk1"/>
                </a:solidFill>
              </a:rPr>
              <a:t>Cerca de 1 a cada 5 ( 20%) não receberam imunoterapia na fase aguda.</a:t>
            </a:r>
            <a:endParaRPr dirty="0"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None/>
            </a:pPr>
            <a:endParaRPr sz="1867" dirty="0">
              <a:solidFill>
                <a:schemeClr val="dk1"/>
              </a:solidFill>
            </a:endParaRPr>
          </a:p>
          <a:p>
            <a:pPr indent="0" algn="just">
              <a:lnSpc>
                <a:spcPct val="150000"/>
              </a:lnSpc>
              <a:spcBef>
                <a:spcPts val="1600"/>
              </a:spcBef>
              <a:buNone/>
            </a:pP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algn="just">
              <a:lnSpc>
                <a:spcPct val="150000"/>
              </a:lnSpc>
              <a:spcBef>
                <a:spcPts val="1600"/>
              </a:spcBef>
              <a:buNone/>
            </a:pP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7" title="Screenshot 2026-02-10 at 15.55.56.png"/>
          <p:cNvPicPr preferRelativeResize="0"/>
          <p:nvPr/>
        </p:nvPicPr>
        <p:blipFill rotWithShape="1">
          <a:blip r:embed="rId3">
            <a:alphaModFix/>
          </a:blip>
          <a:srcRect t="37394" r="17958"/>
          <a:stretch/>
        </p:blipFill>
        <p:spPr>
          <a:xfrm>
            <a:off x="6185699" y="4033501"/>
            <a:ext cx="4067997" cy="174612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1"/>
              </a:buClr>
              <a:buSzPct val="26829"/>
            </a:pPr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TEMPO PARA DIAGNÓSTICO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68" name="Google Shape;268;p37" title="Screenshot 2025-03-25 at 16.45.56.png"/>
          <p:cNvPicPr preferRelativeResize="0"/>
          <p:nvPr/>
        </p:nvPicPr>
        <p:blipFill rotWithShape="1">
          <a:blip r:embed="rId4">
            <a:alphaModFix/>
          </a:blip>
          <a:srcRect r="7961"/>
          <a:stretch/>
        </p:blipFill>
        <p:spPr>
          <a:xfrm>
            <a:off x="6322265" y="1393967"/>
            <a:ext cx="5020264" cy="11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/>
          <p:nvPr/>
        </p:nvSpPr>
        <p:spPr>
          <a:xfrm>
            <a:off x="6713733" y="2433433"/>
            <a:ext cx="724000" cy="275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Canadá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37" title="Screenshot 2025-03-25 at 16.51.0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626" y="1355764"/>
            <a:ext cx="2601497" cy="1009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7"/>
          <p:cNvSpPr/>
          <p:nvPr/>
        </p:nvSpPr>
        <p:spPr>
          <a:xfrm>
            <a:off x="1449984" y="2831824"/>
            <a:ext cx="1540800" cy="5680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76% brancos</a:t>
            </a:r>
            <a:endParaRPr sz="10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79% Ensino superior</a:t>
            </a:r>
            <a:endParaRPr sz="10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71% EUA 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1449984" y="3341637"/>
            <a:ext cx="2502800" cy="3844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mediana de 7 meses para o diagnóstico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7"/>
          <p:cNvSpPr/>
          <p:nvPr/>
        </p:nvSpPr>
        <p:spPr>
          <a:xfrm>
            <a:off x="6713740" y="2661547"/>
            <a:ext cx="2848800" cy="3844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média de 4 meses para o diagnóstico +  sem influência estado financeiro/escolaridade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7"/>
          <p:cNvSpPr/>
          <p:nvPr/>
        </p:nvSpPr>
        <p:spPr>
          <a:xfrm>
            <a:off x="6713733" y="3001433"/>
            <a:ext cx="4068000" cy="3844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Internamento no primeiro surto – diagnóstico mais precoce </a:t>
            </a:r>
            <a:endParaRPr sz="10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7"/>
          <p:cNvSpPr/>
          <p:nvPr/>
        </p:nvSpPr>
        <p:spPr>
          <a:xfrm>
            <a:off x="6275000" y="5637767"/>
            <a:ext cx="1370000" cy="223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Brasileiro – Ceará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7"/>
          <p:cNvSpPr/>
          <p:nvPr/>
        </p:nvSpPr>
        <p:spPr>
          <a:xfrm>
            <a:off x="10676467" y="1284933"/>
            <a:ext cx="575600" cy="275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7"/>
          <p:cNvSpPr/>
          <p:nvPr/>
        </p:nvSpPr>
        <p:spPr>
          <a:xfrm>
            <a:off x="3501200" y="1284933"/>
            <a:ext cx="575600" cy="275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7"/>
          <p:cNvSpPr/>
          <p:nvPr/>
        </p:nvSpPr>
        <p:spPr>
          <a:xfrm>
            <a:off x="9440133" y="3890833"/>
            <a:ext cx="575600" cy="275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7"/>
          <p:cNvSpPr/>
          <p:nvPr/>
        </p:nvSpPr>
        <p:spPr>
          <a:xfrm>
            <a:off x="6275000" y="5860967"/>
            <a:ext cx="2848800" cy="3844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Mediana de 11 meses para o diagnóstico na SAP e 6  meses em não-SAP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7" title="Screenshot 2026-02-10 at 20.39.15.png"/>
          <p:cNvPicPr preferRelativeResize="0"/>
          <p:nvPr/>
        </p:nvPicPr>
        <p:blipFill rotWithShape="1">
          <a:blip r:embed="rId6">
            <a:alphaModFix/>
          </a:blip>
          <a:srcRect r="11308"/>
          <a:stretch/>
        </p:blipFill>
        <p:spPr>
          <a:xfrm>
            <a:off x="1450001" y="3866434"/>
            <a:ext cx="3082236" cy="19866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/>
          <p:cNvSpPr/>
          <p:nvPr/>
        </p:nvSpPr>
        <p:spPr>
          <a:xfrm>
            <a:off x="4260333" y="3890833"/>
            <a:ext cx="575600" cy="275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1450000" y="5779633"/>
            <a:ext cx="809200" cy="2232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México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1449997" y="5993440"/>
            <a:ext cx="2502800" cy="3844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Mediana de 12 meses para o diagnóstico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1449993" y="2433449"/>
            <a:ext cx="2309600" cy="3844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 - Boston - private practice 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>
            <a:spLocks noGrp="1"/>
          </p:cNvSpPr>
          <p:nvPr>
            <p:ph type="title"/>
          </p:nvPr>
        </p:nvSpPr>
        <p:spPr>
          <a:xfrm>
            <a:off x="76400" y="0"/>
            <a:ext cx="12039200" cy="13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b="1">
                <a:solidFill>
                  <a:srgbClr val="106D27"/>
                </a:solidFill>
                <a:latin typeface="Calibri"/>
                <a:ea typeface="Calibri"/>
                <a:cs typeface="Calibri"/>
                <a:sym typeface="Calibri"/>
              </a:rPr>
              <a:t>DESAFIOS PARA O ACESSO À TESTAGEM DO AQP4-IgG NO BRASIL</a:t>
            </a:r>
            <a:endParaRPr b="1">
              <a:solidFill>
                <a:srgbClr val="106D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7367" y="863601"/>
            <a:ext cx="5040599" cy="404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 title="Screenshot 2026-02-11 at 02.17.2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234" y="721200"/>
            <a:ext cx="5040599" cy="2391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8" title="Screenshot 2026-02-10 at 20.57.1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234" y="3328651"/>
            <a:ext cx="4566399" cy="189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8" title="Screenshot 2026-02-11 at 02.28.3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800" y="5226367"/>
            <a:ext cx="6239944" cy="13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99" name="Google Shape;299;p39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Clr>
                <a:schemeClr val="dk1"/>
              </a:buClr>
              <a:buSzPct val="26829"/>
            </a:pPr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TRATAMENTO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00" name="Google Shape;300;p39" title="Screenshot 2025-03-25 at 16.34.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367" y="3217601"/>
            <a:ext cx="4759236" cy="18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9"/>
          <p:cNvSpPr/>
          <p:nvPr/>
        </p:nvSpPr>
        <p:spPr>
          <a:xfrm>
            <a:off x="4410633" y="3090333"/>
            <a:ext cx="575600" cy="275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9"/>
          <p:cNvSpPr/>
          <p:nvPr/>
        </p:nvSpPr>
        <p:spPr>
          <a:xfrm>
            <a:off x="376367" y="4979667"/>
            <a:ext cx="6197600" cy="822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1200" b="1">
                <a:solidFill>
                  <a:schemeClr val="lt1"/>
                </a:solidFill>
              </a:rPr>
              <a:t>Tratamento precoce = superior  clínica  e economicamente</a:t>
            </a:r>
            <a:endParaRPr sz="1200" b="1">
              <a:solidFill>
                <a:schemeClr val="lt1"/>
              </a:solidFill>
            </a:endParaRPr>
          </a:p>
          <a:p>
            <a:endParaRPr sz="1200" b="1">
              <a:solidFill>
                <a:schemeClr val="lt1"/>
              </a:solidFill>
            </a:endParaRPr>
          </a:p>
          <a:p>
            <a:r>
              <a:rPr lang="pt-BR" sz="1200" b="1">
                <a:solidFill>
                  <a:schemeClr val="lt1"/>
                </a:solidFill>
              </a:rPr>
              <a:t>Escalonada = maior custo cumulativo e pior qualidade de vida</a:t>
            </a:r>
            <a:endParaRPr sz="14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9"/>
          <p:cNvSpPr txBox="1">
            <a:spLocks noGrp="1"/>
          </p:cNvSpPr>
          <p:nvPr>
            <p:ph type="body" idx="1"/>
          </p:nvPr>
        </p:nvSpPr>
        <p:spPr>
          <a:xfrm>
            <a:off x="376367" y="775200"/>
            <a:ext cx="10984000" cy="244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1333"/>
              </a:spcBef>
              <a:buNone/>
            </a:pPr>
            <a:endParaRPr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789" algn="just">
              <a:lnSpc>
                <a:spcPct val="150000"/>
              </a:lnSpc>
              <a:spcBef>
                <a:spcPts val="1600"/>
              </a:spcBef>
              <a:buClr>
                <a:srgbClr val="38761D"/>
              </a:buClr>
              <a:buSzPts val="1500"/>
              <a:buFont typeface="Calibri"/>
              <a:buChar char="●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73,1% dos pacientes fizeram uso de Azatioprina como primeira medicação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789" algn="just">
              <a:lnSpc>
                <a:spcPct val="150000"/>
              </a:lnSpc>
              <a:spcBef>
                <a:spcPts val="1333"/>
              </a:spcBef>
              <a:buClr>
                <a:srgbClr val="38761D"/>
              </a:buClr>
              <a:buSzPts val="1500"/>
              <a:buFont typeface="Calibri"/>
              <a:buChar char="●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64,6% fizeram uso Rituximabe posteriormente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algn="just">
              <a:lnSpc>
                <a:spcPct val="150000"/>
              </a:lnSpc>
              <a:spcBef>
                <a:spcPts val="1333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39" title="Screenshot 2026-02-11 at 02.46.0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6933" y="3090331"/>
            <a:ext cx="4091291" cy="18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9"/>
          <p:cNvSpPr/>
          <p:nvPr/>
        </p:nvSpPr>
        <p:spPr>
          <a:xfrm>
            <a:off x="10386567" y="3090333"/>
            <a:ext cx="575600" cy="275200"/>
          </a:xfrm>
          <a:prstGeom prst="rect">
            <a:avLst/>
          </a:prstGeom>
          <a:solidFill>
            <a:srgbClr val="274E1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1333"/>
              </a:spcBef>
              <a:spcAft>
                <a:spcPts val="1600"/>
              </a:spcAft>
            </a:pPr>
            <a:r>
              <a:rPr lang="pt-BR" sz="10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2026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9"/>
          <p:cNvSpPr/>
          <p:nvPr/>
        </p:nvSpPr>
        <p:spPr>
          <a:xfrm>
            <a:off x="7006933" y="4979667"/>
            <a:ext cx="4759200" cy="8228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1200" b="1">
                <a:solidFill>
                  <a:schemeClr val="lt1"/>
                </a:solidFill>
              </a:rPr>
              <a:t>103 pacientes DSN</a:t>
            </a:r>
            <a:endParaRPr sz="1200" b="1">
              <a:solidFill>
                <a:schemeClr val="lt1"/>
              </a:solidFill>
            </a:endParaRPr>
          </a:p>
          <a:p>
            <a:r>
              <a:rPr lang="pt-BR" sz="1200" b="1">
                <a:solidFill>
                  <a:schemeClr val="lt1"/>
                </a:solidFill>
              </a:rPr>
              <a:t>Benefício dos anti-CD20 sobre os imunossupressores não específicos mesmo nos DSN</a:t>
            </a:r>
            <a:endParaRPr sz="1467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226ED11D-5223-CF41-9B31-BC3EE026358B}"/>
              </a:ext>
            </a:extLst>
          </p:cNvPr>
          <p:cNvSpPr/>
          <p:nvPr/>
        </p:nvSpPr>
        <p:spPr>
          <a:xfrm>
            <a:off x="2164703" y="5352474"/>
            <a:ext cx="1641581" cy="1353681"/>
          </a:xfrm>
          <a:custGeom>
            <a:avLst/>
            <a:gdLst/>
            <a:ahLst/>
            <a:cxnLst/>
            <a:rect l="l" t="t" r="r" b="b"/>
            <a:pathLst>
              <a:path w="5450066" h="4114800">
                <a:moveTo>
                  <a:pt x="0" y="0"/>
                </a:moveTo>
                <a:lnTo>
                  <a:pt x="5450066" y="0"/>
                </a:lnTo>
                <a:lnTo>
                  <a:pt x="54500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0394685-C864-C84A-AF88-FB723CF1FB3B}"/>
              </a:ext>
            </a:extLst>
          </p:cNvPr>
          <p:cNvSpPr/>
          <p:nvPr/>
        </p:nvSpPr>
        <p:spPr>
          <a:xfrm>
            <a:off x="10370277" y="4478867"/>
            <a:ext cx="1409011" cy="1409011"/>
          </a:xfrm>
          <a:custGeom>
            <a:avLst/>
            <a:gdLst/>
            <a:ahLst/>
            <a:cxnLst/>
            <a:rect l="l" t="t" r="r" b="b"/>
            <a:pathLst>
              <a:path w="2113516" h="2113516">
                <a:moveTo>
                  <a:pt x="0" y="0"/>
                </a:moveTo>
                <a:lnTo>
                  <a:pt x="2113516" y="0"/>
                </a:lnTo>
                <a:lnTo>
                  <a:pt x="2113516" y="2113516"/>
                </a:lnTo>
                <a:lnTo>
                  <a:pt x="0" y="21135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7D5EE16-88AF-0745-B935-95DACC79DD96}"/>
              </a:ext>
            </a:extLst>
          </p:cNvPr>
          <p:cNvSpPr txBox="1"/>
          <p:nvPr/>
        </p:nvSpPr>
        <p:spPr>
          <a:xfrm>
            <a:off x="4196282" y="233474"/>
            <a:ext cx="7733465" cy="165923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rgbClr val="92D05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latin typeface="Open Sans Bold"/>
                <a:ea typeface="Open Sans Bold"/>
                <a:cs typeface="Open Sans Bold"/>
                <a:sym typeface="Open Sans Bold"/>
              </a:rPr>
              <a:t>CONSENSO BRASILEIRO DE TRATAMENTO DA NEUROMIELITE ÓPTICA NMOSD/DENMO</a:t>
            </a:r>
            <a:r>
              <a:rPr lang="en-US" sz="6133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96DE82B-6798-EB4B-83D2-35F685E193FF}"/>
              </a:ext>
            </a:extLst>
          </p:cNvPr>
          <p:cNvSpPr txBox="1"/>
          <p:nvPr/>
        </p:nvSpPr>
        <p:spPr>
          <a:xfrm>
            <a:off x="5852602" y="2021784"/>
            <a:ext cx="5855489" cy="2457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7" b="1" dirty="0">
                <a:latin typeface="Open Sans Bold"/>
                <a:ea typeface="Open Sans Bold"/>
                <a:cs typeface="Open Sans Bold"/>
                <a:sym typeface="Open Sans Bold"/>
              </a:rPr>
              <a:t>ACADEMIA BRASILEIRA DE NEUROLOGIA </a:t>
            </a:r>
          </a:p>
          <a:p>
            <a:pPr algn="ctr">
              <a:lnSpc>
                <a:spcPts val="4853"/>
              </a:lnSpc>
            </a:pPr>
            <a:r>
              <a:rPr lang="en-US" sz="3467" b="1" dirty="0" err="1">
                <a:latin typeface="Open Sans Bold"/>
                <a:ea typeface="Open Sans Bold"/>
                <a:cs typeface="Open Sans Bold"/>
                <a:sym typeface="Open Sans Bold"/>
              </a:rPr>
              <a:t>Departamento</a:t>
            </a:r>
            <a:r>
              <a:rPr lang="en-US" sz="3467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467" b="1" dirty="0" err="1">
                <a:latin typeface="Open Sans Bold"/>
                <a:ea typeface="Open Sans Bold"/>
                <a:cs typeface="Open Sans Bold"/>
                <a:sym typeface="Open Sans Bold"/>
              </a:rPr>
              <a:t>científico</a:t>
            </a:r>
            <a:r>
              <a:rPr lang="en-US" sz="3467" b="1" dirty="0"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3467" b="1" dirty="0" err="1">
                <a:latin typeface="Open Sans Bold"/>
                <a:ea typeface="Open Sans Bold"/>
                <a:cs typeface="Open Sans Bold"/>
                <a:sym typeface="Open Sans Bold"/>
              </a:rPr>
              <a:t>neuroimunologia</a:t>
            </a:r>
            <a:endParaRPr lang="en-US" sz="3467" b="1" dirty="0"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77C8B20-8940-4E48-8742-8BC67914295D}"/>
              </a:ext>
            </a:extLst>
          </p:cNvPr>
          <p:cNvSpPr txBox="1"/>
          <p:nvPr/>
        </p:nvSpPr>
        <p:spPr>
          <a:xfrm>
            <a:off x="6062629" y="5352474"/>
            <a:ext cx="4522660" cy="571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7" b="1" dirty="0" err="1">
                <a:latin typeface="Open Sans Bold"/>
                <a:ea typeface="Open Sans Bold"/>
                <a:cs typeface="Open Sans Bold"/>
                <a:sym typeface="Open Sans Bold"/>
              </a:rPr>
              <a:t>Publicação</a:t>
            </a:r>
            <a:r>
              <a:rPr lang="en-US" sz="3467" b="1" dirty="0">
                <a:latin typeface="Open Sans Bold"/>
                <a:ea typeface="Open Sans Bold"/>
                <a:cs typeface="Open Sans Bold"/>
                <a:sym typeface="Open Sans Bold"/>
              </a:rPr>
              <a:t> 2025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B87E0F0-E183-2748-B516-A57897ED1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10" y="2750100"/>
            <a:ext cx="5336177" cy="202757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E3A8DD-8583-E04C-AB9D-00F3E0471D09}"/>
              </a:ext>
            </a:extLst>
          </p:cNvPr>
          <p:cNvSpPr txBox="1"/>
          <p:nvPr/>
        </p:nvSpPr>
        <p:spPr>
          <a:xfrm>
            <a:off x="705017" y="1979772"/>
            <a:ext cx="456095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33" b="1" dirty="0"/>
              <a:t>COMITÊ ORGANIZADOR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E2ED767-FC93-AB43-ADE7-6460C74A8471}"/>
              </a:ext>
            </a:extLst>
          </p:cNvPr>
          <p:cNvSpPr txBox="1"/>
          <p:nvPr/>
        </p:nvSpPr>
        <p:spPr>
          <a:xfrm>
            <a:off x="285270" y="2421001"/>
            <a:ext cx="180620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67" b="1" dirty="0"/>
              <a:t>Maria Fernanda Mendes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2634632-3CDD-9C46-9861-B1CE0AE4C757}"/>
              </a:ext>
            </a:extLst>
          </p:cNvPr>
          <p:cNvSpPr txBox="1"/>
          <p:nvPr/>
        </p:nvSpPr>
        <p:spPr>
          <a:xfrm>
            <a:off x="2064695" y="2421002"/>
            <a:ext cx="180620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67" b="1" dirty="0"/>
              <a:t>Ana Claudia Piccolo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B4D1585-E626-9447-8E68-7D87864D79CC}"/>
              </a:ext>
            </a:extLst>
          </p:cNvPr>
          <p:cNvSpPr txBox="1"/>
          <p:nvPr/>
        </p:nvSpPr>
        <p:spPr>
          <a:xfrm>
            <a:off x="3817650" y="2421327"/>
            <a:ext cx="180620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67" b="1" dirty="0"/>
              <a:t>Jefferson Becker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733B336-2E6C-EE44-80A9-251AF288F47E}"/>
              </a:ext>
            </a:extLst>
          </p:cNvPr>
          <p:cNvSpPr txBox="1"/>
          <p:nvPr/>
        </p:nvSpPr>
        <p:spPr>
          <a:xfrm>
            <a:off x="285270" y="4842201"/>
            <a:ext cx="180620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67" b="1" dirty="0"/>
              <a:t>Claudia Vasconcelos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E09B396-9AB8-814D-9B69-85C65798E9F7}"/>
              </a:ext>
            </a:extLst>
          </p:cNvPr>
          <p:cNvSpPr txBox="1"/>
          <p:nvPr/>
        </p:nvSpPr>
        <p:spPr>
          <a:xfrm>
            <a:off x="2021735" y="4842201"/>
            <a:ext cx="180620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67" b="1" dirty="0"/>
              <a:t>Samira </a:t>
            </a:r>
            <a:r>
              <a:rPr lang="pt-BR" sz="1067" b="1" dirty="0" err="1"/>
              <a:t>Apostolos</a:t>
            </a:r>
            <a:endParaRPr lang="pt-BR" sz="1067" b="1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29665F6-3EDF-A440-BE16-C7D129FC844B}"/>
              </a:ext>
            </a:extLst>
          </p:cNvPr>
          <p:cNvSpPr txBox="1"/>
          <p:nvPr/>
        </p:nvSpPr>
        <p:spPr>
          <a:xfrm>
            <a:off x="3806285" y="4841526"/>
            <a:ext cx="180620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67" b="1" dirty="0"/>
              <a:t>Alfredo Damasceno</a:t>
            </a:r>
          </a:p>
        </p:txBody>
      </p:sp>
    </p:spTree>
    <p:extLst>
      <p:ext uri="{BB962C8B-B14F-4D97-AF65-F5344CB8AC3E}">
        <p14:creationId xmlns:p14="http://schemas.microsoft.com/office/powerpoint/2010/main" val="2567745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rgbClr val="106D27"/>
              </a:solidFill>
            </a:endParaRPr>
          </a:p>
        </p:txBody>
      </p:sp>
      <p:sp>
        <p:nvSpPr>
          <p:cNvPr id="312" name="Google Shape;312;p40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DISCUSSÃO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3" name="Google Shape;313;p40"/>
          <p:cNvSpPr txBox="1">
            <a:spLocks noGrp="1"/>
          </p:cNvSpPr>
          <p:nvPr>
            <p:ph type="body" idx="1"/>
          </p:nvPr>
        </p:nvSpPr>
        <p:spPr>
          <a:xfrm>
            <a:off x="376367" y="1257767"/>
            <a:ext cx="11236800" cy="404952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23323">
              <a:spcBef>
                <a:spcPts val="1600"/>
              </a:spcBef>
              <a:buClr>
                <a:srgbClr val="6AA84F"/>
              </a:buClr>
              <a:buSzPts val="1400"/>
            </a:pPr>
            <a:r>
              <a:rPr lang="pt-BR" sz="3200" dirty="0">
                <a:solidFill>
                  <a:schemeClr val="dk1"/>
                </a:solidFill>
              </a:rPr>
              <a:t>E O PCDT para o tratamento </a:t>
            </a:r>
          </a:p>
          <a:p>
            <a:pPr indent="-423323">
              <a:spcBef>
                <a:spcPts val="1600"/>
              </a:spcBef>
              <a:buClr>
                <a:srgbClr val="6AA84F"/>
              </a:buClr>
              <a:buSzPts val="1400"/>
            </a:pPr>
            <a:r>
              <a:rPr lang="pt-BR" sz="3200" dirty="0">
                <a:solidFill>
                  <a:schemeClr val="dk1"/>
                </a:solidFill>
              </a:rPr>
              <a:t>desses pacientes ?</a:t>
            </a:r>
          </a:p>
          <a:p>
            <a:pPr indent="-423323">
              <a:spcBef>
                <a:spcPts val="1600"/>
              </a:spcBef>
              <a:buClr>
                <a:srgbClr val="6AA84F"/>
              </a:buClr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indent="0" algn="just">
              <a:lnSpc>
                <a:spcPct val="150000"/>
              </a:lnSpc>
              <a:spcBef>
                <a:spcPts val="1600"/>
              </a:spcBef>
              <a:buNone/>
            </a:pP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5EE164A-590B-47B3-85B0-500F24167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6" t="13284" r="16145" b="8279"/>
          <a:stretch/>
        </p:blipFill>
        <p:spPr>
          <a:xfrm>
            <a:off x="6325386" y="1257767"/>
            <a:ext cx="5778632" cy="513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 title="Screenshot 2025-03-26 at 17.44.06.png"/>
          <p:cNvPicPr preferRelativeResize="0"/>
          <p:nvPr/>
        </p:nvPicPr>
        <p:blipFill rotWithShape="1">
          <a:blip r:embed="rId3">
            <a:alphaModFix/>
          </a:blip>
          <a:srcRect l="1858" t="2079" r="36990" b="80050"/>
          <a:stretch/>
        </p:blipFill>
        <p:spPr>
          <a:xfrm>
            <a:off x="0" y="1180801"/>
            <a:ext cx="6347435" cy="72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33" name="Google Shape;133;p23"/>
          <p:cNvCxnSpPr/>
          <p:nvPr/>
        </p:nvCxnSpPr>
        <p:spPr>
          <a:xfrm>
            <a:off x="904700" y="2859300"/>
            <a:ext cx="0" cy="72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4" name="Google Shape;134;p23"/>
          <p:cNvCxnSpPr/>
          <p:nvPr/>
        </p:nvCxnSpPr>
        <p:spPr>
          <a:xfrm>
            <a:off x="1407067" y="2859316"/>
            <a:ext cx="681200" cy="40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Google Shape;135;p23"/>
          <p:cNvSpPr/>
          <p:nvPr/>
        </p:nvSpPr>
        <p:spPr>
          <a:xfrm>
            <a:off x="187967" y="3661500"/>
            <a:ext cx="3516400" cy="901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2400" b="1"/>
              <a:t>303 pacientes com NMOSD (IPND 2015)</a:t>
            </a:r>
            <a:endParaRPr sz="2400" b="1"/>
          </a:p>
        </p:txBody>
      </p:sp>
      <p:pic>
        <p:nvPicPr>
          <p:cNvPr id="136" name="Google Shape;136;p23" title="Screenshot 2025-03-26 at 17.44.06.png"/>
          <p:cNvPicPr preferRelativeResize="0"/>
          <p:nvPr/>
        </p:nvPicPr>
        <p:blipFill rotWithShape="1">
          <a:blip r:embed="rId3">
            <a:alphaModFix/>
          </a:blip>
          <a:srcRect l="62909" r="6822" b="75175"/>
          <a:stretch/>
        </p:blipFill>
        <p:spPr>
          <a:xfrm>
            <a:off x="6347433" y="1180800"/>
            <a:ext cx="2816608" cy="9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>
            <a:off x="2177567" y="3061400"/>
            <a:ext cx="3038800" cy="39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733"/>
              <a:t>53 pacientes com MOGAD</a:t>
            </a:r>
            <a:endParaRPr sz="1733"/>
          </a:p>
        </p:txBody>
      </p:sp>
      <p:cxnSp>
        <p:nvCxnSpPr>
          <p:cNvPr id="138" name="Google Shape;138;p23"/>
          <p:cNvCxnSpPr>
            <a:stCxn id="135" idx="3"/>
          </p:cNvCxnSpPr>
          <p:nvPr/>
        </p:nvCxnSpPr>
        <p:spPr>
          <a:xfrm>
            <a:off x="3704367" y="4112100"/>
            <a:ext cx="1043600" cy="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9" name="Google Shape;139;p23"/>
          <p:cNvSpPr/>
          <p:nvPr/>
        </p:nvSpPr>
        <p:spPr>
          <a:xfrm>
            <a:off x="4993633" y="5088700"/>
            <a:ext cx="4978800" cy="121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600"/>
              <a:t>Excluídos da casuística:</a:t>
            </a:r>
            <a:endParaRPr sz="1600"/>
          </a:p>
          <a:p>
            <a:pPr marL="609585" indent="-406390" algn="just">
              <a:buSzPts val="1200"/>
              <a:buChar char="-"/>
            </a:pPr>
            <a:r>
              <a:rPr lang="pt-BR" sz="1600"/>
              <a:t>36 pacientes: </a:t>
            </a:r>
            <a:r>
              <a:rPr lang="pt-BR" sz="1600">
                <a:solidFill>
                  <a:schemeClr val="dk1"/>
                </a:solidFill>
              </a:rPr>
              <a:t>falta de informação do 1</a:t>
            </a:r>
            <a:r>
              <a:rPr lang="pt-BR" sz="1600" baseline="30000">
                <a:solidFill>
                  <a:schemeClr val="dk1"/>
                </a:solidFill>
              </a:rPr>
              <a:t>o</a:t>
            </a:r>
            <a:r>
              <a:rPr lang="pt-BR" sz="1600">
                <a:solidFill>
                  <a:schemeClr val="dk1"/>
                </a:solidFill>
              </a:rPr>
              <a:t> surto</a:t>
            </a:r>
            <a:endParaRPr sz="1600">
              <a:solidFill>
                <a:schemeClr val="dk1"/>
              </a:solidFill>
            </a:endParaRPr>
          </a:p>
          <a:p>
            <a:pPr marL="609585" indent="-406390" algn="just">
              <a:buClr>
                <a:schemeClr val="dk1"/>
              </a:buClr>
              <a:buSzPts val="1200"/>
              <a:buChar char="-"/>
            </a:pPr>
            <a:r>
              <a:rPr lang="pt-BR" sz="1600">
                <a:solidFill>
                  <a:schemeClr val="dk1"/>
                </a:solidFill>
              </a:rPr>
              <a:t>2 pacientes: Idade &lt; 18 anos</a:t>
            </a:r>
            <a:endParaRPr sz="1600">
              <a:solidFill>
                <a:schemeClr val="dk1"/>
              </a:solidFill>
            </a:endParaRPr>
          </a:p>
          <a:p>
            <a:pPr marL="609585" indent="-406390" algn="just">
              <a:buClr>
                <a:schemeClr val="dk1"/>
              </a:buClr>
              <a:buSzPts val="1200"/>
              <a:buChar char="-"/>
            </a:pPr>
            <a:r>
              <a:rPr lang="pt-BR" sz="1600">
                <a:solidFill>
                  <a:schemeClr val="dk1"/>
                </a:solidFill>
              </a:rPr>
              <a:t>6 pacientes: outros diagnósticos após revisão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140" name="Google Shape;140;p23"/>
          <p:cNvCxnSpPr/>
          <p:nvPr/>
        </p:nvCxnSpPr>
        <p:spPr>
          <a:xfrm flipH="1">
            <a:off x="1601833" y="4546633"/>
            <a:ext cx="13200" cy="90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1" name="Google Shape;141;p23"/>
          <p:cNvSpPr/>
          <p:nvPr/>
        </p:nvSpPr>
        <p:spPr>
          <a:xfrm>
            <a:off x="300467" y="5621100"/>
            <a:ext cx="3516400" cy="901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2133" b="1"/>
              <a:t>249 pacientes estudados</a:t>
            </a:r>
            <a:endParaRPr sz="2133" b="1"/>
          </a:p>
        </p:txBody>
      </p:sp>
      <p:sp>
        <p:nvSpPr>
          <p:cNvPr id="142" name="Google Shape;142;p23"/>
          <p:cNvSpPr txBox="1"/>
          <p:nvPr/>
        </p:nvSpPr>
        <p:spPr>
          <a:xfrm>
            <a:off x="4993633" y="3697351"/>
            <a:ext cx="7076000" cy="1231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1600"/>
              <a:t>Dos pacientes com diagnóstico inicial de NMOSD soronegativo para APQ4-IgG e MOG-IgG (DSN), em 10 anos de seguimento:</a:t>
            </a:r>
            <a:endParaRPr sz="1600"/>
          </a:p>
          <a:p>
            <a:pPr marL="609585" indent="-406390">
              <a:buClr>
                <a:schemeClr val="dk1"/>
              </a:buClr>
              <a:buSzPts val="1200"/>
              <a:buChar char="-"/>
            </a:pPr>
            <a:r>
              <a:rPr lang="pt-BR" sz="1600">
                <a:solidFill>
                  <a:schemeClr val="dk1"/>
                </a:solidFill>
              </a:rPr>
              <a:t>9/303 (2,9%) soroconverteram para MOG +</a:t>
            </a:r>
            <a:endParaRPr sz="1600">
              <a:solidFill>
                <a:schemeClr val="dk1"/>
              </a:solidFill>
            </a:endParaRPr>
          </a:p>
          <a:p>
            <a:pPr marL="609585" indent="-406390">
              <a:buClr>
                <a:schemeClr val="dk1"/>
              </a:buClr>
              <a:buSzPts val="1200"/>
              <a:buChar char="-"/>
            </a:pPr>
            <a:r>
              <a:rPr lang="pt-BR" sz="1600">
                <a:solidFill>
                  <a:schemeClr val="dk1"/>
                </a:solidFill>
              </a:rPr>
              <a:t>1/303 (~1%) fechou diagnóstico para EMRR ( McDonald 2017)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143" name="Google Shape;143;p23"/>
          <p:cNvCxnSpPr>
            <a:stCxn id="135" idx="3"/>
          </p:cNvCxnSpPr>
          <p:nvPr/>
        </p:nvCxnSpPr>
        <p:spPr>
          <a:xfrm>
            <a:off x="3704367" y="4112100"/>
            <a:ext cx="1245600" cy="1213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4" name="Google Shape;144;p23"/>
          <p:cNvSpPr/>
          <p:nvPr/>
        </p:nvSpPr>
        <p:spPr>
          <a:xfrm>
            <a:off x="187967" y="2265884"/>
            <a:ext cx="6347600" cy="611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467"/>
              <a:t>557 pacientes em acompanhamento no ambulatório de doenças desmielinizantes atípicas</a:t>
            </a:r>
            <a:endParaRPr sz="1467"/>
          </a:p>
        </p:txBody>
      </p:sp>
      <p:cxnSp>
        <p:nvCxnSpPr>
          <p:cNvPr id="145" name="Google Shape;145;p23"/>
          <p:cNvCxnSpPr/>
          <p:nvPr/>
        </p:nvCxnSpPr>
        <p:spPr>
          <a:xfrm>
            <a:off x="3099500" y="1879500"/>
            <a:ext cx="3200" cy="25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6" name="Google Shape;146;p23"/>
          <p:cNvSpPr/>
          <p:nvPr/>
        </p:nvSpPr>
        <p:spPr>
          <a:xfrm>
            <a:off x="7244367" y="2265900"/>
            <a:ext cx="3120000" cy="825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067"/>
              <a:t>Excluídos da casuística:</a:t>
            </a:r>
            <a:endParaRPr sz="1067"/>
          </a:p>
          <a:p>
            <a:r>
              <a:rPr lang="pt-BR" sz="1067"/>
              <a:t>- 169 pacientes com outros diagnósticos</a:t>
            </a:r>
            <a:endParaRPr sz="1067"/>
          </a:p>
          <a:p>
            <a:r>
              <a:rPr lang="pt-BR" sz="1067"/>
              <a:t>- 46 pacientes com posterior diagnóstico de EM</a:t>
            </a:r>
            <a:endParaRPr sz="1067"/>
          </a:p>
        </p:txBody>
      </p:sp>
      <p:cxnSp>
        <p:nvCxnSpPr>
          <p:cNvPr id="147" name="Google Shape;147;p23"/>
          <p:cNvCxnSpPr/>
          <p:nvPr/>
        </p:nvCxnSpPr>
        <p:spPr>
          <a:xfrm rot="10800000" flipH="1">
            <a:off x="6535567" y="2563300"/>
            <a:ext cx="595200" cy="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>
            <a:spLocks noGrp="1"/>
          </p:cNvSpPr>
          <p:nvPr>
            <p:ph type="ctrTitle"/>
          </p:nvPr>
        </p:nvSpPr>
        <p:spPr>
          <a:xfrm>
            <a:off x="4221525" y="610067"/>
            <a:ext cx="5136400" cy="1181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ts val="990"/>
            </a:pPr>
            <a:r>
              <a:rPr lang="pt-BR" sz="6347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CONCLUSÕES</a:t>
            </a:r>
            <a:endParaRPr sz="6440" dirty="0">
              <a:solidFill>
                <a:srgbClr val="FFF2CC"/>
              </a:solidFill>
            </a:endParaRPr>
          </a:p>
        </p:txBody>
      </p:sp>
      <p:sp>
        <p:nvSpPr>
          <p:cNvPr id="319" name="Google Shape;319;p41"/>
          <p:cNvSpPr/>
          <p:nvPr/>
        </p:nvSpPr>
        <p:spPr>
          <a:xfrm>
            <a:off x="273200" y="290267"/>
            <a:ext cx="3030800" cy="3002000"/>
          </a:xfrm>
          <a:prstGeom prst="halfFrame">
            <a:avLst>
              <a:gd name="adj1" fmla="val 3810"/>
              <a:gd name="adj2" fmla="val 3791"/>
            </a:avLst>
          </a:prstGeom>
          <a:solidFill>
            <a:srgbClr val="6AA84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rgbClr val="6FA8DC"/>
              </a:solidFill>
            </a:endParaRPr>
          </a:p>
        </p:txBody>
      </p:sp>
      <p:sp>
        <p:nvSpPr>
          <p:cNvPr id="320" name="Google Shape;320;p41"/>
          <p:cNvSpPr/>
          <p:nvPr/>
        </p:nvSpPr>
        <p:spPr>
          <a:xfrm rot="10800000">
            <a:off x="8752167" y="3429000"/>
            <a:ext cx="3030800" cy="3002000"/>
          </a:xfrm>
          <a:prstGeom prst="halfFrame">
            <a:avLst>
              <a:gd name="adj1" fmla="val 3810"/>
              <a:gd name="adj2" fmla="val 3791"/>
            </a:avLst>
          </a:prstGeom>
          <a:solidFill>
            <a:srgbClr val="6AA84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rgbClr val="6FA8DC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9150DCC-D26B-4088-96C3-6AB1E6AF24C1}"/>
              </a:ext>
            </a:extLst>
          </p:cNvPr>
          <p:cNvSpPr txBox="1"/>
          <p:nvPr/>
        </p:nvSpPr>
        <p:spPr>
          <a:xfrm>
            <a:off x="3799002" y="2592371"/>
            <a:ext cx="495316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OBRIGADA A TODOS</a:t>
            </a:r>
          </a:p>
          <a:p>
            <a:r>
              <a:rPr lang="pt-BR" dirty="0">
                <a:hlinkClick r:id="rId3"/>
              </a:rPr>
              <a:t>Samira.apostolos.neuro@gmail.com</a:t>
            </a:r>
            <a:endParaRPr lang="pt-B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54" name="Google Shape;154;p24"/>
          <p:cNvCxnSpPr/>
          <p:nvPr/>
        </p:nvCxnSpPr>
        <p:spPr>
          <a:xfrm>
            <a:off x="261267" y="3245567"/>
            <a:ext cx="474800" cy="40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5" name="Google Shape;155;p24"/>
          <p:cNvSpPr/>
          <p:nvPr/>
        </p:nvSpPr>
        <p:spPr>
          <a:xfrm>
            <a:off x="3704367" y="4992700"/>
            <a:ext cx="4978800" cy="80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600"/>
              <a:t>Excluídos da casuística:</a:t>
            </a:r>
            <a:endParaRPr sz="1600"/>
          </a:p>
          <a:p>
            <a:pPr marL="609585" indent="-406390" algn="just">
              <a:buSzPts val="1200"/>
              <a:buChar char="-"/>
            </a:pPr>
            <a:r>
              <a:rPr lang="pt-BR" sz="1600"/>
              <a:t>5 pacientes: </a:t>
            </a:r>
            <a:r>
              <a:rPr lang="pt-BR" sz="1600">
                <a:solidFill>
                  <a:schemeClr val="dk1"/>
                </a:solidFill>
              </a:rPr>
              <a:t>falta de informação do 1</a:t>
            </a:r>
            <a:r>
              <a:rPr lang="pt-BR" sz="1600" baseline="30000">
                <a:solidFill>
                  <a:schemeClr val="dk1"/>
                </a:solidFill>
              </a:rPr>
              <a:t>o</a:t>
            </a:r>
            <a:r>
              <a:rPr lang="pt-BR" sz="1600">
                <a:solidFill>
                  <a:schemeClr val="dk1"/>
                </a:solidFill>
              </a:rPr>
              <a:t> surto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156" name="Google Shape;156;p24"/>
          <p:cNvCxnSpPr/>
          <p:nvPr/>
        </p:nvCxnSpPr>
        <p:spPr>
          <a:xfrm flipH="1">
            <a:off x="259667" y="3245567"/>
            <a:ext cx="1600" cy="2092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" name="Google Shape;157;p24"/>
          <p:cNvSpPr/>
          <p:nvPr/>
        </p:nvSpPr>
        <p:spPr>
          <a:xfrm>
            <a:off x="86933" y="5462367"/>
            <a:ext cx="3516400" cy="901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2133" b="1"/>
              <a:t>44 pacientes estudados</a:t>
            </a:r>
            <a:endParaRPr sz="2133" b="1"/>
          </a:p>
        </p:txBody>
      </p:sp>
      <p:sp>
        <p:nvSpPr>
          <p:cNvPr id="158" name="Google Shape;158;p24"/>
          <p:cNvSpPr txBox="1"/>
          <p:nvPr/>
        </p:nvSpPr>
        <p:spPr>
          <a:xfrm>
            <a:off x="481967" y="3738167"/>
            <a:ext cx="7600000" cy="1231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1600" b="1">
                <a:solidFill>
                  <a:schemeClr val="dk1"/>
                </a:solidFill>
              </a:rPr>
              <a:t>9 pacientes (14,2%) soroconverteram para MOG-IgG +</a:t>
            </a:r>
            <a:endParaRPr sz="1600" b="1">
              <a:solidFill>
                <a:schemeClr val="dk1"/>
              </a:solidFill>
            </a:endParaRPr>
          </a:p>
          <a:p>
            <a:r>
              <a:rPr lang="pt-BR" sz="1600" b="1">
                <a:solidFill>
                  <a:schemeClr val="dk1"/>
                </a:solidFill>
              </a:rPr>
              <a:t>1 paciente (1,6%) teve diagnóstico de EMRR (Critérios de McDonalds 2017)</a:t>
            </a:r>
            <a:endParaRPr sz="1600" b="1">
              <a:solidFill>
                <a:schemeClr val="dk1"/>
              </a:solidFill>
            </a:endParaRPr>
          </a:p>
          <a:p>
            <a:r>
              <a:rPr lang="pt-BR" sz="1600"/>
              <a:t>1 paciente (1,6%) teve diagnóstico de etiología tóxico-metabólica</a:t>
            </a:r>
            <a:endParaRPr sz="1600"/>
          </a:p>
          <a:p>
            <a:r>
              <a:rPr lang="pt-BR" sz="1600"/>
              <a:t>2 pacientes (3,2%) tiveram diagnóstico de etiologia infecciosa </a:t>
            </a:r>
            <a:endParaRPr sz="1600"/>
          </a:p>
        </p:txBody>
      </p:sp>
      <p:sp>
        <p:nvSpPr>
          <p:cNvPr id="159" name="Google Shape;159;p24"/>
          <p:cNvSpPr/>
          <p:nvPr/>
        </p:nvSpPr>
        <p:spPr>
          <a:xfrm>
            <a:off x="86933" y="2633951"/>
            <a:ext cx="6347600" cy="611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467"/>
              <a:t>63 pacientes com IPND 2015 soronegativos para AQP4-IgG e MOG-IgG</a:t>
            </a:r>
            <a:endParaRPr sz="1467"/>
          </a:p>
        </p:txBody>
      </p:sp>
      <p:sp>
        <p:nvSpPr>
          <p:cNvPr id="160" name="Google Shape;160;p24"/>
          <p:cNvSpPr/>
          <p:nvPr/>
        </p:nvSpPr>
        <p:spPr>
          <a:xfrm>
            <a:off x="187967" y="1394217"/>
            <a:ext cx="3516400" cy="901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2400" b="1"/>
              <a:t>303 pacientes com NMOSD (IPND 2015)</a:t>
            </a:r>
            <a:endParaRPr sz="2400" b="1"/>
          </a:p>
        </p:txBody>
      </p:sp>
      <p:cxnSp>
        <p:nvCxnSpPr>
          <p:cNvPr id="161" name="Google Shape;161;p24"/>
          <p:cNvCxnSpPr/>
          <p:nvPr/>
        </p:nvCxnSpPr>
        <p:spPr>
          <a:xfrm>
            <a:off x="836967" y="2295433"/>
            <a:ext cx="18800" cy="27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24"/>
          <p:cNvSpPr/>
          <p:nvPr/>
        </p:nvSpPr>
        <p:spPr>
          <a:xfrm>
            <a:off x="4417633" y="1454600"/>
            <a:ext cx="5612400" cy="611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1467"/>
              <a:t>240 pacientes com IPND 2015 soropositivos para AQP4-IgG</a:t>
            </a:r>
            <a:endParaRPr sz="1467"/>
          </a:p>
        </p:txBody>
      </p:sp>
      <p:cxnSp>
        <p:nvCxnSpPr>
          <p:cNvPr id="163" name="Google Shape;163;p24"/>
          <p:cNvCxnSpPr>
            <a:stCxn id="160" idx="3"/>
            <a:endCxn id="162" idx="1"/>
          </p:cNvCxnSpPr>
          <p:nvPr/>
        </p:nvCxnSpPr>
        <p:spPr>
          <a:xfrm rot="10800000" flipH="1">
            <a:off x="3704367" y="1760417"/>
            <a:ext cx="713200" cy="8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4" name="Google Shape;164;p24"/>
          <p:cNvSpPr/>
          <p:nvPr/>
        </p:nvSpPr>
        <p:spPr>
          <a:xfrm>
            <a:off x="7558800" y="2181233"/>
            <a:ext cx="4390800" cy="80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pt-BR" sz="1600"/>
              <a:t>Excluídos da casuística:</a:t>
            </a:r>
            <a:endParaRPr sz="1600"/>
          </a:p>
          <a:p>
            <a:pPr algn="just"/>
            <a:r>
              <a:rPr lang="pt-BR" sz="1600"/>
              <a:t>- 33 pacientes: </a:t>
            </a:r>
            <a:r>
              <a:rPr lang="pt-BR" sz="1600">
                <a:solidFill>
                  <a:schemeClr val="dk1"/>
                </a:solidFill>
              </a:rPr>
              <a:t>falta de informação do 1</a:t>
            </a:r>
            <a:r>
              <a:rPr lang="pt-BR" sz="1600" baseline="30000">
                <a:solidFill>
                  <a:schemeClr val="dk1"/>
                </a:solidFill>
              </a:rPr>
              <a:t>o</a:t>
            </a:r>
            <a:r>
              <a:rPr lang="pt-BR" sz="1600">
                <a:solidFill>
                  <a:schemeClr val="dk1"/>
                </a:solidFill>
              </a:rPr>
              <a:t> surto</a:t>
            </a:r>
            <a:endParaRPr sz="1600">
              <a:solidFill>
                <a:schemeClr val="dk1"/>
              </a:solidFill>
            </a:endParaRPr>
          </a:p>
          <a:p>
            <a:pPr algn="just"/>
            <a:r>
              <a:rPr lang="pt-BR" sz="1600">
                <a:solidFill>
                  <a:schemeClr val="dk1"/>
                </a:solidFill>
              </a:rPr>
              <a:t>- 2 pacientes: &lt; 18 anos na última análise 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165" name="Google Shape;165;p24"/>
          <p:cNvCxnSpPr/>
          <p:nvPr/>
        </p:nvCxnSpPr>
        <p:spPr>
          <a:xfrm>
            <a:off x="6957167" y="2066200"/>
            <a:ext cx="396000" cy="342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24"/>
          <p:cNvCxnSpPr/>
          <p:nvPr/>
        </p:nvCxnSpPr>
        <p:spPr>
          <a:xfrm>
            <a:off x="6604400" y="2066200"/>
            <a:ext cx="1477600" cy="161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24"/>
          <p:cNvSpPr/>
          <p:nvPr/>
        </p:nvSpPr>
        <p:spPr>
          <a:xfrm>
            <a:off x="8169900" y="3540367"/>
            <a:ext cx="3516400" cy="901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BR" sz="2133" b="1"/>
              <a:t>205 pacientes estudados</a:t>
            </a:r>
            <a:endParaRPr sz="2133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56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CARACTERÍSTICAS DEMOGRÁFICAS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74" name="Google Shape;174;p25"/>
          <p:cNvGraphicFramePr/>
          <p:nvPr>
            <p:extLst>
              <p:ext uri="{D42A27DB-BD31-4B8C-83A1-F6EECF244321}">
                <p14:modId xmlns:p14="http://schemas.microsoft.com/office/powerpoint/2010/main" val="2588291884"/>
              </p:ext>
            </p:extLst>
          </p:nvPr>
        </p:nvGraphicFramePr>
        <p:xfrm>
          <a:off x="2206101" y="1265584"/>
          <a:ext cx="7144234" cy="35163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0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7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</a:t>
                      </a:r>
                      <a:endParaRPr sz="13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</a:t>
                      </a:r>
                      <a:endParaRPr sz="13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13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3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933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GENERO</a:t>
                      </a:r>
                      <a:endParaRPr sz="1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Fem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85.9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733">
                <a:tc rowSpan="5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 </a:t>
                      </a:r>
                      <a:endParaRPr sz="16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Branco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44.2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Pardo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Preto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18.9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Amarelo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Indigena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5" name="Google Shape;175;p25"/>
          <p:cNvGraphicFramePr/>
          <p:nvPr>
            <p:extLst>
              <p:ext uri="{D42A27DB-BD31-4B8C-83A1-F6EECF244321}">
                <p14:modId xmlns:p14="http://schemas.microsoft.com/office/powerpoint/2010/main" val="4150897481"/>
              </p:ext>
            </p:extLst>
          </p:nvPr>
        </p:nvGraphicFramePr>
        <p:xfrm>
          <a:off x="2025267" y="5463717"/>
          <a:ext cx="7895000" cy="11372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5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5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1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chemeClr val="lt1"/>
                          </a:solidFill>
                        </a:rPr>
                        <a:t>Variable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chemeClr val="lt1"/>
                          </a:solidFill>
                        </a:rPr>
                        <a:t>Mean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chemeClr val="lt1"/>
                          </a:solidFill>
                        </a:rPr>
                        <a:t>IQR 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chemeClr val="lt1"/>
                          </a:solidFill>
                        </a:rPr>
                        <a:t>(Q1–Q3)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chemeClr val="lt1"/>
                          </a:solidFill>
                        </a:rPr>
                        <a:t>Median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chemeClr val="lt1"/>
                          </a:solidFill>
                        </a:rPr>
                        <a:t>Min–Max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/>
                        <a:t>IDADE</a:t>
                      </a:r>
                      <a:endParaRPr sz="1300" dirty="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/>
                        <a:t>34.2</a:t>
                      </a:r>
                      <a:endParaRPr sz="16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25–44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34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dirty="0"/>
                        <a:t>4–72</a:t>
                      </a:r>
                      <a:endParaRPr sz="1600" dirty="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6" name="Google Shape;176;p25"/>
          <p:cNvSpPr txBox="1"/>
          <p:nvPr/>
        </p:nvSpPr>
        <p:spPr>
          <a:xfrm>
            <a:off x="4057967" y="4848633"/>
            <a:ext cx="3829600" cy="5484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133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=&gt; 55,8%  pardos ou pretos</a:t>
            </a:r>
            <a:endParaRPr sz="2133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56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CARACTERÍSTICAS SOCIAIS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83" name="Google Shape;183;p26"/>
          <p:cNvGraphicFramePr/>
          <p:nvPr>
            <p:extLst>
              <p:ext uri="{D42A27DB-BD31-4B8C-83A1-F6EECF244321}">
                <p14:modId xmlns:p14="http://schemas.microsoft.com/office/powerpoint/2010/main" val="1815429334"/>
              </p:ext>
            </p:extLst>
          </p:nvPr>
        </p:nvGraphicFramePr>
        <p:xfrm>
          <a:off x="1879318" y="1768400"/>
          <a:ext cx="8186901" cy="42818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99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3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</a:t>
                      </a:r>
                      <a:endParaRPr sz="13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Category</a:t>
                      </a:r>
                      <a:endParaRPr sz="13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13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3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333">
                <a:tc rowSpan="3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 of birth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SUDESTE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81.5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NORDESTE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533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Educational level</a:t>
                      </a:r>
                      <a:endParaRPr sz="1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 12 years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58,63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360800" cy="763600"/>
          </a:xfrm>
          <a:prstGeom prst="rect">
            <a:avLst/>
          </a:prstGeom>
          <a:solidFill>
            <a:srgbClr val="106D27"/>
          </a:solidFill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FENÓTIPO DO PRIMEIRO SURTO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90" name="Google Shape;190;p27"/>
          <p:cNvGraphicFramePr/>
          <p:nvPr/>
        </p:nvGraphicFramePr>
        <p:xfrm>
          <a:off x="1" y="1180801"/>
          <a:ext cx="6695767" cy="53394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5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Variable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Category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n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%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 rowSpan="6"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Phenotype of first attack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/>
                        <a:t>Optic </a:t>
                      </a:r>
                      <a:r>
                        <a:rPr lang="pt-BR" sz="2400" dirty="0" err="1"/>
                        <a:t>neuritis</a:t>
                      </a:r>
                      <a:r>
                        <a:rPr lang="pt-BR" sz="2400" dirty="0"/>
                        <a:t> (ON)</a:t>
                      </a:r>
                      <a:endParaRPr sz="2400" dirty="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91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36.5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 err="1"/>
                        <a:t>Transverse</a:t>
                      </a:r>
                      <a:r>
                        <a:rPr lang="pt-BR" sz="2400" dirty="0"/>
                        <a:t> </a:t>
                      </a:r>
                      <a:r>
                        <a:rPr lang="pt-BR" sz="2400" dirty="0" err="1"/>
                        <a:t>Myelitis</a:t>
                      </a:r>
                      <a:r>
                        <a:rPr lang="pt-BR" sz="2400" dirty="0"/>
                        <a:t> (TM)</a:t>
                      </a:r>
                      <a:endParaRPr sz="2400" dirty="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79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31.7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Multiple syndromes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60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24.1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Area postrema syndrome (APS)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15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6.0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Symptomatic cerebral syndrome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3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1.2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Diencephalic syndrome (DS)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dirty="0"/>
                        <a:t>0.4</a:t>
                      </a:r>
                      <a:endParaRPr sz="2400" dirty="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1" name="Google Shape;191;p27"/>
          <p:cNvGraphicFramePr/>
          <p:nvPr/>
        </p:nvGraphicFramePr>
        <p:xfrm>
          <a:off x="7399867" y="1711734"/>
          <a:ext cx="4339967" cy="442133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0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Category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n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500" b="1">
                          <a:solidFill>
                            <a:schemeClr val="lt1"/>
                          </a:solidFill>
                        </a:rPr>
                        <a:t>%</a:t>
                      </a:r>
                      <a:endParaRPr sz="1500" b="1">
                        <a:solidFill>
                          <a:schemeClr val="lt1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ON + APS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18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7.2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ON + TM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18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7.2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TM + APS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16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 b="1"/>
                        <a:t>6.4</a:t>
                      </a:r>
                      <a:endParaRPr sz="24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5859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TM + APS + Brain Stem (BS)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3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1.2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BS + APS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4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1.6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2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BS + DS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1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400"/>
                        <a:t>0.4</a:t>
                      </a:r>
                      <a:endParaRPr sz="24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2" name="Google Shape;192;p27"/>
          <p:cNvSpPr/>
          <p:nvPr/>
        </p:nvSpPr>
        <p:spPr>
          <a:xfrm>
            <a:off x="6836615" y="1691867"/>
            <a:ext cx="422400" cy="4239200"/>
          </a:xfrm>
          <a:prstGeom prst="leftBrace">
            <a:avLst>
              <a:gd name="adj1" fmla="val 50000"/>
              <a:gd name="adj2" fmla="val 31282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93" name="Google Shape;193;p27"/>
          <p:cNvSpPr txBox="1"/>
          <p:nvPr/>
        </p:nvSpPr>
        <p:spPr>
          <a:xfrm>
            <a:off x="423284" y="5601800"/>
            <a:ext cx="5849200" cy="7636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1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onset =&gt; 46,5% of patients presents with LETM </a:t>
            </a:r>
            <a:endParaRPr sz="213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400">
              <a:solidFill>
                <a:schemeClr val="dk2"/>
              </a:solidFill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937900" y="6127033"/>
            <a:ext cx="5849200" cy="5760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pt-BR" sz="21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onset =&gt; 34,53% of patients presents with SAP </a:t>
            </a:r>
            <a:endParaRPr sz="2133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56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CARACTERÍSTICAS CLÍNICAS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01" name="Google Shape;201;p28"/>
          <p:cNvGraphicFramePr/>
          <p:nvPr/>
        </p:nvGraphicFramePr>
        <p:xfrm>
          <a:off x="1861701" y="2753867"/>
          <a:ext cx="8901567" cy="22019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5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7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5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Variable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Category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%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AQP4-IgG serostatus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Positive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205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82.3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7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Fulfilled IPND 2015 criteria at first attack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No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187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75.1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/>
          <p:nvPr/>
        </p:nvSpPr>
        <p:spPr>
          <a:xfrm>
            <a:off x="0" y="0"/>
            <a:ext cx="12192000" cy="1180800"/>
          </a:xfrm>
          <a:prstGeom prst="rect">
            <a:avLst/>
          </a:prstGeom>
          <a:solidFill>
            <a:srgbClr val="106D27"/>
          </a:solidFill>
          <a:ln w="9525" cap="flat" cmpd="sng">
            <a:solidFill>
              <a:srgbClr val="106D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187967" y="123233"/>
            <a:ext cx="1156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5467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ACESSO A SERVIÇO  NO PRIMEIRO ATAQUE</a:t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08" name="Google Shape;208;p29"/>
          <p:cNvGraphicFramePr/>
          <p:nvPr/>
        </p:nvGraphicFramePr>
        <p:xfrm>
          <a:off x="303067" y="1339568"/>
          <a:ext cx="11757567" cy="514003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1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46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Variable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Category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n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%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33">
                <a:tc row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Higher level healthcare service at first attack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/>
                        <a:t>Tertiary care</a:t>
                      </a:r>
                      <a:endParaRPr sz="16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/>
                        <a:t>160</a:t>
                      </a:r>
                      <a:endParaRPr sz="16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/>
                        <a:t>64.3</a:t>
                      </a:r>
                      <a:endParaRPr sz="16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Secondary care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34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13.7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Primary care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6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2.4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Did not seek medical care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49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19.7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733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Consulted by a Neurologist at first attack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Yes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191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76.7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467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Misdiagnosis as multiple sclerosis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Yes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33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13.3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367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Acute immunotherapy performed at first attack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No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53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/>
                        <a:t>21.3</a:t>
                      </a:r>
                      <a:endParaRPr sz="1600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2067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>
                          <a:solidFill>
                            <a:srgbClr val="FFFFFF"/>
                          </a:solidFill>
                        </a:rPr>
                        <a:t>Place of diagnosis</a:t>
                      </a:r>
                      <a:endParaRPr sz="1200" b="1">
                        <a:solidFill>
                          <a:srgbClr val="FFFFFF"/>
                        </a:solidFill>
                      </a:endParaRPr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/>
                        <a:t>Tertiary care</a:t>
                      </a:r>
                      <a:endParaRPr sz="16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/>
                        <a:t>247</a:t>
                      </a:r>
                      <a:endParaRPr sz="16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/>
                        <a:t>99.2</a:t>
                      </a:r>
                      <a:endParaRPr sz="1600" b="1"/>
                    </a:p>
                  </a:txBody>
                  <a:tcPr marL="84667" marR="84667" marT="84667" marB="84667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1578</Words>
  <Application>Microsoft Office PowerPoint</Application>
  <PresentationFormat>Widescreen</PresentationFormat>
  <Paragraphs>406</Paragraphs>
  <Slides>30</Slides>
  <Notes>26</Notes>
  <HiddenSlides>2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Open Sans Bold</vt:lpstr>
      <vt:lpstr>Tema do Office</vt:lpstr>
      <vt:lpstr>O que impacta no BRASIL de hoje o paciente com a Neuromielite óptica? </vt:lpstr>
      <vt:lpstr>O IMPACTO DO ACESSO NOS PACIENTES COM NMOSD </vt:lpstr>
      <vt:lpstr>RESULTADOS</vt:lpstr>
      <vt:lpstr>RESULTADOS</vt:lpstr>
      <vt:lpstr>CARACTERÍSTICAS DEMOGRÁFICAS</vt:lpstr>
      <vt:lpstr>CARACTERÍSTICAS SOCIAIS</vt:lpstr>
      <vt:lpstr>FENÓTIPO DO PRIMEIRO SURTO</vt:lpstr>
      <vt:lpstr>CARACTERÍSTICAS CLÍNICAS</vt:lpstr>
      <vt:lpstr>ACESSO A SERVIÇO  NO PRIMEIRO ATAQUE</vt:lpstr>
      <vt:lpstr>TEMPO PARA AQP4-IgG</vt:lpstr>
      <vt:lpstr>ATRASO DIAGNÓSTICO</vt:lpstr>
      <vt:lpstr>VARIÁVEIS - DO DIAGNÓSTICO AO FOLLOW-UP</vt:lpstr>
      <vt:lpstr>DISCUSSÃO</vt:lpstr>
      <vt:lpstr>TEMPO PARA DIAGNÓSTICO</vt:lpstr>
      <vt:lpstr>DESAFIOS PARA O ACESSO À TESTAGEM DO AQP4-IgG NO BRASIL</vt:lpstr>
      <vt:lpstr>Apresentação do PowerPoint</vt:lpstr>
      <vt:lpstr>Apresentação do PowerPoint</vt:lpstr>
      <vt:lpstr>Apresentação do PowerPoint</vt:lpstr>
      <vt:lpstr>Apresentação do PowerPoint</vt:lpstr>
      <vt:lpstr>O IMPACTO DO ACESSO NOS PACIENTES COM NMOSD </vt:lpstr>
      <vt:lpstr>Apresentação do PowerPoint</vt:lpstr>
      <vt:lpstr>TRATAMENTO</vt:lpstr>
      <vt:lpstr>EDSS NO ÚLTIMO  FOLLOW-UP</vt:lpstr>
      <vt:lpstr>DISCUSSÃO</vt:lpstr>
      <vt:lpstr>TEMPO PARA DIAGNÓSTICO</vt:lpstr>
      <vt:lpstr>DESAFIOS PARA O ACESSO À TESTAGEM DO AQP4-IgG NO BRASIL</vt:lpstr>
      <vt:lpstr>TRATAMENTO</vt:lpstr>
      <vt:lpstr>Apresentação do PowerPoint</vt:lpstr>
      <vt:lpstr>DISCUSSÃO</vt:lpstr>
      <vt:lpstr>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impacta no BRASIL de hoje o paciente com a Neuromielite óptica?</dc:title>
  <dc:creator>Samira Luisa dos Apostolos Pereira</dc:creator>
  <cp:lastModifiedBy>Ivan Cerqueira Filho</cp:lastModifiedBy>
  <cp:revision>7</cp:revision>
  <dcterms:created xsi:type="dcterms:W3CDTF">2026-03-18T17:53:00Z</dcterms:created>
  <dcterms:modified xsi:type="dcterms:W3CDTF">2026-03-18T18:57:51Z</dcterms:modified>
</cp:coreProperties>
</file>