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8" r:id="rId3"/>
    <p:sldId id="366" r:id="rId4"/>
    <p:sldId id="299" r:id="rId5"/>
    <p:sldId id="380" r:id="rId6"/>
    <p:sldId id="370" r:id="rId7"/>
    <p:sldId id="371" r:id="rId8"/>
    <p:sldId id="367" r:id="rId9"/>
    <p:sldId id="384" r:id="rId10"/>
    <p:sldId id="383" r:id="rId11"/>
    <p:sldId id="342" r:id="rId12"/>
    <p:sldId id="343" r:id="rId13"/>
    <p:sldId id="352" r:id="rId14"/>
    <p:sldId id="387" r:id="rId15"/>
    <p:sldId id="388" r:id="rId16"/>
    <p:sldId id="386" r:id="rId17"/>
  </p:sldIdLst>
  <p:sldSz cx="9144000" cy="6858000" type="screen4x3"/>
  <p:notesSz cx="7010400" cy="92964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FFFF00"/>
    <a:srgbClr val="0000FF"/>
    <a:srgbClr val="003300"/>
    <a:srgbClr val="C0C0C0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9649" autoAdjust="0"/>
  </p:normalViewPr>
  <p:slideViewPr>
    <p:cSldViewPr>
      <p:cViewPr>
        <p:scale>
          <a:sx n="62" d="100"/>
          <a:sy n="62" d="100"/>
        </p:scale>
        <p:origin x="-2190" y="-7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56" y="-90"/>
      </p:cViewPr>
      <p:guideLst>
        <p:guide orient="horz" pos="2682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Comissa&#245;%20%2024%20set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matricul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REUNI%20%20%202006%20-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Comissa&#245;%20%2014%2011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2006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Vagas!$D$7:$D$17</c:f>
              <c:numCache>
                <c:formatCode>_(* #,##0_);_(* \(#,##0\);_(* "-"_);_(@_)</c:formatCode>
                <c:ptCount val="11"/>
                <c:pt idx="0">
                  <c:v>109184</c:v>
                </c:pt>
                <c:pt idx="1">
                  <c:v>109802</c:v>
                </c:pt>
                <c:pt idx="2">
                  <c:v>116348</c:v>
                </c:pt>
                <c:pt idx="3">
                  <c:v>132203</c:v>
                </c:pt>
                <c:pt idx="4">
                  <c:v>139875</c:v>
                </c:pt>
                <c:pt idx="5">
                  <c:v>150869</c:v>
                </c:pt>
                <c:pt idx="6">
                  <c:v>186984</c:v>
                </c:pt>
                <c:pt idx="7">
                  <c:v>218152</c:v>
                </c:pt>
                <c:pt idx="8">
                  <c:v>231530</c:v>
                </c:pt>
                <c:pt idx="9">
                  <c:v>239942</c:v>
                </c:pt>
                <c:pt idx="10">
                  <c:v>244942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312640"/>
        <c:axId val="39937152"/>
        <c:axId val="0"/>
      </c:bar3DChart>
      <c:catAx>
        <c:axId val="4331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937152"/>
        <c:crosses val="autoZero"/>
        <c:auto val="1"/>
        <c:lblAlgn val="ctr"/>
        <c:lblOffset val="100"/>
        <c:noMultiLvlLbl val="0"/>
      </c:catAx>
      <c:valAx>
        <c:axId val="399371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_(* #,##0_);_(* \(#,##0\);_(* &quot;-&quot;_);_(@_)" sourceLinked="1"/>
        <c:majorTickMark val="out"/>
        <c:minorTickMark val="none"/>
        <c:tickLblPos val="nextTo"/>
        <c:crossAx val="43312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20"/>
      <c:depthPercent val="25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045661593156314E-2"/>
          <c:y val="4.1345904651506178E-2"/>
          <c:w val="0.9012800323036545"/>
          <c:h val="0.8738074232867488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Plan2!$C$3</c:f>
              <c:strCache>
                <c:ptCount val="1"/>
                <c:pt idx="0">
                  <c:v>Graduacao a Distância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 baseline="0">
                    <a:solidFill>
                      <a:srgbClr val="C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Plan2!$C$4:$C$14</c:f>
              <c:numCache>
                <c:formatCode>#,##0</c:formatCode>
                <c:ptCount val="11"/>
                <c:pt idx="0">
                  <c:v>16532</c:v>
                </c:pt>
                <c:pt idx="1">
                  <c:v>18121</c:v>
                </c:pt>
                <c:pt idx="2">
                  <c:v>15740</c:v>
                </c:pt>
                <c:pt idx="3">
                  <c:v>17359</c:v>
                </c:pt>
                <c:pt idx="4">
                  <c:v>25552</c:v>
                </c:pt>
                <c:pt idx="5">
                  <c:v>52126</c:v>
                </c:pt>
                <c:pt idx="6">
                  <c:v>73186</c:v>
                </c:pt>
                <c:pt idx="7">
                  <c:v>85788</c:v>
                </c:pt>
                <c:pt idx="8">
                  <c:v>87241</c:v>
                </c:pt>
                <c:pt idx="9">
                  <c:v>88511</c:v>
                </c:pt>
                <c:pt idx="10">
                  <c:v>83605</c:v>
                </c:pt>
              </c:numCache>
            </c:numRef>
          </c:val>
        </c:ser>
        <c:ser>
          <c:idx val="1"/>
          <c:order val="1"/>
          <c:tx>
            <c:strRef>
              <c:f>Plan2!$D$3</c:f>
              <c:strCache>
                <c:ptCount val="1"/>
                <c:pt idx="0">
                  <c:v>Pos-Graduação (stricto sensu)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119.213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Plan2!$D$4:$D$14</c:f>
              <c:numCache>
                <c:formatCode>#,##0</c:formatCode>
                <c:ptCount val="11"/>
                <c:pt idx="0">
                  <c:v>52000</c:v>
                </c:pt>
                <c:pt idx="1">
                  <c:v>54500</c:v>
                </c:pt>
                <c:pt idx="2">
                  <c:v>58300</c:v>
                </c:pt>
                <c:pt idx="3">
                  <c:v>63200</c:v>
                </c:pt>
                <c:pt idx="4">
                  <c:v>68000</c:v>
                </c:pt>
                <c:pt idx="5">
                  <c:v>73500</c:v>
                </c:pt>
                <c:pt idx="6">
                  <c:v>80900</c:v>
                </c:pt>
                <c:pt idx="7">
                  <c:v>89900</c:v>
                </c:pt>
                <c:pt idx="8">
                  <c:v>99294</c:v>
                </c:pt>
                <c:pt idx="9">
                  <c:v>109542</c:v>
                </c:pt>
                <c:pt idx="10">
                  <c:v>109542</c:v>
                </c:pt>
              </c:numCache>
            </c:numRef>
          </c:val>
        </c:ser>
        <c:ser>
          <c:idx val="2"/>
          <c:order val="2"/>
          <c:tx>
            <c:strRef>
              <c:f>Plan2!$E$3</c:f>
              <c:strCache>
                <c:ptCount val="1"/>
                <c:pt idx="0">
                  <c:v>Graduação Presencial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932.263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Plan2!$E$4:$E$14</c:f>
              <c:numCache>
                <c:formatCode>#,##0</c:formatCode>
                <c:ptCount val="11"/>
                <c:pt idx="0">
                  <c:v>527719</c:v>
                </c:pt>
                <c:pt idx="1">
                  <c:v>533892</c:v>
                </c:pt>
                <c:pt idx="2">
                  <c:v>549171</c:v>
                </c:pt>
                <c:pt idx="3">
                  <c:v>556231</c:v>
                </c:pt>
                <c:pt idx="4">
                  <c:v>578536</c:v>
                </c:pt>
                <c:pt idx="5">
                  <c:v>600772</c:v>
                </c:pt>
                <c:pt idx="6">
                  <c:v>696693</c:v>
                </c:pt>
                <c:pt idx="7">
                  <c:v>763891</c:v>
                </c:pt>
                <c:pt idx="8">
                  <c:v>842606</c:v>
                </c:pt>
                <c:pt idx="9">
                  <c:v>885716</c:v>
                </c:pt>
                <c:pt idx="10">
                  <c:v>932262</c:v>
                </c:pt>
              </c:numCache>
            </c:numRef>
          </c:val>
        </c:ser>
        <c:ser>
          <c:idx val="3"/>
          <c:order val="3"/>
          <c:tx>
            <c:strRef>
              <c:f>Plan2!$F$3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1.135.081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Plan2!$F$4:$F$14</c:f>
              <c:numCache>
                <c:formatCode>#,##0</c:formatCode>
                <c:ptCount val="11"/>
                <c:pt idx="0">
                  <c:v>596251</c:v>
                </c:pt>
                <c:pt idx="1">
                  <c:v>606513</c:v>
                </c:pt>
                <c:pt idx="2">
                  <c:v>623211</c:v>
                </c:pt>
                <c:pt idx="3">
                  <c:v>636790</c:v>
                </c:pt>
                <c:pt idx="4">
                  <c:v>672088</c:v>
                </c:pt>
                <c:pt idx="5">
                  <c:v>726398</c:v>
                </c:pt>
                <c:pt idx="6">
                  <c:v>850779</c:v>
                </c:pt>
                <c:pt idx="7">
                  <c:v>939579</c:v>
                </c:pt>
                <c:pt idx="8">
                  <c:v>1029141</c:v>
                </c:pt>
                <c:pt idx="9">
                  <c:v>1083769</c:v>
                </c:pt>
                <c:pt idx="10">
                  <c:v>1125409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gapDepth val="461"/>
        <c:shape val="box"/>
        <c:axId val="78606848"/>
        <c:axId val="39942336"/>
        <c:axId val="40841856"/>
      </c:bar3DChart>
      <c:catAx>
        <c:axId val="78606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942336"/>
        <c:crossesAt val="0"/>
        <c:auto val="1"/>
        <c:lblAlgn val="ctr"/>
        <c:lblOffset val="100"/>
        <c:noMultiLvlLbl val="0"/>
      </c:catAx>
      <c:valAx>
        <c:axId val="399423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78606848"/>
        <c:crosses val="autoZero"/>
        <c:crossBetween val="between"/>
      </c:valAx>
      <c:serAx>
        <c:axId val="40841856"/>
        <c:scaling>
          <c:orientation val="minMax"/>
        </c:scaling>
        <c:delete val="1"/>
        <c:axPos val="b"/>
        <c:majorTickMark val="out"/>
        <c:minorTickMark val="none"/>
        <c:tickLblPos val="nextTo"/>
        <c:crossAx val="39942336"/>
        <c:crossesAt val="0"/>
      </c:serAx>
    </c:plotArea>
    <c:legend>
      <c:legendPos val="r"/>
      <c:layout>
        <c:manualLayout>
          <c:xMode val="edge"/>
          <c:yMode val="edge"/>
          <c:x val="0.11140382550087026"/>
          <c:y val="0.8691360414888627"/>
          <c:w val="0.88660905848307425"/>
          <c:h val="0.12450014428824667"/>
        </c:manualLayout>
      </c:layout>
      <c:overlay val="0"/>
      <c:txPr>
        <a:bodyPr/>
        <a:lstStyle/>
        <a:p>
          <a:pPr>
            <a:defRPr sz="8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36351706036747"/>
          <c:y val="8.5559378391484059E-2"/>
          <c:w val="0.82188713910761169"/>
          <c:h val="0.832619568387284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'docente '!$C$2</c:f>
              <c:strCache>
                <c:ptCount val="1"/>
                <c:pt idx="0">
                  <c:v> VISITANTE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 i="0" baseline="0">
                    <a:solidFill>
                      <a:sysClr val="windowText" lastClr="0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'!$C$3:$C$13</c:f>
              <c:numCache>
                <c:formatCode>#,##0;\(#,##0\)</c:formatCode>
                <c:ptCount val="11"/>
                <c:pt idx="0">
                  <c:v>260</c:v>
                </c:pt>
                <c:pt idx="1">
                  <c:v>256</c:v>
                </c:pt>
                <c:pt idx="2">
                  <c:v>221</c:v>
                </c:pt>
                <c:pt idx="3">
                  <c:v>189</c:v>
                </c:pt>
                <c:pt idx="4">
                  <c:v>275</c:v>
                </c:pt>
                <c:pt idx="5">
                  <c:v>258</c:v>
                </c:pt>
                <c:pt idx="6">
                  <c:v>230</c:v>
                </c:pt>
                <c:pt idx="7">
                  <c:v>243</c:v>
                </c:pt>
                <c:pt idx="8">
                  <c:v>302</c:v>
                </c:pt>
                <c:pt idx="9">
                  <c:v>337</c:v>
                </c:pt>
                <c:pt idx="10">
                  <c:v>306</c:v>
                </c:pt>
              </c:numCache>
            </c:numRef>
          </c:val>
        </c:ser>
        <c:ser>
          <c:idx val="1"/>
          <c:order val="1"/>
          <c:tx>
            <c:strRef>
              <c:f>'docente '!$D$2</c:f>
              <c:strCache>
                <c:ptCount val="1"/>
                <c:pt idx="0">
                  <c:v> SUBSTITUTO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 i="0" baseline="0">
                    <a:solidFill>
                      <a:srgbClr val="C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'!$D$3:$D$13</c:f>
              <c:numCache>
                <c:formatCode>#,##0;\(#,##0\)</c:formatCode>
                <c:ptCount val="11"/>
                <c:pt idx="0">
                  <c:v>9068</c:v>
                </c:pt>
                <c:pt idx="1">
                  <c:v>9445</c:v>
                </c:pt>
                <c:pt idx="2">
                  <c:v>9042</c:v>
                </c:pt>
                <c:pt idx="3">
                  <c:v>9658</c:v>
                </c:pt>
                <c:pt idx="4">
                  <c:v>10316</c:v>
                </c:pt>
                <c:pt idx="5">
                  <c:v>9562</c:v>
                </c:pt>
                <c:pt idx="6">
                  <c:v>7527</c:v>
                </c:pt>
                <c:pt idx="7">
                  <c:v>4880</c:v>
                </c:pt>
                <c:pt idx="8">
                  <c:v>4264</c:v>
                </c:pt>
                <c:pt idx="9">
                  <c:v>4019</c:v>
                </c:pt>
                <c:pt idx="10">
                  <c:v>5889</c:v>
                </c:pt>
              </c:numCache>
            </c:numRef>
          </c:val>
        </c:ser>
        <c:ser>
          <c:idx val="2"/>
          <c:order val="2"/>
          <c:tx>
            <c:strRef>
              <c:f>'docente '!$E$2</c:f>
              <c:strCache>
                <c:ptCount val="1"/>
                <c:pt idx="0">
                  <c:v> EFETIVO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0"/>
              <c:layout>
                <c:manualLayout>
                  <c:x val="2.5000000000000001E-2"/>
                  <c:y val="1.5639965825386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 i="0" baseline="0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'!$E$3:$E$13</c:f>
              <c:numCache>
                <c:formatCode>#,##0;\(#,##0\)</c:formatCode>
                <c:ptCount val="11"/>
                <c:pt idx="0">
                  <c:v>40523</c:v>
                </c:pt>
                <c:pt idx="1">
                  <c:v>41152</c:v>
                </c:pt>
                <c:pt idx="2">
                  <c:v>41902</c:v>
                </c:pt>
                <c:pt idx="3">
                  <c:v>45642</c:v>
                </c:pt>
                <c:pt idx="4">
                  <c:v>45849</c:v>
                </c:pt>
                <c:pt idx="5">
                  <c:v>48912</c:v>
                </c:pt>
                <c:pt idx="6">
                  <c:v>56215</c:v>
                </c:pt>
                <c:pt idx="7">
                  <c:v>63212</c:v>
                </c:pt>
                <c:pt idx="8">
                  <c:v>66144</c:v>
                </c:pt>
                <c:pt idx="9">
                  <c:v>68285</c:v>
                </c:pt>
                <c:pt idx="10">
                  <c:v>72871</c:v>
                </c:pt>
              </c:numCache>
            </c:numRef>
          </c:val>
        </c:ser>
        <c:ser>
          <c:idx val="3"/>
          <c:order val="3"/>
          <c:tx>
            <c:strRef>
              <c:f>'docente '!$F$2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200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'!$F$3:$F$13</c:f>
              <c:numCache>
                <c:formatCode>#,##0;\(#,##0\)</c:formatCode>
                <c:ptCount val="11"/>
                <c:pt idx="0">
                  <c:v>49851</c:v>
                </c:pt>
                <c:pt idx="1">
                  <c:v>50853</c:v>
                </c:pt>
                <c:pt idx="2">
                  <c:v>51165</c:v>
                </c:pt>
                <c:pt idx="3">
                  <c:v>55489</c:v>
                </c:pt>
                <c:pt idx="4">
                  <c:v>56440</c:v>
                </c:pt>
                <c:pt idx="5">
                  <c:v>58732</c:v>
                </c:pt>
                <c:pt idx="6">
                  <c:v>63972</c:v>
                </c:pt>
                <c:pt idx="7">
                  <c:v>68335</c:v>
                </c:pt>
                <c:pt idx="8">
                  <c:v>70710</c:v>
                </c:pt>
                <c:pt idx="9">
                  <c:v>72641</c:v>
                </c:pt>
                <c:pt idx="10">
                  <c:v>79066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254848"/>
        <c:axId val="78939264"/>
        <c:axId val="43272704"/>
      </c:bar3DChart>
      <c:catAx>
        <c:axId val="74254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900"/>
            </a:pPr>
            <a:endParaRPr lang="pt-BR"/>
          </a:p>
        </c:txPr>
        <c:crossAx val="78939264"/>
        <c:crosses val="autoZero"/>
        <c:auto val="0"/>
        <c:lblAlgn val="ctr"/>
        <c:lblOffset val="100"/>
        <c:noMultiLvlLbl val="0"/>
      </c:catAx>
      <c:valAx>
        <c:axId val="789392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;\(#,##0\)" sourceLinked="1"/>
        <c:majorTickMark val="out"/>
        <c:minorTickMark val="none"/>
        <c:tickLblPos val="nextTo"/>
        <c:crossAx val="74254848"/>
        <c:crosses val="autoZero"/>
        <c:crossBetween val="between"/>
      </c:valAx>
      <c:serAx>
        <c:axId val="43272704"/>
        <c:scaling>
          <c:orientation val="minMax"/>
        </c:scaling>
        <c:delete val="1"/>
        <c:axPos val="b"/>
        <c:majorTickMark val="out"/>
        <c:minorTickMark val="none"/>
        <c:tickLblPos val="nextTo"/>
        <c:crossAx val="78939264"/>
        <c:crosses val="autoZero"/>
      </c:serAx>
    </c:plotArea>
    <c:legend>
      <c:legendPos val="r"/>
      <c:layout>
        <c:manualLayout>
          <c:xMode val="edge"/>
          <c:yMode val="edge"/>
          <c:x val="8.4806211723534558E-2"/>
          <c:y val="0.86497299081119539"/>
          <c:w val="0.79297156605424324"/>
          <c:h val="0.1311650627004957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Técnicos!$A$2</c:f>
              <c:strCache>
                <c:ptCount val="1"/>
                <c:pt idx="0">
                  <c:v>Ano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val>
        </c:ser>
        <c:ser>
          <c:idx val="1"/>
          <c:order val="1"/>
          <c:tx>
            <c:strRef>
              <c:f>Técnicos!$B$2</c:f>
              <c:strCache>
                <c:ptCount val="1"/>
                <c:pt idx="0">
                  <c:v>Qtde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1.5867999777619771E-3"/>
                  <c:y val="-0.172142993887668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124535854422879E-4"/>
                  <c:y val="-0.231517159784748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448453140682169E-3"/>
                  <c:y val="-0.229523488715570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7605462360683177E-3"/>
                  <c:y val="-0.235913298830035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6314018440002692E-3"/>
                  <c:y val="-0.222469037722269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6630471358304295E-3"/>
                  <c:y val="-0.251223183237364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7160906726124801E-3"/>
                  <c:y val="-0.253753698983089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0317915946125466E-3"/>
                  <c:y val="-0.297153339594005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32777310840866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8580453363062058E-3"/>
                  <c:y val="-0.341626417990686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8.1358977285030012E-4"/>
                  <c:y val="-0.36838689243660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3474925166126812E-3"/>
                  <c:y val="-0.38755632278000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Técnicos!$B$3:$B$14</c:f>
              <c:numCache>
                <c:formatCode>#,##0</c:formatCode>
                <c:ptCount val="12"/>
                <c:pt idx="0">
                  <c:v>85019</c:v>
                </c:pt>
                <c:pt idx="1">
                  <c:v>89677</c:v>
                </c:pt>
                <c:pt idx="2">
                  <c:v>89534</c:v>
                </c:pt>
                <c:pt idx="3">
                  <c:v>89905</c:v>
                </c:pt>
                <c:pt idx="4">
                  <c:v>89023</c:v>
                </c:pt>
                <c:pt idx="5">
                  <c:v>90618</c:v>
                </c:pt>
                <c:pt idx="6">
                  <c:v>91196</c:v>
                </c:pt>
                <c:pt idx="7">
                  <c:v>94692</c:v>
                </c:pt>
                <c:pt idx="8">
                  <c:v>96751</c:v>
                </c:pt>
                <c:pt idx="9">
                  <c:v>98398</c:v>
                </c:pt>
                <c:pt idx="10">
                  <c:v>100241</c:v>
                </c:pt>
                <c:pt idx="11">
                  <c:v>102056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1906176"/>
        <c:axId val="78945024"/>
        <c:axId val="0"/>
      </c:bar3DChart>
      <c:catAx>
        <c:axId val="8190617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t-BR"/>
          </a:p>
        </c:txPr>
        <c:crossAx val="78945024"/>
        <c:crosses val="autoZero"/>
        <c:auto val="1"/>
        <c:lblAlgn val="ctr"/>
        <c:lblOffset val="100"/>
        <c:noMultiLvlLbl val="0"/>
      </c:catAx>
      <c:valAx>
        <c:axId val="78945024"/>
        <c:scaling>
          <c:orientation val="minMax"/>
          <c:max val="110000"/>
          <c:min val="78000"/>
        </c:scaling>
        <c:delete val="0"/>
        <c:axPos val="l"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t-BR"/>
          </a:p>
        </c:txPr>
        <c:crossAx val="81906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317633428224294E-2"/>
                  <c:y val="-1.8128912679206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022343399757007E-2"/>
                  <c:y val="-2.3308602016122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587039768411112E-3"/>
                  <c:y val="-2.071875734766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454106742579384E-2"/>
                  <c:y val="-1.5539068010748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885870085401865E-2"/>
                  <c:y val="-1.5539068010748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749284033775634E-2"/>
                  <c:y val="-2.3308602016122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8635266856448589E-3"/>
                  <c:y val="-2.58984466845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1588167141120422E-3"/>
                  <c:y val="-1.8128912679206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Plan1!$B$7:$B$14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Plan1!$C$7:$C$14</c:f>
              <c:numCache>
                <c:formatCode>_-* #,##0_-;\-* #,##0_-;_-* "-"??_-;_-@_-</c:formatCode>
                <c:ptCount val="8"/>
                <c:pt idx="0">
                  <c:v>126301633</c:v>
                </c:pt>
                <c:pt idx="1">
                  <c:v>200000000</c:v>
                </c:pt>
                <c:pt idx="2">
                  <c:v>295582521</c:v>
                </c:pt>
                <c:pt idx="3">
                  <c:v>395189588</c:v>
                </c:pt>
                <c:pt idx="4">
                  <c:v>503843628</c:v>
                </c:pt>
                <c:pt idx="5">
                  <c:v>603757226</c:v>
                </c:pt>
                <c:pt idx="6">
                  <c:v>742720249.21091473</c:v>
                </c:pt>
                <c:pt idx="7">
                  <c:v>895026718.29686558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6707328"/>
        <c:axId val="38973952"/>
        <c:axId val="0"/>
      </c:bar3DChart>
      <c:catAx>
        <c:axId val="7670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973952"/>
        <c:crosses val="autoZero"/>
        <c:auto val="1"/>
        <c:lblAlgn val="ctr"/>
        <c:lblOffset val="100"/>
        <c:noMultiLvlLbl val="0"/>
      </c:catAx>
      <c:valAx>
        <c:axId val="38973952"/>
        <c:scaling>
          <c:orientation val="minMax"/>
        </c:scaling>
        <c:delete val="0"/>
        <c:axPos val="l"/>
        <c:numFmt formatCode="_-* #,##0_-;\-* #,##0_-;_-* &quot;-&quot;??_-;_-@_-" sourceLinked="1"/>
        <c:majorTickMark val="out"/>
        <c:minorTickMark val="none"/>
        <c:tickLblPos val="nextTo"/>
        <c:crossAx val="76707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6"/>
              <c:pt idx="0">
                <c:v>2008</c:v>
              </c:pt>
              <c:pt idx="1">
                <c:v>2009</c:v>
              </c:pt>
              <c:pt idx="2">
                <c:v>2010</c:v>
              </c:pt>
              <c:pt idx="3">
                <c:v>2011</c:v>
              </c:pt>
              <c:pt idx="4">
                <c:v>2012</c:v>
              </c:pt>
              <c:pt idx="5">
                <c:v>2013</c:v>
              </c:pt>
            </c:numLit>
          </c:cat>
          <c:val>
            <c:numRef>
              <c:f>'[graficos Comissaõ  14 11 2012.xlsx]PNAES'!$C$27:$H$27</c:f>
              <c:numCache>
                <c:formatCode>#,##0</c:formatCode>
                <c:ptCount val="6"/>
                <c:pt idx="0">
                  <c:v>198000</c:v>
                </c:pt>
                <c:pt idx="1">
                  <c:v>409000</c:v>
                </c:pt>
                <c:pt idx="2">
                  <c:v>734000</c:v>
                </c:pt>
                <c:pt idx="3">
                  <c:v>1078000</c:v>
                </c:pt>
                <c:pt idx="4">
                  <c:v>1096780</c:v>
                </c:pt>
                <c:pt idx="5">
                  <c:v>1366108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486208"/>
        <c:axId val="73056256"/>
        <c:axId val="0"/>
      </c:bar3DChart>
      <c:catAx>
        <c:axId val="8348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3056256"/>
        <c:crosses val="autoZero"/>
        <c:auto val="1"/>
        <c:lblAlgn val="ctr"/>
        <c:lblOffset val="100"/>
        <c:noMultiLvlLbl val="0"/>
      </c:catAx>
      <c:valAx>
        <c:axId val="730562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83486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42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42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3CB08-0220-464B-846E-7FFDEC28B5EA}" type="datetimeFigureOut">
              <a:rPr lang="pt-BR"/>
              <a:pPr>
                <a:defRPr/>
              </a:pPr>
              <a:t>16/12/2015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30694"/>
            <a:ext cx="3038604" cy="4642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159" y="8830694"/>
            <a:ext cx="3038604" cy="4642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84EF62D-64B9-4665-BB33-553A438527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28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0" y="0"/>
            <a:ext cx="3038604" cy="465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696913"/>
            <a:ext cx="4645025" cy="348456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0713" y="4416086"/>
            <a:ext cx="5608975" cy="41810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0" y="8829215"/>
            <a:ext cx="3038604" cy="465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FF939713-74F4-4A2F-BA13-B7912FB610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0737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3555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06202A2-E295-453A-8B3F-214A4C15590A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10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931558" y="697823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5" y="4416088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6AC5EF0-5D1A-4652-9565-5271C4845558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11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14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15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16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2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3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4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5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6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7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8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31557" y="697822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4" y="4416087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971798" y="1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971798" y="8829215"/>
            <a:ext cx="3036967" cy="4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02ACD2E-713B-42F9-BF33-3A71E2368BA6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9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2532" name="Text Box 1"/>
          <p:cNvSpPr txBox="1">
            <a:spLocks noChangeArrowheads="1"/>
          </p:cNvSpPr>
          <p:nvPr/>
        </p:nvSpPr>
        <p:spPr bwMode="auto">
          <a:xfrm>
            <a:off x="931558" y="697823"/>
            <a:ext cx="5148927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body"/>
          </p:nvPr>
        </p:nvSpPr>
        <p:spPr>
          <a:xfrm>
            <a:off x="700715" y="4416088"/>
            <a:ext cx="5610613" cy="41824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50C93-814E-40E7-84BF-5FB5BF6475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99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5DD21-119C-4B45-99DA-9AE29D532C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67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78EEA-CC42-4E2B-8C8D-02BF79D223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0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A76E0-9794-4EFF-9E69-A4B0408859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08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04459-0B20-4258-B4C8-063A1ABDC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0921E-6D6D-49DF-940B-DCCA340AD6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74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A3F45-7713-458F-8B38-B70DD22C7A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38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BAD44-EF9B-4DE1-827B-A4E1707CC2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69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4F310-AB32-40E4-86E8-0033779909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41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A330F-74FF-4136-8FC1-A6F4A33843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99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7572-A383-4694-AE1B-763950F1F8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63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2700" y="0"/>
          <a:ext cx="913130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r:id="rId14" imgW="8085714" imgH="838095" progId="PBrush">
                  <p:embed/>
                </p:oleObj>
              </mc:Choice>
              <mc:Fallback>
                <p:oleObj r:id="rId14" imgW="8085714" imgH="838095" progId="PBrush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0"/>
                        <a:ext cx="9131300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E69B8A-2EB3-4FAF-8312-1496B5E7D2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31250" y="-60024"/>
            <a:ext cx="9142413" cy="6856413"/>
            <a:chOff x="0" y="-17"/>
            <a:chExt cx="5759" cy="4319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863600" y="620688"/>
            <a:ext cx="8280400" cy="138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144000"/>
                </a:solidFill>
              </a:rPr>
              <a:t>MINISTÉRIO DA EDUCAÇÃO</a:t>
            </a:r>
          </a:p>
          <a:p>
            <a:pPr algn="ctr" eaLnBrk="1" hangingPunct="1"/>
            <a:r>
              <a:rPr lang="pt-BR" sz="2800" b="1" dirty="0">
                <a:solidFill>
                  <a:srgbClr val="003300"/>
                </a:solidFill>
              </a:rPr>
              <a:t>Secretaria de Educação Superior</a:t>
            </a:r>
          </a:p>
          <a:p>
            <a:pPr algn="ctr" eaLnBrk="1" hangingPunct="1"/>
            <a:endParaRPr lang="pt-BR" sz="2800" b="1" dirty="0">
              <a:solidFill>
                <a:srgbClr val="144000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87338" y="6215063"/>
            <a:ext cx="8358187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1600" b="1" dirty="0" smtClean="0">
                <a:solidFill>
                  <a:srgbClr val="003300"/>
                </a:solidFill>
              </a:rPr>
              <a:t>Dezembro  </a:t>
            </a:r>
            <a:r>
              <a:rPr lang="pt-BR" sz="1600" b="1" dirty="0" smtClean="0">
                <a:solidFill>
                  <a:srgbClr val="003300"/>
                </a:solidFill>
              </a:rPr>
              <a:t>de 2015</a:t>
            </a:r>
            <a:endParaRPr lang="pt-BR" sz="1600" b="1" dirty="0">
              <a:solidFill>
                <a:srgbClr val="003300"/>
              </a:solidFill>
            </a:endParaRPr>
          </a:p>
        </p:txBody>
      </p: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D6BACA-D835-4A43-97EF-682C7E477BF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23903" y="2641704"/>
            <a:ext cx="8208912" cy="1477328"/>
          </a:xfrm>
          <a:prstGeom prst="rect">
            <a:avLst/>
          </a:prstGeom>
          <a:noFill/>
          <a:effectLst>
            <a:outerShdw blurRad="25400" dist="25400" dir="5400000" algn="ctr" rotWithShape="0">
              <a:schemeClr val="bg1">
                <a:lumMod val="7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 </a:t>
            </a:r>
            <a:r>
              <a:rPr lang="pt-BR" sz="4500" b="1" dirty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E</a:t>
            </a:r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xpansão </a:t>
            </a:r>
            <a:r>
              <a:rPr lang="pt-BR" sz="4500" b="1" dirty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universitária no </a:t>
            </a:r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Brasil -  IFES</a:t>
            </a:r>
            <a:endParaRPr lang="pt-BR" sz="4500" b="1" cap="none" dirty="0">
              <a:ln w="127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33"/>
              </a:solidFill>
              <a:effectLst>
                <a:outerShdw blurRad="25400" dist="63500" dir="5400000" algn="ctr" rotWithShape="0">
                  <a:schemeClr val="tx1">
                    <a:lumMod val="85000"/>
                    <a:lumOff val="15000"/>
                  </a:scheme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298079" y="465313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Audiência Pública – Senado Federal</a:t>
            </a:r>
            <a:endParaRPr lang="pt-BR" sz="2800" b="1" dirty="0">
              <a:ln w="127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33"/>
              </a:solidFill>
              <a:effectLst>
                <a:outerShdw blurRad="25400" dist="63500" dir="5400000" algn="ctr" rotWithShape="0">
                  <a:schemeClr val="tx1">
                    <a:lumMod val="85000"/>
                    <a:lumOff val="1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E4B0C8-4516-407A-9614-B2EC69B1028E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10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323528" y="498515"/>
            <a:ext cx="7992888" cy="553998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Aumento da qualificação dos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ocentes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0" name="Tabela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932747"/>
              </p:ext>
            </p:extLst>
          </p:nvPr>
        </p:nvGraphicFramePr>
        <p:xfrm>
          <a:off x="336694" y="1196752"/>
          <a:ext cx="7992888" cy="5148572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640474"/>
                <a:gridCol w="1640474"/>
                <a:gridCol w="1580888"/>
                <a:gridCol w="1580888"/>
                <a:gridCol w="1550164"/>
              </a:tblGrid>
              <a:tr h="3960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solidFill>
                            <a:schemeClr val="bg1"/>
                          </a:solidFill>
                          <a:effectLst/>
                        </a:rPr>
                        <a:t>Ano</a:t>
                      </a:r>
                      <a:endParaRPr lang="pt-BR" sz="115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solidFill>
                            <a:schemeClr val="bg1"/>
                          </a:solidFill>
                          <a:effectLst/>
                        </a:rPr>
                        <a:t>TITULAÇÃO</a:t>
                      </a:r>
                      <a:endParaRPr lang="pt-BR" sz="115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604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Graduação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Especialização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Mestrado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Doutorado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2003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10,0%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50,9%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2004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9,1%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30,9%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54,2%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2005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8,4%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29,1%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57,3%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2006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7,5%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28,2%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59,8%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2007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2008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3,6%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25,7%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64,5%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2009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65,3%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2010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4,6%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27,1%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65,7%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2011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67,4%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2012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25,4%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68,8%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1,78%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3,29%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24,14%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70,79%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776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19" name="Espaço Reservado para Número de Slide 4"/>
          <p:cNvSpPr>
            <a:spLocks noGrp="1"/>
          </p:cNvSpPr>
          <p:nvPr>
            <p:ph type="sldNum" sz="quarter" idx="11"/>
          </p:nvPr>
        </p:nvSpPr>
        <p:spPr>
          <a:xfrm>
            <a:off x="8100392" y="6356350"/>
            <a:ext cx="584821" cy="463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D5A895-DE37-4D05-B970-43736A44C337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11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pt-BR" sz="3600" b="1" dirty="0">
              <a:solidFill>
                <a:srgbClr val="003300"/>
              </a:solidFill>
              <a:ea typeface="+mn-ea"/>
              <a:cs typeface="+mn-cs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7504" y="274638"/>
            <a:ext cx="8579296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Técnico-Administrativos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4049778"/>
              </p:ext>
            </p:extLst>
          </p:nvPr>
        </p:nvGraphicFramePr>
        <p:xfrm>
          <a:off x="755576" y="1441460"/>
          <a:ext cx="7632848" cy="493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</a:t>
            </a:r>
            <a:r>
              <a:rPr lang="pt-BR" sz="1000" dirty="0" err="1" smtClean="0">
                <a:solidFill>
                  <a:schemeClr val="tx1"/>
                </a:solidFill>
              </a:rPr>
              <a:t>Siape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3" name="Espaço Reservado para Número de Slide 1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156233-B17F-4BC8-AE62-C51F418CCF8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12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b="1" kern="1200" dirty="0" smtClean="0">
                <a:solidFill>
                  <a:srgbClr val="003300"/>
                </a:solidFill>
                <a:ea typeface="+mn-ea"/>
                <a:cs typeface="+mn-cs"/>
              </a:rPr>
              <a:t> </a:t>
            </a:r>
            <a:endParaRPr lang="pt-BR" b="1" kern="1200" dirty="0">
              <a:solidFill>
                <a:srgbClr val="003300"/>
              </a:solidFill>
              <a:ea typeface="+mn-ea"/>
              <a:cs typeface="+mn-cs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1520" y="255724"/>
            <a:ext cx="849694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Recursos Orçamentários do PNAES para as Universidades Federais de 2008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27784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reais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8865807"/>
              </p:ext>
            </p:extLst>
          </p:nvPr>
        </p:nvGraphicFramePr>
        <p:xfrm>
          <a:off x="136909" y="1484784"/>
          <a:ext cx="8870181" cy="4903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1" name="Espaço Reservado para Número de Slide 1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FCCC0E0-73E8-46D8-88F0-9D2BB5E49A78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13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5536" y="613112"/>
            <a:ext cx="813690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Benefícios atendidos pelo PNAES de </a:t>
            </a:r>
            <a:endParaRPr lang="pt-BR" sz="30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2008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333148"/>
              </p:ext>
            </p:extLst>
          </p:nvPr>
        </p:nvGraphicFramePr>
        <p:xfrm>
          <a:off x="755576" y="1772816"/>
          <a:ext cx="734481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6970" y="-243408"/>
            <a:ext cx="9164338" cy="7101408"/>
            <a:chOff x="-125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5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17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87338" y="1124744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smtClean="0">
                <a:solidFill>
                  <a:schemeClr val="tx1"/>
                </a:solidFill>
              </a:rPr>
              <a:t>Meta 12: elevar a taxa bruta de matrícula na educação superior para 50% (cinquenta por cento) e a taxa líquida para 33% (trinta e três por cento) da população de 18 (dezoito) a 24 (vinte e quatro) anos, assegurada a qualidade da oferta e expansão para, </a:t>
            </a:r>
            <a:r>
              <a:rPr lang="pt-BR" b="1" i="1" dirty="0" smtClean="0">
                <a:solidFill>
                  <a:srgbClr val="FF0000"/>
                </a:solidFill>
              </a:rPr>
              <a:t>pelo menos, 40% (quarenta por cento) das novas matrículas, no segmento público</a:t>
            </a:r>
            <a:r>
              <a:rPr lang="pt-BR" b="1" dirty="0">
                <a:solidFill>
                  <a:srgbClr val="FF0000"/>
                </a:solidFill>
              </a:rPr>
              <a:t>.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870700"/>
              </p:ext>
            </p:extLst>
          </p:nvPr>
        </p:nvGraphicFramePr>
        <p:xfrm>
          <a:off x="287338" y="3212976"/>
          <a:ext cx="8424935" cy="882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0269"/>
                <a:gridCol w="2314425"/>
                <a:gridCol w="2190050"/>
                <a:gridCol w="1860191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Cenário </a:t>
                      </a:r>
                      <a:r>
                        <a:rPr lang="pt-BR" sz="1400" u="none" strike="noStrike" dirty="0" smtClean="0">
                          <a:effectLst/>
                        </a:rPr>
                        <a:t>Atual (Censo INEP 2013 - graduação</a:t>
                      </a:r>
                      <a:r>
                        <a:rPr lang="pt-BR" sz="1400" u="none" strike="noStrike" baseline="0" dirty="0" smtClean="0">
                          <a:effectLst/>
                        </a:rPr>
                        <a:t> presencial)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População </a:t>
                      </a:r>
                      <a:r>
                        <a:rPr lang="pt-BR" sz="1400" u="none" strike="noStrike" dirty="0" smtClean="0">
                          <a:effectLst/>
                        </a:rPr>
                        <a:t>- Faixa </a:t>
                      </a:r>
                      <a:r>
                        <a:rPr lang="pt-BR" sz="1400" u="none" strike="noStrike" dirty="0">
                          <a:effectLst/>
                        </a:rPr>
                        <a:t>Etária </a:t>
                      </a:r>
                      <a:r>
                        <a:rPr lang="pt-BR" sz="1400" u="none" strike="noStrike" dirty="0" smtClean="0">
                          <a:effectLst/>
                        </a:rPr>
                        <a:t>    18-24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Matrículas Total Ensino Superior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Matrículas Enisno Superior Público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Taxa </a:t>
                      </a:r>
                      <a:r>
                        <a:rPr lang="pt-BR" sz="1400" u="none" strike="noStrike" dirty="0">
                          <a:effectLst/>
                        </a:rPr>
                        <a:t>bruta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22.705.000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6.152.405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1.777.974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27,1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379062"/>
              </p:ext>
            </p:extLst>
          </p:nvPr>
        </p:nvGraphicFramePr>
        <p:xfrm>
          <a:off x="287338" y="4653136"/>
          <a:ext cx="8391985" cy="875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7062"/>
                <a:gridCol w="1046703"/>
                <a:gridCol w="1009977"/>
                <a:gridCol w="1065065"/>
                <a:gridCol w="1046703"/>
                <a:gridCol w="954886"/>
                <a:gridCol w="1046703"/>
                <a:gridCol w="954886"/>
              </a:tblGrid>
              <a:tr h="29642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Matrículas </a:t>
                      </a:r>
                      <a:r>
                        <a:rPr lang="pt-BR" sz="1400" u="none" strike="noStrike" dirty="0" smtClean="0">
                          <a:effectLst/>
                        </a:rPr>
                        <a:t>Públicas </a:t>
                      </a:r>
                      <a:r>
                        <a:rPr lang="pt-BR" sz="1400" u="none" strike="noStrike" dirty="0">
                          <a:effectLst/>
                        </a:rPr>
                        <a:t>por categoria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598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Universidades</a:t>
                      </a:r>
                      <a:r>
                        <a:rPr lang="pt-BR" sz="1400" u="none" strike="noStrike" baseline="0" dirty="0" smtClean="0">
                          <a:effectLst/>
                        </a:rPr>
                        <a:t> Federais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Institutos Federais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baseline="0" dirty="0" smtClean="0">
                          <a:effectLst/>
                        </a:rPr>
                        <a:t>Estaduais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Municipais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7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932.263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52,4%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111.668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6,3%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557.588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31,4%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174.879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9,8%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200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019" y="-215599"/>
            <a:ext cx="9155319" cy="7013577"/>
            <a:chOff x="-188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8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093710"/>
              </p:ext>
            </p:extLst>
          </p:nvPr>
        </p:nvGraphicFramePr>
        <p:xfrm>
          <a:off x="338206" y="1124744"/>
          <a:ext cx="8496943" cy="1292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9988"/>
                <a:gridCol w="1887229"/>
                <a:gridCol w="1785813"/>
                <a:gridCol w="1516839"/>
                <a:gridCol w="1627074"/>
              </a:tblGrid>
              <a:tr h="32129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Projeção para atingimento da Meta 12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815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Diferença </a:t>
                      </a:r>
                      <a:r>
                        <a:rPr lang="pt-BR" sz="1400" u="none" strike="noStrike" dirty="0" smtClean="0">
                          <a:effectLst/>
                        </a:rPr>
                        <a:t>p</a:t>
                      </a:r>
                      <a:r>
                        <a:rPr lang="pt-BR" sz="1400" u="none" strike="noStrike" dirty="0">
                          <a:effectLst/>
                        </a:rPr>
                        <a:t>/ Meta 12                      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Total de Matrículas Novas - Ensino Superior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Participação das Instituições Públicas 40%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Total de Matrículas  Publicas em 2024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Variação </a:t>
                      </a:r>
                      <a:r>
                        <a:rPr lang="pt-BR" sz="1400" u="none" strike="noStrike" dirty="0">
                          <a:effectLst/>
                        </a:rPr>
                        <a:t>de Matrículas no Ensino Público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2129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22,90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5.200.095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2.080.038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3.701.185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128,31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38206" y="2852936"/>
            <a:ext cx="84969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Participação das IFES na matrículas públicas (graduação presencial) = 52,43% (CENSO/INEP 2013 e IBGE/PNAD 2013).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Projeção das IFES para 2024: mantido o cenário atual em que das 5.200.095 novas matrículas 2.080.038 têm que ser públicas, as universidades federais terão 1.090.563 novas matrículas, totalizando em 2024 um número aproximado de 2.022.826 matrículas presencias.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Ao custo aluno </a:t>
            </a:r>
            <a:r>
              <a:rPr lang="pt-BR" dirty="0" smtClean="0">
                <a:solidFill>
                  <a:schemeClr val="tx1"/>
                </a:solidFill>
              </a:rPr>
              <a:t>estipulado </a:t>
            </a:r>
            <a:r>
              <a:rPr lang="pt-BR" dirty="0">
                <a:solidFill>
                  <a:schemeClr val="tx1"/>
                </a:solidFill>
              </a:rPr>
              <a:t>pelo TCU de 27.060,00 </a:t>
            </a:r>
            <a:r>
              <a:rPr lang="pt-BR" dirty="0" smtClean="0">
                <a:solidFill>
                  <a:schemeClr val="tx1"/>
                </a:solidFill>
              </a:rPr>
              <a:t>reais/ano </a:t>
            </a:r>
            <a:r>
              <a:rPr lang="pt-BR" dirty="0">
                <a:solidFill>
                  <a:schemeClr val="tx1"/>
                </a:solidFill>
              </a:rPr>
              <a:t>o investimento para </a:t>
            </a:r>
            <a:r>
              <a:rPr lang="pt-BR" dirty="0" smtClean="0">
                <a:solidFill>
                  <a:schemeClr val="tx1"/>
                </a:solidFill>
              </a:rPr>
              <a:t>implantar  as 1.090.563 novas matrículas seria </a:t>
            </a:r>
            <a:r>
              <a:rPr lang="pt-BR" dirty="0">
                <a:solidFill>
                  <a:schemeClr val="tx1"/>
                </a:solidFill>
              </a:rPr>
              <a:t>algo em torno de 29,5 bilhões de </a:t>
            </a:r>
            <a:r>
              <a:rPr lang="pt-BR" dirty="0" smtClean="0">
                <a:solidFill>
                  <a:schemeClr val="tx1"/>
                </a:solidFill>
              </a:rPr>
              <a:t>reais.</a:t>
            </a:r>
          </a:p>
        </p:txBody>
      </p:sp>
    </p:spTree>
    <p:extLst>
      <p:ext uri="{BB962C8B-B14F-4D97-AF65-F5344CB8AC3E}">
        <p14:creationId xmlns:p14="http://schemas.microsoft.com/office/powerpoint/2010/main" val="3279232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157152" y="-34822"/>
            <a:ext cx="9142413" cy="6856413"/>
            <a:chOff x="0" y="-17"/>
            <a:chExt cx="5759" cy="4319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79388" y="0"/>
            <a:ext cx="8280400" cy="138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144000"/>
                </a:solidFill>
              </a:rPr>
              <a:t>MINISTÉRIO DA EDUCAÇÃO</a:t>
            </a:r>
          </a:p>
          <a:p>
            <a:pPr algn="ctr" eaLnBrk="1" hangingPunct="1"/>
            <a:r>
              <a:rPr lang="pt-BR" sz="2800" b="1" dirty="0">
                <a:solidFill>
                  <a:srgbClr val="003300"/>
                </a:solidFill>
              </a:rPr>
              <a:t>Secretaria de Educação Superior</a:t>
            </a:r>
          </a:p>
          <a:p>
            <a:pPr algn="ctr" eaLnBrk="1" hangingPunct="1"/>
            <a:endParaRPr lang="pt-BR" sz="2800" b="1" dirty="0">
              <a:solidFill>
                <a:srgbClr val="144000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87338" y="6215063"/>
            <a:ext cx="8358187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1600" b="1" dirty="0" smtClean="0">
                <a:solidFill>
                  <a:srgbClr val="003300"/>
                </a:solidFill>
              </a:rPr>
              <a:t>Dezembro  </a:t>
            </a:r>
            <a:r>
              <a:rPr lang="pt-BR" sz="1600" b="1" dirty="0" smtClean="0">
                <a:solidFill>
                  <a:srgbClr val="003300"/>
                </a:solidFill>
              </a:rPr>
              <a:t>de 2015</a:t>
            </a:r>
            <a:endParaRPr lang="pt-BR" sz="1600" b="1" dirty="0">
              <a:solidFill>
                <a:srgbClr val="003300"/>
              </a:solidFill>
            </a:endParaRPr>
          </a:p>
        </p:txBody>
      </p: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21</a:t>
            </a:r>
          </a:p>
        </p:txBody>
      </p:sp>
      <p:sp>
        <p:nvSpPr>
          <p:cNvPr id="9" name="Retângulo 8"/>
          <p:cNvSpPr/>
          <p:nvPr/>
        </p:nvSpPr>
        <p:spPr>
          <a:xfrm>
            <a:off x="623903" y="2641704"/>
            <a:ext cx="8208912" cy="784830"/>
          </a:xfrm>
          <a:prstGeom prst="rect">
            <a:avLst/>
          </a:prstGeom>
          <a:noFill/>
          <a:effectLst>
            <a:outerShdw blurRad="25400" dist="25400" dir="5400000" algn="ctr" rotWithShape="0">
              <a:schemeClr val="bg1">
                <a:lumMod val="7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Obrigado </a:t>
            </a:r>
            <a:endParaRPr lang="pt-BR" sz="4500" b="1" cap="none" dirty="0">
              <a:ln w="127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33"/>
              </a:solidFill>
              <a:effectLst>
                <a:outerShdw blurRad="25400" dist="63500" dir="5400000" algn="ctr" rotWithShape="0">
                  <a:schemeClr val="tx1">
                    <a:lumMod val="85000"/>
                    <a:lumOff val="1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12551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0" y="527050"/>
            <a:ext cx="8675688" cy="98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</a:t>
            </a:r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Expansão das vagas públicas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003300"/>
                </a:solidFill>
                <a:latin typeface="Myriad Pro" charset="0"/>
              </a:rPr>
              <a:t> </a:t>
            </a:r>
            <a:endParaRPr lang="pt-BR" sz="2800" b="1" dirty="0">
              <a:solidFill>
                <a:srgbClr val="003300"/>
              </a:solidFill>
              <a:latin typeface="Myriad Pro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2193" y="1514116"/>
            <a:ext cx="7919614" cy="4562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339933"/>
                </a:solidFill>
              </a:rPr>
              <a:t>O processo do aumento de vagas públicas nas Universidades Federais foi implementado sobre 3 aspectos: </a:t>
            </a:r>
          </a:p>
          <a:p>
            <a:pPr algn="just"/>
            <a:endParaRPr lang="pt-BR" sz="2000" b="1" dirty="0">
              <a:solidFill>
                <a:srgbClr val="339933"/>
              </a:solidFill>
            </a:endParaRPr>
          </a:p>
          <a:p>
            <a:pPr algn="just"/>
            <a:r>
              <a:rPr lang="pt-BR" sz="2800" b="1" dirty="0" smtClean="0">
                <a:solidFill>
                  <a:srgbClr val="339933"/>
                </a:solidFill>
              </a:rPr>
              <a:t>Interiorização,  Expansão  e  Integração.</a:t>
            </a:r>
          </a:p>
          <a:p>
            <a:pPr algn="just"/>
            <a:endParaRPr lang="pt-BR" sz="1750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A </a:t>
            </a:r>
            <a:r>
              <a:rPr lang="pt-BR" sz="2000" b="1" dirty="0">
                <a:solidFill>
                  <a:srgbClr val="C00000"/>
                </a:solidFill>
              </a:rPr>
              <a:t>interiorização</a:t>
            </a:r>
            <a:r>
              <a:rPr lang="pt-BR" sz="2000" b="1" dirty="0">
                <a:solidFill>
                  <a:srgbClr val="339933"/>
                </a:solidFill>
              </a:rPr>
              <a:t> </a:t>
            </a:r>
            <a:r>
              <a:rPr lang="pt-BR" sz="2000" b="1" dirty="0" smtClean="0">
                <a:solidFill>
                  <a:srgbClr val="339933"/>
                </a:solidFill>
              </a:rPr>
              <a:t>proporcionou </a:t>
            </a:r>
            <a:r>
              <a:rPr lang="pt-BR" sz="2000" b="1" dirty="0">
                <a:solidFill>
                  <a:srgbClr val="339933"/>
                </a:solidFill>
              </a:rPr>
              <a:t>uma expansão </a:t>
            </a:r>
            <a:r>
              <a:rPr lang="pt-BR" sz="2000" b="1" dirty="0" smtClean="0">
                <a:solidFill>
                  <a:srgbClr val="339933"/>
                </a:solidFill>
              </a:rPr>
              <a:t>de vagas públicas fugindo do tradicional modelo de oferta de vagas nas capitais. Com isso elevou-se  </a:t>
            </a:r>
            <a:r>
              <a:rPr lang="pt-BR" sz="2000" b="1" dirty="0">
                <a:solidFill>
                  <a:srgbClr val="339933"/>
                </a:solidFill>
              </a:rPr>
              <a:t>o número de municípios atendidos por Universidades Federais de 114 para </a:t>
            </a:r>
            <a:r>
              <a:rPr lang="pt-BR" sz="2000" b="1" dirty="0" smtClean="0">
                <a:solidFill>
                  <a:srgbClr val="339933"/>
                </a:solidFill>
              </a:rPr>
              <a:t>279 </a:t>
            </a:r>
            <a:r>
              <a:rPr lang="pt-BR" sz="2000" b="1" dirty="0">
                <a:solidFill>
                  <a:srgbClr val="339933"/>
                </a:solidFill>
              </a:rPr>
              <a:t>municípios, com um crescimento de </a:t>
            </a:r>
            <a:r>
              <a:rPr lang="pt-BR" sz="2000" b="1" dirty="0" smtClean="0">
                <a:solidFill>
                  <a:srgbClr val="339933"/>
                </a:solidFill>
              </a:rPr>
              <a:t>144%. </a:t>
            </a:r>
            <a:endParaRPr lang="pt-BR" sz="2000" b="1" dirty="0">
              <a:solidFill>
                <a:srgbClr val="339933"/>
              </a:solidFill>
            </a:endParaRPr>
          </a:p>
          <a:p>
            <a:pPr algn="just"/>
            <a:endParaRPr lang="pt-BR" sz="1750" b="1" dirty="0">
              <a:solidFill>
                <a:srgbClr val="339933"/>
              </a:solidFill>
            </a:endParaRPr>
          </a:p>
          <a:p>
            <a:pPr algn="just"/>
            <a:r>
              <a:rPr lang="pt-BR" sz="1750" b="1" dirty="0" smtClean="0">
                <a:solidFill>
                  <a:srgbClr val="339933"/>
                </a:solidFill>
              </a:rPr>
              <a:t>. </a:t>
            </a:r>
            <a:endParaRPr lang="pt-BR" sz="1750" b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279988" y="1988840"/>
            <a:ext cx="8424863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 </a:t>
            </a:r>
            <a:r>
              <a:rPr lang="pt-BR" sz="2000" b="1" dirty="0" smtClean="0">
                <a:solidFill>
                  <a:srgbClr val="C00000"/>
                </a:solidFill>
              </a:rPr>
              <a:t>expansão</a:t>
            </a:r>
            <a:r>
              <a:rPr lang="pt-BR" sz="2000" b="1" dirty="0" smtClean="0">
                <a:solidFill>
                  <a:srgbClr val="339933"/>
                </a:solidFill>
              </a:rPr>
              <a:t>, configurada no REUNI</a:t>
            </a:r>
            <a:r>
              <a:rPr lang="pt-BR" sz="2000" b="1" dirty="0">
                <a:solidFill>
                  <a:srgbClr val="339933"/>
                </a:solidFill>
              </a:rPr>
              <a:t>, trouxe um expressivo crescimento não somente das Universidades Federais, mas também de câmpus no interior do </a:t>
            </a:r>
            <a:r>
              <a:rPr lang="pt-BR" sz="2000" b="1" dirty="0" smtClean="0">
                <a:solidFill>
                  <a:srgbClr val="339933"/>
                </a:solidFill>
              </a:rPr>
              <a:t>país. </a:t>
            </a:r>
            <a:r>
              <a:rPr lang="pt-BR" sz="2000" b="1" dirty="0">
                <a:solidFill>
                  <a:srgbClr val="339933"/>
                </a:solidFill>
              </a:rPr>
              <a:t>D</a:t>
            </a:r>
            <a:r>
              <a:rPr lang="pt-BR" sz="2000" b="1" dirty="0" smtClean="0">
                <a:solidFill>
                  <a:srgbClr val="339933"/>
                </a:solidFill>
              </a:rPr>
              <a:t>e </a:t>
            </a:r>
            <a:r>
              <a:rPr lang="pt-BR" sz="2000" b="1" dirty="0">
                <a:solidFill>
                  <a:srgbClr val="339933"/>
                </a:solidFill>
              </a:rPr>
              <a:t>2003 à </a:t>
            </a:r>
            <a:r>
              <a:rPr lang="pt-BR" sz="2000" b="1" dirty="0" smtClean="0">
                <a:solidFill>
                  <a:srgbClr val="339933"/>
                </a:solidFill>
              </a:rPr>
              <a:t>2013, </a:t>
            </a:r>
            <a:r>
              <a:rPr lang="pt-BR" sz="2000" b="1" dirty="0">
                <a:solidFill>
                  <a:srgbClr val="339933"/>
                </a:solidFill>
              </a:rPr>
              <a:t>houve um salto de 45 para </a:t>
            </a:r>
            <a:r>
              <a:rPr lang="pt-BR" sz="2000" b="1" dirty="0" smtClean="0">
                <a:solidFill>
                  <a:srgbClr val="339933"/>
                </a:solidFill>
              </a:rPr>
              <a:t>63 </a:t>
            </a:r>
            <a:r>
              <a:rPr lang="pt-BR" sz="2000" b="1" dirty="0">
                <a:solidFill>
                  <a:srgbClr val="339933"/>
                </a:solidFill>
              </a:rPr>
              <a:t>Universidades Federais, o que representa a ampliação de </a:t>
            </a:r>
            <a:r>
              <a:rPr lang="pt-BR" sz="2000" b="1" dirty="0" smtClean="0">
                <a:solidFill>
                  <a:srgbClr val="339933"/>
                </a:solidFill>
              </a:rPr>
              <a:t>40%, </a:t>
            </a:r>
            <a:r>
              <a:rPr lang="pt-BR" sz="2000" b="1" dirty="0">
                <a:solidFill>
                  <a:srgbClr val="339933"/>
                </a:solidFill>
              </a:rPr>
              <a:t>e de 148 câmpus para </a:t>
            </a:r>
            <a:r>
              <a:rPr lang="pt-BR" sz="2000" b="1" dirty="0" smtClean="0">
                <a:solidFill>
                  <a:srgbClr val="339933"/>
                </a:solidFill>
              </a:rPr>
              <a:t>321 </a:t>
            </a:r>
            <a:r>
              <a:rPr lang="pt-BR" sz="2000" b="1" dirty="0">
                <a:solidFill>
                  <a:srgbClr val="339933"/>
                </a:solidFill>
              </a:rPr>
              <a:t>câmpus/unidade, crescimento de </a:t>
            </a:r>
            <a:r>
              <a:rPr lang="pt-BR" sz="2000" b="1" dirty="0" smtClean="0">
                <a:solidFill>
                  <a:srgbClr val="339933"/>
                </a:solidFill>
              </a:rPr>
              <a:t>117%. </a:t>
            </a:r>
          </a:p>
        </p:txBody>
      </p:sp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3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9163" y="404664"/>
            <a:ext cx="8675688" cy="95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Processo de Expansão </a:t>
            </a:r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vagas públicas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003300"/>
                </a:solidFill>
                <a:latin typeface="Myriad Pro" charset="0"/>
              </a:rPr>
              <a:t> </a:t>
            </a:r>
            <a:endParaRPr lang="pt-BR" sz="2800" b="1" dirty="0">
              <a:solidFill>
                <a:srgbClr val="003300"/>
              </a:solidFill>
              <a:latin typeface="Myriad Pro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4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54855" y="1268759"/>
            <a:ext cx="784887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A </a:t>
            </a:r>
            <a:r>
              <a:rPr lang="pt-BR" sz="2000" b="1" dirty="0">
                <a:solidFill>
                  <a:srgbClr val="C00000"/>
                </a:solidFill>
              </a:rPr>
              <a:t>Integração</a:t>
            </a:r>
            <a:r>
              <a:rPr lang="pt-BR" sz="2000" b="1" dirty="0">
                <a:solidFill>
                  <a:srgbClr val="339933"/>
                </a:solidFill>
              </a:rPr>
              <a:t> se deu através da criação das universidades : UNILA – Universidade Federal da Integração Latino-Americana, 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UFOPA – Universidade Federal  do Oeste do Pará,  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UNILAB – Universidade  da Integração Internacional  da Lusofonia Afro – Brasileira  </a:t>
            </a:r>
            <a:r>
              <a:rPr lang="pt-BR" sz="2000" b="1" dirty="0" smtClean="0">
                <a:solidFill>
                  <a:srgbClr val="339933"/>
                </a:solidFill>
              </a:rPr>
              <a:t>  e </a:t>
            </a:r>
            <a:endParaRPr lang="pt-BR" sz="2000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UFFS </a:t>
            </a:r>
            <a:r>
              <a:rPr lang="pt-BR" sz="2000" b="1" dirty="0">
                <a:solidFill>
                  <a:srgbClr val="339933"/>
                </a:solidFill>
              </a:rPr>
              <a:t>– Universidade Federal da Fronteira Sul.</a:t>
            </a:r>
            <a:endParaRPr lang="pt-BR" sz="2400" b="1" dirty="0">
              <a:solidFill>
                <a:srgbClr val="339933"/>
              </a:solidFill>
              <a:latin typeface="Myriad Pro" charset="0"/>
            </a:endParaRPr>
          </a:p>
          <a:p>
            <a:pPr algn="just">
              <a:lnSpc>
                <a:spcPct val="150000"/>
              </a:lnSpc>
            </a:pPr>
            <a:endParaRPr lang="pt-BR" sz="2000" b="1" dirty="0">
              <a:solidFill>
                <a:srgbClr val="339933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4005" y="164630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endParaRPr lang="pt-BR" b="1" dirty="0" smtClean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Expansão </a:t>
            </a:r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vagas públicas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b="1" dirty="0">
                <a:solidFill>
                  <a:srgbClr val="003300"/>
                </a:solidFill>
                <a:latin typeface="Myriad Pro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5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4005" y="164630"/>
            <a:ext cx="792088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endParaRPr lang="pt-BR" b="1" dirty="0" smtClean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Expansão de vagas públicas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b="1" dirty="0">
                <a:solidFill>
                  <a:srgbClr val="003300"/>
                </a:solidFill>
                <a:latin typeface="Myriad Pro" charset="0"/>
              </a:rPr>
              <a:t> </a:t>
            </a:r>
          </a:p>
        </p:txBody>
      </p:sp>
      <p:sp>
        <p:nvSpPr>
          <p:cNvPr id="6" name="Retângulo 5"/>
          <p:cNvSpPr/>
          <p:nvPr/>
        </p:nvSpPr>
        <p:spPr>
          <a:xfrm>
            <a:off x="323528" y="1916832"/>
            <a:ext cx="820891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Ainda no âmbito da integração e do desenvolvimento regional, destacam-se a criação de 47 novos câmpus no período entre 2011 e 2014 e a criação das 4 novas universidades : 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Sul da Bahia – </a:t>
            </a:r>
            <a:r>
              <a:rPr lang="pt-BR" b="1" dirty="0" smtClean="0">
                <a:solidFill>
                  <a:srgbClr val="339933"/>
                </a:solidFill>
              </a:rPr>
              <a:t>UFSB, </a:t>
            </a:r>
            <a:endParaRPr lang="pt-BR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Oeste da Bahia – UFOB,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Cariri – UFCA  e </a:t>
            </a:r>
          </a:p>
          <a:p>
            <a:pPr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Sul e Sudeste do Pará – UNIFESSPA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12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6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70369" y="526256"/>
            <a:ext cx="8403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se deu a expansão de vagas no decênio</a:t>
            </a:r>
            <a:r>
              <a:rPr lang="pt-BR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1772816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 quantificação da expansão qualificada é  percebida  com os números que acompanharam a sua implementação, </a:t>
            </a:r>
            <a:r>
              <a:rPr lang="pt-BR" sz="2000" b="1" dirty="0" smtClean="0">
                <a:solidFill>
                  <a:srgbClr val="339933"/>
                </a:solidFill>
              </a:rPr>
              <a:t>tais como:</a:t>
            </a:r>
            <a:endParaRPr lang="pt-BR" sz="2000" b="1" dirty="0" smtClean="0">
              <a:solidFill>
                <a:srgbClr val="339933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Vagas;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Matrículas;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Docentes </a:t>
            </a:r>
            <a:r>
              <a:rPr lang="pt-BR" sz="2000" b="1" dirty="0" smtClean="0">
                <a:solidFill>
                  <a:srgbClr val="339933"/>
                </a:solidFill>
              </a:rPr>
              <a:t>e Técnicos administrativos e suas qualificações;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Assistência Estudantil</a:t>
            </a:r>
            <a:r>
              <a:rPr lang="pt-BR" sz="2000" b="1" dirty="0" smtClean="0">
                <a:solidFill>
                  <a:srgbClr val="339933"/>
                </a:solidFill>
              </a:rPr>
              <a:t>;</a:t>
            </a:r>
            <a:endParaRPr lang="pt-BR" sz="2000" b="1" dirty="0" smtClean="0">
              <a:solidFill>
                <a:srgbClr val="33993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1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7</a:t>
            </a:fld>
            <a:endParaRPr lang="pt-BR" sz="11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467544" y="177313"/>
            <a:ext cx="7992888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agas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Ofertadas na Graduação Presencial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81545"/>
              </p:ext>
            </p:extLst>
          </p:nvPr>
        </p:nvGraphicFramePr>
        <p:xfrm>
          <a:off x="251520" y="1844824"/>
          <a:ext cx="842493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Censo INEP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8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194801"/>
            <a:ext cx="8892480" cy="1477328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Matrículas na </a:t>
            </a:r>
            <a:r>
              <a:rPr lang="pt-BR" sz="3000" b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Graduação Presencial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Pós-graduação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745266"/>
              </p:ext>
            </p:extLst>
          </p:nvPr>
        </p:nvGraphicFramePr>
        <p:xfrm>
          <a:off x="251520" y="1340768"/>
          <a:ext cx="864096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084168" y="6309320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Censo INEP e </a:t>
            </a:r>
            <a:r>
              <a:rPr lang="pt-BR" sz="1000" dirty="0" err="1" smtClean="0">
                <a:solidFill>
                  <a:schemeClr val="tx1"/>
                </a:solidFill>
              </a:rPr>
              <a:t>Geocapes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172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54FC4CF-0887-4252-8F9E-B9D44F8777AD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9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1520" y="326681"/>
            <a:ext cx="8208912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Docentes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275090"/>
              </p:ext>
            </p:extLst>
          </p:nvPr>
        </p:nvGraphicFramePr>
        <p:xfrm>
          <a:off x="539552" y="1804987"/>
          <a:ext cx="7920880" cy="4504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</a:t>
            </a:r>
            <a:r>
              <a:rPr lang="pt-BR" sz="1000" dirty="0" err="1" smtClean="0">
                <a:solidFill>
                  <a:schemeClr val="tx1"/>
                </a:solidFill>
              </a:rPr>
              <a:t>Siape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61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9535</TotalTime>
  <Words>881</Words>
  <Application>Microsoft Office PowerPoint</Application>
  <PresentationFormat>Apresentação na tela (4:3)</PresentationFormat>
  <Paragraphs>225</Paragraphs>
  <Slides>16</Slides>
  <Notes>14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1_Design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Expansao da Educação Superior</dc:title>
  <dc:creator>Antonio Simões</dc:creator>
  <cp:lastModifiedBy>Antonio Simoes Silva</cp:lastModifiedBy>
  <cp:revision>786</cp:revision>
  <cp:lastPrinted>2015-12-16T12:17:43Z</cp:lastPrinted>
  <dcterms:created xsi:type="dcterms:W3CDTF">2010-05-03T19:02:17Z</dcterms:created>
  <dcterms:modified xsi:type="dcterms:W3CDTF">2015-12-16T12:21:59Z</dcterms:modified>
</cp:coreProperties>
</file>