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9" r:id="rId3"/>
    <p:sldId id="279" r:id="rId4"/>
    <p:sldId id="280" r:id="rId5"/>
    <p:sldId id="281" r:id="rId6"/>
    <p:sldId id="282" r:id="rId7"/>
    <p:sldId id="289" r:id="rId8"/>
    <p:sldId id="290" r:id="rId9"/>
    <p:sldId id="284" r:id="rId10"/>
    <p:sldId id="283" r:id="rId11"/>
    <p:sldId id="288" r:id="rId12"/>
    <p:sldId id="287" r:id="rId13"/>
    <p:sldId id="267" r:id="rId14"/>
  </p:sldIdLst>
  <p:sldSz cx="9144000" cy="5143500" type="screen16x9"/>
  <p:notesSz cx="6858000" cy="9144000"/>
  <p:embeddedFontLst>
    <p:embeddedFont>
      <p:font typeface="Playfair Display" panose="020B060402020202020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aleway Black" panose="020B0604020202020204" charset="0"/>
      <p:bold r:id="rId29"/>
      <p:boldItalic r:id="rId30"/>
    </p:embeddedFont>
    <p:embeddedFont>
      <p:font typeface="Raleway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0" autoAdjust="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429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93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94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71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18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1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76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9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10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32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89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87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3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CA59CC-88F1-A329-2384-A4FAD208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15" y="2043288"/>
            <a:ext cx="2868706" cy="244968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Piso Salarial Nacional dos Profissionais do Magistério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0" y="124941"/>
            <a:ext cx="689875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32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92889" y="802019"/>
            <a:ext cx="7112622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Vários projetos de lei em discussão no Congresso Nacional: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EB34C8B-3020-103A-985C-572F34432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D0F7155-7CE0-9BB3-78C7-2B7477D6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6" y="1248265"/>
            <a:ext cx="7531188" cy="37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689" y="1222491"/>
            <a:ext cx="8558222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Poder Judiciário tem acolhido ações judiciais que questionam a vigência: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arenR"/>
            </a:pPr>
            <a:r>
              <a:rPr lang="pt-BR" sz="20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 Lei 11.738/2008, que supostamente teria sido revogada pela Emenda Constitucional nº 108/2020 que tornou o Fundeb permanente; e/ou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arenR"/>
            </a:pPr>
            <a:endParaRPr lang="pt-BR" sz="20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arenR"/>
            </a:pPr>
            <a:r>
              <a:rPr lang="pt-BR" sz="20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 critério de reajuste do PSPN em razão da revogação da Lei nº 11.494/2007 (ambiguidade entre VAAF e VAAT). 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EB34C8B-3020-103A-985C-572F34432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3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689" y="1222491"/>
            <a:ext cx="8558222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0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0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Destaques finais: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Ministério da Educação está instituindo o </a:t>
            </a:r>
            <a:r>
              <a:rPr lang="pt-BR" sz="2000" b="1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Fórum Permanente de Acompanhamento da Evolução do PSPN e Planos de Carreira</a:t>
            </a:r>
            <a:r>
              <a:rPr lang="pt-BR" sz="20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lvl="2" indent="-342900" algn="just">
              <a:buSzPts val="18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 meio deste Fórum, o MEC ouvirá os atores interessados (Undime, Consed, Confederação Nacional dos Trabalhadores da Educação e outras entidades de classe) nessa matéria, assim como especialistas na área, para aperfeiçoar a Lei do Piso.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EB34C8B-3020-103A-985C-572F34432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01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554EAE-DDD8-BC10-25E9-1D014922799C}"/>
              </a:ext>
            </a:extLst>
          </p:cNvPr>
          <p:cNvSpPr txBox="1">
            <a:spLocks/>
          </p:cNvSpPr>
          <p:nvPr/>
        </p:nvSpPr>
        <p:spPr>
          <a:xfrm>
            <a:off x="4673599" y="1928284"/>
            <a:ext cx="4357511" cy="235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Obrigado!</a:t>
            </a:r>
          </a:p>
          <a:p>
            <a:pPr algn="l"/>
            <a:endParaRPr lang="pt-BR" sz="1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Secretaria de Articulação Intersetorial e com os Sistemas de Ensino</a:t>
            </a:r>
          </a:p>
          <a:p>
            <a:pPr algn="l"/>
            <a:endParaRPr lang="pt-BR" sz="2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E-mail: gabinetesase@mec.gov.br</a:t>
            </a:r>
          </a:p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689" y="1222491"/>
            <a:ext cx="8558222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Definição do Piso Salarial Profissional Nacional (PSPN):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b="1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valor abaixo do qual a União, os Estados, o Distrito Federal e os Municípios não poderão fixar o vencimento inicial das Carreiras do magistério público da educação básica para a jornada de 40 (quarenta) horas semanais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689" y="1048240"/>
            <a:ext cx="8558222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Outros regramentos trazidos nesta legislação: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define que os profissionais do magistério público da educação básica são </a:t>
            </a:r>
            <a:r>
              <a:rPr lang="pt-BR" sz="1800" b="1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aqueles que desempenham as atividades de docência ou as de suporte pedagógico à docência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isto é, direção ou administração, planejamento, inspeção, supervisão, orientação e coordenação educacionais, exercidas no âmbito das unidades escolares de educação básica, em suas diversas etapas e modalidades;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b="1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limite máximo de 2/3 (dois terços)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da carga horária para o desempenho das </a:t>
            </a:r>
            <a:r>
              <a:rPr lang="pt-BR" sz="1800" b="1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atividades de interação com os educandos</a:t>
            </a: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; e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elaborar ou adequar seus </a:t>
            </a:r>
            <a:r>
              <a:rPr lang="pt-BR" sz="1800" b="1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Planos de Carreira e Remuneração</a:t>
            </a: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0223A07-E847-BA28-498D-A2AD2C58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9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16089" y="1301069"/>
            <a:ext cx="855822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just">
              <a:buSzPts val="1800"/>
            </a:pPr>
            <a:r>
              <a:rPr lang="pt-BR" sz="24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Metodologia de cálculo do reajuste do PSPN:</a:t>
            </a:r>
          </a:p>
          <a:p>
            <a:pPr algn="just">
              <a:buSzPts val="1800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xmlns="" id="{58FA80DB-0AF3-2B51-2844-0256FCCF9A2B}"/>
                  </a:ext>
                </a:extLst>
              </p:cNvPr>
              <p:cNvSpPr txBox="1"/>
              <p:nvPr/>
            </p:nvSpPr>
            <p:spPr>
              <a:xfrm>
                <a:off x="141111" y="2890276"/>
                <a:ext cx="886177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b="1" dirty="0" smtClean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Piso</m:t>
                      </m:r>
                      <m:r>
                        <m:rPr>
                          <m:nor/>
                        </m:rPr>
                        <a:rPr lang="pt-BR" sz="2000" b="1" dirty="0" smtClean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2023</m:t>
                      </m:r>
                      <m:r>
                        <a:rPr lang="pt-BR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(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Piso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de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2022)</m:t>
                      </m:r>
                      <m:r>
                        <a:rPr lang="pt-BR" sz="2000" b="1" i="0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Raleway Medium"/>
                          <a:cs typeface="Raleway Medium"/>
                          <a:sym typeface="Raleway Medium"/>
                        </a:rPr>
                        <m:t> ×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(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percentual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de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crescimento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do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valor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</m:oMath>
                  </m:oMathPara>
                </a14:m>
                <a:endParaRPr lang="pt-BR" sz="2000" b="1" dirty="0">
                  <a:solidFill>
                    <a:srgbClr val="434343"/>
                  </a:solidFill>
                  <a:latin typeface="+mj-lt"/>
                  <a:ea typeface="Raleway Medium"/>
                  <a:cs typeface="Raleway Medium"/>
                  <a:sym typeface="Raleway Medium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anual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í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nimo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por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aluno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do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Fundeb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de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2022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em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rela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çã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o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dirty="0" smtClean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a</m:t>
                      </m:r>
                      <m:r>
                        <m:rPr>
                          <m:nor/>
                        </m:rPr>
                        <a:rPr lang="pt-BR" sz="2000" b="1" dirty="0">
                          <a:solidFill>
                            <a:srgbClr val="434343"/>
                          </a:solidFill>
                          <a:latin typeface="+mj-lt"/>
                          <a:ea typeface="Raleway Medium"/>
                          <a:cs typeface="Raleway Medium"/>
                          <a:sym typeface="Raleway Medium"/>
                        </a:rPr>
                        <m:t> 2021)</m:t>
                      </m:r>
                    </m:oMath>
                  </m:oMathPara>
                </a14:m>
                <a:endParaRPr lang="pt-BR" sz="2000" b="1" dirty="0">
                  <a:latin typeface="+mj-lt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8FA80DB-0AF3-2B51-2844-0256FCCF9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1" y="2890276"/>
                <a:ext cx="886177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FBF40F-63A6-B1C0-B75C-8EF8FBD78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63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689" y="991673"/>
            <a:ext cx="855822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Histórico dos reajustes: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780D5FF-2686-6B3A-FFA3-5E7520EF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488FFC-5B78-3AFD-539E-A849FB9E9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15" y="1523450"/>
            <a:ext cx="8745170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69689" y="124941"/>
            <a:ext cx="68987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68089" y="1303035"/>
            <a:ext cx="855822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r>
              <a:rPr lang="pt-BR" sz="2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Os ganhos da Lei do Piso ao longo do tempo:</a:t>
            </a:r>
          </a:p>
          <a:p>
            <a:pPr algn="just">
              <a:buSzPts val="1800"/>
            </a:pPr>
            <a:endParaRPr lang="pt-BR" sz="1800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F7264463-C635-AC05-2315-CB73E438B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29584"/>
              </p:ext>
            </p:extLst>
          </p:nvPr>
        </p:nvGraphicFramePr>
        <p:xfrm>
          <a:off x="1048622" y="1971694"/>
          <a:ext cx="7507111" cy="13807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90356">
                  <a:extLst>
                    <a:ext uri="{9D8B030D-6E8A-4147-A177-3AD203B41FA5}">
                      <a16:colId xmlns:a16="http://schemas.microsoft.com/office/drawing/2014/main" xmlns="" val="2475111495"/>
                    </a:ext>
                  </a:extLst>
                </a:gridCol>
                <a:gridCol w="1690356">
                  <a:extLst>
                    <a:ext uri="{9D8B030D-6E8A-4147-A177-3AD203B41FA5}">
                      <a16:colId xmlns:a16="http://schemas.microsoft.com/office/drawing/2014/main" xmlns="" val="1289375360"/>
                    </a:ext>
                  </a:extLst>
                </a:gridCol>
                <a:gridCol w="1690356">
                  <a:extLst>
                    <a:ext uri="{9D8B030D-6E8A-4147-A177-3AD203B41FA5}">
                      <a16:colId xmlns:a16="http://schemas.microsoft.com/office/drawing/2014/main" xmlns="" val="595146941"/>
                    </a:ext>
                  </a:extLst>
                </a:gridCol>
                <a:gridCol w="2436043">
                  <a:extLst>
                    <a:ext uri="{9D8B030D-6E8A-4147-A177-3AD203B41FA5}">
                      <a16:colId xmlns:a16="http://schemas.microsoft.com/office/drawing/2014/main" xmlns="" val="1137394802"/>
                    </a:ext>
                  </a:extLst>
                </a:gridCol>
              </a:tblGrid>
              <a:tr h="46633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/>
                          </a:solidFill>
                        </a:rPr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/>
                          </a:solidFill>
                        </a:rPr>
                        <a:t>PSPN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/>
                          </a:solidFill>
                        </a:rPr>
                        <a:t>INPC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2"/>
                          </a:solidFill>
                        </a:rPr>
                        <a:t>Salário Mínimo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562060"/>
                  </a:ext>
                </a:extLst>
              </a:tr>
              <a:tr h="466334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pt-BR" sz="1800" dirty="0">
                          <a:solidFill>
                            <a:schemeClr val="accent2"/>
                          </a:solidFill>
                        </a:rPr>
                        <a:t>2009 - 2022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pt-BR" sz="1800" dirty="0">
                          <a:solidFill>
                            <a:schemeClr val="accent2"/>
                          </a:solidFill>
                        </a:rPr>
                        <a:t>304,80%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pt-BR" sz="1800" dirty="0">
                          <a:solidFill>
                            <a:schemeClr val="accent2"/>
                          </a:solidFill>
                        </a:rPr>
                        <a:t>81,60%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pt-BR" sz="1800" dirty="0">
                          <a:solidFill>
                            <a:schemeClr val="accent2"/>
                          </a:solidFill>
                        </a:rPr>
                        <a:t>160,65%</a:t>
                      </a:r>
                    </a:p>
                    <a:p>
                      <a:pPr algn="ctr"/>
                      <a:endParaRPr lang="pt-BR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700793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60FCFC8-2ECC-3E67-5569-516165203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AD71CFF-B0EA-77E7-A03E-A33559859DF4}"/>
              </a:ext>
            </a:extLst>
          </p:cNvPr>
          <p:cNvSpPr txBox="1"/>
          <p:nvPr/>
        </p:nvSpPr>
        <p:spPr>
          <a:xfrm>
            <a:off x="168089" y="3567289"/>
            <a:ext cx="888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434343"/>
                </a:solidFill>
                <a:latin typeface="Raleway Medium"/>
              </a:rPr>
              <a:t>Meta 17: valorizar os (as) profissionais do magistério das redes públicas de educação básica de forma a equiparar seu rendimento médio ao dos (as) demais profissionais com escolaridade equivalente, até o final do sexto ano de vigência deste PNE. </a:t>
            </a:r>
          </a:p>
        </p:txBody>
      </p:sp>
    </p:spTree>
    <p:extLst>
      <p:ext uri="{BB962C8B-B14F-4D97-AF65-F5344CB8AC3E}">
        <p14:creationId xmlns:p14="http://schemas.microsoft.com/office/powerpoint/2010/main" val="216974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93309" y="52290"/>
            <a:ext cx="689875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32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93308" y="729368"/>
            <a:ext cx="9050691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+mj-lt"/>
                <a:ea typeface="Raleway Medium"/>
                <a:cs typeface="Raleway Medium"/>
                <a:sym typeface="Raleway Medium"/>
              </a:rPr>
              <a:t>Relação percentual entre o rendimento bruto médio mensal dos profissionais do magistério das redes públicas da educação básica, com nível superior completo, e o rendimento bruto médio mensal dos demais profissionais assalariados, com nível superior (2012-2021).</a:t>
            </a:r>
            <a:endParaRPr lang="pt-BR" sz="1700" dirty="0">
              <a:solidFill>
                <a:srgbClr val="434343"/>
              </a:solidFill>
              <a:latin typeface="+mj-lt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FBF40F-63A6-B1C0-B75C-8EF8FBD7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4E0E57F-2216-ED3B-6EF3-BF5E4B50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99" y="1698834"/>
            <a:ext cx="6152638" cy="32475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08A8906-2263-EE9A-8799-7B006908A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438" y="4929723"/>
            <a:ext cx="2991361" cy="1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93309" y="52290"/>
            <a:ext cx="689875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32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93308" y="729368"/>
            <a:ext cx="9050691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800"/>
            </a:pPr>
            <a:r>
              <a:rPr lang="pt-BR" sz="1700" dirty="0">
                <a:solidFill>
                  <a:srgbClr val="434343"/>
                </a:solidFill>
                <a:latin typeface="+mj-lt"/>
              </a:rPr>
              <a:t>Evolução do rendimento bruto médio mensal (em R$) dos profissionais do magistério das redes públicas da educação básica, com nível superior completo, e dos demais profissionais assalariados, com nível superior (2012-2021)</a:t>
            </a:r>
            <a:r>
              <a:rPr lang="pt-BR" sz="1700" dirty="0">
                <a:solidFill>
                  <a:srgbClr val="434343"/>
                </a:solidFill>
                <a:latin typeface="+mj-lt"/>
                <a:sym typeface="Raleway Medium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FBF40F-63A6-B1C0-B75C-8EF8FBD7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395FDD6-2F83-FC21-53CB-35BA5E269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03" y="1654184"/>
            <a:ext cx="5523273" cy="30898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65413A2-D827-5D6A-BD11-7FE12255D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545" y="4743986"/>
            <a:ext cx="369621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13867" y="121563"/>
            <a:ext cx="689875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11.738/2008</a:t>
            </a:r>
            <a:endParaRPr sz="32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13867" y="798641"/>
            <a:ext cx="8660444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0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Consideração importante acerca do reajuste anual: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0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 necessidade de reajuste deve incidir sobre aqueles vencimentos básicos abaixo do valor estipulado do piso para o ano vigente.  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133592E-7606-6091-73FC-229651B4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70044" y="124941"/>
            <a:ext cx="1780647" cy="5317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6CB89CF-EF13-62A9-D9DC-57CEFDD5D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35776"/>
              </p:ext>
            </p:extLst>
          </p:nvPr>
        </p:nvGraphicFramePr>
        <p:xfrm>
          <a:off x="111645" y="2732994"/>
          <a:ext cx="8762666" cy="2172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3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1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Classes/Níveis</a:t>
                      </a:r>
                      <a:endParaRPr lang="pt-BR" sz="1600" dirty="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rgbClr val="23201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pt-BR" sz="1600" dirty="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</a:t>
                      </a:r>
                      <a:endParaRPr lang="pt-BR" sz="1600" dirty="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R$ 4.000,00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R$ 4.100,00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R$ 4.200,00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R$ 4.300,00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R$ 4.400,00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B</a:t>
                      </a:r>
                      <a:endParaRPr lang="pt-BR" sz="160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R$ 5.000,00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R$ 5.100,00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R$ 5.200,00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R$ 5.300,00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R$ 5.400,00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</a:t>
                      </a:r>
                      <a:endParaRPr lang="pt-BR" sz="160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R$ 6.000,00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R$ 6.100,00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R$ 6.200,00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R$ 6.300,00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R$ 6.400,00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</a:t>
                      </a:r>
                      <a:endParaRPr lang="pt-BR" sz="160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R$ 7.000,00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R$ 7.100,00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R$ 7.200,00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R$ 7.300,00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R$ 7.400,00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E</a:t>
                      </a:r>
                      <a:endParaRPr lang="pt-BR" sz="1600" dirty="0">
                        <a:solidFill>
                          <a:srgbClr val="23201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R$ 8.000,00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R$ 8.100,00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R$ 8.200,00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R$ 8.300,00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018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R$ 8.400,00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755840F-935E-95D2-34BA-9EF7969F2B02}"/>
              </a:ext>
            </a:extLst>
          </p:cNvPr>
          <p:cNvSpPr/>
          <p:nvPr/>
        </p:nvSpPr>
        <p:spPr>
          <a:xfrm>
            <a:off x="2992177" y="2183622"/>
            <a:ext cx="3600533" cy="4074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accent2"/>
                </a:solidFill>
              </a:rPr>
              <a:t>PSPN = </a:t>
            </a:r>
            <a:r>
              <a:rPr lang="pt-BR" sz="1800" dirty="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R$ 4.420,55 (14,95%)</a:t>
            </a:r>
            <a:endParaRPr lang="pt-BR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3088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646</Words>
  <Application>Microsoft Office PowerPoint</Application>
  <PresentationFormat>Apresentação na tela (16:9)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Wingdings</vt:lpstr>
      <vt:lpstr>Playfair Display</vt:lpstr>
      <vt:lpstr>Helvetica Neue</vt:lpstr>
      <vt:lpstr>Calibri</vt:lpstr>
      <vt:lpstr>Cambria Math</vt:lpstr>
      <vt:lpstr>Raleway Black</vt:lpstr>
      <vt:lpstr>Raleway Medium</vt:lpstr>
      <vt:lpstr>Times New Roman</vt:lpstr>
      <vt:lpstr>Gruv</vt:lpstr>
      <vt:lpstr>Piso Salarial Nacional dos Profissionais do Magistério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Andréia Mano da Silva Tavares</cp:lastModifiedBy>
  <cp:revision>24</cp:revision>
  <dcterms:modified xsi:type="dcterms:W3CDTF">2023-05-24T13:37:56Z</dcterms:modified>
</cp:coreProperties>
</file>