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3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AAA"/>
    <a:srgbClr val="0933E7"/>
    <a:srgbClr val="041970"/>
    <a:srgbClr val="004EA3"/>
    <a:srgbClr val="072ABD"/>
    <a:srgbClr val="006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081C7-89C4-4E68-A0B4-BB8E7BEF1298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66E22-6F01-4BD7-ACE7-B95F3F7590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607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40C0B-28B5-7A6B-7633-31C964F8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B0C74A-37FE-5D8E-4012-B06270AB0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56297E-98B7-749F-B080-89373CE1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BED5-8290-4EB3-8D0D-9887762D2551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131605-E9C9-2AB0-403C-231C9701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ACAE4C-32C5-0D3B-DE04-32FCD0C0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6B4C-6F99-4906-9906-E583809E5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747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8A7B1-6A81-7342-4150-CDAE17914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5499D21-CDAD-5EAE-28EF-4FB444ED4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46D9B0-54EF-37FF-A5BA-68740A02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BED5-8290-4EB3-8D0D-9887762D2551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8CFB7C-FE46-0E6F-2F4C-1E45AC663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F8CA94-B58D-CFF1-BA55-4204CA7F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6B4C-6F99-4906-9906-E583809E5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397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99FE9DC-9FA0-910E-6E7C-883B8F78C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7D1003-F5F0-234C-F6BF-E1B2BC32E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D84258-7677-F3B9-B9DD-002797CF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BED5-8290-4EB3-8D0D-9887762D2551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45AC4E-E25D-C2D0-AC02-16595087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435509-48A2-45F4-C9B1-2AB06C06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6B4C-6F99-4906-9906-E583809E5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34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AC240-C944-5D13-12A6-B4F700EA7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AE02BF-8C30-1420-0C64-46E550676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56E3F1-CAE6-5B00-B48C-F5783062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BED5-8290-4EB3-8D0D-9887762D2551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B977BC-B465-4BCA-DABF-04CD5E63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D7713D-8B6E-722F-44AC-79ABF129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6B4C-6F99-4906-9906-E583809E5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993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E6763-55B9-9F89-0EA5-97EBC1F6C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61BB04-D082-4985-F6BC-A88B58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179E9B-76C5-FE8D-A460-959EC71E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BED5-8290-4EB3-8D0D-9887762D2551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4FAA0E-381F-0CFA-4455-815A3C5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8E90B8-5448-66C1-2E35-44C51925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6B4C-6F99-4906-9906-E583809E5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4759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08F420-CEA0-E7EB-9AEB-AE1F46A6C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F09ED4-7655-1239-90AB-76663753D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B57660A-D13B-020C-FC70-A918EA5F6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9070473-6EEB-E594-02E2-050CAC31B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BED5-8290-4EB3-8D0D-9887762D2551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B580DA8-2A3E-66F4-C87C-25881BF4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21FD0F-70C9-3919-11B8-A0DAF009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6B4C-6F99-4906-9906-E583809E5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4107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11BAB0-ADB7-E0E8-DA9B-B74C3A07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67F9A5-049F-A61B-2492-5E4344057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633E9C3-57DA-C0D8-BFD2-A70A6C2FD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72B31CC-5C30-4381-CF27-759E45C4B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1AB2623-6E21-B4DC-EC05-9FBC7DBB8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407B55C-A772-E194-94E5-918F43078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BED5-8290-4EB3-8D0D-9887762D2551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C8587D1-4FD4-2C48-17B2-A92C912D0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31369F1-E899-A8C4-3542-F77E892D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6B4C-6F99-4906-9906-E583809E5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59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7FA57-8E91-F0FC-FB91-C140A1074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3B784FD-EB0C-2549-831C-D310E843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BED5-8290-4EB3-8D0D-9887762D2551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EE4999C-1912-230B-B4DD-5BF592FF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3B05EA1-7426-4D78-71AD-95E68822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6B4C-6F99-4906-9906-E583809E5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164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78BB5DB-0045-67C4-8D5F-E240C1727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BED5-8290-4EB3-8D0D-9887762D2551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207C24B-EE44-2846-E9EE-06A02896B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3092B7-E863-77B6-FC77-0F6B321C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6B4C-6F99-4906-9906-E583809E5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858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D0D44-860F-1844-6E6F-CED20A06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33F761-2834-E0D6-B91A-EF21B0AA2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137E76-888D-6B71-3D17-09509F016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8B69EA-4D98-95E7-01F9-F5A2FAF4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BED5-8290-4EB3-8D0D-9887762D2551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2C322E-AD6E-F015-05FD-2C302047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E0D883-5415-6925-1A13-A132E073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6B4C-6F99-4906-9906-E583809E5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497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28D12-31F8-36BD-88CE-232607167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7510D6F-AD05-58A3-3BFC-A827CFF70B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32F6476-E03F-B737-5DBD-CEFA04C39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DBF386-EDE8-327B-363C-08E97DC8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BED5-8290-4EB3-8D0D-9887762D2551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D22752E-21BB-69D0-4F04-73FAEA3B8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C73DC7F-5A89-B4FD-3594-C630F210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76B4C-6F99-4906-9906-E583809E5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8131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2F82B-8650-6E23-DF9D-E9A3F7B07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9D00AE-E537-7301-2E2A-4BFCFE44C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D35B12-3B40-AEA2-4058-ACC7ED501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5CBED5-8290-4EB3-8D0D-9887762D2551}" type="datetimeFigureOut">
              <a:rPr lang="pt-BR" smtClean="0"/>
              <a:t>10/03/2025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BBD12A-C8E4-CB1F-5370-B9AFD9FE7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731150-2967-4E8C-B947-C5CAA63B3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76B4C-6F99-4906-9906-E583809E5F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11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scuro, luz, azul, mesa&#10;&#10;O conteúdo gerado por IA pode estar incorreto.">
            <a:extLst>
              <a:ext uri="{FF2B5EF4-FFF2-40B4-BE49-F238E27FC236}">
                <a16:creationId xmlns:a16="http://schemas.microsoft.com/office/drawing/2014/main" id="{BBFF6C57-F055-19E9-A121-3B636747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F7DFE61-BA36-BD23-DE22-D38F3D943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F65C8A2-E228-9D75-FC77-52046A6DE4C8}"/>
              </a:ext>
            </a:extLst>
          </p:cNvPr>
          <p:cNvSpPr txBox="1"/>
          <p:nvPr/>
        </p:nvSpPr>
        <p:spPr>
          <a:xfrm>
            <a:off x="335665" y="637309"/>
            <a:ext cx="73951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APRESENTAÇÃO DAS</a:t>
            </a:r>
          </a:p>
          <a:p>
            <a:r>
              <a:rPr lang="pt-BR" sz="3200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DIRETRIZES OPERACIONAIS</a:t>
            </a:r>
          </a:p>
          <a:p>
            <a:r>
              <a:rPr lang="pt-BR" sz="3200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SOBRE O </a:t>
            </a:r>
            <a:r>
              <a:rPr lang="pt-BR" sz="3200" dirty="0">
                <a:solidFill>
                  <a:schemeClr val="bg1"/>
                </a:solidFill>
                <a:latin typeface="Montserrat Black" panose="00000A00000000000000" pitchFamily="50" charset="0"/>
                <a:cs typeface="Poppins ExtraBold" panose="00000900000000000000" pitchFamily="2" charset="0"/>
              </a:rPr>
              <a:t>USO DE DISPOSITIVOS</a:t>
            </a:r>
          </a:p>
          <a:p>
            <a:r>
              <a:rPr lang="pt-BR" sz="3200" dirty="0">
                <a:solidFill>
                  <a:schemeClr val="bg1"/>
                </a:solidFill>
                <a:latin typeface="Montserrat Black" panose="00000A00000000000000" pitchFamily="50" charset="0"/>
                <a:cs typeface="Poppins ExtraBold" panose="00000900000000000000" pitchFamily="2" charset="0"/>
              </a:rPr>
              <a:t>DIGITAIS NAS ESCOLAS E A INTEGRAÇÃO CURRICULAR DA EDUCAÇÃO DIGITAL E MIDIÁTICA.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5ED5CE1-1230-E9DD-65D0-DD9723EB5DD1}"/>
              </a:ext>
            </a:extLst>
          </p:cNvPr>
          <p:cNvSpPr txBox="1"/>
          <p:nvPr/>
        </p:nvSpPr>
        <p:spPr>
          <a:xfrm>
            <a:off x="335664" y="4063502"/>
            <a:ext cx="5660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Montserrat SemiBold" panose="00000700000000000000" pitchFamily="50" charset="0"/>
                <a:cs typeface="Poppins" panose="00000500000000000000" pitchFamily="2" charset="0"/>
              </a:rPr>
              <a:t>Relator: </a:t>
            </a:r>
            <a:r>
              <a:rPr lang="pt-BR" sz="2000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Israel Batista</a:t>
            </a:r>
          </a:p>
          <a:p>
            <a:endParaRPr lang="pt-BR" sz="2000" dirty="0">
              <a:solidFill>
                <a:schemeClr val="bg1"/>
              </a:solidFill>
              <a:latin typeface="Montserrat Medium" panose="00000600000000000000" pitchFamily="50" charset="0"/>
              <a:cs typeface="Poppins" panose="00000500000000000000" pitchFamily="2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Câmara de Educação Básica –</a:t>
            </a:r>
          </a:p>
          <a:p>
            <a:r>
              <a:rPr lang="pt-BR" sz="2000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Conselho Nacional de Educação</a:t>
            </a:r>
          </a:p>
          <a:p>
            <a:endParaRPr lang="pt-BR" sz="2000" dirty="0">
              <a:solidFill>
                <a:schemeClr val="bg1"/>
              </a:solidFill>
              <a:latin typeface="Montserrat Medium" panose="00000600000000000000" pitchFamily="50" charset="0"/>
              <a:cs typeface="Poppins" panose="00000500000000000000" pitchFamily="2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Montserrat SemiBold" panose="00000700000000000000" pitchFamily="50" charset="0"/>
                <a:cs typeface="Poppins" panose="00000500000000000000" pitchFamily="2" charset="0"/>
              </a:rPr>
              <a:t>20 de Fevereiro de 2025</a:t>
            </a:r>
            <a:endParaRPr lang="pt-BR" sz="2000" dirty="0">
              <a:solidFill>
                <a:schemeClr val="bg1"/>
              </a:solidFill>
              <a:latin typeface="Montserrat SemiBold" panose="00000700000000000000" pitchFamily="50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08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752136" y="838130"/>
            <a:ext cx="10331499" cy="5655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7 – MODELOS DE GUARDA DOS DISPOSITIVOS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400" b="1" dirty="0">
              <a:solidFill>
                <a:schemeClr val="bg1"/>
              </a:solidFill>
              <a:latin typeface="Montserrat Black" panose="00000A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As escolas poderão adotar um dos três modelos: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Guarda com o estudante – Deve permanecer inacessível durante a rotina escolar.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Guarda em sala de aula – Sob supervisão do professor.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Guarda na entrada da escola – Em armários ou compartimentos coletivos.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pt-BR" sz="2400" b="1" dirty="0">
              <a:solidFill>
                <a:schemeClr val="bg1"/>
              </a:solidFill>
              <a:latin typeface="Montserrat Black" panose="00000A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400" b="1" dirty="0">
              <a:solidFill>
                <a:schemeClr val="bg1"/>
              </a:solidFill>
              <a:latin typeface="Montserrat Black" panose="00000A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Autonomia para cada escola definir o modelo mais adequado à sua realidade.</a:t>
            </a:r>
          </a:p>
        </p:txBody>
      </p:sp>
    </p:spTree>
    <p:extLst>
      <p:ext uri="{BB962C8B-B14F-4D97-AF65-F5344CB8AC3E}">
        <p14:creationId xmlns:p14="http://schemas.microsoft.com/office/powerpoint/2010/main" val="3534381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807555" y="1683257"/>
            <a:ext cx="10331499" cy="3166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FORMAÇÃO DOCENTE E SAÚDE MENTAL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Capacitação continuada para professores sobre o uso pedagógico da tecnologia.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Ações preventivas para reduzir impactos do uso excessivo de telas.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Desenvolvimento de estratégias para conscientização sobre bem-estar digital dos alunos.</a:t>
            </a:r>
          </a:p>
        </p:txBody>
      </p:sp>
    </p:spTree>
    <p:extLst>
      <p:ext uri="{BB962C8B-B14F-4D97-AF65-F5344CB8AC3E}">
        <p14:creationId xmlns:p14="http://schemas.microsoft.com/office/powerpoint/2010/main" val="952470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807555" y="1683257"/>
            <a:ext cx="10331499" cy="3166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MONITORAMENTO E SUPERVISÃO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Implementação do contrato pedagógico entre escola, professores, alunos e famílias.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Definição de regras democráticas e participativas para aplicação das diretrizes.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Proibição do bloqueio de sinal de celulares, pois afeta toda a comunidade escolar.</a:t>
            </a:r>
          </a:p>
        </p:txBody>
      </p:sp>
    </p:spTree>
    <p:extLst>
      <p:ext uri="{BB962C8B-B14F-4D97-AF65-F5344CB8AC3E}">
        <p14:creationId xmlns:p14="http://schemas.microsoft.com/office/powerpoint/2010/main" val="385074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807555" y="1683257"/>
            <a:ext cx="10331499" cy="356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ORIENTAÇÕES CURRICULARES PARA EDUCAÇÃO DIGITAL E MIDIÁTICA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 educação digital, midiática e computacional será integrada ao currículo.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Abordagem interdisciplinar para promover competências digitais.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Conteúdos sobre cidadania digital, combate à desinformação e segurança online.</a:t>
            </a:r>
          </a:p>
        </p:txBody>
      </p:sp>
    </p:spTree>
    <p:extLst>
      <p:ext uri="{BB962C8B-B14F-4D97-AF65-F5344CB8AC3E}">
        <p14:creationId xmlns:p14="http://schemas.microsoft.com/office/powerpoint/2010/main" val="825063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807555" y="1683257"/>
            <a:ext cx="10331499" cy="2771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IMPLEMENTAÇÃO CURRICULAR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Autonomia para escolas decidirem entre componente específico ou transversal.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Integração com outras áreas do conhecimento.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Desenvolvimento de habilidades digitais e midiáticas nos estudantes.</a:t>
            </a:r>
          </a:p>
        </p:txBody>
      </p:sp>
    </p:spTree>
    <p:extLst>
      <p:ext uri="{BB962C8B-B14F-4D97-AF65-F5344CB8AC3E}">
        <p14:creationId xmlns:p14="http://schemas.microsoft.com/office/powerpoint/2010/main" val="1649571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807555" y="1683257"/>
            <a:ext cx="10331499" cy="3869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APLICAÇÃO POR ETAPAS DE ENSINO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Educação </a:t>
            </a:r>
            <a:r>
              <a:rPr lang="pt-BR" sz="2400" b="1" dirty="0" err="1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InfantilUso</a:t>
            </a: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 dispositivos não recomendado.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Priorização de atividades lúdicas e interativas.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Ensino </a:t>
            </a:r>
            <a:r>
              <a:rPr lang="pt-BR" sz="2400" b="1" dirty="0" err="1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FundamentalIntrodução</a:t>
            </a: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gradual da tecnologia.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Ênfase em navegação segura e pensamento computacional.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Ensino </a:t>
            </a:r>
            <a:r>
              <a:rPr lang="pt-BR" sz="2400" b="1" dirty="0" err="1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MédioIntegração</a:t>
            </a: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curricular da tecnologia.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Uso crítico e profissional dos dispositivos digitais.</a:t>
            </a:r>
          </a:p>
        </p:txBody>
      </p:sp>
    </p:spTree>
    <p:extLst>
      <p:ext uri="{BB962C8B-B14F-4D97-AF65-F5344CB8AC3E}">
        <p14:creationId xmlns:p14="http://schemas.microsoft.com/office/powerpoint/2010/main" val="1432910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793700" y="1494368"/>
            <a:ext cx="10331499" cy="3166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FORMAÇÃO E VALORIZAÇÃO DOCENTE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Criação de trilhas formativas para capacitação de professores.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Parcerias entre MEC, CAPES e redes de ensino para ampliar a oferta de cursos.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Formação continuada para garantir o uso pedagógico dos dispositivos digitais.</a:t>
            </a:r>
          </a:p>
        </p:txBody>
      </p:sp>
    </p:spTree>
    <p:extLst>
      <p:ext uri="{BB962C8B-B14F-4D97-AF65-F5344CB8AC3E}">
        <p14:creationId xmlns:p14="http://schemas.microsoft.com/office/powerpoint/2010/main" val="153106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793700" y="1494368"/>
            <a:ext cx="10331499" cy="4864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IMPACTO E IMPLEMENTAÇÃO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Mudanças previstas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Regras claras para o uso de dispositivos nas escolas.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Autonomia para as redes na implementação.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Equilíbrio entre restrição do uso não pedagógico e incentivo ao uso educativo.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Integração curricular das tecnologias.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Prazos de implementação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2025 – Aprovação e disseminação das diretrizes.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2026 – Implementação obrigatória nas redes de ensino.</a:t>
            </a:r>
          </a:p>
        </p:txBody>
      </p:sp>
    </p:spTree>
    <p:extLst>
      <p:ext uri="{BB962C8B-B14F-4D97-AF65-F5344CB8AC3E}">
        <p14:creationId xmlns:p14="http://schemas.microsoft.com/office/powerpoint/2010/main" val="525331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793700" y="1494368"/>
            <a:ext cx="10331499" cy="2375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PRÓXIMOS PASSOS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Votação na Câmara de Educação Básica do CNE.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Encaminhamento para homologação pelo Ministério da Educação.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Publicação oficial e início da implementação gradual.</a:t>
            </a:r>
          </a:p>
        </p:txBody>
      </p:sp>
    </p:spTree>
    <p:extLst>
      <p:ext uri="{BB962C8B-B14F-4D97-AF65-F5344CB8AC3E}">
        <p14:creationId xmlns:p14="http://schemas.microsoft.com/office/powerpoint/2010/main" val="385248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793700" y="1494368"/>
            <a:ext cx="10331499" cy="356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CONCLUSÃO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 documento representa um avanço na gestão do uso de dispositivos digitais na Educação Básica.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Garante um ambiente escolar mais organizado, inclusivo e preparado para os desafios da era digital.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Assegura que as tecnologias digitais sejam utilizadas como ferramentas de aprendizado e desenvolvimento.</a:t>
            </a:r>
          </a:p>
        </p:txBody>
      </p:sp>
    </p:spTree>
    <p:extLst>
      <p:ext uri="{BB962C8B-B14F-4D97-AF65-F5344CB8AC3E}">
        <p14:creationId xmlns:p14="http://schemas.microsoft.com/office/powerpoint/2010/main" val="4147539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08DAF4-D6F3-22A6-807D-143230A0D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40CBAFB-E4DA-9616-775A-26D094C5C7C7}"/>
              </a:ext>
            </a:extLst>
          </p:cNvPr>
          <p:cNvSpPr txBox="1"/>
          <p:nvPr/>
        </p:nvSpPr>
        <p:spPr>
          <a:xfrm>
            <a:off x="310893" y="575605"/>
            <a:ext cx="8118764" cy="614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APRESENTAÇÃO DAS DIRETRIZES OPERACIONAIS PARA O USO DE DISPOSITIVOS DIGITAIS NAS ESCOLAS E A INTEGRAÇÃO CURRICULAR DA EDUCAÇÃO DIGITAL E MIDIÁTICA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Câmara de Educação Básica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Conselho Nacional de Educação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chemeClr val="bg1"/>
              </a:solidFill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Presidente de Comissão: </a:t>
            </a:r>
            <a:r>
              <a:rPr lang="pt-BR" sz="2400" b="1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Heleno Araújo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Relator: </a:t>
            </a:r>
            <a:r>
              <a:rPr lang="pt-BR" sz="2400" b="1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Israel Batista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Data: 19 de fevereiro de 2025</a:t>
            </a:r>
            <a:endParaRPr lang="pt-BR" sz="2400" dirty="0">
              <a:solidFill>
                <a:schemeClr val="bg1"/>
              </a:solidFill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B410607-73FD-0DB1-D0A8-BBF79126CD08}"/>
              </a:ext>
            </a:extLst>
          </p:cNvPr>
          <p:cNvSpPr/>
          <p:nvPr/>
        </p:nvSpPr>
        <p:spPr>
          <a:xfrm>
            <a:off x="8899969" y="1291059"/>
            <a:ext cx="4275881" cy="42758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 descr="Smartphone moderno elegante Ecrã em branco Dispositivo móvel Tecnologia Gadget">
            <a:extLst>
              <a:ext uri="{FF2B5EF4-FFF2-40B4-BE49-F238E27FC236}">
                <a16:creationId xmlns:a16="http://schemas.microsoft.com/office/drawing/2014/main" id="{5995F79F-A2BB-1E54-14C2-CF0E1D25E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028" y="-335666"/>
            <a:ext cx="6371864" cy="637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29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C19BA-F36D-54F9-FA25-43F6237A8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E77728-5327-F848-D243-3BE9076E8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Tela de computador com fundo azul&#10;&#10;O conteúdo gerado por IA pode estar incorreto.">
            <a:extLst>
              <a:ext uri="{FF2B5EF4-FFF2-40B4-BE49-F238E27FC236}">
                <a16:creationId xmlns:a16="http://schemas.microsoft.com/office/drawing/2014/main" id="{1A758AC4-79A3-42D3-CE28-D063BB5D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3"/>
          <a:stretch/>
        </p:blipFill>
        <p:spPr>
          <a:xfrm>
            <a:off x="2736760" y="0"/>
            <a:ext cx="9698308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B07B1B1-2493-3250-EC67-19AD02FF930C}"/>
              </a:ext>
            </a:extLst>
          </p:cNvPr>
          <p:cNvSpPr/>
          <p:nvPr/>
        </p:nvSpPr>
        <p:spPr>
          <a:xfrm>
            <a:off x="289368" y="1759353"/>
            <a:ext cx="6585993" cy="300941"/>
          </a:xfrm>
          <a:prstGeom prst="rect">
            <a:avLst/>
          </a:prstGeom>
          <a:solidFill>
            <a:srgbClr val="0933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FC29A2-9613-DA4A-0A06-1EC23F8E5912}"/>
              </a:ext>
            </a:extLst>
          </p:cNvPr>
          <p:cNvSpPr txBox="1"/>
          <p:nvPr/>
        </p:nvSpPr>
        <p:spPr>
          <a:xfrm>
            <a:off x="370392" y="152401"/>
            <a:ext cx="6252081" cy="6137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INTRODUÇÃO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 documento estabelece diretrizes para o uso de dispositivos digitais nas escolas e sua integração curricular.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Aplicável a todas as etapas da Educação Básica, tanto na rede pública quanto privada.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Objetivo: garantir um uso estruturado, responsável e pedagógico da tecnologia no ambiente escolar.</a:t>
            </a:r>
            <a:endParaRPr lang="pt-BR" sz="2400" dirty="0">
              <a:solidFill>
                <a:schemeClr val="bg1"/>
              </a:solidFill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38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3EBB9-4BCE-789B-301C-BF669BFD8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1D6B520-3F43-4055-DFCA-98F30A6EB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0F670D7-2BD6-EB5F-707A-04E36FF9DE20}"/>
              </a:ext>
            </a:extLst>
          </p:cNvPr>
          <p:cNvGrpSpPr/>
          <p:nvPr/>
        </p:nvGrpSpPr>
        <p:grpSpPr>
          <a:xfrm>
            <a:off x="289370" y="516469"/>
            <a:ext cx="11484011" cy="1350236"/>
            <a:chOff x="289370" y="516469"/>
            <a:chExt cx="11484011" cy="1350236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0F8F9AFD-A7D4-921C-2F51-DFC185B6C88E}"/>
                </a:ext>
              </a:extLst>
            </p:cNvPr>
            <p:cNvSpPr/>
            <p:nvPr/>
          </p:nvSpPr>
          <p:spPr>
            <a:xfrm>
              <a:off x="289370" y="516469"/>
              <a:ext cx="5717891" cy="520601"/>
            </a:xfrm>
            <a:prstGeom prst="rect">
              <a:avLst/>
            </a:prstGeom>
            <a:solidFill>
              <a:srgbClr val="093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11731226-126D-2A91-4C99-88AF49364CE1}"/>
                </a:ext>
              </a:extLst>
            </p:cNvPr>
            <p:cNvSpPr txBox="1"/>
            <p:nvPr/>
          </p:nvSpPr>
          <p:spPr>
            <a:xfrm>
              <a:off x="418619" y="603282"/>
              <a:ext cx="11354762" cy="1263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2000" b="1" dirty="0">
                  <a:solidFill>
                    <a:schemeClr val="bg1"/>
                  </a:solidFill>
                  <a:effectLst/>
                  <a:latin typeface="Montserrat SemiBold" panose="000007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2.2. Base legal e alinhamento normativo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pt-BR" sz="2000" b="1" dirty="0">
                <a:solidFill>
                  <a:schemeClr val="bg1"/>
                </a:solidFill>
                <a:latin typeface="Montserrat SemiBold" panose="000007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20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proposta está fundamentada em um arcabouço normativo sólido, incluindo:</a:t>
              </a:r>
              <a:endParaRPr lang="pt-BR" sz="2400" b="1" dirty="0">
                <a:solidFill>
                  <a:schemeClr val="bg1"/>
                </a:solidFill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EE1BD9-5C87-87B5-4721-4A955BD4039F}"/>
              </a:ext>
            </a:extLst>
          </p:cNvPr>
          <p:cNvSpPr txBox="1"/>
          <p:nvPr/>
        </p:nvSpPr>
        <p:spPr>
          <a:xfrm>
            <a:off x="1670613" y="2220559"/>
            <a:ext cx="885077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8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t-BR" sz="2000" b="1" dirty="0">
                <a:solidFill>
                  <a:schemeClr val="bg1"/>
                </a:solidFill>
                <a:effectLst/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Lei nº 14.533/2023</a:t>
            </a:r>
            <a:r>
              <a:rPr lang="pt-BR" sz="2000" dirty="0">
                <a:solidFill>
                  <a:schemeClr val="bg1"/>
                </a:solidFill>
                <a:effectLst/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– Política Nacional de Educação Digital.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D2AE1DC-D532-ABAC-BA8E-1923EEFDB4A5}"/>
              </a:ext>
            </a:extLst>
          </p:cNvPr>
          <p:cNvSpPr txBox="1"/>
          <p:nvPr/>
        </p:nvSpPr>
        <p:spPr>
          <a:xfrm>
            <a:off x="1670613" y="3179316"/>
            <a:ext cx="8850774" cy="4993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>
              <a:lnSpc>
                <a:spcPct val="150000"/>
              </a:lnSpc>
              <a:spcBef>
                <a:spcPts val="1800"/>
              </a:spcBef>
              <a:spcAft>
                <a:spcPts val="800"/>
              </a:spcAft>
              <a:buSzPts val="1000"/>
              <a:tabLst>
                <a:tab pos="457200" algn="l"/>
              </a:tabLst>
              <a:defRPr sz="2000" b="1">
                <a:solidFill>
                  <a:schemeClr val="bg1"/>
                </a:solidFill>
                <a:effectLst/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Lei nº 14.180/2021 – Política de Educação Conectada.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5ABC8B-F2CD-B6FB-0BF7-EFC125FAECA9}"/>
              </a:ext>
            </a:extLst>
          </p:cNvPr>
          <p:cNvSpPr txBox="1"/>
          <p:nvPr/>
        </p:nvSpPr>
        <p:spPr>
          <a:xfrm>
            <a:off x="1670611" y="4138585"/>
            <a:ext cx="105213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>
              <a:lnSpc>
                <a:spcPct val="150000"/>
              </a:lnSpc>
              <a:spcBef>
                <a:spcPts val="1800"/>
              </a:spcBef>
              <a:spcAft>
                <a:spcPts val="800"/>
              </a:spcAft>
              <a:buSzPts val="1000"/>
              <a:tabLst>
                <a:tab pos="457200" algn="l"/>
              </a:tabLst>
              <a:defRPr sz="2000" b="1">
                <a:solidFill>
                  <a:schemeClr val="bg1"/>
                </a:solidFill>
                <a:effectLst/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Lei nº 15.100/2025 – Regulamentação do uso de dispositivos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pessoais na educação básica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pt-B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Decreto nº 12.385/2025 – Regulamenta o uso de celulares na rotina escolar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pt-B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pt-BR" dirty="0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844ADC0-B960-D818-BC2A-DC80D885A0F4}"/>
              </a:ext>
            </a:extLst>
          </p:cNvPr>
          <p:cNvGrpSpPr/>
          <p:nvPr/>
        </p:nvGrpSpPr>
        <p:grpSpPr>
          <a:xfrm>
            <a:off x="530567" y="1657635"/>
            <a:ext cx="1457444" cy="5287760"/>
            <a:chOff x="418619" y="1800191"/>
            <a:chExt cx="1457444" cy="5287760"/>
          </a:xfrm>
        </p:grpSpPr>
        <p:pic>
          <p:nvPicPr>
            <p:cNvPr id="2052" name="Picture 4" descr="3d verifique o ícone verde 14220750 PNG">
              <a:extLst>
                <a:ext uri="{FF2B5EF4-FFF2-40B4-BE49-F238E27FC236}">
                  <a16:creationId xmlns:a16="http://schemas.microsoft.com/office/drawing/2014/main" id="{F4BCDBBD-F748-69AC-5F21-E70E3CCA7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457" y="1800191"/>
              <a:ext cx="1398606" cy="1398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3d verifique o ícone verde 14220750 PNG">
              <a:extLst>
                <a:ext uri="{FF2B5EF4-FFF2-40B4-BE49-F238E27FC236}">
                  <a16:creationId xmlns:a16="http://schemas.microsoft.com/office/drawing/2014/main" id="{5C887124-517D-67BB-FCC7-0AAB7DE0E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19" y="3950820"/>
              <a:ext cx="1398606" cy="1398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3d verifique o ícone verde 14220750 PNG">
              <a:extLst>
                <a:ext uri="{FF2B5EF4-FFF2-40B4-BE49-F238E27FC236}">
                  <a16:creationId xmlns:a16="http://schemas.microsoft.com/office/drawing/2014/main" id="{689EEEAD-4827-19C8-5562-6844544D5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457" y="4835890"/>
              <a:ext cx="1398606" cy="1398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3d verifique o ícone verde 14220750 PNG">
              <a:extLst>
                <a:ext uri="{FF2B5EF4-FFF2-40B4-BE49-F238E27FC236}">
                  <a16:creationId xmlns:a16="http://schemas.microsoft.com/office/drawing/2014/main" id="{D0E97EFE-6A1F-26A3-3B6F-C8C6C80FD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457" y="5689345"/>
              <a:ext cx="1398606" cy="1398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90603F2-32F1-668C-3B5F-D297C1A63702}"/>
              </a:ext>
            </a:extLst>
          </p:cNvPr>
          <p:cNvSpPr txBox="1"/>
          <p:nvPr/>
        </p:nvSpPr>
        <p:spPr>
          <a:xfrm>
            <a:off x="1670612" y="5982150"/>
            <a:ext cx="105213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  <a:defRPr sz="2000" b="1">
                <a:solidFill>
                  <a:schemeClr val="bg1"/>
                </a:solidFill>
                <a:effectLst/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Base Nacional Comum Curricular (BNCC) – Integração</a:t>
            </a:r>
          </a:p>
          <a:p>
            <a:r>
              <a:rPr lang="pt-BR" dirty="0"/>
              <a:t>curricular da educação digital e computacional.</a:t>
            </a:r>
          </a:p>
        </p:txBody>
      </p:sp>
      <p:pic>
        <p:nvPicPr>
          <p:cNvPr id="17" name="Picture 4" descr="3d verifique o ícone verde 14220750 PNG">
            <a:extLst>
              <a:ext uri="{FF2B5EF4-FFF2-40B4-BE49-F238E27FC236}">
                <a16:creationId xmlns:a16="http://schemas.microsoft.com/office/drawing/2014/main" id="{5C887124-517D-67BB-FCC7-0AAB7DE0E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748">
            <a:off x="503939" y="2800382"/>
            <a:ext cx="1427815" cy="141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14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DEB0C-98ED-872E-E5E0-2D70B5A00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B8AFD0B-8116-459D-F535-B39DBC23F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B94AEA6-676E-B081-6F8E-56CAF426F58D}"/>
              </a:ext>
            </a:extLst>
          </p:cNvPr>
          <p:cNvGrpSpPr/>
          <p:nvPr/>
        </p:nvGrpSpPr>
        <p:grpSpPr>
          <a:xfrm>
            <a:off x="1650599" y="1160362"/>
            <a:ext cx="8890803" cy="4537276"/>
            <a:chOff x="1650599" y="1160362"/>
            <a:chExt cx="8890803" cy="4537276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51956343-3CB9-0345-46F0-D00F8673ECF7}"/>
                </a:ext>
              </a:extLst>
            </p:cNvPr>
            <p:cNvSpPr/>
            <p:nvPr/>
          </p:nvSpPr>
          <p:spPr>
            <a:xfrm>
              <a:off x="2554870" y="1160362"/>
              <a:ext cx="7986532" cy="4537276"/>
            </a:xfrm>
            <a:prstGeom prst="roundRect">
              <a:avLst/>
            </a:prstGeom>
            <a:solidFill>
              <a:srgbClr val="072ABD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Picture 4" descr="3d verifique o ícone verde 14220750 PNG">
              <a:extLst>
                <a:ext uri="{FF2B5EF4-FFF2-40B4-BE49-F238E27FC236}">
                  <a16:creationId xmlns:a16="http://schemas.microsoft.com/office/drawing/2014/main" id="{55E051D1-304A-1F79-DB7C-B7843A8CCE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62"/>
            <a:stretch/>
          </p:blipFill>
          <p:spPr bwMode="auto">
            <a:xfrm>
              <a:off x="1650599" y="1705820"/>
              <a:ext cx="2627452" cy="344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C5D52EFC-2AD3-55FE-1F41-DFE2322BDC7A}"/>
                </a:ext>
              </a:extLst>
            </p:cNvPr>
            <p:cNvSpPr txBox="1"/>
            <p:nvPr/>
          </p:nvSpPr>
          <p:spPr>
            <a:xfrm>
              <a:off x="3840865" y="1874729"/>
              <a:ext cx="598411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Essa diretriz visa garantir que o uso dos dispositivos </a:t>
              </a:r>
              <a:r>
                <a:rPr lang="pt-BR" sz="2800" b="1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seja intencional, </a:t>
              </a:r>
              <a:r>
                <a:rPr lang="pt-BR" sz="2800" b="1" dirty="0">
                  <a:solidFill>
                    <a:schemeClr val="bg1"/>
                  </a:solidFill>
                  <a:effectLst/>
                  <a:latin typeface="Montserrat Black" panose="00000A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planejado e orientado</a:t>
              </a:r>
              <a:r>
                <a:rPr lang="pt-BR" sz="28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pelos princípios da BNCC, evitando improvisações e garantindo equidade no acesso às tecnologias.</a:t>
              </a:r>
              <a:endParaRPr lang="pt-BR" sz="1600" dirty="0">
                <a:latin typeface="Montserrat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6241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DC6CB63A-4E71-C45B-3E61-1267906F30D2}"/>
              </a:ext>
            </a:extLst>
          </p:cNvPr>
          <p:cNvGrpSpPr/>
          <p:nvPr/>
        </p:nvGrpSpPr>
        <p:grpSpPr>
          <a:xfrm>
            <a:off x="475046" y="360586"/>
            <a:ext cx="11241908" cy="1162615"/>
            <a:chOff x="475046" y="360586"/>
            <a:chExt cx="11241908" cy="1162615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77E99EE4-6F14-8204-6812-C879D3D04237}"/>
                </a:ext>
              </a:extLst>
            </p:cNvPr>
            <p:cNvSpPr txBox="1"/>
            <p:nvPr/>
          </p:nvSpPr>
          <p:spPr>
            <a:xfrm>
              <a:off x="475046" y="360586"/>
              <a:ext cx="7824484" cy="584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3200" b="1" dirty="0">
                  <a:solidFill>
                    <a:schemeClr val="bg1"/>
                  </a:solidFill>
                  <a:latin typeface="Montserrat Black" panose="00000A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Princípios Orientadores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51EDA78-D30D-91F9-B32E-C9CC757A6B96}"/>
                </a:ext>
              </a:extLst>
            </p:cNvPr>
            <p:cNvSpPr txBox="1"/>
            <p:nvPr/>
          </p:nvSpPr>
          <p:spPr>
            <a:xfrm>
              <a:off x="475046" y="1062113"/>
              <a:ext cx="11241908" cy="4610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pt-BR" sz="24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 diretrizes são norteadas pelos seguintes princípios:</a:t>
              </a: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599936FB-8C43-0F07-34B5-E05AA920BC0F}"/>
              </a:ext>
            </a:extLst>
          </p:cNvPr>
          <p:cNvGrpSpPr/>
          <p:nvPr/>
        </p:nvGrpSpPr>
        <p:grpSpPr>
          <a:xfrm>
            <a:off x="1310833" y="5314474"/>
            <a:ext cx="9570334" cy="973970"/>
            <a:chOff x="1310833" y="5314474"/>
            <a:chExt cx="9570334" cy="973970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72B0B70F-D60A-9C65-D9C5-FF2D054D4C34}"/>
                </a:ext>
              </a:extLst>
            </p:cNvPr>
            <p:cNvSpPr/>
            <p:nvPr/>
          </p:nvSpPr>
          <p:spPr>
            <a:xfrm>
              <a:off x="1310833" y="5314474"/>
              <a:ext cx="9570334" cy="973970"/>
            </a:xfrm>
            <a:prstGeom prst="rect">
              <a:avLst/>
            </a:prstGeom>
            <a:solidFill>
              <a:srgbClr val="093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859E3348-02AE-17FE-7B36-EC635419FEDC}"/>
                </a:ext>
              </a:extLst>
            </p:cNvPr>
            <p:cNvSpPr txBox="1"/>
            <p:nvPr/>
          </p:nvSpPr>
          <p:spPr>
            <a:xfrm>
              <a:off x="1956122" y="5462142"/>
              <a:ext cx="8925044" cy="667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sz="2000" b="1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INCLUSÃO E ACESSIBILIDADE</a:t>
              </a:r>
              <a:endParaRPr lang="pt-BR" sz="2000" b="1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</a:pPr>
              <a:r>
                <a:rPr lang="pt-BR" sz="16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Exceções previstas para estudantes com deficiência ou necessidades específicas.</a:t>
              </a:r>
              <a:endParaRPr lang="pt-BR" sz="1400" dirty="0">
                <a:solidFill>
                  <a:schemeClr val="bg1"/>
                </a:solidFill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9F46231A-C149-BD50-9B8F-1BBB2A716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195" y="5576706"/>
              <a:ext cx="552926" cy="552926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AE48E476-F217-8589-4E62-D0197764E4E7}"/>
              </a:ext>
            </a:extLst>
          </p:cNvPr>
          <p:cNvGrpSpPr/>
          <p:nvPr/>
        </p:nvGrpSpPr>
        <p:grpSpPr>
          <a:xfrm>
            <a:off x="1310833" y="2976120"/>
            <a:ext cx="9570334" cy="973970"/>
            <a:chOff x="1310833" y="2976120"/>
            <a:chExt cx="9570334" cy="97397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11206D5A-B20E-F585-D7DB-30034CE31503}"/>
                </a:ext>
              </a:extLst>
            </p:cNvPr>
            <p:cNvSpPr/>
            <p:nvPr/>
          </p:nvSpPr>
          <p:spPr>
            <a:xfrm>
              <a:off x="1310833" y="2976120"/>
              <a:ext cx="9570334" cy="973970"/>
            </a:xfrm>
            <a:prstGeom prst="rect">
              <a:avLst/>
            </a:prstGeom>
            <a:solidFill>
              <a:srgbClr val="093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3705E84-4862-7D7D-571C-BB4FD8402651}"/>
                </a:ext>
              </a:extLst>
            </p:cNvPr>
            <p:cNvSpPr txBox="1"/>
            <p:nvPr/>
          </p:nvSpPr>
          <p:spPr>
            <a:xfrm>
              <a:off x="1956122" y="3114754"/>
              <a:ext cx="8925044" cy="698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sz="2000" b="1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EQUILÍBRIO ENTRE INOVAÇÃO E LIMITES </a:t>
              </a:r>
            </a:p>
            <a:p>
              <a:pPr>
                <a:lnSpc>
                  <a:spcPct val="107000"/>
                </a:lnSpc>
              </a:pPr>
              <a:r>
                <a:rPr lang="pt-BR" sz="18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Evitar a hiperexposição às telas, garantindo um ambiente escolar saudável.</a:t>
              </a:r>
              <a:endParaRPr lang="pt-BR" sz="1600" dirty="0">
                <a:solidFill>
                  <a:schemeClr val="bg1"/>
                </a:solidFill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4111FBAC-80DF-B1C7-BA11-EBDB68E87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321277">
              <a:off x="1423141" y="3206427"/>
              <a:ext cx="513354" cy="513354"/>
            </a:xfrm>
            <a:prstGeom prst="rect">
              <a:avLst/>
            </a:prstGeom>
          </p:spPr>
        </p:pic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70BCBB9F-1895-A48F-2606-AA7AC0A8C3AE}"/>
              </a:ext>
            </a:extLst>
          </p:cNvPr>
          <p:cNvGrpSpPr/>
          <p:nvPr/>
        </p:nvGrpSpPr>
        <p:grpSpPr>
          <a:xfrm>
            <a:off x="1302884" y="4157335"/>
            <a:ext cx="9578283" cy="973970"/>
            <a:chOff x="1302884" y="4157335"/>
            <a:chExt cx="9578283" cy="973970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B63AF225-BF3A-C941-34EB-3E8DAE407AFD}"/>
                </a:ext>
              </a:extLst>
            </p:cNvPr>
            <p:cNvSpPr/>
            <p:nvPr/>
          </p:nvSpPr>
          <p:spPr>
            <a:xfrm>
              <a:off x="1310833" y="4157335"/>
              <a:ext cx="9570334" cy="973970"/>
            </a:xfrm>
            <a:prstGeom prst="rect">
              <a:avLst/>
            </a:prstGeom>
            <a:solidFill>
              <a:srgbClr val="072A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669D363-63E5-9AFB-159B-091034082CD8}"/>
                </a:ext>
              </a:extLst>
            </p:cNvPr>
            <p:cNvSpPr txBox="1"/>
            <p:nvPr/>
          </p:nvSpPr>
          <p:spPr>
            <a:xfrm>
              <a:off x="1956122" y="4299327"/>
              <a:ext cx="8925044" cy="698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sz="2000" b="1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AUTONOMIA DAS REDES E ESCOLAS</a:t>
              </a:r>
              <a:endParaRPr lang="pt-BR" sz="2000" b="1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</a:pPr>
              <a:r>
                <a:rPr lang="pt-BR" sz="18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Cada instituição poderá definir regras adequadas ao seu contexto.</a:t>
              </a:r>
              <a:endParaRPr lang="pt-BR" sz="1600" dirty="0">
                <a:solidFill>
                  <a:schemeClr val="bg1"/>
                </a:solidFill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D0C26BD8-2687-30C6-C840-FF1175289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2884" y="4313726"/>
              <a:ext cx="661188" cy="661188"/>
            </a:xfrm>
            <a:prstGeom prst="rect">
              <a:avLst/>
            </a:prstGeom>
          </p:spPr>
        </p:pic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568B31A-8605-74A7-EBF0-11D8ED140EE7}"/>
              </a:ext>
            </a:extLst>
          </p:cNvPr>
          <p:cNvGrpSpPr/>
          <p:nvPr/>
        </p:nvGrpSpPr>
        <p:grpSpPr>
          <a:xfrm>
            <a:off x="1310833" y="1819694"/>
            <a:ext cx="9570334" cy="973970"/>
            <a:chOff x="1310833" y="1819694"/>
            <a:chExt cx="9570334" cy="97397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65EF7DB6-F8C7-09D4-F1A9-C85154EC591F}"/>
                </a:ext>
              </a:extLst>
            </p:cNvPr>
            <p:cNvSpPr/>
            <p:nvPr/>
          </p:nvSpPr>
          <p:spPr>
            <a:xfrm>
              <a:off x="1310833" y="1819694"/>
              <a:ext cx="9570334" cy="973970"/>
            </a:xfrm>
            <a:prstGeom prst="rect">
              <a:avLst/>
            </a:prstGeom>
            <a:solidFill>
              <a:srgbClr val="072A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37F0074C-CD30-80D4-367A-DEE43F682530}"/>
                </a:ext>
              </a:extLst>
            </p:cNvPr>
            <p:cNvSpPr txBox="1"/>
            <p:nvPr/>
          </p:nvSpPr>
          <p:spPr>
            <a:xfrm>
              <a:off x="1956122" y="1957577"/>
              <a:ext cx="8925044" cy="698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pt-BR" sz="2000" b="1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USO PEDAGÓGICO PLANEJADO</a:t>
              </a:r>
              <a:endParaRPr lang="pt-BR" sz="2000" b="1" dirty="0">
                <a:solidFill>
                  <a:schemeClr val="bg1"/>
                </a:solidFill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</a:pPr>
              <a:r>
                <a:rPr lang="pt-BR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O foco é integrar a tecnologia </a:t>
              </a:r>
              <a:r>
                <a:rPr lang="pt-BR" dirty="0">
                  <a:solidFill>
                    <a:schemeClr val="bg1"/>
                  </a:solidFill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pt-BR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o ensino, sem prejudicar a aprendizagem.</a:t>
              </a:r>
              <a:endParaRPr lang="pt-BR" sz="1600" dirty="0">
                <a:solidFill>
                  <a:schemeClr val="bg1"/>
                </a:solidFill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67CB7746-5368-4C22-5F49-FC0D8BE5B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477029" y="2137225"/>
              <a:ext cx="405258" cy="405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624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475046" y="360586"/>
            <a:ext cx="7824484" cy="610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3200" b="1" dirty="0">
              <a:solidFill>
                <a:schemeClr val="bg1"/>
              </a:solidFill>
              <a:latin typeface="Montserrat Black" panose="00000A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75046" y="581891"/>
            <a:ext cx="866895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ESTRUTURA DO DOCUMENTO</a:t>
            </a:r>
          </a:p>
          <a:p>
            <a:endParaRPr lang="pt-BR" sz="2800" dirty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Título I – Disposições Gerais</a:t>
            </a:r>
          </a:p>
          <a:p>
            <a:endParaRPr lang="pt-BR" sz="2800" dirty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Título II – Uso de Dispositivos Digitais nas Escolas</a:t>
            </a:r>
          </a:p>
          <a:p>
            <a:endParaRPr lang="pt-BR" sz="2800" dirty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Título III – Orientações Curriculares para Educação Digital e Midiática</a:t>
            </a:r>
          </a:p>
          <a:p>
            <a:endParaRPr lang="pt-BR" sz="2800" dirty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Cada título abrange normas, restrições, exceções e orientações pedagógicas para garantir a aplicação eficaz das diretrizes.</a:t>
            </a:r>
          </a:p>
        </p:txBody>
      </p:sp>
    </p:spTree>
    <p:extLst>
      <p:ext uri="{BB962C8B-B14F-4D97-AF65-F5344CB8AC3E}">
        <p14:creationId xmlns:p14="http://schemas.microsoft.com/office/powerpoint/2010/main" val="2772089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475046" y="360586"/>
            <a:ext cx="7824484" cy="5552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DISPOSIÇÕES GERAIS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Capítulo I – Aplicação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2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Diretrizes válidas para todas as escolas da Educação Básica e modalidades de ensino.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2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Implementação gradual e participativa, respeitando a autonomia das redes.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Capítulo II – Contexto Normativo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2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Articulação com BNCC e diretrizes do Conanda sobre direitos digitais.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Capítulo III - Fundamentos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2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Estudos da OECD e UNESCO indicam que o uso não pedagógico de celulares pode comprometer a aprendizagem.</a:t>
            </a:r>
          </a:p>
        </p:txBody>
      </p:sp>
    </p:spTree>
    <p:extLst>
      <p:ext uri="{BB962C8B-B14F-4D97-AF65-F5344CB8AC3E}">
        <p14:creationId xmlns:p14="http://schemas.microsoft.com/office/powerpoint/2010/main" val="1679189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173-D5E0-CF51-B917-83FF80B3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194ECB6-79BB-BCF4-2E0F-C037391F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E99EE4-6F14-8204-6812-C879D3D04237}"/>
              </a:ext>
            </a:extLst>
          </p:cNvPr>
          <p:cNvSpPr txBox="1"/>
          <p:nvPr/>
        </p:nvSpPr>
        <p:spPr>
          <a:xfrm>
            <a:off x="752136" y="838130"/>
            <a:ext cx="10331499" cy="5181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USO DE DISPOSITIVOS DIGITAIS NAS ESCOLAS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1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Capítulo I – Obrigações dos Entes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1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Ministério da Educação e redes de ensino devem promover ações para esclarecimento e apoio às escolas.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1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Capítulo II – Diretrizes para Políticas de Uso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1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Uso de dispositivos pessoais para fins não pedagógicos é vedado na rotina escolar.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1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Exceções: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1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Tecnologia </a:t>
            </a:r>
            <a:r>
              <a:rPr lang="pt-BR" sz="2100" b="1" dirty="0" err="1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assistiva</a:t>
            </a:r>
            <a:r>
              <a:rPr lang="pt-BR" sz="21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para estudantes com deficiência.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1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Monitoramento de condições de saúde.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1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Garantia de direitos fundamentais.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100" b="1" dirty="0">
                <a:solidFill>
                  <a:schemeClr val="bg1"/>
                </a:solidFill>
                <a:latin typeface="Montserrat Black" panose="00000A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Situações emergenciais.</a:t>
            </a:r>
          </a:p>
        </p:txBody>
      </p:sp>
    </p:spTree>
    <p:extLst>
      <p:ext uri="{BB962C8B-B14F-4D97-AF65-F5344CB8AC3E}">
        <p14:creationId xmlns:p14="http://schemas.microsoft.com/office/powerpoint/2010/main" val="287981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941</Words>
  <Application>Microsoft Office PowerPoint</Application>
  <PresentationFormat>Widescreen</PresentationFormat>
  <Paragraphs>126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Montserrat Black</vt:lpstr>
      <vt:lpstr>Montserrat Medium</vt:lpstr>
      <vt:lpstr>Montserrat SemiBold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Bunker Brain</dc:creator>
  <cp:lastModifiedBy>Lucia Ferreira dos Santos ( CNE/CEB/MEC)</cp:lastModifiedBy>
  <cp:revision>15</cp:revision>
  <dcterms:created xsi:type="dcterms:W3CDTF">2025-02-14T11:24:48Z</dcterms:created>
  <dcterms:modified xsi:type="dcterms:W3CDTF">2025-03-10T11:40:50Z</dcterms:modified>
</cp:coreProperties>
</file>