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9" r:id="rId3"/>
    <p:sldId id="260" r:id="rId4"/>
    <p:sldId id="263" r:id="rId5"/>
    <p:sldId id="264" r:id="rId6"/>
    <p:sldId id="265" r:id="rId7"/>
    <p:sldId id="257" r:id="rId8"/>
    <p:sldId id="26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36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87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5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24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05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72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1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23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9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5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3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6" name="Rectangle 1055">
            <a:extLst>
              <a:ext uri="{FF2B5EF4-FFF2-40B4-BE49-F238E27FC236}">
                <a16:creationId xmlns:a16="http://schemas.microsoft.com/office/drawing/2014/main" xmlns="" id="{D7D03296-BABA-47AD-A5D5-ED15672701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9BFC25-2BC4-4A95-88D7-72C031DBB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6061"/>
            <a:ext cx="10515600" cy="1092050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n-US" sz="3600" dirty="0"/>
              <a:t>Homeschooling </a:t>
            </a:r>
            <a:r>
              <a:rPr lang="en-US" sz="3600" i="1" dirty="0"/>
              <a:t>X  </a:t>
            </a:r>
            <a:r>
              <a:rPr lang="en-US" sz="3600" dirty="0"/>
              <a:t>direito fundamental à educação: um direito dos pais ou das crianças?</a:t>
            </a:r>
            <a:endParaRPr lang="en-US" sz="3600" i="1" dirty="0"/>
          </a:p>
        </p:txBody>
      </p:sp>
      <p:sp useBgFill="1">
        <p:nvSpPr>
          <p:cNvPr id="1058" name="Rectangle 1057">
            <a:extLst>
              <a:ext uri="{FF2B5EF4-FFF2-40B4-BE49-F238E27FC236}">
                <a16:creationId xmlns:a16="http://schemas.microsoft.com/office/drawing/2014/main" xmlns="" id="{284A8429-F65A-490D-96E4-1158D3E8A0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1396083"/>
            <a:ext cx="10515599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DEB2700-2061-4F41-ABF5-E0F4DE5ED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220088" y="2297014"/>
            <a:ext cx="9751823" cy="74783"/>
          </a:xfr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60" name="Rectangle 1059">
            <a:extLst>
              <a:ext uri="{FF2B5EF4-FFF2-40B4-BE49-F238E27FC236}">
                <a16:creationId xmlns:a16="http://schemas.microsoft.com/office/drawing/2014/main" xmlns="" id="{0F022291-A82B-4D23-A1E0-5F9BD68466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6041136" y="1859832"/>
            <a:ext cx="109728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10 esclarecimentos sobre homeschooling, opção educacional que será julgada  pelo STF">
            <a:extLst>
              <a:ext uri="{FF2B5EF4-FFF2-40B4-BE49-F238E27FC236}">
                <a16:creationId xmlns:a16="http://schemas.microsoft.com/office/drawing/2014/main" xmlns="" id="{808F09B6-AE2A-95BD-0D68-8018EFABE4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2" r="8560" b="-2"/>
          <a:stretch/>
        </p:blipFill>
        <p:spPr bwMode="auto">
          <a:xfrm>
            <a:off x="838199" y="2838734"/>
            <a:ext cx="4102291" cy="308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omeschooling: o que é, como funciona, no Brasil - Brasil Escola">
            <a:extLst>
              <a:ext uri="{FF2B5EF4-FFF2-40B4-BE49-F238E27FC236}">
                <a16:creationId xmlns:a16="http://schemas.microsoft.com/office/drawing/2014/main" xmlns="" id="{2EB927F5-C153-8231-5620-F53842B08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3142" y="2838734"/>
            <a:ext cx="5140656" cy="321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84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9539BC-55D8-4B8C-AA39-4A4DFC9F1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35388"/>
            <a:ext cx="10168128" cy="1179576"/>
          </a:xfrm>
        </p:spPr>
        <p:txBody>
          <a:bodyPr>
            <a:noAutofit/>
          </a:bodyPr>
          <a:lstStyle/>
          <a:p>
            <a:r>
              <a:rPr lang="pt-BR" sz="3600" b="1" dirty="0">
                <a:cs typeface="Arial" panose="020B0604020202020204" pitchFamily="34" charset="0"/>
              </a:rPr>
              <a:t>Enquadramento constitucional: dimensões subjetiva e objetiva</a:t>
            </a:r>
            <a:endParaRPr lang="pt-BR" sz="3600" b="1" i="1" dirty="0"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C64BBB4-168C-4421-B954-71DD4A221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Direito social com status de </a:t>
            </a:r>
            <a:r>
              <a:rPr lang="pt-BR" sz="2200" b="1" dirty="0">
                <a:latin typeface="Avenir Next LT Pro" panose="020B0504020202020204" pitchFamily="34" charset="0"/>
                <a:cs typeface="Arial" panose="020B0604020202020204" pitchFamily="34" charset="0"/>
              </a:rPr>
              <a:t>direito fundamental indisponível, </a:t>
            </a:r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de titularidade da criança: Art. 6º, </a:t>
            </a:r>
            <a:r>
              <a:rPr lang="pt-BR" sz="2200" i="1" dirty="0">
                <a:latin typeface="Avenir Next LT Pro" panose="020B0504020202020204" pitchFamily="34" charset="0"/>
                <a:cs typeface="Arial" panose="020B0604020202020204" pitchFamily="34" charset="0"/>
              </a:rPr>
              <a:t>caput, c/c</a:t>
            </a:r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 Art. 208, § 1º, da CRFB;</a:t>
            </a:r>
          </a:p>
          <a:p>
            <a:pPr algn="just"/>
            <a:r>
              <a:rPr lang="pt-BR" sz="2200" b="1" dirty="0">
                <a:latin typeface="Avenir Next LT Pro" panose="020B0504020202020204" pitchFamily="34" charset="0"/>
                <a:cs typeface="Arial" panose="020B0604020202020204" pitchFamily="34" charset="0"/>
              </a:rPr>
              <a:t>Dever do Estado</a:t>
            </a:r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: Art. 208, I , da CRFB (educação básica obrigatória e gratuita);</a:t>
            </a:r>
          </a:p>
          <a:p>
            <a:pPr algn="just"/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ligação entre os direitos fundamentais e os </a:t>
            </a:r>
            <a:r>
              <a:rPr lang="pt-BR" sz="2200" b="1" dirty="0">
                <a:latin typeface="Avenir Next LT Pro" panose="020B0504020202020204" pitchFamily="34" charset="0"/>
                <a:cs typeface="Arial" panose="020B0604020202020204" pitchFamily="34" charset="0"/>
              </a:rPr>
              <a:t>fins e valores preconizados pela Constituição</a:t>
            </a:r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, que devem ser cumpridos por todos os cidadãos e cidadãs;</a:t>
            </a:r>
          </a:p>
          <a:p>
            <a:pPr algn="just"/>
            <a:r>
              <a:rPr lang="pt-BR" sz="2200" dirty="0">
                <a:latin typeface="Avenir Next LT Pro" panose="020B0504020202020204" pitchFamily="34" charset="0"/>
                <a:cs typeface="Arial" panose="020B0604020202020204" pitchFamily="34" charset="0"/>
              </a:rPr>
              <a:t>Art. 205 da CRFB: “a educação, direito de todos e dever do Estado e da família, será promovida e incentivada com a colaboração da sociedade, visando ao </a:t>
            </a:r>
            <a:r>
              <a:rPr lang="pt-BR" sz="2200" b="1" dirty="0">
                <a:latin typeface="Avenir Next LT Pro" panose="020B0504020202020204" pitchFamily="34" charset="0"/>
                <a:cs typeface="Arial" panose="020B0604020202020204" pitchFamily="34" charset="0"/>
              </a:rPr>
              <a:t>pleno desenvolvimento da pessoa, seu preparo para o exercício da cidadania e sua qualificação para o trabalho.</a:t>
            </a:r>
          </a:p>
          <a:p>
            <a:pPr algn="just"/>
            <a:endParaRPr lang="pt-BR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14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A3A3767-E621-4F5A-B2A0-03079C407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800" dirty="0">
                <a:cs typeface="Arial" panose="020B0604020202020204" pitchFamily="34" charset="0"/>
              </a:rPr>
              <a:t>Direito Internacional:</a:t>
            </a:r>
            <a:r>
              <a:rPr lang="pt-BR" sz="2800" dirty="0">
                <a:latin typeface="Avenir Next LT Pro" panose="020B0504020202020204" pitchFamily="34" charset="0"/>
              </a:rPr>
              <a:t/>
            </a:r>
            <a:br>
              <a:rPr lang="pt-BR" sz="2800" dirty="0">
                <a:latin typeface="Avenir Next LT Pro" panose="020B0504020202020204" pitchFamily="34" charset="0"/>
              </a:rPr>
            </a:br>
            <a:r>
              <a:rPr lang="pt-BR" sz="2800" b="1" dirty="0">
                <a:latin typeface="Avenir Next LT Pro" panose="020B0504020202020204" pitchFamily="34" charset="0"/>
              </a:rPr>
              <a:t>Convenção sobre os Direitos das Crianças, aprovada pela Assembleia Geral da ONU de 20 de novembro de 1989</a:t>
            </a:r>
            <a:endParaRPr lang="pt-BR" sz="2800" dirty="0"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E0C3731-E867-4B24-B0A3-5FCF5F4DF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100" dirty="0">
                <a:latin typeface="Avenir Next LT Pro" panose="020B0504020202020204" pitchFamily="34" charset="0"/>
              </a:rPr>
              <a:t>Art. 18 : “1. Os Estados-partes envidarão os maiores esforços para assegurar o reconhecimento do princípio de que ambos os pais têm responsabilidades comuns na educação e desenvolvimento da criança. Os pais e, quando for o caso, os representantes legais têm a responsabilidade primordial pela educação e pelo desenvolvimento da criança</a:t>
            </a:r>
            <a:r>
              <a:rPr lang="pt-BR" sz="2100" b="1" dirty="0">
                <a:latin typeface="Avenir Next LT Pro" panose="020B0504020202020204" pitchFamily="34" charset="0"/>
              </a:rPr>
              <a:t>. Os interesses superiores da criança constituirão sua preocupação básica</a:t>
            </a:r>
            <a:r>
              <a:rPr lang="pt-BR" sz="2100" dirty="0">
                <a:latin typeface="Avenir Next LT Pro" panose="020B0504020202020204" pitchFamily="34" charset="0"/>
              </a:rPr>
              <a:t>. (Promulgada no Brasil pelo Decreto n° 99.710, de 21/09/1990, também ratificada por Portugal em 21/09/1990).</a:t>
            </a:r>
          </a:p>
          <a:p>
            <a:pPr algn="just"/>
            <a:r>
              <a:rPr lang="pt-BR" sz="2100" b="1" dirty="0">
                <a:latin typeface="Avenir Next LT Pro" panose="020B0504020202020204" pitchFamily="34" charset="0"/>
              </a:rPr>
              <a:t>Os interesses dos menores, e não os dos pais ou responsáveis, que devem guiar a forma e o modo de exercício dos direitos fundamentais da criança</a:t>
            </a:r>
            <a:r>
              <a:rPr lang="pt-BR" sz="2100" dirty="0">
                <a:latin typeface="Avenir Next LT Pro" panose="020B05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021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A314E6-C526-4FD3-9AA2-2DC340D5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/>
              <a:t>JURISPRUDÊNCIA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37710AA-66B1-4E8A-889D-F9E4B23B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STF – RE 888.815/RS</a:t>
            </a:r>
          </a:p>
          <a:p>
            <a:pPr algn="just"/>
            <a:r>
              <a:rPr lang="pt-BR" dirty="0"/>
              <a:t> Decisão por maioria: a legislação infraconstitucional, que obriga a matrícula na rede regular de ensino, está condizente com a CRFB. O homeschooling, porém, pode ser autorizado por lei, desde que compatibilizado com os mandamentos constitucionais, em especial, </a:t>
            </a:r>
            <a:r>
              <a:rPr lang="pt-BR" b="1" dirty="0"/>
              <a:t>evitar a evasão escolar e garantir a socialização do indivíduo, por meio de ampla convivência familiar e comunitária</a:t>
            </a:r>
            <a:r>
              <a:rPr lang="pt-BR" dirty="0"/>
              <a:t>. (Art. 227, da CRFB)</a:t>
            </a:r>
          </a:p>
          <a:p>
            <a:pPr algn="just"/>
            <a:r>
              <a:rPr lang="pt-BR" dirty="0"/>
              <a:t> Os ministros Luiz Fux e Ricardo Lewandowski reconheceram a inconstitucionalidade do homeschooling, uma vez que, dentre outros fundamentos, </a:t>
            </a:r>
            <a:r>
              <a:rPr lang="pt-BR" b="1" dirty="0"/>
              <a:t>não cumpriria eficazmente os objetivos de socialização da criança e de sua preparação para o exercício da cidadania.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497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793254D-FE2A-41BD-85A1-B3F458F08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82" y="493577"/>
            <a:ext cx="10293792" cy="158694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Direito comparado - Jurisprudência</a:t>
            </a:r>
            <a:endParaRPr lang="pt-BR" sz="2800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2350761-1337-2C2B-2B28-F3732E2E4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2000" b="1" dirty="0"/>
              <a:t>Tribunal Constitucional alemão</a:t>
            </a:r>
            <a:r>
              <a:rPr lang="pt-BR" sz="2000" dirty="0"/>
              <a:t>: a educação não se limita à aquisição do conhecimento, também se destina a educar cidadãos responsáveis para participação de uma sociedade democrática e plural; evitar o surgimento de sociedades paralelas, separadas por convicções religiosas ou filosóficas. </a:t>
            </a:r>
          </a:p>
          <a:p>
            <a:pPr algn="just"/>
            <a:r>
              <a:rPr lang="pt-BR" sz="2000" b="1" dirty="0"/>
              <a:t>Tribunal Europeu de Direitos Humanos</a:t>
            </a:r>
            <a:r>
              <a:rPr lang="pt-BR" sz="2000" dirty="0"/>
              <a:t>: a frequência escolar compulsória não viola a liberdade religiosa, assegurada através do direito de escolher a instituição de ensino e no direito de recusa a frequentar as aulas de religião (reconhecido no BR: ADI 4439); questão de direito interno;</a:t>
            </a:r>
          </a:p>
          <a:p>
            <a:pPr algn="just"/>
            <a:r>
              <a:rPr lang="pt-BR" sz="2000" b="1" dirty="0"/>
              <a:t>Tribunal Constitucional espanhol</a:t>
            </a:r>
            <a:r>
              <a:rPr lang="pt-BR" sz="2000" dirty="0"/>
              <a:t>: o homeschooling é inconstitucional; os pais podem ensinar os filhos fora do ambiente escolar, porém, </a:t>
            </a:r>
            <a:r>
              <a:rPr lang="pt-BR" sz="2000" b="1" dirty="0"/>
              <a:t>não é permitida a escolarização à margem de instituições públicas ou privadas.</a:t>
            </a:r>
          </a:p>
        </p:txBody>
      </p:sp>
    </p:spTree>
    <p:extLst>
      <p:ext uri="{BB962C8B-B14F-4D97-AF65-F5344CB8AC3E}">
        <p14:creationId xmlns:p14="http://schemas.microsoft.com/office/powerpoint/2010/main" val="2871104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1BC222A-DA1F-425B-9C2D-4564AC715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Normas Constitucionais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4004BB1-BFBD-41D7-8A4A-EC9DCBCD2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b="1" dirty="0"/>
              <a:t>Artigo 27.2 da Constituição espanhola</a:t>
            </a:r>
            <a:r>
              <a:rPr lang="pt-BR" dirty="0"/>
              <a:t>: </a:t>
            </a:r>
            <a:r>
              <a:rPr lang="es-ES" dirty="0"/>
              <a:t>“La educación tendrá por objeto el pleno </a:t>
            </a:r>
            <a:r>
              <a:rPr lang="es-ES" b="1" dirty="0"/>
              <a:t>desarrollo de la personalidad humana en el respeto a los principios democráticos de convivencia y a los derechos y libertades fundamentales</a:t>
            </a:r>
            <a:r>
              <a:rPr lang="es-ES" dirty="0"/>
              <a:t>.”</a:t>
            </a:r>
          </a:p>
          <a:p>
            <a:pPr algn="just"/>
            <a:r>
              <a:rPr lang="es-ES" dirty="0"/>
              <a:t>Disposição semelhante a do Art. 205, da CRFB (</a:t>
            </a:r>
            <a:r>
              <a:rPr lang="pt-BR" sz="2800" b="1" dirty="0">
                <a:latin typeface="Avenir Next LT Pro" panose="020B0504020202020204" pitchFamily="34" charset="0"/>
                <a:cs typeface="Arial" panose="020B0604020202020204" pitchFamily="34" charset="0"/>
              </a:rPr>
              <a:t>pleno desenvolvimento da pessoa, seu preparo para o exercício da cidadania e sua qualificação para o trabalho</a:t>
            </a:r>
            <a:r>
              <a:rPr lang="pt-BR" sz="2800" dirty="0">
                <a:latin typeface="Avenir Next LT Pro" panose="020B05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es-ES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985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2A830D5-0C6D-4BFC-BB75-D72F68203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4967"/>
            <a:ext cx="10168128" cy="1078173"/>
          </a:xfrm>
        </p:spPr>
        <p:txBody>
          <a:bodyPr>
            <a:normAutofit fontScale="90000"/>
          </a:bodyPr>
          <a:lstStyle/>
          <a:p>
            <a: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/>
            </a:r>
            <a:b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</a:br>
            <a: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/>
            </a:r>
            <a:b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</a:br>
            <a: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/>
            </a:r>
            <a:b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</a:br>
            <a: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>Doutrina: </a:t>
            </a:r>
            <a:r>
              <a:rPr lang="pt-BR" sz="3200" b="1" i="1" dirty="0">
                <a:cs typeface="Arial" panose="020B0604020202020204" pitchFamily="34" charset="0"/>
              </a:rPr>
              <a:t>Direito subjetivo da Criança e dever do Estado:</a:t>
            </a:r>
            <a:br>
              <a:rPr lang="pt-BR" sz="3200" b="1" i="1" dirty="0">
                <a:cs typeface="Arial" panose="020B0604020202020204" pitchFamily="34" charset="0"/>
              </a:rPr>
            </a:br>
            <a: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/>
            </a:r>
            <a:br>
              <a:rPr lang="pt-BR" sz="3100" b="1" i="1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026E7ED-4FDA-44D5-BFF1-3D39C0963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sz="3200" b="1" i="0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>prevalência do direito à educação,</a:t>
            </a:r>
            <a:r>
              <a:rPr lang="pt-BR" sz="3200" b="0" i="0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> em relação a eventual direito ou liberdade de escolha dos pais:</a:t>
            </a:r>
          </a:p>
          <a:p>
            <a:pPr algn="just"/>
            <a:r>
              <a:rPr lang="pt-BR" sz="3200" b="1" dirty="0">
                <a:solidFill>
                  <a:srgbClr val="333333"/>
                </a:solidFill>
                <a:latin typeface="Avenir Next LT Pro" panose="020B0504020202020204" pitchFamily="34" charset="0"/>
              </a:rPr>
              <a:t>o</a:t>
            </a:r>
            <a:r>
              <a:rPr lang="pt-BR" sz="3200" b="1" i="0" dirty="0">
                <a:solidFill>
                  <a:srgbClr val="333333"/>
                </a:solidFill>
                <a:effectLst/>
                <a:latin typeface="Avenir Next LT Pro" panose="020B0504020202020204" pitchFamily="34" charset="0"/>
              </a:rPr>
              <a:t>s pais </a:t>
            </a:r>
            <a:r>
              <a:rPr lang="pt-BR" sz="3200" b="1" dirty="0">
                <a:solidFill>
                  <a:srgbClr val="333333"/>
                </a:solidFill>
                <a:latin typeface="Avenir Next LT Pro" panose="020B0504020202020204" pitchFamily="34" charset="0"/>
              </a:rPr>
              <a:t>não têm formação pedagógica e educacional </a:t>
            </a:r>
            <a:r>
              <a:rPr lang="pt-BR" sz="3200" dirty="0">
                <a:solidFill>
                  <a:srgbClr val="333333"/>
                </a:solidFill>
                <a:latin typeface="Avenir Next LT Pro" panose="020B0504020202020204" pitchFamily="34" charset="0"/>
              </a:rPr>
              <a:t>para  saber qual o melhor método de ensino para a criança; (Virgílio Afonso da Silva) </a:t>
            </a:r>
          </a:p>
          <a:p>
            <a:pPr algn="just"/>
            <a:r>
              <a:rPr lang="pt-BR" sz="3200" b="1" dirty="0">
                <a:solidFill>
                  <a:srgbClr val="333333"/>
                </a:solidFill>
                <a:latin typeface="Avenir Next LT Pro" panose="020B0504020202020204" pitchFamily="34" charset="0"/>
              </a:rPr>
              <a:t>só a escola é capaz de oferecer uma educação com visões alternativas, de base científica e o convívio com a diversidade</a:t>
            </a:r>
            <a:r>
              <a:rPr lang="pt-BR" sz="3200" dirty="0">
                <a:solidFill>
                  <a:srgbClr val="333333"/>
                </a:solidFill>
                <a:latin typeface="Avenir Next LT Pro" panose="020B0504020202020204" pitchFamily="34" charset="0"/>
              </a:rPr>
              <a:t>;</a:t>
            </a:r>
          </a:p>
          <a:p>
            <a:pPr algn="just"/>
            <a:r>
              <a:rPr lang="pt-BR" sz="3200" b="1" dirty="0">
                <a:solidFill>
                  <a:srgbClr val="333333"/>
                </a:solidFill>
                <a:latin typeface="Avenir Next LT Pro" panose="020B0504020202020204" pitchFamily="34" charset="0"/>
              </a:rPr>
              <a:t>a responsabilidade deve ser compartilhada pelas famílias e pelo Estado</a:t>
            </a:r>
            <a:r>
              <a:rPr lang="pt-BR" sz="3200" dirty="0">
                <a:solidFill>
                  <a:srgbClr val="333333"/>
                </a:solidFill>
                <a:latin typeface="Avenir Next LT Pro" panose="020B0504020202020204" pitchFamily="34" charset="0"/>
              </a:rPr>
              <a:t>, sem alternatividade ou exclusividade na condução da educação dos filhos; (Eliana Pires Rocha)</a:t>
            </a:r>
          </a:p>
          <a:p>
            <a:pPr algn="just"/>
            <a:r>
              <a:rPr lang="pt-BR" sz="3200" b="1" dirty="0">
                <a:solidFill>
                  <a:srgbClr val="333333"/>
                </a:solidFill>
                <a:latin typeface="Avenir Next LT Pro" panose="020B0504020202020204" pitchFamily="34" charset="0"/>
              </a:rPr>
              <a:t>O exercício do poder familiar não é, em princípio, um exercício de autonomia, mas sim poder-dever</a:t>
            </a:r>
            <a:r>
              <a:rPr lang="pt-BR" sz="3200" dirty="0">
                <a:solidFill>
                  <a:srgbClr val="333333"/>
                </a:solidFill>
                <a:latin typeface="Avenir Next LT Pro" panose="020B0504020202020204" pitchFamily="34" charset="0"/>
              </a:rPr>
              <a:t>. (Maria Celina Bodin de Moraes) </a:t>
            </a:r>
          </a:p>
          <a:p>
            <a:pPr algn="just"/>
            <a:endParaRPr lang="pt-BR" sz="2000" i="0" dirty="0">
              <a:solidFill>
                <a:srgbClr val="333333"/>
              </a:solidFill>
              <a:effectLst/>
              <a:latin typeface="Avenir Next LT Pro" panose="020B0504020202020204" pitchFamily="34" charset="0"/>
            </a:endParaRPr>
          </a:p>
          <a:p>
            <a:pPr algn="just"/>
            <a:endParaRPr lang="pt-BR" sz="1800" b="0" i="0" dirty="0">
              <a:solidFill>
                <a:srgbClr val="333333"/>
              </a:solidFill>
              <a:effectLst/>
              <a:latin typeface="Avenir Next LT Pro" panose="020B0504020202020204" pitchFamily="34" charset="0"/>
            </a:endParaRPr>
          </a:p>
          <a:p>
            <a:pPr algn="just"/>
            <a:endParaRPr lang="pt-BR" sz="800" b="0" i="0" dirty="0">
              <a:solidFill>
                <a:srgbClr val="333333"/>
              </a:solidFill>
              <a:effectLst/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61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77CCC4-148B-4810-993B-0277B54B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6DCE36B-4290-4A5D-8C1E-F1156C503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24585"/>
            <a:ext cx="10168128" cy="3947615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000" b="1" dirty="0"/>
              <a:t>responsabilidade parental</a:t>
            </a:r>
            <a:r>
              <a:rPr lang="pt-BR" sz="2000" dirty="0"/>
              <a:t>: implica muito mais deveres do que prerrogativas, e encontra limites no melhor interesse da criança;</a:t>
            </a:r>
          </a:p>
          <a:p>
            <a:pPr algn="just"/>
            <a:r>
              <a:rPr lang="pt-BR" sz="2000" b="1" dirty="0"/>
              <a:t>a transmissão do conhecimento não é o único objetivo da prestação do ensino</a:t>
            </a:r>
            <a:r>
              <a:rPr lang="pt-BR" sz="2000" dirty="0"/>
              <a:t>, que visa também a socialização da criança e seu o pleno desenvolvimento para participação de uma sociedade democrática;</a:t>
            </a:r>
          </a:p>
          <a:p>
            <a:pPr algn="just"/>
            <a:r>
              <a:rPr lang="pt-BR" sz="2000" b="1" dirty="0"/>
              <a:t>somente o convívio social e heterogêneo de forma diária e rotineira </a:t>
            </a:r>
            <a:r>
              <a:rPr lang="pt-BR" sz="2000" dirty="0"/>
              <a:t>é capaz de atingir esses objetivos;</a:t>
            </a:r>
          </a:p>
          <a:p>
            <a:pPr algn="just"/>
            <a:r>
              <a:rPr lang="pt-BR" sz="2000" dirty="0"/>
              <a:t>os pais têm a </a:t>
            </a:r>
            <a:r>
              <a:rPr lang="pt-BR" sz="2000" b="1" dirty="0"/>
              <a:t>liberdade de ensinar os filhos fora do ambiente escolar e de escolher uma instituição</a:t>
            </a:r>
            <a:r>
              <a:rPr lang="pt-BR" sz="2000" dirty="0"/>
              <a:t> adequada às suas convicções;</a:t>
            </a:r>
          </a:p>
          <a:p>
            <a:pPr algn="just"/>
            <a:r>
              <a:rPr lang="pt-BR" sz="2000" b="1" dirty="0"/>
              <a:t>aumento da desigualdade social: </a:t>
            </a:r>
            <a:r>
              <a:rPr lang="pt-BR" sz="2000" dirty="0"/>
              <a:t>modelo de ensino exclusivo de classes privilegiadas.</a:t>
            </a:r>
            <a:endParaRPr lang="pt-BR" sz="2000" b="1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601911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820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Avenir Next LT Pro</vt:lpstr>
      <vt:lpstr>Calibri</vt:lpstr>
      <vt:lpstr>AccentBoxVTI</vt:lpstr>
      <vt:lpstr>Homeschooling X  direito fundamental à educação: um direito dos pais ou das crianças?</vt:lpstr>
      <vt:lpstr>Enquadramento constitucional: dimensões subjetiva e objetiva</vt:lpstr>
      <vt:lpstr>Direito Internacional: Convenção sobre os Direitos das Crianças, aprovada pela Assembleia Geral da ONU de 20 de novembro de 1989</vt:lpstr>
      <vt:lpstr>JURISPRUDÊNCIA</vt:lpstr>
      <vt:lpstr>Direito comparado - Jurisprudência</vt:lpstr>
      <vt:lpstr>Normas Constitucionais</vt:lpstr>
      <vt:lpstr>   Doutrina: Direito subjetivo da Criança e dever do Estado:   </vt:lpstr>
      <vt:lpstr>Conclusões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atuação do Ministério Público Federal em defesa do direito humano à saúde, em tempos de pandemia.</dc:title>
  <dc:creator>Mona Lisa Duarte Abdo Aziz Ismail</dc:creator>
  <cp:lastModifiedBy>Ronaldo Claudino de Oliveira Júnior</cp:lastModifiedBy>
  <cp:revision>18</cp:revision>
  <dcterms:created xsi:type="dcterms:W3CDTF">2021-10-05T18:44:21Z</dcterms:created>
  <dcterms:modified xsi:type="dcterms:W3CDTF">2022-06-27T16:11:05Z</dcterms:modified>
</cp:coreProperties>
</file>