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7"/>
  </p:notesMasterIdLst>
  <p:sldIdLst>
    <p:sldId id="265" r:id="rId2"/>
    <p:sldId id="273" r:id="rId3"/>
    <p:sldId id="277" r:id="rId4"/>
    <p:sldId id="285" r:id="rId5"/>
    <p:sldId id="283" r:id="rId6"/>
    <p:sldId id="294" r:id="rId7"/>
    <p:sldId id="293" r:id="rId8"/>
    <p:sldId id="290" r:id="rId9"/>
    <p:sldId id="291" r:id="rId10"/>
    <p:sldId id="286" r:id="rId11"/>
    <p:sldId id="292" r:id="rId12"/>
    <p:sldId id="284" r:id="rId13"/>
    <p:sldId id="287" r:id="rId14"/>
    <p:sldId id="295" r:id="rId15"/>
    <p:sldId id="289" r:id="rId16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89788" autoAdjust="0"/>
  </p:normalViewPr>
  <p:slideViewPr>
    <p:cSldViewPr snapToGrid="0">
      <p:cViewPr varScale="1">
        <p:scale>
          <a:sx n="83" d="100"/>
          <a:sy n="83" d="100"/>
        </p:scale>
        <p:origin x="690" y="8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2B1AFD-F210-4D3D-81E6-8B6C17FA5BD2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718AD8-F1CB-4576-9A80-09290394F4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986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BBFA-C825-427E-A48E-8A9E1265E55B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8A40-5E22-47F5-AFBF-8FEF285D9F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E42C-231B-43A1-9914-640111323176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1CC8-F8E8-4933-85D1-A83F3A4391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8818-1533-4E8D-B2CF-72A145F79589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5A79-8E02-40DB-9D08-305FEF42BB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8322-EF6C-449C-AA92-22A1F41E9D87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89D6-FADF-498A-898A-C04B49BC68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193A-9A81-4EDD-8872-6A602D261B86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CEC2-8A61-41CC-A89E-D4FD864434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A1BF-D816-4BBE-92FC-20EC9F8DED48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D8A2-55D8-4D89-A281-1676691402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2C2B-30F6-49B1-9C96-B18407063E7D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F413-53FD-4950-AF40-D9822669E0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0555-3F9D-49B6-9ED1-F6384D49485E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3D88-9AE0-4B03-B23C-F1ED5EB254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0BAF-F670-47C8-92E8-A11FEDD1DAD3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6B94-DBA4-4635-BAC8-B82BF59CA7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64CB-091B-49A4-927E-E2842C43F604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563C-520D-4FC4-AAED-C4F493890A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093A-B7D2-4F02-8FD3-8E5D73DF7D31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3659-02DE-4245-B725-863DB9083E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C6E0-088C-4F0C-B253-B93DFA15AECE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54A5-271D-4131-A5F1-4B513DC21B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72A4-E35D-4AB7-A668-133BB50DF65C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15E0-BE03-49A6-B52C-72C8F9BF85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B4F2B-C218-4A9D-A6DC-B83B15345DD6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635-BF24-45B9-BB4F-209E8593A2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0BEA-07FE-4085-A037-3EB9E05CEC12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02AB-7C0B-40AC-9DF3-1B6816ABB9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5C73-0ED6-40F9-85DC-79F97E989BB9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32A6-D60E-492E-A9F6-344B0C17FB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BF62A-8AC3-4703-BBD3-2444827F9018}" type="datetimeFigureOut">
              <a:rPr lang="pt-BR"/>
              <a:pPr>
                <a:defRPr/>
              </a:pPr>
              <a:t>11/04/2017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E6A6A7-5D36-4B78-A666-3A34D9936C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7" r:id="rId11"/>
    <p:sldLayoutId id="2147483762" r:id="rId12"/>
    <p:sldLayoutId id="2147483768" r:id="rId13"/>
    <p:sldLayoutId id="2147483763" r:id="rId14"/>
    <p:sldLayoutId id="2147483764" r:id="rId15"/>
    <p:sldLayoutId id="2147483765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6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757238" y="193675"/>
            <a:ext cx="9193212" cy="1701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“Carne Fraca”</a:t>
            </a:r>
            <a:br>
              <a:rPr lang="pt-BR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pt-B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Audiência Pública</a:t>
            </a:r>
            <a:br>
              <a:rPr lang="pt-B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pt-B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Senado Federal</a:t>
            </a:r>
            <a: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/>
            </a:r>
            <a:b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/>
            </a:r>
            <a:b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/>
            </a:r>
            <a:b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/>
            </a:r>
            <a:b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/>
            </a:r>
            <a:b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/>
            </a:r>
            <a:b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/>
            </a:r>
            <a:b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/>
            </a:r>
            <a:b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/>
            </a:r>
            <a:br>
              <a:rPr lang="pt-B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pt-BR" altLang="pt-BR" sz="5400" dirty="0">
                <a:solidFill>
                  <a:schemeClr val="tx1"/>
                </a:solidFill>
              </a:rPr>
              <a:t/>
            </a:r>
            <a:br>
              <a:rPr lang="pt-BR" altLang="pt-BR" sz="5400" dirty="0">
                <a:solidFill>
                  <a:schemeClr val="tx1"/>
                </a:solidFill>
              </a:rPr>
            </a:br>
            <a:endParaRPr lang="pt-BR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19459" name="Imagem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75325"/>
            <a:ext cx="417671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660525" y="3059113"/>
            <a:ext cx="8104188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Cesar Amin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Pasqualin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Presidente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Sindivet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-PR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Diretor da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Fenamev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23031" y="5469671"/>
            <a:ext cx="3363866" cy="1305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497643" y="4810737"/>
            <a:ext cx="1397144" cy="1929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smtClean="0"/>
              <a:t>Propostas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7863" y="1635125"/>
            <a:ext cx="4294187" cy="44084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Punição rigorosa aos envolvidos (auditores, auxiliares fiscais, funcionários, políticos e empresas).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Inter-relação entre os distintos sistemas de inspeção= SIM, SIE e SIF.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Meritocracia na seleção dos gestores.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Habilitação de candidatos externos.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Adequação do ensino de MV às reais necessidades do mercado.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1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73663" y="1635125"/>
            <a:ext cx="4600575" cy="4103688"/>
          </a:xfrm>
        </p:spPr>
        <p:txBody>
          <a:bodyPr/>
          <a:lstStyle/>
          <a:p>
            <a:r>
              <a:rPr lang="pt-BR" sz="2100" smtClean="0"/>
              <a:t>Integração entre vigilância sanitária e inspeção. </a:t>
            </a:r>
          </a:p>
          <a:p>
            <a:r>
              <a:rPr lang="pt-BR" sz="2100" smtClean="0"/>
              <a:t>Modernização do sistema laboratorial brasileiro. </a:t>
            </a:r>
          </a:p>
          <a:p>
            <a:pPr lvl="1"/>
            <a:r>
              <a:rPr lang="pt-BR" sz="1900" smtClean="0"/>
              <a:t>Lanagros auditando e monitorando os laboratórios acreditados</a:t>
            </a:r>
          </a:p>
          <a:p>
            <a:r>
              <a:rPr lang="pt-BR" sz="2100" smtClean="0"/>
              <a:t>Incremento no número de MV na Polícia Federal.</a:t>
            </a:r>
          </a:p>
          <a:p>
            <a:r>
              <a:rPr lang="pt-BR" sz="2100" smtClean="0"/>
              <a:t>Auditorias não agendadas e rotativas. </a:t>
            </a:r>
          </a:p>
          <a:p>
            <a:r>
              <a:rPr lang="pt-BR" sz="2100" smtClean="0"/>
              <a:t>Recapacitação.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4"/>
          <p:cNvSpPr>
            <a:spLocks noGrp="1"/>
          </p:cNvSpPr>
          <p:nvPr>
            <p:ph type="title"/>
          </p:nvPr>
        </p:nvSpPr>
        <p:spPr>
          <a:xfrm>
            <a:off x="677863" y="1498600"/>
            <a:ext cx="3854450" cy="1277938"/>
          </a:xfrm>
        </p:spPr>
        <p:txBody>
          <a:bodyPr/>
          <a:lstStyle/>
          <a:p>
            <a:r>
              <a:rPr lang="pt-BR" sz="3200" smtClean="0"/>
              <a:t>Lições da “carne fraca”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760913" y="514350"/>
            <a:ext cx="5024437" cy="552767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Papel do produtor rural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ELO mais importante mas o mais FRACO 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Compensação comercial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Agro FORTE e Agro FRACO</a:t>
            </a:r>
          </a:p>
          <a:p>
            <a:pPr marL="342900" lvl="1" indent="-342900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Papel Político é fundamental.</a:t>
            </a:r>
          </a:p>
          <a:p>
            <a:pPr marL="342900" lvl="1" indent="-3429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Papel da Mídia</a:t>
            </a:r>
          </a:p>
          <a:p>
            <a:pPr marL="342900" lvl="1" indent="-3429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Papel da Polícia Federal</a:t>
            </a:r>
          </a:p>
          <a:p>
            <a:pPr marL="342900" lvl="1" indent="-342900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Denunciante. </a:t>
            </a:r>
          </a:p>
        </p:txBody>
      </p:sp>
      <p:sp>
        <p:nvSpPr>
          <p:cNvPr id="28675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677863" y="2776538"/>
            <a:ext cx="3854450" cy="2584450"/>
          </a:xfrm>
        </p:spPr>
        <p:txBody>
          <a:bodyPr/>
          <a:lstStyle/>
          <a:p>
            <a:r>
              <a:rPr lang="pt-BR" sz="2800" smtClean="0"/>
              <a:t>Reflexos em vários outros negócios brasileiros.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2" name="Picture 2" descr="A imagem pode conter: comida e texto"/>
          <p:cNvPicPr>
            <a:picLocks noChangeAspect="1" noChangeArrowheads="1"/>
          </p:cNvPicPr>
          <p:nvPr/>
        </p:nvPicPr>
        <p:blipFill>
          <a:blip r:embed="rId2"/>
          <a:srcRect t="9180" r="2" b="2"/>
          <a:stretch>
            <a:fillRect/>
          </a:stretch>
        </p:blipFill>
        <p:spPr bwMode="auto">
          <a:xfrm>
            <a:off x="642938" y="642938"/>
            <a:ext cx="10906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6369050" y="777875"/>
            <a:ext cx="4981575" cy="276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072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025" y="1422400"/>
            <a:ext cx="57880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0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1746" name="Group 72"/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1747" name="Picture 2" descr="Resultado de imagem para maça podr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330" b="1534"/>
          <a:stretch>
            <a:fillRect/>
          </a:stretch>
        </p:blipFill>
        <p:spPr>
          <a:xfrm>
            <a:off x="677863" y="468313"/>
            <a:ext cx="8274050" cy="3635375"/>
          </a:xfrm>
        </p:spPr>
      </p:pic>
      <p:sp>
        <p:nvSpPr>
          <p:cNvPr id="31748" name="Título 1"/>
          <p:cNvSpPr>
            <a:spLocks noGrp="1"/>
          </p:cNvSpPr>
          <p:nvPr>
            <p:ph type="title"/>
          </p:nvPr>
        </p:nvSpPr>
        <p:spPr>
          <a:xfrm>
            <a:off x="985838" y="4473575"/>
            <a:ext cx="8288337" cy="1096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100" smtClean="0"/>
              <a:t>“Destemido é aquele que vive por uma causa”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677863" y="6111875"/>
            <a:ext cx="4183062" cy="5524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pt-BR" smtClean="0"/>
              <a:t>Paraná, centro das denuncias.</a:t>
            </a:r>
          </a:p>
        </p:txBody>
      </p:sp>
      <p:pic>
        <p:nvPicPr>
          <p:cNvPr id="39939" name="Espaço Reservado para Conteúdo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813" y="2711450"/>
            <a:ext cx="3429000" cy="3400425"/>
          </a:xfr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391150" y="2838450"/>
            <a:ext cx="4184650" cy="31480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  <a:defRPr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há mudança sem ação, nem conquista sem trabalho conjunto” </a:t>
            </a:r>
          </a:p>
        </p:txBody>
      </p:sp>
      <p:pic>
        <p:nvPicPr>
          <p:cNvPr id="39941" name="Imagem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0900" y="428625"/>
            <a:ext cx="54800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4"/>
          <p:cNvSpPr>
            <a:spLocks noGrp="1"/>
          </p:cNvSpPr>
          <p:nvPr>
            <p:ph type="title"/>
          </p:nvPr>
        </p:nvSpPr>
        <p:spPr>
          <a:xfrm>
            <a:off x="931863" y="0"/>
            <a:ext cx="8093075" cy="3632200"/>
          </a:xfrm>
        </p:spPr>
        <p:txBody>
          <a:bodyPr/>
          <a:lstStyle/>
          <a:p>
            <a:pPr algn="ctr"/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Obrigado</a:t>
            </a:r>
            <a:br>
              <a:rPr lang="pt-BR" smtClean="0"/>
            </a:br>
            <a:r>
              <a:rPr lang="pt-BR" sz="4000" smtClean="0"/>
              <a:t>sindivetpr@sindivetpr.org </a:t>
            </a:r>
            <a:br>
              <a:rPr lang="pt-BR" sz="4000" smtClean="0"/>
            </a:br>
            <a:r>
              <a:rPr lang="pt-BR" sz="2400" smtClean="0"/>
              <a:t>(41) 3029-0159 / 3322-0151 / 99882-0214</a:t>
            </a:r>
            <a:endParaRPr lang="pt-BR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/>
          </a:blip>
          <a:srcRect t="30937" b="37016"/>
          <a:stretch/>
        </p:blipFill>
        <p:spPr>
          <a:xfrm>
            <a:off x="625595" y="4543973"/>
            <a:ext cx="8483956" cy="1814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2" name="Picture 4" descr="LOGO SINDI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3850" y="3041650"/>
            <a:ext cx="4478338" cy="1089025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04108" y="394628"/>
            <a:ext cx="1073861" cy="148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0533" y="398512"/>
            <a:ext cx="2400612" cy="931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/>
              <a:t>Fiscalização</a:t>
            </a:r>
          </a:p>
        </p:txBody>
      </p:sp>
      <p:sp>
        <p:nvSpPr>
          <p:cNvPr id="20482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7863" y="1789113"/>
            <a:ext cx="5154612" cy="14906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3600" smtClean="0"/>
              <a:t>Segurança do Alimento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947325" y="3437705"/>
            <a:ext cx="3239670" cy="242975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5400000">
            <a:off x="6501931" y="3474601"/>
            <a:ext cx="2746705" cy="2060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5832475" y="1841500"/>
            <a:ext cx="46783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Prevenir Fraude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/>
              <a:t>Raiz da “Carne Fraca”: Corrupção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11748" y="1587062"/>
            <a:ext cx="6583981" cy="461290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2012- Greve dos auditores fiscais</a:t>
            </a:r>
          </a:p>
        </p:txBody>
      </p:sp>
      <p:sp>
        <p:nvSpPr>
          <p:cNvPr id="22530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77863" y="2052638"/>
            <a:ext cx="4183062" cy="3879850"/>
          </a:xfrm>
        </p:spPr>
        <p:txBody>
          <a:bodyPr/>
          <a:lstStyle/>
          <a:p>
            <a:r>
              <a:rPr lang="pt-BR" sz="2800" smtClean="0"/>
              <a:t>Apoios do Sindivet-PR, inclusive nas manifestações conjuntamente com a Anffasindical. 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65987" y="2052392"/>
            <a:ext cx="4710392" cy="313719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2" name="CaixaDeTexto 4"/>
          <p:cNvSpPr txBox="1">
            <a:spLocks noChangeArrowheads="1"/>
          </p:cNvSpPr>
          <p:nvPr/>
        </p:nvSpPr>
        <p:spPr bwMode="auto">
          <a:xfrm>
            <a:off x="1787525" y="5518150"/>
            <a:ext cx="7724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>
                <a:latin typeface="Trebuchet MS" pitchFamily="34" charset="0"/>
              </a:rPr>
              <a:t>Denuncia partiu do corpo técnico do MAPA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Corrupção</a:t>
            </a:r>
          </a:p>
        </p:txBody>
      </p:sp>
      <p:sp>
        <p:nvSpPr>
          <p:cNvPr id="23554" name="Espaço Reservado para Texto 3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183062" cy="3881437"/>
          </a:xfrm>
        </p:spPr>
        <p:txBody>
          <a:bodyPr/>
          <a:lstStyle/>
          <a:p>
            <a:r>
              <a:rPr lang="pt-BR" sz="2800" smtClean="0"/>
              <a:t>Igualmente à Petrobrás, a indicação política para cargos técnicos está na raiz do escândalo, que envolve empresas, servidores públicos e partidos</a:t>
            </a:r>
          </a:p>
        </p:txBody>
      </p:sp>
      <p:pic>
        <p:nvPicPr>
          <p:cNvPr id="23555" name="Espaço Reservado para Conteúdo 10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60925" y="1485900"/>
            <a:ext cx="5965825" cy="33702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 idx="4294967295"/>
          </p:nvPr>
        </p:nvSpPr>
        <p:spPr>
          <a:xfrm>
            <a:off x="677863" y="1498600"/>
            <a:ext cx="3854450" cy="1277938"/>
          </a:xfrm>
        </p:spPr>
        <p:txBody>
          <a:bodyPr anchor="b"/>
          <a:lstStyle/>
          <a:p>
            <a:pPr algn="ctr"/>
            <a:r>
              <a:rPr lang="pt-BR" smtClean="0"/>
              <a:t>Transparência na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760913" y="514350"/>
            <a:ext cx="4513262" cy="5527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Precisamos de transparência nos processos de produção de alimentos. Programas que garantam a rastreabilidade, que permitam que consumidor possa "ver" o processo mesmo sem visitar o local.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Acima de tudo, precisamos de </a:t>
            </a:r>
            <a:r>
              <a:rPr lang="pt-BR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responsabilidade e respeito em todos os elos.</a:t>
            </a:r>
          </a:p>
        </p:txBody>
      </p:sp>
      <p:sp>
        <p:nvSpPr>
          <p:cNvPr id="38916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677863" y="2776538"/>
            <a:ext cx="3854450" cy="25844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pt-BR" sz="1400" smtClean="0"/>
          </a:p>
        </p:txBody>
      </p:sp>
      <p:pic>
        <p:nvPicPr>
          <p:cNvPr id="38917" name="Imagem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2776538"/>
            <a:ext cx="4037013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>
          <a:xfrm>
            <a:off x="677863" y="1576388"/>
            <a:ext cx="8596312" cy="2951162"/>
          </a:xfrm>
        </p:spPr>
        <p:txBody>
          <a:bodyPr/>
          <a:lstStyle/>
          <a:p>
            <a:pPr algn="ctr"/>
            <a:r>
              <a:rPr lang="pt-BR" sz="7200" smtClean="0"/>
              <a:t>“Não adianta bater no mensageiro”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863" y="4527550"/>
            <a:ext cx="8596312" cy="860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400" dirty="0"/>
              <a:t>Após as denuncias, as ações devem ser de combate ao principal catalizador da corrupção.  </a:t>
            </a:r>
          </a:p>
        </p:txBody>
      </p:sp>
      <p:sp>
        <p:nvSpPr>
          <p:cNvPr id="4" name="Balão de Fala: Oval 3"/>
          <p:cNvSpPr/>
          <p:nvPr/>
        </p:nvSpPr>
        <p:spPr>
          <a:xfrm>
            <a:off x="7651750" y="179388"/>
            <a:ext cx="3289300" cy="20494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281988" y="427038"/>
            <a:ext cx="2449512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Foco no problema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/>
              <a:t>Contextualização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7863" y="1930400"/>
            <a:ext cx="4183062" cy="45243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Quase uma década da concepção da organização criminosa dentro do MAPA;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Transpassava governos;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Sucessivas denuncias sem ações de combate a corrupção;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Diversos processos internos;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Perseguição funcional aos que não se envolviam ou combatiam as práticas de corrupção;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62575" y="1930400"/>
            <a:ext cx="4716463" cy="3881438"/>
          </a:xfrm>
        </p:spPr>
        <p:txBody>
          <a:bodyPr/>
          <a:lstStyle/>
          <a:p>
            <a:r>
              <a:rPr lang="pt-BR" sz="2200" smtClean="0"/>
              <a:t>Mesmo com comprovação das fraudes, os envolvidos permaneciam em cargos decisórios;</a:t>
            </a:r>
          </a:p>
          <a:p>
            <a:r>
              <a:rPr lang="pt-BR" sz="2200" smtClean="0"/>
              <a:t>Loteamento de cargos do MAPA nos estados, entregue aos partidos políticos; </a:t>
            </a:r>
          </a:p>
          <a:p>
            <a:r>
              <a:rPr lang="pt-BR" sz="2200" smtClean="0"/>
              <a:t>Presidentes e Ministros, mesmo sabendo das denúncias, mantinham os fraudadores no poder;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smtClean="0"/>
              <a:t>Mudança de gestores</a:t>
            </a:r>
          </a:p>
        </p:txBody>
      </p:sp>
      <p:sp>
        <p:nvSpPr>
          <p:cNvPr id="26626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smtClean="0"/>
              <a:t>Que empresa prospera com mudanças quase anuais de seu gestor máximo?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3431</TotalTime>
  <Words>412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Broadway</vt:lpstr>
      <vt:lpstr>Calibri</vt:lpstr>
      <vt:lpstr>Trebuchet MS</vt:lpstr>
      <vt:lpstr>Wingdings</vt:lpstr>
      <vt:lpstr>Wingdings 3</vt:lpstr>
      <vt:lpstr>Facetado</vt:lpstr>
      <vt:lpstr>“Carne Fraca” Audiência Pública Senado Federal          </vt:lpstr>
      <vt:lpstr>Fiscalização</vt:lpstr>
      <vt:lpstr>Raiz da “Carne Fraca”: Corrupção </vt:lpstr>
      <vt:lpstr>2012- Greve dos auditores fiscais</vt:lpstr>
      <vt:lpstr>Corrupção</vt:lpstr>
      <vt:lpstr>Transparência na produção</vt:lpstr>
      <vt:lpstr>“Não adianta bater no mensageiro”</vt:lpstr>
      <vt:lpstr>Contextualização</vt:lpstr>
      <vt:lpstr>Mudança de gestores</vt:lpstr>
      <vt:lpstr>Propostas</vt:lpstr>
      <vt:lpstr>Lições da “carne fraca”</vt:lpstr>
      <vt:lpstr>Apresentação do PowerPoint</vt:lpstr>
      <vt:lpstr>“Destemido é aquele que vive por uma causa”</vt:lpstr>
      <vt:lpstr>Apresentação do PowerPoint</vt:lpstr>
      <vt:lpstr> Obrigado sindivetpr@sindivetpr.org  (41) 3029-0159 / 3322-0151 / 99882-0214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Leite Saudável</dc:title>
  <dc:creator>Roberta Züge</dc:creator>
  <cp:lastModifiedBy>Shangely Silva Souza</cp:lastModifiedBy>
  <cp:revision>236</cp:revision>
  <cp:lastPrinted>2017-04-05T17:56:00Z</cp:lastPrinted>
  <dcterms:created xsi:type="dcterms:W3CDTF">2016-01-18T12:40:00Z</dcterms:created>
  <dcterms:modified xsi:type="dcterms:W3CDTF">2017-04-11T20:48:52Z</dcterms:modified>
</cp:coreProperties>
</file>