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08" r:id="rId3"/>
    <p:sldMasterId id="2147483720" r:id="rId4"/>
    <p:sldMasterId id="2147483732" r:id="rId5"/>
    <p:sldMasterId id="2147483744" r:id="rId6"/>
    <p:sldMasterId id="2147483756" r:id="rId7"/>
    <p:sldMasterId id="2147483768" r:id="rId8"/>
  </p:sldMasterIdLst>
  <p:notesMasterIdLst>
    <p:notesMasterId r:id="rId37"/>
  </p:notesMasterIdLst>
  <p:sldIdLst>
    <p:sldId id="259" r:id="rId9"/>
    <p:sldId id="256" r:id="rId10"/>
    <p:sldId id="260" r:id="rId11"/>
    <p:sldId id="269" r:id="rId12"/>
    <p:sldId id="257" r:id="rId13"/>
    <p:sldId id="258" r:id="rId14"/>
    <p:sldId id="300" r:id="rId15"/>
    <p:sldId id="312" r:id="rId16"/>
    <p:sldId id="297" r:id="rId17"/>
    <p:sldId id="295" r:id="rId18"/>
    <p:sldId id="294" r:id="rId19"/>
    <p:sldId id="313" r:id="rId20"/>
    <p:sldId id="299" r:id="rId21"/>
    <p:sldId id="270" r:id="rId22"/>
    <p:sldId id="274" r:id="rId23"/>
    <p:sldId id="293" r:id="rId24"/>
    <p:sldId id="290" r:id="rId25"/>
    <p:sldId id="309" r:id="rId26"/>
    <p:sldId id="283" r:id="rId27"/>
    <p:sldId id="302" r:id="rId28"/>
    <p:sldId id="262" r:id="rId29"/>
    <p:sldId id="287" r:id="rId30"/>
    <p:sldId id="265" r:id="rId31"/>
    <p:sldId id="263" r:id="rId32"/>
    <p:sldId id="266" r:id="rId33"/>
    <p:sldId id="289" r:id="rId34"/>
    <p:sldId id="276" r:id="rId35"/>
    <p:sldId id="310" r:id="rId36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2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60"/>
  </p:normalViewPr>
  <p:slideViewPr>
    <p:cSldViewPr>
      <p:cViewPr varScale="1">
        <p:scale>
          <a:sx n="56" d="100"/>
          <a:sy n="56" d="100"/>
        </p:scale>
        <p:origin x="121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10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26B3B1-C72D-40F6-8C3F-F8523C8E782D}" type="doc">
      <dgm:prSet loTypeId="urn:microsoft.com/office/officeart/2005/8/layout/vList6" loCatId="list" qsTypeId="urn:microsoft.com/office/officeart/2005/8/quickstyle/simple5" qsCatId="simple" csTypeId="urn:microsoft.com/office/officeart/2005/8/colors/accent6_4" csCatId="accent6" phldr="1"/>
      <dgm:spPr/>
      <dgm:t>
        <a:bodyPr/>
        <a:lstStyle/>
        <a:p>
          <a:endParaRPr lang="pt-BR"/>
        </a:p>
      </dgm:t>
    </dgm:pt>
    <dgm:pt modelId="{A6F69D1D-1F0F-4F39-A17D-1696A9F2485F}">
      <dgm:prSet custT="1"/>
      <dgm:spPr/>
      <dgm:t>
        <a:bodyPr/>
        <a:lstStyle/>
        <a:p>
          <a:pPr rtl="0"/>
          <a:r>
            <a:rPr lang="pt-BR" sz="2800" baseline="0" dirty="0" smtClean="0">
              <a:solidFill>
                <a:schemeClr val="tx1"/>
              </a:solidFill>
            </a:rPr>
            <a:t>FABRICANTE</a:t>
          </a:r>
          <a:endParaRPr lang="pt-BR" sz="2800" dirty="0">
            <a:solidFill>
              <a:schemeClr val="tx1"/>
            </a:solidFill>
          </a:endParaRPr>
        </a:p>
      </dgm:t>
    </dgm:pt>
    <dgm:pt modelId="{CD5E734F-576F-4652-B293-B1F8C35CD7B1}" type="parTrans" cxnId="{237BD18A-7302-4D9A-B379-500A111CAD3B}">
      <dgm:prSet/>
      <dgm:spPr/>
      <dgm:t>
        <a:bodyPr/>
        <a:lstStyle/>
        <a:p>
          <a:endParaRPr lang="pt-BR"/>
        </a:p>
      </dgm:t>
    </dgm:pt>
    <dgm:pt modelId="{CE4E8241-559D-43B9-AAC7-D2AD46C01941}" type="sibTrans" cxnId="{237BD18A-7302-4D9A-B379-500A111CAD3B}">
      <dgm:prSet/>
      <dgm:spPr/>
      <dgm:t>
        <a:bodyPr/>
        <a:lstStyle/>
        <a:p>
          <a:endParaRPr lang="pt-BR"/>
        </a:p>
      </dgm:t>
    </dgm:pt>
    <dgm:pt modelId="{0BA4F32E-2DDE-4A0E-8867-0B4432B5519C}">
      <dgm:prSet/>
      <dgm:spPr/>
      <dgm:t>
        <a:bodyPr/>
        <a:lstStyle/>
        <a:p>
          <a:pPr rtl="0"/>
          <a:r>
            <a:rPr lang="pt-BR" baseline="0" dirty="0" smtClean="0">
              <a:solidFill>
                <a:schemeClr val="tx1"/>
              </a:solidFill>
            </a:rPr>
            <a:t>Seleção das </a:t>
          </a:r>
          <a:r>
            <a:rPr lang="pt-BR" baseline="0" dirty="0" err="1" smtClean="0">
              <a:solidFill>
                <a:schemeClr val="tx1"/>
              </a:solidFill>
            </a:rPr>
            <a:t>amendoas</a:t>
          </a:r>
          <a:r>
            <a:rPr lang="pt-BR" baseline="0" dirty="0" smtClean="0">
              <a:solidFill>
                <a:schemeClr val="tx1"/>
              </a:solidFill>
            </a:rPr>
            <a:t> (Qualidade e Variedade)</a:t>
          </a:r>
          <a:endParaRPr lang="pt-BR" dirty="0">
            <a:solidFill>
              <a:schemeClr val="tx1"/>
            </a:solidFill>
          </a:endParaRPr>
        </a:p>
      </dgm:t>
    </dgm:pt>
    <dgm:pt modelId="{35292772-8059-4A9C-AE46-A65F971A04A8}" type="parTrans" cxnId="{F47A28B2-456A-4F47-95B9-BF6403671044}">
      <dgm:prSet/>
      <dgm:spPr/>
      <dgm:t>
        <a:bodyPr/>
        <a:lstStyle/>
        <a:p>
          <a:endParaRPr lang="pt-BR"/>
        </a:p>
      </dgm:t>
    </dgm:pt>
    <dgm:pt modelId="{BEDC77D9-1A9F-438C-8ED4-06D5D8C62179}" type="sibTrans" cxnId="{F47A28B2-456A-4F47-95B9-BF6403671044}">
      <dgm:prSet/>
      <dgm:spPr/>
      <dgm:t>
        <a:bodyPr/>
        <a:lstStyle/>
        <a:p>
          <a:endParaRPr lang="pt-BR"/>
        </a:p>
      </dgm:t>
    </dgm:pt>
    <dgm:pt modelId="{414CFE88-8A8E-4E33-91CE-C092426D474C}">
      <dgm:prSet/>
      <dgm:spPr/>
      <dgm:t>
        <a:bodyPr/>
        <a:lstStyle/>
        <a:p>
          <a:pPr rtl="0"/>
          <a:r>
            <a:rPr lang="pt-BR" baseline="0" dirty="0" smtClean="0">
              <a:solidFill>
                <a:schemeClr val="tx1"/>
              </a:solidFill>
            </a:rPr>
            <a:t>Torra</a:t>
          </a:r>
          <a:endParaRPr lang="pt-BR" dirty="0">
            <a:solidFill>
              <a:schemeClr val="tx1"/>
            </a:solidFill>
          </a:endParaRPr>
        </a:p>
      </dgm:t>
    </dgm:pt>
    <dgm:pt modelId="{C287D457-8F69-49D9-A949-20C3D754297E}" type="parTrans" cxnId="{5F5E38A9-BA90-4662-8B4D-769BB6359C4D}">
      <dgm:prSet/>
      <dgm:spPr/>
      <dgm:t>
        <a:bodyPr/>
        <a:lstStyle/>
        <a:p>
          <a:endParaRPr lang="pt-BR"/>
        </a:p>
      </dgm:t>
    </dgm:pt>
    <dgm:pt modelId="{02CE45FC-00C1-47B7-8449-65BC267C70FF}" type="sibTrans" cxnId="{5F5E38A9-BA90-4662-8B4D-769BB6359C4D}">
      <dgm:prSet/>
      <dgm:spPr/>
      <dgm:t>
        <a:bodyPr/>
        <a:lstStyle/>
        <a:p>
          <a:endParaRPr lang="pt-BR"/>
        </a:p>
      </dgm:t>
    </dgm:pt>
    <dgm:pt modelId="{98A52E99-BC77-461F-B769-C066CB28D551}">
      <dgm:prSet/>
      <dgm:spPr/>
      <dgm:t>
        <a:bodyPr/>
        <a:lstStyle/>
        <a:p>
          <a:pPr rtl="0"/>
          <a:r>
            <a:rPr lang="pt-BR" baseline="0" dirty="0" smtClean="0">
              <a:solidFill>
                <a:schemeClr val="tx1"/>
              </a:solidFill>
            </a:rPr>
            <a:t>Ingredientes  (leite, </a:t>
          </a:r>
          <a:r>
            <a:rPr lang="pt-BR" baseline="0" dirty="0" err="1" smtClean="0">
              <a:solidFill>
                <a:schemeClr val="tx1"/>
              </a:solidFill>
            </a:rPr>
            <a:t>Açucar</a:t>
          </a:r>
          <a:r>
            <a:rPr lang="pt-BR" baseline="0" dirty="0" smtClean="0">
              <a:solidFill>
                <a:schemeClr val="tx1"/>
              </a:solidFill>
            </a:rPr>
            <a:t>, Alcalinização)</a:t>
          </a:r>
          <a:endParaRPr lang="pt-BR" dirty="0">
            <a:solidFill>
              <a:schemeClr val="tx1"/>
            </a:solidFill>
          </a:endParaRPr>
        </a:p>
      </dgm:t>
    </dgm:pt>
    <dgm:pt modelId="{5E82A15B-B7E0-4AFF-8692-DD45354238A4}" type="parTrans" cxnId="{A6FBEBFE-99DF-4C44-80F0-66A867DC0EE2}">
      <dgm:prSet/>
      <dgm:spPr/>
      <dgm:t>
        <a:bodyPr/>
        <a:lstStyle/>
        <a:p>
          <a:endParaRPr lang="pt-BR"/>
        </a:p>
      </dgm:t>
    </dgm:pt>
    <dgm:pt modelId="{35F07E52-0E98-4C34-BD82-08B59ABE8A3E}" type="sibTrans" cxnId="{A6FBEBFE-99DF-4C44-80F0-66A867DC0EE2}">
      <dgm:prSet/>
      <dgm:spPr/>
      <dgm:t>
        <a:bodyPr/>
        <a:lstStyle/>
        <a:p>
          <a:endParaRPr lang="pt-BR"/>
        </a:p>
      </dgm:t>
    </dgm:pt>
    <dgm:pt modelId="{687A5844-9073-427E-9BD5-354335F3F4C7}">
      <dgm:prSet/>
      <dgm:spPr/>
      <dgm:t>
        <a:bodyPr/>
        <a:lstStyle/>
        <a:p>
          <a:pPr rtl="0"/>
          <a:r>
            <a:rPr lang="pt-BR" baseline="0" dirty="0" smtClean="0">
              <a:solidFill>
                <a:schemeClr val="tx1"/>
              </a:solidFill>
            </a:rPr>
            <a:t>Refino/</a:t>
          </a:r>
          <a:r>
            <a:rPr lang="pt-BR" baseline="0" dirty="0" err="1" smtClean="0">
              <a:solidFill>
                <a:schemeClr val="tx1"/>
              </a:solidFill>
            </a:rPr>
            <a:t>Conchagem</a:t>
          </a:r>
          <a:endParaRPr lang="pt-BR" baseline="0" dirty="0">
            <a:solidFill>
              <a:schemeClr val="tx1"/>
            </a:solidFill>
          </a:endParaRPr>
        </a:p>
      </dgm:t>
    </dgm:pt>
    <dgm:pt modelId="{3635038A-29E6-440E-BD4D-14ABA186C2DA}" type="parTrans" cxnId="{24473FE4-0995-443C-B6E5-C0E3626B514A}">
      <dgm:prSet/>
      <dgm:spPr/>
      <dgm:t>
        <a:bodyPr/>
        <a:lstStyle/>
        <a:p>
          <a:endParaRPr lang="pt-BR"/>
        </a:p>
      </dgm:t>
    </dgm:pt>
    <dgm:pt modelId="{67E4A0A6-9A76-4499-9156-1B365BA9D7A0}" type="sibTrans" cxnId="{24473FE4-0995-443C-B6E5-C0E3626B514A}">
      <dgm:prSet/>
      <dgm:spPr/>
      <dgm:t>
        <a:bodyPr/>
        <a:lstStyle/>
        <a:p>
          <a:endParaRPr lang="pt-BR"/>
        </a:p>
      </dgm:t>
    </dgm:pt>
    <dgm:pt modelId="{6D48239F-9222-47F3-A53A-F36A4ABCCF54}" type="pres">
      <dgm:prSet presAssocID="{C426B3B1-C72D-40F6-8C3F-F8523C8E782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468D64EC-8835-4C95-AA8F-58D64A5A2A30}" type="pres">
      <dgm:prSet presAssocID="{A6F69D1D-1F0F-4F39-A17D-1696A9F2485F}" presName="linNode" presStyleCnt="0"/>
      <dgm:spPr/>
    </dgm:pt>
    <dgm:pt modelId="{1DDFB7A8-7859-4B5F-BB4D-36D95E58FE98}" type="pres">
      <dgm:prSet presAssocID="{A6F69D1D-1F0F-4F39-A17D-1696A9F2485F}" presName="parentShp" presStyleLbl="node1" presStyleIdx="0" presStyleCnt="5" custLinFactNeighborX="45001" custLinFactNeighborY="-605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0C2977D-D641-4BD8-BAA0-154812748706}" type="pres">
      <dgm:prSet presAssocID="{A6F69D1D-1F0F-4F39-A17D-1696A9F2485F}" presName="childShp" presStyleLbl="bgAccFollowNode1" presStyleIdx="0" presStyleCnt="5">
        <dgm:presLayoutVars>
          <dgm:bulletEnabled val="1"/>
        </dgm:presLayoutVars>
      </dgm:prSet>
      <dgm:spPr/>
    </dgm:pt>
    <dgm:pt modelId="{A34FD109-81D4-40E6-BD4F-A835AAAF5CE4}" type="pres">
      <dgm:prSet presAssocID="{CE4E8241-559D-43B9-AAC7-D2AD46C01941}" presName="spacing" presStyleCnt="0"/>
      <dgm:spPr/>
    </dgm:pt>
    <dgm:pt modelId="{05B62B29-A800-4586-92E6-FBAEE841C157}" type="pres">
      <dgm:prSet presAssocID="{0BA4F32E-2DDE-4A0E-8867-0B4432B5519C}" presName="linNode" presStyleCnt="0"/>
      <dgm:spPr/>
    </dgm:pt>
    <dgm:pt modelId="{1DB949EF-1863-4A23-9981-3317EBA82920}" type="pres">
      <dgm:prSet presAssocID="{0BA4F32E-2DDE-4A0E-8867-0B4432B5519C}" presName="parent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E0D3380-9093-481A-9C18-A966112C3EE8}" type="pres">
      <dgm:prSet presAssocID="{0BA4F32E-2DDE-4A0E-8867-0B4432B5519C}" presName="childShp" presStyleLbl="bgAccFollowNode1" presStyleIdx="1" presStyleCnt="5">
        <dgm:presLayoutVars>
          <dgm:bulletEnabled val="1"/>
        </dgm:presLayoutVars>
      </dgm:prSet>
      <dgm:spPr/>
    </dgm:pt>
    <dgm:pt modelId="{518555BD-DEAF-40BC-9A0D-5173577B5D8D}" type="pres">
      <dgm:prSet presAssocID="{BEDC77D9-1A9F-438C-8ED4-06D5D8C62179}" presName="spacing" presStyleCnt="0"/>
      <dgm:spPr/>
    </dgm:pt>
    <dgm:pt modelId="{3C84BB8A-F47E-4E63-AF33-A13A4D41E978}" type="pres">
      <dgm:prSet presAssocID="{414CFE88-8A8E-4E33-91CE-C092426D474C}" presName="linNode" presStyleCnt="0"/>
      <dgm:spPr/>
    </dgm:pt>
    <dgm:pt modelId="{9E61BDF7-E099-432D-A593-EACCCB73870C}" type="pres">
      <dgm:prSet presAssocID="{414CFE88-8A8E-4E33-91CE-C092426D474C}" presName="parent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20898DF-BB9A-4030-B3C3-24C99571D49C}" type="pres">
      <dgm:prSet presAssocID="{414CFE88-8A8E-4E33-91CE-C092426D474C}" presName="childShp" presStyleLbl="bgAccFollowNode1" presStyleIdx="2" presStyleCnt="5">
        <dgm:presLayoutVars>
          <dgm:bulletEnabled val="1"/>
        </dgm:presLayoutVars>
      </dgm:prSet>
      <dgm:spPr/>
    </dgm:pt>
    <dgm:pt modelId="{2F2F111B-9B35-4943-A25F-ACA792C8C8A8}" type="pres">
      <dgm:prSet presAssocID="{02CE45FC-00C1-47B7-8449-65BC267C70FF}" presName="spacing" presStyleCnt="0"/>
      <dgm:spPr/>
    </dgm:pt>
    <dgm:pt modelId="{60650BA8-91A4-490F-BB9B-B73DD1C56BA4}" type="pres">
      <dgm:prSet presAssocID="{98A52E99-BC77-461F-B769-C066CB28D551}" presName="linNode" presStyleCnt="0"/>
      <dgm:spPr/>
    </dgm:pt>
    <dgm:pt modelId="{060211AB-670C-46AB-9725-3F14E4EBB53B}" type="pres">
      <dgm:prSet presAssocID="{98A52E99-BC77-461F-B769-C066CB28D551}" presName="parent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3A2DEA3-DCE9-4E77-9D64-08638F6E93C1}" type="pres">
      <dgm:prSet presAssocID="{98A52E99-BC77-461F-B769-C066CB28D551}" presName="childShp" presStyleLbl="bgAccFollowNode1" presStyleIdx="3" presStyleCnt="5">
        <dgm:presLayoutVars>
          <dgm:bulletEnabled val="1"/>
        </dgm:presLayoutVars>
      </dgm:prSet>
      <dgm:spPr/>
    </dgm:pt>
    <dgm:pt modelId="{8F8CE24A-3568-405C-993F-B9737EF73923}" type="pres">
      <dgm:prSet presAssocID="{35F07E52-0E98-4C34-BD82-08B59ABE8A3E}" presName="spacing" presStyleCnt="0"/>
      <dgm:spPr/>
    </dgm:pt>
    <dgm:pt modelId="{CBA52CE5-CBBB-41F6-AADB-0D6893E955AE}" type="pres">
      <dgm:prSet presAssocID="{687A5844-9073-427E-9BD5-354335F3F4C7}" presName="linNode" presStyleCnt="0"/>
      <dgm:spPr/>
    </dgm:pt>
    <dgm:pt modelId="{A106C1D7-2CCC-4334-8791-C728025605E8}" type="pres">
      <dgm:prSet presAssocID="{687A5844-9073-427E-9BD5-354335F3F4C7}" presName="parent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ABEC4B0-B836-410E-BB27-7BC70011C6A2}" type="pres">
      <dgm:prSet presAssocID="{687A5844-9073-427E-9BD5-354335F3F4C7}" presName="childShp" presStyleLbl="bgAccFollowNode1" presStyleIdx="4" presStyleCnt="5">
        <dgm:presLayoutVars>
          <dgm:bulletEnabled val="1"/>
        </dgm:presLayoutVars>
      </dgm:prSet>
      <dgm:spPr/>
    </dgm:pt>
  </dgm:ptLst>
  <dgm:cxnLst>
    <dgm:cxn modelId="{084185A1-FAA1-4C86-9DE0-1D66BF7DB6C4}" type="presOf" srcId="{0BA4F32E-2DDE-4A0E-8867-0B4432B5519C}" destId="{1DB949EF-1863-4A23-9981-3317EBA82920}" srcOrd="0" destOrd="0" presId="urn:microsoft.com/office/officeart/2005/8/layout/vList6"/>
    <dgm:cxn modelId="{F47A28B2-456A-4F47-95B9-BF6403671044}" srcId="{C426B3B1-C72D-40F6-8C3F-F8523C8E782D}" destId="{0BA4F32E-2DDE-4A0E-8867-0B4432B5519C}" srcOrd="1" destOrd="0" parTransId="{35292772-8059-4A9C-AE46-A65F971A04A8}" sibTransId="{BEDC77D9-1A9F-438C-8ED4-06D5D8C62179}"/>
    <dgm:cxn modelId="{24473FE4-0995-443C-B6E5-C0E3626B514A}" srcId="{C426B3B1-C72D-40F6-8C3F-F8523C8E782D}" destId="{687A5844-9073-427E-9BD5-354335F3F4C7}" srcOrd="4" destOrd="0" parTransId="{3635038A-29E6-440E-BD4D-14ABA186C2DA}" sibTransId="{67E4A0A6-9A76-4499-9156-1B365BA9D7A0}"/>
    <dgm:cxn modelId="{D34F2C36-E37D-47CC-8C93-7CEA38F88ACA}" type="presOf" srcId="{98A52E99-BC77-461F-B769-C066CB28D551}" destId="{060211AB-670C-46AB-9725-3F14E4EBB53B}" srcOrd="0" destOrd="0" presId="urn:microsoft.com/office/officeart/2005/8/layout/vList6"/>
    <dgm:cxn modelId="{73D379CD-09C6-4F12-85B6-0FEF18804925}" type="presOf" srcId="{687A5844-9073-427E-9BD5-354335F3F4C7}" destId="{A106C1D7-2CCC-4334-8791-C728025605E8}" srcOrd="0" destOrd="0" presId="urn:microsoft.com/office/officeart/2005/8/layout/vList6"/>
    <dgm:cxn modelId="{5F5E38A9-BA90-4662-8B4D-769BB6359C4D}" srcId="{C426B3B1-C72D-40F6-8C3F-F8523C8E782D}" destId="{414CFE88-8A8E-4E33-91CE-C092426D474C}" srcOrd="2" destOrd="0" parTransId="{C287D457-8F69-49D9-A949-20C3D754297E}" sibTransId="{02CE45FC-00C1-47B7-8449-65BC267C70FF}"/>
    <dgm:cxn modelId="{237BD18A-7302-4D9A-B379-500A111CAD3B}" srcId="{C426B3B1-C72D-40F6-8C3F-F8523C8E782D}" destId="{A6F69D1D-1F0F-4F39-A17D-1696A9F2485F}" srcOrd="0" destOrd="0" parTransId="{CD5E734F-576F-4652-B293-B1F8C35CD7B1}" sibTransId="{CE4E8241-559D-43B9-AAC7-D2AD46C01941}"/>
    <dgm:cxn modelId="{A6FBEBFE-99DF-4C44-80F0-66A867DC0EE2}" srcId="{C426B3B1-C72D-40F6-8C3F-F8523C8E782D}" destId="{98A52E99-BC77-461F-B769-C066CB28D551}" srcOrd="3" destOrd="0" parTransId="{5E82A15B-B7E0-4AFF-8692-DD45354238A4}" sibTransId="{35F07E52-0E98-4C34-BD82-08B59ABE8A3E}"/>
    <dgm:cxn modelId="{780BCD6C-7D66-4E0E-BF8A-14C1CF5FAEB1}" type="presOf" srcId="{414CFE88-8A8E-4E33-91CE-C092426D474C}" destId="{9E61BDF7-E099-432D-A593-EACCCB73870C}" srcOrd="0" destOrd="0" presId="urn:microsoft.com/office/officeart/2005/8/layout/vList6"/>
    <dgm:cxn modelId="{9BB9C6C4-AC53-4089-AA64-85FB98F6F863}" type="presOf" srcId="{C426B3B1-C72D-40F6-8C3F-F8523C8E782D}" destId="{6D48239F-9222-47F3-A53A-F36A4ABCCF54}" srcOrd="0" destOrd="0" presId="urn:microsoft.com/office/officeart/2005/8/layout/vList6"/>
    <dgm:cxn modelId="{EE9BA057-A0A5-4C6E-B576-DBB3B0241B76}" type="presOf" srcId="{A6F69D1D-1F0F-4F39-A17D-1696A9F2485F}" destId="{1DDFB7A8-7859-4B5F-BB4D-36D95E58FE98}" srcOrd="0" destOrd="0" presId="urn:microsoft.com/office/officeart/2005/8/layout/vList6"/>
    <dgm:cxn modelId="{ABDF888F-0FD6-4659-BC81-51211F269995}" type="presParOf" srcId="{6D48239F-9222-47F3-A53A-F36A4ABCCF54}" destId="{468D64EC-8835-4C95-AA8F-58D64A5A2A30}" srcOrd="0" destOrd="0" presId="urn:microsoft.com/office/officeart/2005/8/layout/vList6"/>
    <dgm:cxn modelId="{7963BC1F-1653-4B56-B3F2-847373D9656B}" type="presParOf" srcId="{468D64EC-8835-4C95-AA8F-58D64A5A2A30}" destId="{1DDFB7A8-7859-4B5F-BB4D-36D95E58FE98}" srcOrd="0" destOrd="0" presId="urn:microsoft.com/office/officeart/2005/8/layout/vList6"/>
    <dgm:cxn modelId="{E854588F-A0B4-444E-AF41-77AF9FA17410}" type="presParOf" srcId="{468D64EC-8835-4C95-AA8F-58D64A5A2A30}" destId="{60C2977D-D641-4BD8-BAA0-154812748706}" srcOrd="1" destOrd="0" presId="urn:microsoft.com/office/officeart/2005/8/layout/vList6"/>
    <dgm:cxn modelId="{448EA96E-A510-44BD-92D4-1632365DD8E8}" type="presParOf" srcId="{6D48239F-9222-47F3-A53A-F36A4ABCCF54}" destId="{A34FD109-81D4-40E6-BD4F-A835AAAF5CE4}" srcOrd="1" destOrd="0" presId="urn:microsoft.com/office/officeart/2005/8/layout/vList6"/>
    <dgm:cxn modelId="{966E548B-24B2-4FB1-9C7D-7ADE8D0AB9D8}" type="presParOf" srcId="{6D48239F-9222-47F3-A53A-F36A4ABCCF54}" destId="{05B62B29-A800-4586-92E6-FBAEE841C157}" srcOrd="2" destOrd="0" presId="urn:microsoft.com/office/officeart/2005/8/layout/vList6"/>
    <dgm:cxn modelId="{17183864-A7BC-461B-9693-A1E5553F8559}" type="presParOf" srcId="{05B62B29-A800-4586-92E6-FBAEE841C157}" destId="{1DB949EF-1863-4A23-9981-3317EBA82920}" srcOrd="0" destOrd="0" presId="urn:microsoft.com/office/officeart/2005/8/layout/vList6"/>
    <dgm:cxn modelId="{140A50C4-FD79-4A35-A455-3ED9F504E3CE}" type="presParOf" srcId="{05B62B29-A800-4586-92E6-FBAEE841C157}" destId="{0E0D3380-9093-481A-9C18-A966112C3EE8}" srcOrd="1" destOrd="0" presId="urn:microsoft.com/office/officeart/2005/8/layout/vList6"/>
    <dgm:cxn modelId="{2D7C05D5-D8C7-4483-8379-E7879A76C545}" type="presParOf" srcId="{6D48239F-9222-47F3-A53A-F36A4ABCCF54}" destId="{518555BD-DEAF-40BC-9A0D-5173577B5D8D}" srcOrd="3" destOrd="0" presId="urn:microsoft.com/office/officeart/2005/8/layout/vList6"/>
    <dgm:cxn modelId="{2F0B3823-6F1F-4B2E-85FA-0B7C2B233B50}" type="presParOf" srcId="{6D48239F-9222-47F3-A53A-F36A4ABCCF54}" destId="{3C84BB8A-F47E-4E63-AF33-A13A4D41E978}" srcOrd="4" destOrd="0" presId="urn:microsoft.com/office/officeart/2005/8/layout/vList6"/>
    <dgm:cxn modelId="{11C49352-1143-4940-98EA-99C48FBF69CB}" type="presParOf" srcId="{3C84BB8A-F47E-4E63-AF33-A13A4D41E978}" destId="{9E61BDF7-E099-432D-A593-EACCCB73870C}" srcOrd="0" destOrd="0" presId="urn:microsoft.com/office/officeart/2005/8/layout/vList6"/>
    <dgm:cxn modelId="{C957D6F1-D02B-43A6-B9EC-45EF158821DF}" type="presParOf" srcId="{3C84BB8A-F47E-4E63-AF33-A13A4D41E978}" destId="{620898DF-BB9A-4030-B3C3-24C99571D49C}" srcOrd="1" destOrd="0" presId="urn:microsoft.com/office/officeart/2005/8/layout/vList6"/>
    <dgm:cxn modelId="{8EE5BF83-5483-481A-BCC6-283E58D333AC}" type="presParOf" srcId="{6D48239F-9222-47F3-A53A-F36A4ABCCF54}" destId="{2F2F111B-9B35-4943-A25F-ACA792C8C8A8}" srcOrd="5" destOrd="0" presId="urn:microsoft.com/office/officeart/2005/8/layout/vList6"/>
    <dgm:cxn modelId="{744BCCF6-63EA-45DF-8B9B-4275E72E615C}" type="presParOf" srcId="{6D48239F-9222-47F3-A53A-F36A4ABCCF54}" destId="{60650BA8-91A4-490F-BB9B-B73DD1C56BA4}" srcOrd="6" destOrd="0" presId="urn:microsoft.com/office/officeart/2005/8/layout/vList6"/>
    <dgm:cxn modelId="{275EA744-853B-4B2A-A4A8-0CF2788F59D7}" type="presParOf" srcId="{60650BA8-91A4-490F-BB9B-B73DD1C56BA4}" destId="{060211AB-670C-46AB-9725-3F14E4EBB53B}" srcOrd="0" destOrd="0" presId="urn:microsoft.com/office/officeart/2005/8/layout/vList6"/>
    <dgm:cxn modelId="{6A6E0A1A-A48C-414E-BCA5-A2195215C061}" type="presParOf" srcId="{60650BA8-91A4-490F-BB9B-B73DD1C56BA4}" destId="{63A2DEA3-DCE9-4E77-9D64-08638F6E93C1}" srcOrd="1" destOrd="0" presId="urn:microsoft.com/office/officeart/2005/8/layout/vList6"/>
    <dgm:cxn modelId="{C136D653-9FD6-4F48-B3CE-64150607212B}" type="presParOf" srcId="{6D48239F-9222-47F3-A53A-F36A4ABCCF54}" destId="{8F8CE24A-3568-405C-993F-B9737EF73923}" srcOrd="7" destOrd="0" presId="urn:microsoft.com/office/officeart/2005/8/layout/vList6"/>
    <dgm:cxn modelId="{AAFE820B-F8F4-45D7-BD5D-8080DE79402E}" type="presParOf" srcId="{6D48239F-9222-47F3-A53A-F36A4ABCCF54}" destId="{CBA52CE5-CBBB-41F6-AADB-0D6893E955AE}" srcOrd="8" destOrd="0" presId="urn:microsoft.com/office/officeart/2005/8/layout/vList6"/>
    <dgm:cxn modelId="{58E25FED-5CD0-4161-923E-98F0048FFD13}" type="presParOf" srcId="{CBA52CE5-CBBB-41F6-AADB-0D6893E955AE}" destId="{A106C1D7-2CCC-4334-8791-C728025605E8}" srcOrd="0" destOrd="0" presId="urn:microsoft.com/office/officeart/2005/8/layout/vList6"/>
    <dgm:cxn modelId="{0847186C-9178-42AD-9086-AF755F837709}" type="presParOf" srcId="{CBA52CE5-CBBB-41F6-AADB-0D6893E955AE}" destId="{DABEC4B0-B836-410E-BB27-7BC70011C6A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D3CB76-8197-4782-BD81-A3161A3E8049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BE00614-0488-43F1-9CF9-30FF5EFFB843}">
      <dgm:prSet custT="1"/>
      <dgm:spPr/>
      <dgm:t>
        <a:bodyPr/>
        <a:lstStyle/>
        <a:p>
          <a:pPr rtl="0"/>
          <a:r>
            <a:rPr lang="pt-BR" sz="1800" b="1" dirty="0" smtClean="0">
              <a:solidFill>
                <a:srgbClr val="FF0000"/>
              </a:solidFill>
            </a:rPr>
            <a:t>INFLUENCIA NOS INDICES DE FLAVONOIDES/GORDURA       </a:t>
          </a:r>
          <a:endParaRPr lang="pt-BR" sz="1800" b="1" dirty="0">
            <a:solidFill>
              <a:srgbClr val="FF0000"/>
            </a:solidFill>
          </a:endParaRPr>
        </a:p>
      </dgm:t>
    </dgm:pt>
    <dgm:pt modelId="{FCB85FD9-6D90-4767-9FCE-70B172B29FEB}" type="parTrans" cxnId="{E279D0D6-EDA8-4EDD-BC93-F960E5C11EE3}">
      <dgm:prSet/>
      <dgm:spPr/>
      <dgm:t>
        <a:bodyPr/>
        <a:lstStyle/>
        <a:p>
          <a:endParaRPr lang="pt-BR"/>
        </a:p>
      </dgm:t>
    </dgm:pt>
    <dgm:pt modelId="{EB7C7A87-6CC1-4B7D-BD3C-E9D63B64F6FA}" type="sibTrans" cxnId="{E279D0D6-EDA8-4EDD-BC93-F960E5C11EE3}">
      <dgm:prSet/>
      <dgm:spPr/>
      <dgm:t>
        <a:bodyPr/>
        <a:lstStyle/>
        <a:p>
          <a:endParaRPr lang="pt-BR"/>
        </a:p>
      </dgm:t>
    </dgm:pt>
    <dgm:pt modelId="{D1347717-0D45-4999-9673-B8057F3EE242}">
      <dgm:prSet/>
      <dgm:spPr/>
      <dgm:t>
        <a:bodyPr/>
        <a:lstStyle/>
        <a:p>
          <a:pPr rtl="0"/>
          <a:r>
            <a:rPr lang="pt-BR" b="1" dirty="0" smtClean="0">
              <a:solidFill>
                <a:srgbClr val="FF0000"/>
              </a:solidFill>
            </a:rPr>
            <a:t>PRODUTOR</a:t>
          </a:r>
          <a:endParaRPr lang="pt-BR" b="1" dirty="0">
            <a:solidFill>
              <a:srgbClr val="FF0000"/>
            </a:solidFill>
          </a:endParaRPr>
        </a:p>
      </dgm:t>
    </dgm:pt>
    <dgm:pt modelId="{FB0696E0-7610-44AB-AD79-EE8303BEC697}" type="parTrans" cxnId="{022B2A07-AED2-4AB1-BFD2-8759F237BDB1}">
      <dgm:prSet/>
      <dgm:spPr/>
      <dgm:t>
        <a:bodyPr/>
        <a:lstStyle/>
        <a:p>
          <a:endParaRPr lang="pt-BR"/>
        </a:p>
      </dgm:t>
    </dgm:pt>
    <dgm:pt modelId="{B260D1ED-1E52-4C9F-A2A3-6C838F0A3DAE}" type="sibTrans" cxnId="{022B2A07-AED2-4AB1-BFD2-8759F237BDB1}">
      <dgm:prSet/>
      <dgm:spPr/>
      <dgm:t>
        <a:bodyPr/>
        <a:lstStyle/>
        <a:p>
          <a:endParaRPr lang="pt-BR"/>
        </a:p>
      </dgm:t>
    </dgm:pt>
    <dgm:pt modelId="{7D243416-1A67-41D1-8AA5-C6D421F23695}">
      <dgm:prSet/>
      <dgm:spPr/>
      <dgm:t>
        <a:bodyPr/>
        <a:lstStyle/>
        <a:p>
          <a:pPr rtl="0"/>
          <a:r>
            <a:rPr lang="pt-BR" b="1" dirty="0" smtClean="0">
              <a:solidFill>
                <a:srgbClr val="FFFF00"/>
              </a:solidFill>
            </a:rPr>
            <a:t>ORIGEM GEOGRÁFICA E GENÉTICA DO CACAU</a:t>
          </a:r>
          <a:endParaRPr lang="pt-BR" b="1" dirty="0">
            <a:solidFill>
              <a:srgbClr val="FFFF00"/>
            </a:solidFill>
          </a:endParaRPr>
        </a:p>
      </dgm:t>
    </dgm:pt>
    <dgm:pt modelId="{70E0226C-3E68-4D50-9237-4B11C58D709B}" type="parTrans" cxnId="{33F3E8BB-EEC8-4D69-97B6-26661D7F04A3}">
      <dgm:prSet/>
      <dgm:spPr/>
      <dgm:t>
        <a:bodyPr/>
        <a:lstStyle/>
        <a:p>
          <a:endParaRPr lang="pt-BR"/>
        </a:p>
      </dgm:t>
    </dgm:pt>
    <dgm:pt modelId="{F26F6B4F-3F80-4A99-8312-97D941EDC328}" type="sibTrans" cxnId="{33F3E8BB-EEC8-4D69-97B6-26661D7F04A3}">
      <dgm:prSet/>
      <dgm:spPr/>
      <dgm:t>
        <a:bodyPr/>
        <a:lstStyle/>
        <a:p>
          <a:endParaRPr lang="pt-BR"/>
        </a:p>
      </dgm:t>
    </dgm:pt>
    <dgm:pt modelId="{F873AF02-A846-4E42-B896-4A8C22F302EB}">
      <dgm:prSet/>
      <dgm:spPr/>
      <dgm:t>
        <a:bodyPr/>
        <a:lstStyle/>
        <a:p>
          <a:pPr rtl="0"/>
          <a:r>
            <a:rPr lang="pt-BR" b="1" dirty="0" smtClean="0">
              <a:solidFill>
                <a:srgbClr val="FFFF00"/>
              </a:solidFill>
            </a:rPr>
            <a:t>PRÁTICAS  DE COLHEITA (Mais maduro, </a:t>
          </a:r>
          <a:r>
            <a:rPr lang="pt-BR" b="1" dirty="0" err="1" smtClean="0">
              <a:solidFill>
                <a:srgbClr val="FFFF00"/>
              </a:solidFill>
            </a:rPr>
            <a:t>integrid</a:t>
          </a:r>
          <a:r>
            <a:rPr lang="pt-BR" b="1" dirty="0" smtClean="0">
              <a:solidFill>
                <a:srgbClr val="FFFF00"/>
              </a:solidFill>
            </a:rPr>
            <a:t>. </a:t>
          </a:r>
          <a:r>
            <a:rPr lang="pt-BR" b="1" dirty="0" err="1" smtClean="0">
              <a:solidFill>
                <a:srgbClr val="FFFF00"/>
              </a:solidFill>
            </a:rPr>
            <a:t>etc</a:t>
          </a:r>
          <a:r>
            <a:rPr lang="pt-BR" b="1" dirty="0" smtClean="0">
              <a:solidFill>
                <a:srgbClr val="FFFF00"/>
              </a:solidFill>
            </a:rPr>
            <a:t>)</a:t>
          </a:r>
          <a:endParaRPr lang="pt-BR" b="1" dirty="0">
            <a:solidFill>
              <a:srgbClr val="FFFF00"/>
            </a:solidFill>
          </a:endParaRPr>
        </a:p>
      </dgm:t>
    </dgm:pt>
    <dgm:pt modelId="{3C1D91C0-4241-4AA9-A5F0-28799285562B}" type="parTrans" cxnId="{6AD46E17-86C2-486D-8230-1EBE6721BCA6}">
      <dgm:prSet/>
      <dgm:spPr/>
      <dgm:t>
        <a:bodyPr/>
        <a:lstStyle/>
        <a:p>
          <a:endParaRPr lang="pt-BR"/>
        </a:p>
      </dgm:t>
    </dgm:pt>
    <dgm:pt modelId="{1A575CD0-6D14-42D1-A0B6-56FD50F2268D}" type="sibTrans" cxnId="{6AD46E17-86C2-486D-8230-1EBE6721BCA6}">
      <dgm:prSet/>
      <dgm:spPr/>
      <dgm:t>
        <a:bodyPr/>
        <a:lstStyle/>
        <a:p>
          <a:endParaRPr lang="pt-BR"/>
        </a:p>
      </dgm:t>
    </dgm:pt>
    <dgm:pt modelId="{A59B8D64-4918-41EE-8E39-A878C326A664}">
      <dgm:prSet/>
      <dgm:spPr/>
      <dgm:t>
        <a:bodyPr/>
        <a:lstStyle/>
        <a:p>
          <a:pPr rtl="0"/>
          <a:r>
            <a:rPr lang="pt-BR" b="1" dirty="0" smtClean="0">
              <a:solidFill>
                <a:srgbClr val="FFFF00"/>
              </a:solidFill>
            </a:rPr>
            <a:t>PÓS-COLHEITA (Tempo para quebra, higiene...)</a:t>
          </a:r>
          <a:endParaRPr lang="pt-BR" b="1" dirty="0">
            <a:solidFill>
              <a:srgbClr val="FFFF00"/>
            </a:solidFill>
          </a:endParaRPr>
        </a:p>
      </dgm:t>
    </dgm:pt>
    <dgm:pt modelId="{00173ED2-07D5-4379-9D9A-78944A612A78}" type="parTrans" cxnId="{DD460BEF-E3D5-464F-A0CF-4A705C78EE1C}">
      <dgm:prSet/>
      <dgm:spPr/>
      <dgm:t>
        <a:bodyPr/>
        <a:lstStyle/>
        <a:p>
          <a:endParaRPr lang="pt-BR"/>
        </a:p>
      </dgm:t>
    </dgm:pt>
    <dgm:pt modelId="{C80D1DB6-DAE7-4E09-8D35-521A47A7826F}" type="sibTrans" cxnId="{DD460BEF-E3D5-464F-A0CF-4A705C78EE1C}">
      <dgm:prSet/>
      <dgm:spPr/>
      <dgm:t>
        <a:bodyPr/>
        <a:lstStyle/>
        <a:p>
          <a:endParaRPr lang="pt-BR"/>
        </a:p>
      </dgm:t>
    </dgm:pt>
    <dgm:pt modelId="{0A18A523-4AAC-4FA7-8261-4F5ABFAE1F31}">
      <dgm:prSet/>
      <dgm:spPr/>
      <dgm:t>
        <a:bodyPr/>
        <a:lstStyle/>
        <a:p>
          <a:pPr rtl="0"/>
          <a:r>
            <a:rPr lang="pt-BR" b="1" dirty="0" smtClean="0">
              <a:solidFill>
                <a:srgbClr val="FFFF00"/>
              </a:solidFill>
            </a:rPr>
            <a:t>ETAPAS DE BENEFICIAMENTO (FERMENTAÇÃO, SECAG)</a:t>
          </a:r>
          <a:endParaRPr lang="pt-BR" b="1" dirty="0">
            <a:solidFill>
              <a:srgbClr val="FFFF00"/>
            </a:solidFill>
          </a:endParaRPr>
        </a:p>
      </dgm:t>
    </dgm:pt>
    <dgm:pt modelId="{E4B99858-C6F2-491D-B5F8-EAB1F7F93C69}" type="parTrans" cxnId="{5DF26CE3-0E2A-413C-95C7-EAF42E32F9AF}">
      <dgm:prSet/>
      <dgm:spPr/>
      <dgm:t>
        <a:bodyPr/>
        <a:lstStyle/>
        <a:p>
          <a:endParaRPr lang="pt-BR"/>
        </a:p>
      </dgm:t>
    </dgm:pt>
    <dgm:pt modelId="{2C3F43AD-848E-4AA2-BE8D-81F164109637}" type="sibTrans" cxnId="{5DF26CE3-0E2A-413C-95C7-EAF42E32F9AF}">
      <dgm:prSet/>
      <dgm:spPr/>
      <dgm:t>
        <a:bodyPr/>
        <a:lstStyle/>
        <a:p>
          <a:endParaRPr lang="pt-BR"/>
        </a:p>
      </dgm:t>
    </dgm:pt>
    <dgm:pt modelId="{AC331EA1-410D-4FCD-8A5F-F16F7043217F}" type="pres">
      <dgm:prSet presAssocID="{39D3CB76-8197-4782-BD81-A3161A3E804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1CD442D-1A7A-4EEF-BB68-8C49C79C6BAE}" type="pres">
      <dgm:prSet presAssocID="{0A18A523-4AAC-4FA7-8261-4F5ABFAE1F31}" presName="boxAndChildren" presStyleCnt="0"/>
      <dgm:spPr/>
    </dgm:pt>
    <dgm:pt modelId="{755CE121-281F-44A3-A5D7-A1CE8363CA20}" type="pres">
      <dgm:prSet presAssocID="{0A18A523-4AAC-4FA7-8261-4F5ABFAE1F31}" presName="parentTextBox" presStyleLbl="node1" presStyleIdx="0" presStyleCnt="6" custLinFactNeighborX="-2060" custLinFactNeighborY="11829"/>
      <dgm:spPr/>
      <dgm:t>
        <a:bodyPr/>
        <a:lstStyle/>
        <a:p>
          <a:endParaRPr lang="pt-BR"/>
        </a:p>
      </dgm:t>
    </dgm:pt>
    <dgm:pt modelId="{A95D5436-DAB6-49DB-9AAB-4B70879EF7E4}" type="pres">
      <dgm:prSet presAssocID="{C80D1DB6-DAE7-4E09-8D35-521A47A7826F}" presName="sp" presStyleCnt="0"/>
      <dgm:spPr/>
    </dgm:pt>
    <dgm:pt modelId="{B5227C9C-5086-4510-9709-0DFF10EB3CDD}" type="pres">
      <dgm:prSet presAssocID="{A59B8D64-4918-41EE-8E39-A878C326A664}" presName="arrowAndChildren" presStyleCnt="0"/>
      <dgm:spPr/>
    </dgm:pt>
    <dgm:pt modelId="{229036C1-90A7-4D6B-BD72-CAA4C996C895}" type="pres">
      <dgm:prSet presAssocID="{A59B8D64-4918-41EE-8E39-A878C326A664}" presName="parentTextArrow" presStyleLbl="node1" presStyleIdx="1" presStyleCnt="6"/>
      <dgm:spPr/>
      <dgm:t>
        <a:bodyPr/>
        <a:lstStyle/>
        <a:p>
          <a:endParaRPr lang="pt-BR"/>
        </a:p>
      </dgm:t>
    </dgm:pt>
    <dgm:pt modelId="{9510E667-07FC-4152-99E5-39AB54C5842B}" type="pres">
      <dgm:prSet presAssocID="{1A575CD0-6D14-42D1-A0B6-56FD50F2268D}" presName="sp" presStyleCnt="0"/>
      <dgm:spPr/>
    </dgm:pt>
    <dgm:pt modelId="{DBD56DAA-8F22-4EB0-9291-AB55F855D271}" type="pres">
      <dgm:prSet presAssocID="{F873AF02-A846-4E42-B896-4A8C22F302EB}" presName="arrowAndChildren" presStyleCnt="0"/>
      <dgm:spPr/>
    </dgm:pt>
    <dgm:pt modelId="{1CE02130-B42A-4655-8D15-C1AB3052CCA7}" type="pres">
      <dgm:prSet presAssocID="{F873AF02-A846-4E42-B896-4A8C22F302EB}" presName="parentTextArrow" presStyleLbl="node1" presStyleIdx="2" presStyleCnt="6"/>
      <dgm:spPr/>
      <dgm:t>
        <a:bodyPr/>
        <a:lstStyle/>
        <a:p>
          <a:endParaRPr lang="pt-BR"/>
        </a:p>
      </dgm:t>
    </dgm:pt>
    <dgm:pt modelId="{7F07A332-D1F0-47D7-93D6-72F54D77B181}" type="pres">
      <dgm:prSet presAssocID="{F26F6B4F-3F80-4A99-8312-97D941EDC328}" presName="sp" presStyleCnt="0"/>
      <dgm:spPr/>
    </dgm:pt>
    <dgm:pt modelId="{C145E9CB-EAAA-4343-8B65-0021F7E6ED56}" type="pres">
      <dgm:prSet presAssocID="{7D243416-1A67-41D1-8AA5-C6D421F23695}" presName="arrowAndChildren" presStyleCnt="0"/>
      <dgm:spPr/>
    </dgm:pt>
    <dgm:pt modelId="{D9685B3D-B44B-4532-8D76-6DA116640378}" type="pres">
      <dgm:prSet presAssocID="{7D243416-1A67-41D1-8AA5-C6D421F23695}" presName="parentTextArrow" presStyleLbl="node1" presStyleIdx="3" presStyleCnt="6" custLinFactNeighborX="2887" custLinFactNeighborY="-5120"/>
      <dgm:spPr/>
      <dgm:t>
        <a:bodyPr/>
        <a:lstStyle/>
        <a:p>
          <a:endParaRPr lang="pt-BR"/>
        </a:p>
      </dgm:t>
    </dgm:pt>
    <dgm:pt modelId="{69E99E03-9FAF-47C2-8811-8E17307062FF}" type="pres">
      <dgm:prSet presAssocID="{B260D1ED-1E52-4C9F-A2A3-6C838F0A3DAE}" presName="sp" presStyleCnt="0"/>
      <dgm:spPr/>
    </dgm:pt>
    <dgm:pt modelId="{9F538F29-CA50-4FD7-AB53-7606D0B198FA}" type="pres">
      <dgm:prSet presAssocID="{D1347717-0D45-4999-9673-B8057F3EE242}" presName="arrowAndChildren" presStyleCnt="0"/>
      <dgm:spPr/>
    </dgm:pt>
    <dgm:pt modelId="{6D0DBB29-5BC6-4A85-9952-7D9588EBE64B}" type="pres">
      <dgm:prSet presAssocID="{D1347717-0D45-4999-9673-B8057F3EE242}" presName="parentTextArrow" presStyleLbl="node1" presStyleIdx="4" presStyleCnt="6"/>
      <dgm:spPr/>
      <dgm:t>
        <a:bodyPr/>
        <a:lstStyle/>
        <a:p>
          <a:endParaRPr lang="pt-BR"/>
        </a:p>
      </dgm:t>
    </dgm:pt>
    <dgm:pt modelId="{7E238791-DD28-43ED-AD17-404CCA622C85}" type="pres">
      <dgm:prSet presAssocID="{EB7C7A87-6CC1-4B7D-BD3C-E9D63B64F6FA}" presName="sp" presStyleCnt="0"/>
      <dgm:spPr/>
    </dgm:pt>
    <dgm:pt modelId="{9080EA39-F9EA-4B36-B384-883F43E48199}" type="pres">
      <dgm:prSet presAssocID="{6BE00614-0488-43F1-9CF9-30FF5EFFB843}" presName="arrowAndChildren" presStyleCnt="0"/>
      <dgm:spPr/>
    </dgm:pt>
    <dgm:pt modelId="{ABAA731B-C699-4BB3-B2BF-783E143B4006}" type="pres">
      <dgm:prSet presAssocID="{6BE00614-0488-43F1-9CF9-30FF5EFFB843}" presName="parentTextArrow" presStyleLbl="node1" presStyleIdx="5" presStyleCnt="6"/>
      <dgm:spPr/>
      <dgm:t>
        <a:bodyPr/>
        <a:lstStyle/>
        <a:p>
          <a:endParaRPr lang="pt-BR"/>
        </a:p>
      </dgm:t>
    </dgm:pt>
  </dgm:ptLst>
  <dgm:cxnLst>
    <dgm:cxn modelId="{1BA581C9-B031-4689-8521-66199155DE00}" type="presOf" srcId="{0A18A523-4AAC-4FA7-8261-4F5ABFAE1F31}" destId="{755CE121-281F-44A3-A5D7-A1CE8363CA20}" srcOrd="0" destOrd="0" presId="urn:microsoft.com/office/officeart/2005/8/layout/process4"/>
    <dgm:cxn modelId="{6AD46E17-86C2-486D-8230-1EBE6721BCA6}" srcId="{39D3CB76-8197-4782-BD81-A3161A3E8049}" destId="{F873AF02-A846-4E42-B896-4A8C22F302EB}" srcOrd="3" destOrd="0" parTransId="{3C1D91C0-4241-4AA9-A5F0-28799285562B}" sibTransId="{1A575CD0-6D14-42D1-A0B6-56FD50F2268D}"/>
    <dgm:cxn modelId="{DD460BEF-E3D5-464F-A0CF-4A705C78EE1C}" srcId="{39D3CB76-8197-4782-BD81-A3161A3E8049}" destId="{A59B8D64-4918-41EE-8E39-A878C326A664}" srcOrd="4" destOrd="0" parTransId="{00173ED2-07D5-4379-9D9A-78944A612A78}" sibTransId="{C80D1DB6-DAE7-4E09-8D35-521A47A7826F}"/>
    <dgm:cxn modelId="{64F8B919-8821-45B5-BF67-5A4C40D12B4A}" type="presOf" srcId="{A59B8D64-4918-41EE-8E39-A878C326A664}" destId="{229036C1-90A7-4D6B-BD72-CAA4C996C895}" srcOrd="0" destOrd="0" presId="urn:microsoft.com/office/officeart/2005/8/layout/process4"/>
    <dgm:cxn modelId="{04359FF4-FD2D-41DF-BE69-B8C1F7659BF9}" type="presOf" srcId="{F873AF02-A846-4E42-B896-4A8C22F302EB}" destId="{1CE02130-B42A-4655-8D15-C1AB3052CCA7}" srcOrd="0" destOrd="0" presId="urn:microsoft.com/office/officeart/2005/8/layout/process4"/>
    <dgm:cxn modelId="{5DF26CE3-0E2A-413C-95C7-EAF42E32F9AF}" srcId="{39D3CB76-8197-4782-BD81-A3161A3E8049}" destId="{0A18A523-4AAC-4FA7-8261-4F5ABFAE1F31}" srcOrd="5" destOrd="0" parTransId="{E4B99858-C6F2-491D-B5F8-EAB1F7F93C69}" sibTransId="{2C3F43AD-848E-4AA2-BE8D-81F164109637}"/>
    <dgm:cxn modelId="{38702967-F343-4D48-916E-CB3E5CB3A1F0}" type="presOf" srcId="{6BE00614-0488-43F1-9CF9-30FF5EFFB843}" destId="{ABAA731B-C699-4BB3-B2BF-783E143B4006}" srcOrd="0" destOrd="0" presId="urn:microsoft.com/office/officeart/2005/8/layout/process4"/>
    <dgm:cxn modelId="{E279D0D6-EDA8-4EDD-BC93-F960E5C11EE3}" srcId="{39D3CB76-8197-4782-BD81-A3161A3E8049}" destId="{6BE00614-0488-43F1-9CF9-30FF5EFFB843}" srcOrd="0" destOrd="0" parTransId="{FCB85FD9-6D90-4767-9FCE-70B172B29FEB}" sibTransId="{EB7C7A87-6CC1-4B7D-BD3C-E9D63B64F6FA}"/>
    <dgm:cxn modelId="{1E83D175-2F45-4002-918C-79AFA25C5526}" type="presOf" srcId="{D1347717-0D45-4999-9673-B8057F3EE242}" destId="{6D0DBB29-5BC6-4A85-9952-7D9588EBE64B}" srcOrd="0" destOrd="0" presId="urn:microsoft.com/office/officeart/2005/8/layout/process4"/>
    <dgm:cxn modelId="{33F3E8BB-EEC8-4D69-97B6-26661D7F04A3}" srcId="{39D3CB76-8197-4782-BD81-A3161A3E8049}" destId="{7D243416-1A67-41D1-8AA5-C6D421F23695}" srcOrd="2" destOrd="0" parTransId="{70E0226C-3E68-4D50-9237-4B11C58D709B}" sibTransId="{F26F6B4F-3F80-4A99-8312-97D941EDC328}"/>
    <dgm:cxn modelId="{022B2A07-AED2-4AB1-BFD2-8759F237BDB1}" srcId="{39D3CB76-8197-4782-BD81-A3161A3E8049}" destId="{D1347717-0D45-4999-9673-B8057F3EE242}" srcOrd="1" destOrd="0" parTransId="{FB0696E0-7610-44AB-AD79-EE8303BEC697}" sibTransId="{B260D1ED-1E52-4C9F-A2A3-6C838F0A3DAE}"/>
    <dgm:cxn modelId="{4E227E30-ECCA-4B42-B1C5-933F898FE3E9}" type="presOf" srcId="{7D243416-1A67-41D1-8AA5-C6D421F23695}" destId="{D9685B3D-B44B-4532-8D76-6DA116640378}" srcOrd="0" destOrd="0" presId="urn:microsoft.com/office/officeart/2005/8/layout/process4"/>
    <dgm:cxn modelId="{36A6DFD3-31ED-4B94-9BBD-3CBB57632760}" type="presOf" srcId="{39D3CB76-8197-4782-BD81-A3161A3E8049}" destId="{AC331EA1-410D-4FCD-8A5F-F16F7043217F}" srcOrd="0" destOrd="0" presId="urn:microsoft.com/office/officeart/2005/8/layout/process4"/>
    <dgm:cxn modelId="{2D6A9A91-1C38-4DD2-88AF-5FC65D75B467}" type="presParOf" srcId="{AC331EA1-410D-4FCD-8A5F-F16F7043217F}" destId="{31CD442D-1A7A-4EEF-BB68-8C49C79C6BAE}" srcOrd="0" destOrd="0" presId="urn:microsoft.com/office/officeart/2005/8/layout/process4"/>
    <dgm:cxn modelId="{2F703628-5195-4246-8268-5BDD36DE55EB}" type="presParOf" srcId="{31CD442D-1A7A-4EEF-BB68-8C49C79C6BAE}" destId="{755CE121-281F-44A3-A5D7-A1CE8363CA20}" srcOrd="0" destOrd="0" presId="urn:microsoft.com/office/officeart/2005/8/layout/process4"/>
    <dgm:cxn modelId="{3B31DB30-9B88-4DB4-8CC0-95120016E810}" type="presParOf" srcId="{AC331EA1-410D-4FCD-8A5F-F16F7043217F}" destId="{A95D5436-DAB6-49DB-9AAB-4B70879EF7E4}" srcOrd="1" destOrd="0" presId="urn:microsoft.com/office/officeart/2005/8/layout/process4"/>
    <dgm:cxn modelId="{4897F686-B367-4177-86DE-190568953EBB}" type="presParOf" srcId="{AC331EA1-410D-4FCD-8A5F-F16F7043217F}" destId="{B5227C9C-5086-4510-9709-0DFF10EB3CDD}" srcOrd="2" destOrd="0" presId="urn:microsoft.com/office/officeart/2005/8/layout/process4"/>
    <dgm:cxn modelId="{F7059FC2-67AF-4130-8AB9-220461F5FE8F}" type="presParOf" srcId="{B5227C9C-5086-4510-9709-0DFF10EB3CDD}" destId="{229036C1-90A7-4D6B-BD72-CAA4C996C895}" srcOrd="0" destOrd="0" presId="urn:microsoft.com/office/officeart/2005/8/layout/process4"/>
    <dgm:cxn modelId="{68DEC81B-398C-416C-BBD7-E25352E94F36}" type="presParOf" srcId="{AC331EA1-410D-4FCD-8A5F-F16F7043217F}" destId="{9510E667-07FC-4152-99E5-39AB54C5842B}" srcOrd="3" destOrd="0" presId="urn:microsoft.com/office/officeart/2005/8/layout/process4"/>
    <dgm:cxn modelId="{AD24B8F2-829C-423D-B216-2CEF24728BFD}" type="presParOf" srcId="{AC331EA1-410D-4FCD-8A5F-F16F7043217F}" destId="{DBD56DAA-8F22-4EB0-9291-AB55F855D271}" srcOrd="4" destOrd="0" presId="urn:microsoft.com/office/officeart/2005/8/layout/process4"/>
    <dgm:cxn modelId="{4B99196C-FFEB-480D-8FE9-A72DA5CD0394}" type="presParOf" srcId="{DBD56DAA-8F22-4EB0-9291-AB55F855D271}" destId="{1CE02130-B42A-4655-8D15-C1AB3052CCA7}" srcOrd="0" destOrd="0" presId="urn:microsoft.com/office/officeart/2005/8/layout/process4"/>
    <dgm:cxn modelId="{074490A2-6BC6-451F-A4E6-C0BFA2DCEDF8}" type="presParOf" srcId="{AC331EA1-410D-4FCD-8A5F-F16F7043217F}" destId="{7F07A332-D1F0-47D7-93D6-72F54D77B181}" srcOrd="5" destOrd="0" presId="urn:microsoft.com/office/officeart/2005/8/layout/process4"/>
    <dgm:cxn modelId="{0B0B8E6C-DE49-4152-8701-A169B6E4858B}" type="presParOf" srcId="{AC331EA1-410D-4FCD-8A5F-F16F7043217F}" destId="{C145E9CB-EAAA-4343-8B65-0021F7E6ED56}" srcOrd="6" destOrd="0" presId="urn:microsoft.com/office/officeart/2005/8/layout/process4"/>
    <dgm:cxn modelId="{99A42621-6238-4D30-BFD9-A29F28B3DB46}" type="presParOf" srcId="{C145E9CB-EAAA-4343-8B65-0021F7E6ED56}" destId="{D9685B3D-B44B-4532-8D76-6DA116640378}" srcOrd="0" destOrd="0" presId="urn:microsoft.com/office/officeart/2005/8/layout/process4"/>
    <dgm:cxn modelId="{E54728BA-68D3-45E7-9EDC-7566CE17D22B}" type="presParOf" srcId="{AC331EA1-410D-4FCD-8A5F-F16F7043217F}" destId="{69E99E03-9FAF-47C2-8811-8E17307062FF}" srcOrd="7" destOrd="0" presId="urn:microsoft.com/office/officeart/2005/8/layout/process4"/>
    <dgm:cxn modelId="{99CE7BE6-CE97-4CE0-9B20-DA7A56AE5CFA}" type="presParOf" srcId="{AC331EA1-410D-4FCD-8A5F-F16F7043217F}" destId="{9F538F29-CA50-4FD7-AB53-7606D0B198FA}" srcOrd="8" destOrd="0" presId="urn:microsoft.com/office/officeart/2005/8/layout/process4"/>
    <dgm:cxn modelId="{D50EC00A-7B11-4F85-BD3A-F26B1A9A9309}" type="presParOf" srcId="{9F538F29-CA50-4FD7-AB53-7606D0B198FA}" destId="{6D0DBB29-5BC6-4A85-9952-7D9588EBE64B}" srcOrd="0" destOrd="0" presId="urn:microsoft.com/office/officeart/2005/8/layout/process4"/>
    <dgm:cxn modelId="{CAA008A3-326E-4EA3-A97C-F1716D5EBDB9}" type="presParOf" srcId="{AC331EA1-410D-4FCD-8A5F-F16F7043217F}" destId="{7E238791-DD28-43ED-AD17-404CCA622C85}" srcOrd="9" destOrd="0" presId="urn:microsoft.com/office/officeart/2005/8/layout/process4"/>
    <dgm:cxn modelId="{15602BE6-3883-4070-AF2C-21C23824E089}" type="presParOf" srcId="{AC331EA1-410D-4FCD-8A5F-F16F7043217F}" destId="{9080EA39-F9EA-4B36-B384-883F43E48199}" srcOrd="10" destOrd="0" presId="urn:microsoft.com/office/officeart/2005/8/layout/process4"/>
    <dgm:cxn modelId="{A136611F-D3A7-4A81-A8F0-F8ABFECD9065}" type="presParOf" srcId="{9080EA39-F9EA-4B36-B384-883F43E48199}" destId="{ABAA731B-C699-4BB3-B2BF-783E143B400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2ABFE6-5A06-4DC5-B4EB-6FFFDB71FD1D}" type="datetimeFigureOut">
              <a:rPr lang="pt-BR" smtClean="0"/>
              <a:pPr/>
              <a:t>30/11/2022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3B3421-4F67-4E0E-A3D9-DD05FC8126E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8464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B3421-4F67-4E0E-A3D9-DD05FC8126EF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215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Títu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cxnSp>
        <p:nvCxnSpPr>
          <p:cNvPr id="8" name="Conector reto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spaço Reservado para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12638-8A55-4C72-95EF-DE966350C77B}" type="datetime1">
              <a:rPr lang="pt-BR" smtClean="0"/>
              <a:pPr/>
              <a:t>30/11/2022</a:t>
            </a:fld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DA8E04-0F05-476A-82B1-6F67599A17F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5430-972A-47A1-A95F-DDDB2E0411B0}" type="datetime1">
              <a:rPr lang="pt-BR" smtClean="0"/>
              <a:pPr/>
              <a:t>30/11/2022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8E04-0F05-476A-82B1-6F67599A17F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5B262-0DCF-439D-9CF4-9AA092F2D731}" type="datetime1">
              <a:rPr lang="pt-BR" smtClean="0"/>
              <a:pPr/>
              <a:t>30/11/2022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8E04-0F05-476A-82B1-6F67599A17F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0DF14C6-35EF-4C67-9C70-C6069D945075}" type="datetime1">
              <a:rPr lang="pt-BR" smtClean="0"/>
              <a:pPr/>
              <a:t>30/11/2022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ângu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ctor reto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ctor reto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ângu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1DA8E04-0F05-476A-82B1-6F67599A17F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A81B232-8E3C-456C-B72E-377EA9B18E1C}" type="datetime1">
              <a:rPr lang="pt-BR" smtClean="0"/>
              <a:pPr/>
              <a:t>30/11/2022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1DA8E04-0F05-476A-82B1-6F67599A17F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6CA15EA-3CA3-476E-867B-B432EA561993}" type="datetime1">
              <a:rPr lang="pt-BR" smtClean="0"/>
              <a:pPr/>
              <a:t>30/11/2022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9" name="Retângu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ector reto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ângu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ctor reto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1DA8E04-0F05-476A-82B1-6F67599A17F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8643A-9A25-4CB4-836C-48D796B487FD}" type="datetime1">
              <a:rPr lang="pt-BR" smtClean="0"/>
              <a:pPr/>
              <a:t>30/11/2022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8E04-0F05-476A-82B1-6F67599A17F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DFF71-AA9C-4E4E-858F-6BBB5E6A4501}" type="datetime1">
              <a:rPr lang="pt-BR" smtClean="0"/>
              <a:pPr/>
              <a:t>30/11/2022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8E04-0F05-476A-82B1-6F67599A17F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71324C0-2CFC-4037-B39C-7D02E5AFDD68}" type="datetime1">
              <a:rPr lang="pt-BR" smtClean="0"/>
              <a:pPr/>
              <a:t>30/11/2022</a:t>
            </a:fld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1DA8E04-0F05-476A-82B1-6F67599A17F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7458B-29BC-4CD3-92B3-08A150E55EEC}" type="datetime1">
              <a:rPr lang="pt-BR" smtClean="0"/>
              <a:pPr/>
              <a:t>30/11/2022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8E04-0F05-476A-82B1-6F67599A17F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1D1089D-FD3C-42AB-AADE-C74FA6A5BB99}" type="datetime1">
              <a:rPr lang="pt-BR" smtClean="0"/>
              <a:pPr/>
              <a:t>30/11/2022</a:t>
            </a:fld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1DA8E04-0F05-476A-82B1-6F67599A17F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E92666D-8B91-480E-A1DF-121DFA7B0D8A}" type="datetime1">
              <a:rPr lang="pt-BR" smtClean="0"/>
              <a:pPr/>
              <a:t>30/11/2022</a:t>
            </a:fld>
            <a:endParaRPr lang="pt-BR"/>
          </a:p>
        </p:txBody>
      </p:sp>
      <p:sp>
        <p:nvSpPr>
          <p:cNvPr id="15" name="Espaço Reservado para Número de Slide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1DA8E04-0F05-476A-82B1-6F67599A17F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6" name="Espaço Reservado para Rodapé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ADCF692-B87B-4CC2-B0D8-E458DE04D825}" type="datetime1">
              <a:rPr lang="pt-BR" smtClean="0"/>
              <a:pPr/>
              <a:t>30/11/2022</a:t>
            </a:fld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1DA8E04-0F05-476A-82B1-6F67599A17F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FA433-9A12-45F5-97D8-5FBF59C97887}" type="datetime1">
              <a:rPr lang="pt-BR" smtClean="0"/>
              <a:pPr/>
              <a:t>30/11/2022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8E04-0F05-476A-82B1-6F67599A17F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6240D-CCE1-466F-BE1A-3418435EA89C}" type="datetime1">
              <a:rPr lang="pt-BR" smtClean="0"/>
              <a:pPr/>
              <a:t>30/11/2022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8E04-0F05-476A-82B1-6F67599A17F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2FC5F1-9156-4DBA-9FEE-00C8A4EC80DB}" type="datetime1">
              <a:rPr lang="pt-BR" smtClean="0"/>
              <a:pPr/>
              <a:t>30/11/2022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DA8E04-0F05-476A-82B1-6F67599A17F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2" name="Retângulo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tângulo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tângulo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tângulo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tângulo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56" name="Retângulo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tângulo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tângulo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tângulo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29B96C-5192-449F-8C66-DDDD9E340D5F}" type="datetime1">
              <a:rPr lang="pt-BR" smtClean="0"/>
              <a:pPr/>
              <a:t>30/11/2022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DA8E04-0F05-476A-82B1-6F67599A17F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a livre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orma livre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orma livre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orma livre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orma livre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orma livre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orma livre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orma livre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orma livre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orma livre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orma livre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orma livre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orma livre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orma livre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orma livre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3B1921-B6E4-4043-81ED-B0B7D1CC9A2E}" type="datetime1">
              <a:rPr lang="pt-BR" smtClean="0"/>
              <a:pPr/>
              <a:t>30/11/2022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DA8E04-0F05-476A-82B1-6F67599A17F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tângulo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tângulo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tângulo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77C37D-76CC-4707-A25A-A726529CB42D}" type="datetime1">
              <a:rPr lang="pt-BR" smtClean="0"/>
              <a:pPr/>
              <a:t>30/11/2022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DA8E04-0F05-476A-82B1-6F67599A17F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9EB0F9-9F35-43C9-8311-6F53665707C4}" type="datetime1">
              <a:rPr lang="pt-BR" smtClean="0"/>
              <a:pPr/>
              <a:t>30/11/2022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DA8E04-0F05-476A-82B1-6F67599A17F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tângulo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tângulo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tângulo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tângulo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tângulo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tângulo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tângulo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228461-F8E3-4C78-BE1A-9184DC731240}" type="datetime1">
              <a:rPr lang="pt-BR" smtClean="0"/>
              <a:pPr/>
              <a:t>30/11/2022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DA8E04-0F05-476A-82B1-6F67599A17F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60A5C7-47AE-46B2-98BE-1F46E61F249C}" type="datetime1">
              <a:rPr lang="pt-BR" smtClean="0"/>
              <a:pPr/>
              <a:t>30/11/2022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DA8E04-0F05-476A-82B1-6F67599A17F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E7789-B971-40BE-95C0-206821996E29}" type="datetime1">
              <a:rPr lang="pt-BR" smtClean="0"/>
              <a:pPr/>
              <a:t>30/11/2022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8E04-0F05-476A-82B1-6F67599A17F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D83E63-622A-4DF8-A0E0-C1D95772C73F}" type="datetime1">
              <a:rPr lang="pt-BR" smtClean="0"/>
              <a:pPr/>
              <a:t>30/11/2022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DA8E04-0F05-476A-82B1-6F67599A17F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Conector reto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o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Conector reto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grpSp>
        <p:nvGrpSpPr>
          <p:cNvPr id="14" name="Grupo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Conector reto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o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Conector reto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to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46BC13B5-BB55-4E5C-B48B-8CDA04A1B818}" type="datetime1">
              <a:rPr lang="pt-BR" smtClean="0"/>
              <a:pPr/>
              <a:t>30/11/2022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E1DA8E04-0F05-476A-82B1-6F67599A17F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571304-55AB-4B12-90DF-0CB2E5DCDC2C}" type="datetime1">
              <a:rPr lang="pt-BR" smtClean="0"/>
              <a:pPr/>
              <a:t>30/11/2022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DA8E04-0F05-476A-82B1-6F67599A17F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624B10-E2D3-42E5-BF54-FCB57D34059F}" type="datetime1">
              <a:rPr lang="pt-BR" smtClean="0"/>
              <a:pPr/>
              <a:t>30/11/2022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DA8E04-0F05-476A-82B1-6F67599A17F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D2D1D-0835-43CD-8AC9-4A54A9BEBBE0}" type="datetime1">
              <a:rPr lang="pt-BR" smtClean="0"/>
              <a:pPr/>
              <a:t>30/11/2022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8E04-0F05-476A-82B1-6F67599A17F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2DA8-4FDF-4BDE-A90A-D0BF16A5C109}" type="datetime1">
              <a:rPr lang="pt-BR" smtClean="0"/>
              <a:pPr/>
              <a:t>30/11/2022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8E04-0F05-476A-82B1-6F67599A17F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6AA2-59E9-440A-80C5-F8E2A7B52405}" type="datetime1">
              <a:rPr lang="pt-BR" smtClean="0"/>
              <a:pPr/>
              <a:t>30/11/2022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8E04-0F05-476A-82B1-6F67599A17F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7B48-8C66-41B0-A6E2-604A6C56EBDD}" type="datetime1">
              <a:rPr lang="pt-BR" smtClean="0"/>
              <a:pPr/>
              <a:t>30/11/2022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8E04-0F05-476A-82B1-6F67599A17F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1BABF-74F9-42CD-A984-E364401AEA65}" type="datetime1">
              <a:rPr lang="pt-BR" smtClean="0"/>
              <a:pPr/>
              <a:t>30/11/2022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8E04-0F05-476A-82B1-6F67599A17F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A1751-491D-49B8-AFCB-58A0CBE31E63}" type="datetime1">
              <a:rPr lang="pt-BR" smtClean="0"/>
              <a:pPr/>
              <a:t>30/11/2022</a:t>
            </a:fld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DA8E04-0F05-476A-82B1-6F67599A17F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EEF6-C3A8-4696-B070-9910D16C3B9A}" type="datetime1">
              <a:rPr lang="pt-BR" smtClean="0"/>
              <a:pPr/>
              <a:t>30/11/2022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8E04-0F05-476A-82B1-6F67599A17F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863CE-669C-4582-A52F-D37176050001}" type="datetime1">
              <a:rPr lang="pt-BR" smtClean="0"/>
              <a:pPr/>
              <a:t>30/11/2022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8E04-0F05-476A-82B1-6F67599A17F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DE642-437A-4E19-AF26-ECBE8C4DC920}" type="datetime1">
              <a:rPr lang="pt-BR" smtClean="0"/>
              <a:pPr/>
              <a:t>30/11/2022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E1DA8E04-0F05-476A-82B1-6F67599A17F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2803DBB9-5B7F-4365-8315-97C30DCEE353}" type="datetime1">
              <a:rPr lang="pt-BR" smtClean="0"/>
              <a:pPr/>
              <a:t>30/11/2022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8E04-0F05-476A-82B1-6F67599A17F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03461-F2EC-4476-820C-850924368172}" type="datetime1">
              <a:rPr lang="pt-BR" smtClean="0"/>
              <a:pPr/>
              <a:t>30/11/2022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8E04-0F05-476A-82B1-6F67599A17F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4296-C0E8-43C8-B2AA-BF20EDE41D0F}" type="datetime1">
              <a:rPr lang="pt-BR" smtClean="0"/>
              <a:pPr/>
              <a:t>30/11/2022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8E04-0F05-476A-82B1-6F67599A17F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ítulo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5" name="Subtítulo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1" name="Espaço Reservado para Data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68F063E-7DE4-45CF-9CCF-86719F8B01EE}" type="datetime1">
              <a:rPr lang="pt-BR" smtClean="0"/>
              <a:pPr/>
              <a:t>30/11/2022</a:t>
            </a:fld>
            <a:endParaRPr lang="pt-BR"/>
          </a:p>
        </p:txBody>
      </p:sp>
      <p:sp>
        <p:nvSpPr>
          <p:cNvPr id="18" name="Espaço Reservado para Rodapé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1DA8E04-0F05-476A-82B1-6F67599A17F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991E75-8E84-4883-876C-0BB0567214E1}" type="datetime1">
              <a:rPr lang="pt-BR" smtClean="0"/>
              <a:pPr/>
              <a:t>30/11/2022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DA8E04-0F05-476A-82B1-6F67599A17F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62AC424-F6F8-4C6C-B5B5-9AC4D7E29DB1}" type="datetime1">
              <a:rPr lang="pt-BR" smtClean="0"/>
              <a:pPr/>
              <a:t>30/11/2022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1DA8E04-0F05-476A-82B1-6F67599A17F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285862-F1DF-46BD-B9A3-6EBC6CFA5193}" type="datetime1">
              <a:rPr lang="pt-BR" smtClean="0"/>
              <a:pPr/>
              <a:t>30/11/2022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DA8E04-0F05-476A-82B1-6F67599A17F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473149-7930-4663-8777-CD904167DFFD}" type="datetime1">
              <a:rPr lang="pt-BR" smtClean="0"/>
              <a:pPr/>
              <a:t>30/11/2022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DA8E04-0F05-476A-82B1-6F67599A17F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8E04-0F05-476A-82B1-6F67599A17F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CCA17-C6A1-4345-B637-68CA35F622A5}" type="datetime1">
              <a:rPr lang="pt-BR" smtClean="0"/>
              <a:pPr/>
              <a:t>30/11/2022</a:t>
            </a:fld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2" name="Espaço Reservado para Conteúd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34" name="Espaço Reservado para Conteúd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cxnSp>
        <p:nvCxnSpPr>
          <p:cNvPr id="10" name="Conector reto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981D89-A216-473F-B875-B2BAF591D131}" type="datetime1">
              <a:rPr lang="pt-BR" smtClean="0"/>
              <a:pPr/>
              <a:t>30/11/2022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DA8E04-0F05-476A-82B1-6F67599A17F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FF48D1F-0B47-4BF0-956C-150BB8B78934}" type="datetime1">
              <a:rPr lang="pt-BR" smtClean="0"/>
              <a:pPr/>
              <a:t>30/11/2022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DA8E04-0F05-476A-82B1-6F67599A17F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A8DD98-728A-43FC-B63F-AB582713F1A7}" type="datetime1">
              <a:rPr lang="pt-BR" smtClean="0"/>
              <a:pPr/>
              <a:t>30/11/2022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DA8E04-0F05-476A-82B1-6F67599A17F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F64EF8-FBBE-4B07-B7D7-18EF62244EFD}" type="datetime1">
              <a:rPr lang="pt-BR" smtClean="0"/>
              <a:pPr/>
              <a:t>30/11/2022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DA8E04-0F05-476A-82B1-6F67599A17F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Imagem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EB6ADB-C1AA-4C64-A072-09C262F92C69}" type="datetime1">
              <a:rPr lang="pt-BR" smtClean="0"/>
              <a:pPr/>
              <a:t>30/11/2022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DA8E04-0F05-476A-82B1-6F67599A17F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C014749-EAEF-4E02-83EA-DDA0F1870310}" type="datetime1">
              <a:rPr lang="pt-BR" smtClean="0"/>
              <a:pPr/>
              <a:t>30/11/2022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1DA8E04-0F05-476A-82B1-6F67599A17F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D5D06-7407-416D-B431-3D929C724FEF}" type="datetime1">
              <a:rPr lang="pt-BR" smtClean="0"/>
              <a:pPr/>
              <a:t>30/11/2022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8E04-0F05-476A-82B1-6F67599A17F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8F28B-AA32-42A1-B5DE-43203087FEDF}" type="datetime1">
              <a:rPr lang="pt-BR" smtClean="0"/>
              <a:pPr/>
              <a:t>30/11/2022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8E04-0F05-476A-82B1-6F67599A17F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2DE6-86E0-48F9-B6E1-56E080DFC8D0}" type="datetime1">
              <a:rPr lang="pt-BR" smtClean="0"/>
              <a:pPr/>
              <a:t>30/11/2022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1DA8E04-0F05-476A-82B1-6F67599A17F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E1662-FAF7-4627-AE5B-5FDCF7B01422}" type="datetime1">
              <a:rPr lang="pt-BR" smtClean="0"/>
              <a:pPr/>
              <a:t>30/11/2022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8E04-0F05-476A-82B1-6F67599A17F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6D825-1F9D-4AED-83AB-A3C04AD6E3E2}" type="datetime1">
              <a:rPr lang="pt-BR" smtClean="0"/>
              <a:pPr/>
              <a:t>30/11/2022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8E04-0F05-476A-82B1-6F67599A17F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87A-3042-439C-8553-E5200CB3CE31}" type="datetime1">
              <a:rPr lang="pt-BR" smtClean="0"/>
              <a:pPr/>
              <a:t>30/11/2022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8E04-0F05-476A-82B1-6F67599A17F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2431-721F-4D97-8B0D-5648C4C6D6F3}" type="datetime1">
              <a:rPr lang="pt-BR" smtClean="0"/>
              <a:pPr/>
              <a:t>30/11/2022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8E04-0F05-476A-82B1-6F67599A17F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0F55A-9398-4AC6-BDF7-E6463A751728}" type="datetime1">
              <a:rPr lang="pt-BR" smtClean="0"/>
              <a:pPr/>
              <a:t>30/11/2022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8E04-0F05-476A-82B1-6F67599A17F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393AF-0925-4729-BA83-C188201E9485}" type="datetime1">
              <a:rPr lang="pt-BR" smtClean="0"/>
              <a:pPr/>
              <a:t>30/11/2022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8E04-0F05-476A-82B1-6F67599A17F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t-B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 no ícone para adicionar uma imagem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B6F86-EFC0-4666-88B2-C1D2BA047D0B}" type="datetime1">
              <a:rPr lang="pt-BR" smtClean="0"/>
              <a:pPr/>
              <a:t>30/11/2022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8E04-0F05-476A-82B1-6F67599A17F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534B-6364-4C5E-9EE5-CB5FAB41DE8D}" type="datetime1">
              <a:rPr lang="pt-BR" smtClean="0"/>
              <a:pPr/>
              <a:t>30/11/2022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8E04-0F05-476A-82B1-6F67599A17F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92EA8-79F6-460D-B69B-4549751EF739}" type="datetime1">
              <a:rPr lang="pt-BR" smtClean="0"/>
              <a:pPr/>
              <a:t>30/11/2022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8E04-0F05-476A-82B1-6F67599A17F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E50A-A99A-4B5C-8FF7-538940C3EDCE}" type="datetime1">
              <a:rPr lang="pt-BR" smtClean="0"/>
              <a:pPr/>
              <a:t>30/11/2022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8E04-0F05-476A-82B1-6F67599A17F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AE0F-D5FE-497B-8870-5C6063B9E778}" type="datetime1">
              <a:rPr lang="pt-BR" smtClean="0"/>
              <a:pPr/>
              <a:t>30/11/2022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8E04-0F05-476A-82B1-6F67599A17F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ACA2-591F-4BE2-BF38-A4D82CBF2F17}" type="datetime1">
              <a:rPr lang="pt-BR" smtClean="0"/>
              <a:pPr/>
              <a:t>30/11/2022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8E04-0F05-476A-82B1-6F67599A17F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02A97-CEC8-44DE-8237-DDF7ADCCBDC3}" type="datetime1">
              <a:rPr lang="pt-BR" smtClean="0"/>
              <a:pPr/>
              <a:t>30/11/2022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8E04-0F05-476A-82B1-6F67599A17F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C913-4BAD-4A89-852C-1FB7F7B5A916}" type="datetime1">
              <a:rPr lang="pt-BR" smtClean="0"/>
              <a:pPr/>
              <a:t>30/11/2022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8E04-0F05-476A-82B1-6F67599A17F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59B6E-E2AE-4CAD-B0EF-6C4DE504E79B}" type="datetime1">
              <a:rPr lang="pt-BR" smtClean="0"/>
              <a:pPr/>
              <a:t>30/11/2022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8E04-0F05-476A-82B1-6F67599A17F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BC7A7-B81D-49B9-95EF-1BD85E7EDC06}" type="datetime1">
              <a:rPr lang="pt-BR" smtClean="0"/>
              <a:pPr/>
              <a:t>30/11/2022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8E04-0F05-476A-82B1-6F67599A17F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1C0E-DED8-4D5F-B66C-AFEC86AF0E33}" type="datetime1">
              <a:rPr lang="pt-BR" smtClean="0"/>
              <a:pPr/>
              <a:t>30/11/2022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8E04-0F05-476A-82B1-6F67599A17F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BD4AF-92F0-4437-B3DD-C7E1B5F17649}" type="datetime1">
              <a:rPr lang="pt-BR" smtClean="0"/>
              <a:pPr/>
              <a:t>30/11/2022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8E04-0F05-476A-82B1-6F67599A17F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8DB8A-4188-4DBA-9A33-C22D786C8B14}" type="datetime1">
              <a:rPr lang="pt-BR" smtClean="0"/>
              <a:pPr/>
              <a:t>30/11/2022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8E04-0F05-476A-82B1-6F67599A17F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2C7E3-BE9F-4BE5-A5DC-818A20986FA4}" type="datetime1">
              <a:rPr lang="pt-BR" smtClean="0"/>
              <a:pPr/>
              <a:t>30/11/2022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8E04-0F05-476A-82B1-6F67599A17F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D2A36-6043-463C-B4BD-F87AE132FCB5}" type="datetime1">
              <a:rPr lang="pt-BR" smtClean="0"/>
              <a:pPr/>
              <a:t>30/11/2022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8E04-0F05-476A-82B1-6F67599A17F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edondar Retângulo em um Canto Diagonal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43C473B-E069-4CB6-BAA4-3D71B9314CAA}" type="datetime1">
              <a:rPr lang="pt-BR" smtClean="0"/>
              <a:pPr/>
              <a:t>30/11/2022</a:t>
            </a:fld>
            <a:endParaRPr lang="pt-BR"/>
          </a:p>
        </p:txBody>
      </p:sp>
      <p:sp>
        <p:nvSpPr>
          <p:cNvPr id="11" name="Espaço Reservado para Número de Slide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1DA8E04-0F05-476A-82B1-6F67599A17F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pt-BR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9572B5-73DF-48E7-9CB0-B1643A4F98B2}" type="datetime1">
              <a:rPr lang="pt-BR" smtClean="0"/>
              <a:pPr/>
              <a:t>30/11/2022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DA8E04-0F05-476A-82B1-6F67599A17F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ço Reservado para Conteúd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1" name="Títu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21FC848-E83D-4029-AD17-75DFAB067568}" type="datetime1">
              <a:rPr lang="pt-BR" smtClean="0"/>
              <a:pPr/>
              <a:t>30/11/2022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1DA8E04-0F05-476A-82B1-6F67599A17F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25B4309C-9157-44E2-BBFF-74F7B27A4146}" type="datetime1">
              <a:rPr lang="pt-BR" smtClean="0"/>
              <a:pPr/>
              <a:t>30/11/2022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1DA8E04-0F05-476A-82B1-6F67599A17F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A65B6A-353B-4FC3-814B-5926C5A554FC}" type="datetime1">
              <a:rPr lang="pt-BR" smtClean="0"/>
              <a:pPr/>
              <a:t>30/11/2022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1DA8E04-0F05-476A-82B1-6F67599A17F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8861A9-507D-45A9-9F07-21DCFBC9F8A1}" type="datetime1">
              <a:rPr lang="pt-BR" smtClean="0"/>
              <a:pPr/>
              <a:t>30/11/2022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1DA8E04-0F05-476A-82B1-6F67599A17F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AF55E9-D2CE-4007-8D78-549CFAB1151A}" type="datetime1">
              <a:rPr lang="pt-BR" smtClean="0"/>
              <a:pPr/>
              <a:t>30/11/2022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DA8E04-0F05-476A-82B1-6F67599A17F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86057F-8CFC-473E-A62B-E1C3A42005EC}" type="datetime1">
              <a:rPr lang="pt-BR" smtClean="0"/>
              <a:pPr/>
              <a:t>30/11/2022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DA8E04-0F05-476A-82B1-6F67599A17F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9" name="Espaço Reservado para Data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61253AE-2C44-41BF-9867-0A7F48B68893}" type="datetime1">
              <a:rPr lang="pt-BR" smtClean="0"/>
              <a:pPr/>
              <a:t>30/11/2022</a:t>
            </a:fld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1DA8E04-0F05-476A-82B1-6F67599A17F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Rodapé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3" name="Espaço Reservado para Imagem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pt-B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 no ícone para adicionar uma imagem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37BA111-2D7B-4084-9559-0693020A49F8}" type="datetime1">
              <a:rPr lang="pt-BR" smtClean="0"/>
              <a:pPr/>
              <a:t>30/11/2022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1DA8E04-0F05-476A-82B1-6F67599A17F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pt-BR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FCA678-8869-47DE-8A3B-6C0DBAC68302}" type="datetime1">
              <a:rPr lang="pt-BR" smtClean="0"/>
              <a:pPr/>
              <a:t>30/11/2022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DA8E04-0F05-476A-82B1-6F67599A17F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9946CE-0B34-4412-A267-1EE27D386E7B}" type="datetime1">
              <a:rPr lang="pt-BR" smtClean="0"/>
              <a:pPr/>
              <a:t>30/11/2022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DA8E04-0F05-476A-82B1-6F67599A17F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36D46-F507-4503-9415-496B6093082A}" type="datetime1">
              <a:rPr lang="pt-BR" smtClean="0"/>
              <a:pPr/>
              <a:t>30/11/2022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DA8E04-0F05-476A-82B1-6F67599A17F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D645E41-F34B-486D-8EED-536879FE9C4D}" type="datetime1">
              <a:rPr lang="pt-BR" smtClean="0"/>
              <a:pPr/>
              <a:t>30/11/2022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1DA8E04-0F05-476A-82B1-6F67599A17F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3F0CD46-CB75-4DEB-B53E-E38E153589E3}" type="datetime1">
              <a:rPr lang="pt-BR" smtClean="0"/>
              <a:pPr/>
              <a:t>30/11/2022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1DA8E04-0F05-476A-82B1-6F67599A17F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tângulo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tângulo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tângulo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tângulo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3E7F96E-7A11-4C20-B052-8BD55D63A798}" type="datetime1">
              <a:rPr lang="pt-BR" smtClean="0"/>
              <a:pPr/>
              <a:t>30/11/2022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E1DA8E04-0F05-476A-82B1-6F67599A17F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vre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orma livre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0CF0858-17D5-4C8A-A5A5-ED257C9CBE93}" type="datetime1">
              <a:rPr lang="pt-BR" smtClean="0"/>
              <a:pPr/>
              <a:t>30/11/2022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1DA8E04-0F05-476A-82B1-6F67599A17F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Espaço Reservado para Título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1" name="Espaço Reservado para Texto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7" name="Espaço Reservado para Data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3F4B600-C513-466A-AC6D-55BA8FD1B2FB}" type="datetime1">
              <a:rPr lang="pt-BR" smtClean="0"/>
              <a:pPr/>
              <a:t>30/11/2022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1DA8E04-0F05-476A-82B1-6F67599A17F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561503A-CFC6-4A5C-B9DD-9673578C74AD}" type="datetime1">
              <a:rPr lang="pt-BR" smtClean="0"/>
              <a:pPr/>
              <a:t>30/11/2022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1DA8E04-0F05-476A-82B1-6F67599A17F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2EBA9-E215-4497-9D8A-FD72E844728D}" type="datetime1">
              <a:rPr lang="pt-BR" smtClean="0"/>
              <a:pPr/>
              <a:t>30/11/2022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A8E04-0F05-476A-82B1-6F67599A17F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edondar Retângulo em um Canto Diagonal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D36A4F7D-CC49-43E1-9078-3782B43BCF68}" type="datetime1">
              <a:rPr lang="pt-BR" smtClean="0"/>
              <a:pPr/>
              <a:t>30/11/2022</a:t>
            </a:fld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E1DA8E04-0F05-476A-82B1-6F67599A17F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6"/>
          <p:cNvSpPr>
            <a:spLocks noGrp="1"/>
          </p:cNvSpPr>
          <p:nvPr>
            <p:ph sz="quarter" idx="1"/>
          </p:nvPr>
        </p:nvSpPr>
        <p:spPr>
          <a:blipFill>
            <a:blip r:embed="rId2" cstate="print"/>
            <a:tile tx="0" ty="0" sx="100000" sy="100000" flip="none" algn="tl"/>
          </a:blip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t-BR" sz="3200" b="1" dirty="0" smtClean="0"/>
              <a:t> </a:t>
            </a:r>
          </a:p>
          <a:p>
            <a:pPr>
              <a:buNone/>
            </a:pPr>
            <a:endParaRPr lang="pt-BR" sz="3200" b="1" dirty="0" smtClean="0"/>
          </a:p>
          <a:p>
            <a:pPr>
              <a:buNone/>
            </a:pPr>
            <a:r>
              <a:rPr lang="pt-BR" sz="4000" b="1" dirty="0" smtClean="0">
                <a:latin typeface="AR BERKLEY" pitchFamily="2" charset="0"/>
              </a:rPr>
              <a:t> CACAU, </a:t>
            </a:r>
          </a:p>
          <a:p>
            <a:pPr>
              <a:buNone/>
            </a:pPr>
            <a:r>
              <a:rPr lang="pt-BR" sz="4000" b="1" dirty="0" smtClean="0">
                <a:latin typeface="AR BERKLEY" pitchFamily="2" charset="0"/>
              </a:rPr>
              <a:t>  </a:t>
            </a:r>
          </a:p>
          <a:p>
            <a:pPr>
              <a:buNone/>
            </a:pPr>
            <a:r>
              <a:rPr lang="pt-BR" sz="4000" b="1" dirty="0" smtClean="0">
                <a:latin typeface="AR BERKLEY" pitchFamily="2" charset="0"/>
              </a:rPr>
              <a:t>      CHOCOLATE, eu me</a:t>
            </a:r>
          </a:p>
          <a:p>
            <a:pPr>
              <a:buNone/>
            </a:pPr>
            <a:r>
              <a:rPr lang="pt-BR" sz="4000" b="1" dirty="0" smtClean="0">
                <a:latin typeface="AR BERKLEY" pitchFamily="2" charset="0"/>
              </a:rPr>
              <a:t>   </a:t>
            </a:r>
          </a:p>
          <a:p>
            <a:pPr>
              <a:buNone/>
            </a:pPr>
            <a:r>
              <a:rPr lang="pt-BR" sz="4000" b="1" dirty="0" smtClean="0">
                <a:latin typeface="AR BERKLEY" pitchFamily="2" charset="0"/>
              </a:rPr>
              <a:t>             </a:t>
            </a:r>
            <a:r>
              <a:rPr lang="pt-BR" sz="4000" b="1" dirty="0" err="1" smtClean="0">
                <a:latin typeface="AR BERKLEY" pitchFamily="2" charset="0"/>
              </a:rPr>
              <a:t>ALiMENTO</a:t>
            </a:r>
            <a:r>
              <a:rPr lang="pt-BR" sz="4000" b="1" dirty="0" smtClean="0">
                <a:latin typeface="AR BERKLEY" pitchFamily="2" charset="0"/>
              </a:rPr>
              <a:t> ....com esse movimento</a:t>
            </a:r>
            <a:endParaRPr lang="pt-BR" sz="3200" b="1" dirty="0" smtClean="0">
              <a:latin typeface="AR BERKLEY" pitchFamily="2" charset="0"/>
            </a:endParaRPr>
          </a:p>
          <a:p>
            <a:endParaRPr lang="pt-BR" sz="3200" b="1" dirty="0" smtClean="0"/>
          </a:p>
          <a:p>
            <a:pPr>
              <a:buNone/>
            </a:pPr>
            <a:r>
              <a:rPr lang="pt-BR" sz="3200" b="1" dirty="0" smtClean="0">
                <a:latin typeface="Segoe Script" pitchFamily="34" charset="0"/>
                <a:cs typeface="Aparajita" pitchFamily="34" charset="0"/>
              </a:rPr>
              <a:t>                           </a:t>
            </a:r>
            <a:r>
              <a:rPr lang="pt-BR" sz="2600" b="1" dirty="0" smtClean="0">
                <a:latin typeface="Segoe Script" pitchFamily="34" charset="0"/>
                <a:cs typeface="Aparajita" pitchFamily="34" charset="0"/>
              </a:rPr>
              <a:t>Valnei Pestana</a:t>
            </a:r>
            <a:endParaRPr lang="pt-BR" sz="5800" b="1" dirty="0">
              <a:latin typeface="Segoe Script" pitchFamily="34" charset="0"/>
              <a:cs typeface="Aparajita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1DA8E04-0F05-476A-82B1-6F67599A17F0}" type="slidenum">
              <a:rPr lang="pt-BR" smtClean="0"/>
              <a:pPr/>
              <a:t>1</a:t>
            </a:fld>
            <a:endParaRPr lang="pt-BR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>
                <a:solidFill>
                  <a:srgbClr val="C00000"/>
                </a:solidFill>
              </a:rPr>
              <a:t>         </a:t>
            </a:r>
            <a:r>
              <a:rPr lang="pt-BR" sz="2700" b="1" dirty="0" smtClean="0">
                <a:solidFill>
                  <a:srgbClr val="C00000"/>
                </a:solidFill>
              </a:rPr>
              <a:t>Cacau Chocolate Alimento        </a:t>
            </a:r>
            <a:br>
              <a:rPr lang="pt-BR" sz="2700" b="1" dirty="0" smtClean="0">
                <a:solidFill>
                  <a:srgbClr val="C00000"/>
                </a:solidFill>
              </a:rPr>
            </a:br>
            <a:r>
              <a:rPr lang="pt-BR" sz="2700" b="1" dirty="0" smtClean="0">
                <a:solidFill>
                  <a:srgbClr val="C00000"/>
                </a:solidFill>
              </a:rPr>
              <a:t>                     Senado do Futuro </a:t>
            </a:r>
            <a:endParaRPr lang="pt-BR" sz="2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3268960"/>
          </a:xfrm>
        </p:spPr>
        <p:txBody>
          <a:bodyPr/>
          <a:lstStyle/>
          <a:p>
            <a:pPr>
              <a:buNone/>
            </a:pPr>
            <a:r>
              <a:rPr lang="pt-BR" dirty="0" smtClean="0"/>
              <a:t>                      </a:t>
            </a:r>
          </a:p>
          <a:p>
            <a:pPr>
              <a:buNone/>
            </a:pPr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VASO SANGUINEO</a:t>
            </a:r>
            <a:endParaRPr lang="pt-B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Fluxograma: Armazenamento de acesso direto 4"/>
          <p:cNvSpPr/>
          <p:nvPr/>
        </p:nvSpPr>
        <p:spPr>
          <a:xfrm>
            <a:off x="1835696" y="2708920"/>
            <a:ext cx="4680520" cy="1440160"/>
          </a:xfrm>
          <a:prstGeom prst="flowChartMagneticDrum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Trapezóide 9"/>
          <p:cNvSpPr/>
          <p:nvPr/>
        </p:nvSpPr>
        <p:spPr>
          <a:xfrm>
            <a:off x="2843808" y="2996952"/>
            <a:ext cx="360040" cy="288032"/>
          </a:xfrm>
          <a:prstGeom prst="trapezoi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267744" y="2708920"/>
            <a:ext cx="1512168" cy="14401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3923928" y="2708920"/>
            <a:ext cx="1584176" cy="14401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Fluxograma: Processo 12"/>
          <p:cNvSpPr/>
          <p:nvPr/>
        </p:nvSpPr>
        <p:spPr>
          <a:xfrm>
            <a:off x="3779912" y="2996952"/>
            <a:ext cx="144016" cy="216024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Fluxograma: Processo 13"/>
          <p:cNvSpPr/>
          <p:nvPr/>
        </p:nvSpPr>
        <p:spPr>
          <a:xfrm>
            <a:off x="2267744" y="4005064"/>
            <a:ext cx="3096344" cy="144016"/>
          </a:xfrm>
          <a:prstGeom prst="flowChartProces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/>
          <p:cNvSpPr/>
          <p:nvPr/>
        </p:nvSpPr>
        <p:spPr>
          <a:xfrm>
            <a:off x="5364088" y="3068960"/>
            <a:ext cx="792088" cy="7920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820472" cy="16288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rgbClr val="002060"/>
                </a:solidFill>
              </a:rPr>
              <a:t> </a:t>
            </a:r>
            <a:br>
              <a:rPr lang="pt-BR" sz="3200" b="1" dirty="0" smtClean="0">
                <a:solidFill>
                  <a:srgbClr val="002060"/>
                </a:solidFill>
              </a:rPr>
            </a:br>
            <a:r>
              <a:rPr lang="pt-BR" sz="3200" b="1" dirty="0" smtClean="0">
                <a:solidFill>
                  <a:srgbClr val="002060"/>
                </a:solidFill>
              </a:rPr>
              <a:t>      </a:t>
            </a:r>
            <a:r>
              <a:rPr lang="pt-BR" sz="3600" b="1" dirty="0" smtClean="0">
                <a:solidFill>
                  <a:srgbClr val="002060"/>
                </a:solidFill>
              </a:rPr>
              <a:t>CACAU, CHOCOLATE, ALIMENTO</a:t>
            </a:r>
            <a:r>
              <a:rPr lang="pt-BR" sz="3200" b="1" dirty="0" smtClean="0">
                <a:solidFill>
                  <a:srgbClr val="002060"/>
                </a:solidFill>
              </a:rPr>
              <a:t/>
            </a:r>
            <a:br>
              <a:rPr lang="pt-BR" sz="3200" b="1" dirty="0" smtClean="0">
                <a:solidFill>
                  <a:srgbClr val="002060"/>
                </a:solidFill>
              </a:rPr>
            </a:br>
            <a:r>
              <a:rPr lang="pt-BR" sz="3200" b="1" dirty="0" smtClean="0">
                <a:solidFill>
                  <a:srgbClr val="002060"/>
                </a:solidFill>
              </a:rPr>
              <a:t>                        </a:t>
            </a:r>
            <a:endParaRPr lang="pt-BR" sz="3200" b="1" dirty="0">
              <a:solidFill>
                <a:srgbClr val="002060"/>
              </a:solidFill>
            </a:endParaRPr>
          </a:p>
        </p:txBody>
      </p:sp>
      <p:sp>
        <p:nvSpPr>
          <p:cNvPr id="18" name="Texto Explicativo 1 17"/>
          <p:cNvSpPr/>
          <p:nvPr/>
        </p:nvSpPr>
        <p:spPr>
          <a:xfrm>
            <a:off x="2267744" y="3501008"/>
            <a:ext cx="792088" cy="360040"/>
          </a:xfrm>
          <a:prstGeom prst="borderCallout1">
            <a:avLst>
              <a:gd name="adj1" fmla="val -15882"/>
              <a:gd name="adj2" fmla="val 17904"/>
              <a:gd name="adj3" fmla="val -76055"/>
              <a:gd name="adj4" fmla="val 736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HDL</a:t>
            </a:r>
            <a:endParaRPr lang="pt-BR" b="1" dirty="0"/>
          </a:p>
        </p:txBody>
      </p:sp>
      <p:sp>
        <p:nvSpPr>
          <p:cNvPr id="19" name="Texto Explicativo 1 18"/>
          <p:cNvSpPr/>
          <p:nvPr/>
        </p:nvSpPr>
        <p:spPr>
          <a:xfrm>
            <a:off x="4143372" y="3356992"/>
            <a:ext cx="788668" cy="360040"/>
          </a:xfrm>
          <a:prstGeom prst="borderCallout1">
            <a:avLst>
              <a:gd name="adj1" fmla="val 18750"/>
              <a:gd name="adj2" fmla="val -8333"/>
              <a:gd name="adj3" fmla="val -33726"/>
              <a:gd name="adj4" fmla="val -404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LDL</a:t>
            </a:r>
            <a:endParaRPr lang="pt-BR" b="1" dirty="0"/>
          </a:p>
        </p:txBody>
      </p:sp>
      <p:sp>
        <p:nvSpPr>
          <p:cNvPr id="21" name="Espaço Reservado para Número de Slide 2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1DA8E04-0F05-476A-82B1-6F67599A17F0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 descr="Em colesterol normais atua favoravelmente sobre o corpo.  Quando os níveis de colesterol subir ...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5536" y="1484784"/>
            <a:ext cx="8496944" cy="518457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Forma livre 8"/>
          <p:cNvSpPr/>
          <p:nvPr/>
        </p:nvSpPr>
        <p:spPr>
          <a:xfrm>
            <a:off x="5145354" y="2508978"/>
            <a:ext cx="2377664" cy="1619677"/>
          </a:xfrm>
          <a:custGeom>
            <a:avLst/>
            <a:gdLst>
              <a:gd name="connsiteX0" fmla="*/ 535010 w 2377664"/>
              <a:gd name="connsiteY0" fmla="*/ 151095 h 1619677"/>
              <a:gd name="connsiteX1" fmla="*/ 479591 w 2377664"/>
              <a:gd name="connsiteY1" fmla="*/ 164949 h 1619677"/>
              <a:gd name="connsiteX2" fmla="*/ 396464 w 2377664"/>
              <a:gd name="connsiteY2" fmla="*/ 192658 h 1619677"/>
              <a:gd name="connsiteX3" fmla="*/ 354901 w 2377664"/>
              <a:gd name="connsiteY3" fmla="*/ 275786 h 1619677"/>
              <a:gd name="connsiteX4" fmla="*/ 327191 w 2377664"/>
              <a:gd name="connsiteY4" fmla="*/ 303495 h 1619677"/>
              <a:gd name="connsiteX5" fmla="*/ 257919 w 2377664"/>
              <a:gd name="connsiteY5" fmla="*/ 372767 h 1619677"/>
              <a:gd name="connsiteX6" fmla="*/ 216355 w 2377664"/>
              <a:gd name="connsiteY6" fmla="*/ 455895 h 1619677"/>
              <a:gd name="connsiteX7" fmla="*/ 174791 w 2377664"/>
              <a:gd name="connsiteY7" fmla="*/ 483604 h 1619677"/>
              <a:gd name="connsiteX8" fmla="*/ 160937 w 2377664"/>
              <a:gd name="connsiteY8" fmla="*/ 525167 h 1619677"/>
              <a:gd name="connsiteX9" fmla="*/ 91664 w 2377664"/>
              <a:gd name="connsiteY9" fmla="*/ 594440 h 1619677"/>
              <a:gd name="connsiteX10" fmla="*/ 77810 w 2377664"/>
              <a:gd name="connsiteY10" fmla="*/ 636004 h 1619677"/>
              <a:gd name="connsiteX11" fmla="*/ 50101 w 2377664"/>
              <a:gd name="connsiteY11" fmla="*/ 677567 h 1619677"/>
              <a:gd name="connsiteX12" fmla="*/ 22391 w 2377664"/>
              <a:gd name="connsiteY12" fmla="*/ 760695 h 1619677"/>
              <a:gd name="connsiteX13" fmla="*/ 22391 w 2377664"/>
              <a:gd name="connsiteY13" fmla="*/ 1037786 h 1619677"/>
              <a:gd name="connsiteX14" fmla="*/ 36246 w 2377664"/>
              <a:gd name="connsiteY14" fmla="*/ 1079349 h 1619677"/>
              <a:gd name="connsiteX15" fmla="*/ 105519 w 2377664"/>
              <a:gd name="connsiteY15" fmla="*/ 1148622 h 1619677"/>
              <a:gd name="connsiteX16" fmla="*/ 147082 w 2377664"/>
              <a:gd name="connsiteY16" fmla="*/ 1162477 h 1619677"/>
              <a:gd name="connsiteX17" fmla="*/ 230210 w 2377664"/>
              <a:gd name="connsiteY17" fmla="*/ 1217895 h 1619677"/>
              <a:gd name="connsiteX18" fmla="*/ 313337 w 2377664"/>
              <a:gd name="connsiteY18" fmla="*/ 1287167 h 1619677"/>
              <a:gd name="connsiteX19" fmla="*/ 438028 w 2377664"/>
              <a:gd name="connsiteY19" fmla="*/ 1328731 h 1619677"/>
              <a:gd name="connsiteX20" fmla="*/ 479591 w 2377664"/>
              <a:gd name="connsiteY20" fmla="*/ 1342586 h 1619677"/>
              <a:gd name="connsiteX21" fmla="*/ 659701 w 2377664"/>
              <a:gd name="connsiteY21" fmla="*/ 1356440 h 1619677"/>
              <a:gd name="connsiteX22" fmla="*/ 715119 w 2377664"/>
              <a:gd name="connsiteY22" fmla="*/ 1370295 h 1619677"/>
              <a:gd name="connsiteX23" fmla="*/ 756682 w 2377664"/>
              <a:gd name="connsiteY23" fmla="*/ 1384149 h 1619677"/>
              <a:gd name="connsiteX24" fmla="*/ 895228 w 2377664"/>
              <a:gd name="connsiteY24" fmla="*/ 1411858 h 1619677"/>
              <a:gd name="connsiteX25" fmla="*/ 978355 w 2377664"/>
              <a:gd name="connsiteY25" fmla="*/ 1439567 h 1619677"/>
              <a:gd name="connsiteX26" fmla="*/ 1006064 w 2377664"/>
              <a:gd name="connsiteY26" fmla="*/ 1467277 h 1619677"/>
              <a:gd name="connsiteX27" fmla="*/ 1200028 w 2377664"/>
              <a:gd name="connsiteY27" fmla="*/ 1508840 h 1619677"/>
              <a:gd name="connsiteX28" fmla="*/ 1283155 w 2377664"/>
              <a:gd name="connsiteY28" fmla="*/ 1536549 h 1619677"/>
              <a:gd name="connsiteX29" fmla="*/ 1324719 w 2377664"/>
              <a:gd name="connsiteY29" fmla="*/ 1550404 h 1619677"/>
              <a:gd name="connsiteX30" fmla="*/ 1421701 w 2377664"/>
              <a:gd name="connsiteY30" fmla="*/ 1564258 h 1619677"/>
              <a:gd name="connsiteX31" fmla="*/ 1532537 w 2377664"/>
              <a:gd name="connsiteY31" fmla="*/ 1591967 h 1619677"/>
              <a:gd name="connsiteX32" fmla="*/ 1629519 w 2377664"/>
              <a:gd name="connsiteY32" fmla="*/ 1619677 h 1619677"/>
              <a:gd name="connsiteX33" fmla="*/ 1712646 w 2377664"/>
              <a:gd name="connsiteY33" fmla="*/ 1605822 h 1619677"/>
              <a:gd name="connsiteX34" fmla="*/ 1768064 w 2377664"/>
              <a:gd name="connsiteY34" fmla="*/ 1591967 h 1619677"/>
              <a:gd name="connsiteX35" fmla="*/ 1892755 w 2377664"/>
              <a:gd name="connsiteY35" fmla="*/ 1578113 h 1619677"/>
              <a:gd name="connsiteX36" fmla="*/ 1975882 w 2377664"/>
              <a:gd name="connsiteY36" fmla="*/ 1550404 h 1619677"/>
              <a:gd name="connsiteX37" fmla="*/ 2059010 w 2377664"/>
              <a:gd name="connsiteY37" fmla="*/ 1494986 h 1619677"/>
              <a:gd name="connsiteX38" fmla="*/ 2142137 w 2377664"/>
              <a:gd name="connsiteY38" fmla="*/ 1467277 h 1619677"/>
              <a:gd name="connsiteX39" fmla="*/ 2169846 w 2377664"/>
              <a:gd name="connsiteY39" fmla="*/ 1439567 h 1619677"/>
              <a:gd name="connsiteX40" fmla="*/ 2211410 w 2377664"/>
              <a:gd name="connsiteY40" fmla="*/ 1425713 h 1619677"/>
              <a:gd name="connsiteX41" fmla="*/ 2266828 w 2377664"/>
              <a:gd name="connsiteY41" fmla="*/ 1342586 h 1619677"/>
              <a:gd name="connsiteX42" fmla="*/ 2308391 w 2377664"/>
              <a:gd name="connsiteY42" fmla="*/ 1259458 h 1619677"/>
              <a:gd name="connsiteX43" fmla="*/ 2322246 w 2377664"/>
              <a:gd name="connsiteY43" fmla="*/ 1217895 h 1619677"/>
              <a:gd name="connsiteX44" fmla="*/ 2377664 w 2377664"/>
              <a:gd name="connsiteY44" fmla="*/ 1134767 h 1619677"/>
              <a:gd name="connsiteX45" fmla="*/ 2363810 w 2377664"/>
              <a:gd name="connsiteY45" fmla="*/ 871531 h 1619677"/>
              <a:gd name="connsiteX46" fmla="*/ 2336101 w 2377664"/>
              <a:gd name="connsiteY46" fmla="*/ 677567 h 1619677"/>
              <a:gd name="connsiteX47" fmla="*/ 2322246 w 2377664"/>
              <a:gd name="connsiteY47" fmla="*/ 511313 h 1619677"/>
              <a:gd name="connsiteX48" fmla="*/ 2308391 w 2377664"/>
              <a:gd name="connsiteY48" fmla="*/ 469749 h 1619677"/>
              <a:gd name="connsiteX49" fmla="*/ 2266828 w 2377664"/>
              <a:gd name="connsiteY49" fmla="*/ 442040 h 1619677"/>
              <a:gd name="connsiteX50" fmla="*/ 2155991 w 2377664"/>
              <a:gd name="connsiteY50" fmla="*/ 345058 h 1619677"/>
              <a:gd name="connsiteX51" fmla="*/ 2114428 w 2377664"/>
              <a:gd name="connsiteY51" fmla="*/ 317349 h 1619677"/>
              <a:gd name="connsiteX52" fmla="*/ 2031301 w 2377664"/>
              <a:gd name="connsiteY52" fmla="*/ 289640 h 1619677"/>
              <a:gd name="connsiteX53" fmla="*/ 1962028 w 2377664"/>
              <a:gd name="connsiteY53" fmla="*/ 248077 h 1619677"/>
              <a:gd name="connsiteX54" fmla="*/ 1920464 w 2377664"/>
              <a:gd name="connsiteY54" fmla="*/ 220367 h 1619677"/>
              <a:gd name="connsiteX55" fmla="*/ 1837337 w 2377664"/>
              <a:gd name="connsiteY55" fmla="*/ 192658 h 1619677"/>
              <a:gd name="connsiteX56" fmla="*/ 1754210 w 2377664"/>
              <a:gd name="connsiteY56" fmla="*/ 151095 h 1619677"/>
              <a:gd name="connsiteX57" fmla="*/ 1712646 w 2377664"/>
              <a:gd name="connsiteY57" fmla="*/ 123386 h 1619677"/>
              <a:gd name="connsiteX58" fmla="*/ 1671082 w 2377664"/>
              <a:gd name="connsiteY58" fmla="*/ 109531 h 1619677"/>
              <a:gd name="connsiteX59" fmla="*/ 1490973 w 2377664"/>
              <a:gd name="connsiteY59" fmla="*/ 81822 h 1619677"/>
              <a:gd name="connsiteX60" fmla="*/ 798246 w 2377664"/>
              <a:gd name="connsiteY60" fmla="*/ 81822 h 1619677"/>
              <a:gd name="connsiteX61" fmla="*/ 687410 w 2377664"/>
              <a:gd name="connsiteY61" fmla="*/ 109531 h 1619677"/>
              <a:gd name="connsiteX62" fmla="*/ 562719 w 2377664"/>
              <a:gd name="connsiteY62" fmla="*/ 123386 h 1619677"/>
              <a:gd name="connsiteX63" fmla="*/ 535010 w 2377664"/>
              <a:gd name="connsiteY63" fmla="*/ 164949 h 1619677"/>
              <a:gd name="connsiteX64" fmla="*/ 493446 w 2377664"/>
              <a:gd name="connsiteY64" fmla="*/ 178804 h 1619677"/>
              <a:gd name="connsiteX65" fmla="*/ 479591 w 2377664"/>
              <a:gd name="connsiteY65" fmla="*/ 192658 h 1619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2377664" h="1619677">
                <a:moveTo>
                  <a:pt x="535010" y="151095"/>
                </a:moveTo>
                <a:cubicBezTo>
                  <a:pt x="516537" y="155713"/>
                  <a:pt x="497829" y="159478"/>
                  <a:pt x="479591" y="164949"/>
                </a:cubicBezTo>
                <a:cubicBezTo>
                  <a:pt x="451615" y="173342"/>
                  <a:pt x="396464" y="192658"/>
                  <a:pt x="396464" y="192658"/>
                </a:cubicBezTo>
                <a:cubicBezTo>
                  <a:pt x="381832" y="236557"/>
                  <a:pt x="385595" y="237419"/>
                  <a:pt x="354901" y="275786"/>
                </a:cubicBezTo>
                <a:cubicBezTo>
                  <a:pt x="346741" y="285986"/>
                  <a:pt x="335351" y="293295"/>
                  <a:pt x="327191" y="303495"/>
                </a:cubicBezTo>
                <a:cubicBezTo>
                  <a:pt x="274410" y="369470"/>
                  <a:pt x="329172" y="325264"/>
                  <a:pt x="257919" y="372767"/>
                </a:cubicBezTo>
                <a:cubicBezTo>
                  <a:pt x="246651" y="406571"/>
                  <a:pt x="243212" y="429038"/>
                  <a:pt x="216355" y="455895"/>
                </a:cubicBezTo>
                <a:cubicBezTo>
                  <a:pt x="204581" y="467669"/>
                  <a:pt x="188646" y="474368"/>
                  <a:pt x="174791" y="483604"/>
                </a:cubicBezTo>
                <a:cubicBezTo>
                  <a:pt x="170173" y="497458"/>
                  <a:pt x="169699" y="513484"/>
                  <a:pt x="160937" y="525167"/>
                </a:cubicBezTo>
                <a:cubicBezTo>
                  <a:pt x="141344" y="551291"/>
                  <a:pt x="91664" y="594440"/>
                  <a:pt x="91664" y="594440"/>
                </a:cubicBezTo>
                <a:cubicBezTo>
                  <a:pt x="87046" y="608295"/>
                  <a:pt x="84341" y="622942"/>
                  <a:pt x="77810" y="636004"/>
                </a:cubicBezTo>
                <a:cubicBezTo>
                  <a:pt x="70364" y="650897"/>
                  <a:pt x="56864" y="662351"/>
                  <a:pt x="50101" y="677567"/>
                </a:cubicBezTo>
                <a:cubicBezTo>
                  <a:pt x="38238" y="704258"/>
                  <a:pt x="22391" y="760695"/>
                  <a:pt x="22391" y="760695"/>
                </a:cubicBezTo>
                <a:cubicBezTo>
                  <a:pt x="7838" y="906234"/>
                  <a:pt x="0" y="892246"/>
                  <a:pt x="22391" y="1037786"/>
                </a:cubicBezTo>
                <a:cubicBezTo>
                  <a:pt x="24612" y="1052220"/>
                  <a:pt x="29715" y="1066287"/>
                  <a:pt x="36246" y="1079349"/>
                </a:cubicBezTo>
                <a:cubicBezTo>
                  <a:pt x="54720" y="1116296"/>
                  <a:pt x="68572" y="1130148"/>
                  <a:pt x="105519" y="1148622"/>
                </a:cubicBezTo>
                <a:cubicBezTo>
                  <a:pt x="118581" y="1155153"/>
                  <a:pt x="134316" y="1155385"/>
                  <a:pt x="147082" y="1162477"/>
                </a:cubicBezTo>
                <a:cubicBezTo>
                  <a:pt x="176193" y="1178650"/>
                  <a:pt x="206662" y="1194347"/>
                  <a:pt x="230210" y="1217895"/>
                </a:cubicBezTo>
                <a:cubicBezTo>
                  <a:pt x="256313" y="1243998"/>
                  <a:pt x="278616" y="1271735"/>
                  <a:pt x="313337" y="1287167"/>
                </a:cubicBezTo>
                <a:cubicBezTo>
                  <a:pt x="313367" y="1287181"/>
                  <a:pt x="417230" y="1321798"/>
                  <a:pt x="438028" y="1328731"/>
                </a:cubicBezTo>
                <a:cubicBezTo>
                  <a:pt x="451882" y="1333349"/>
                  <a:pt x="465030" y="1341466"/>
                  <a:pt x="479591" y="1342586"/>
                </a:cubicBezTo>
                <a:lnTo>
                  <a:pt x="659701" y="1356440"/>
                </a:lnTo>
                <a:cubicBezTo>
                  <a:pt x="678174" y="1361058"/>
                  <a:pt x="696810" y="1365064"/>
                  <a:pt x="715119" y="1370295"/>
                </a:cubicBezTo>
                <a:cubicBezTo>
                  <a:pt x="729161" y="1374307"/>
                  <a:pt x="742426" y="1380981"/>
                  <a:pt x="756682" y="1384149"/>
                </a:cubicBezTo>
                <a:cubicBezTo>
                  <a:pt x="852964" y="1405545"/>
                  <a:pt x="816372" y="1388202"/>
                  <a:pt x="895228" y="1411858"/>
                </a:cubicBezTo>
                <a:cubicBezTo>
                  <a:pt x="923204" y="1420251"/>
                  <a:pt x="978355" y="1439567"/>
                  <a:pt x="978355" y="1439567"/>
                </a:cubicBezTo>
                <a:cubicBezTo>
                  <a:pt x="987591" y="1448804"/>
                  <a:pt x="994381" y="1461435"/>
                  <a:pt x="1006064" y="1467277"/>
                </a:cubicBezTo>
                <a:cubicBezTo>
                  <a:pt x="1071868" y="1500180"/>
                  <a:pt x="1127319" y="1499752"/>
                  <a:pt x="1200028" y="1508840"/>
                </a:cubicBezTo>
                <a:lnTo>
                  <a:pt x="1283155" y="1536549"/>
                </a:lnTo>
                <a:cubicBezTo>
                  <a:pt x="1297010" y="1541167"/>
                  <a:pt x="1310262" y="1548339"/>
                  <a:pt x="1324719" y="1550404"/>
                </a:cubicBezTo>
                <a:lnTo>
                  <a:pt x="1421701" y="1564258"/>
                </a:lnTo>
                <a:cubicBezTo>
                  <a:pt x="1495974" y="1589017"/>
                  <a:pt x="1432222" y="1569675"/>
                  <a:pt x="1532537" y="1591967"/>
                </a:cubicBezTo>
                <a:cubicBezTo>
                  <a:pt x="1584722" y="1603564"/>
                  <a:pt x="1583237" y="1604249"/>
                  <a:pt x="1629519" y="1619677"/>
                </a:cubicBezTo>
                <a:cubicBezTo>
                  <a:pt x="1657228" y="1615059"/>
                  <a:pt x="1685100" y="1611331"/>
                  <a:pt x="1712646" y="1605822"/>
                </a:cubicBezTo>
                <a:cubicBezTo>
                  <a:pt x="1731317" y="1602088"/>
                  <a:pt x="1749244" y="1594862"/>
                  <a:pt x="1768064" y="1591967"/>
                </a:cubicBezTo>
                <a:cubicBezTo>
                  <a:pt x="1809397" y="1585608"/>
                  <a:pt x="1851191" y="1582731"/>
                  <a:pt x="1892755" y="1578113"/>
                </a:cubicBezTo>
                <a:cubicBezTo>
                  <a:pt x="1920464" y="1568877"/>
                  <a:pt x="1951580" y="1566605"/>
                  <a:pt x="1975882" y="1550404"/>
                </a:cubicBezTo>
                <a:cubicBezTo>
                  <a:pt x="2003591" y="1531931"/>
                  <a:pt x="2027417" y="1505517"/>
                  <a:pt x="2059010" y="1494986"/>
                </a:cubicBezTo>
                <a:lnTo>
                  <a:pt x="2142137" y="1467277"/>
                </a:lnTo>
                <a:cubicBezTo>
                  <a:pt x="2151373" y="1458040"/>
                  <a:pt x="2158645" y="1446288"/>
                  <a:pt x="2169846" y="1439567"/>
                </a:cubicBezTo>
                <a:cubicBezTo>
                  <a:pt x="2182369" y="1432053"/>
                  <a:pt x="2201083" y="1436040"/>
                  <a:pt x="2211410" y="1425713"/>
                </a:cubicBezTo>
                <a:cubicBezTo>
                  <a:pt x="2234958" y="1402165"/>
                  <a:pt x="2266828" y="1342586"/>
                  <a:pt x="2266828" y="1342586"/>
                </a:cubicBezTo>
                <a:cubicBezTo>
                  <a:pt x="2301647" y="1238124"/>
                  <a:pt x="2254681" y="1366877"/>
                  <a:pt x="2308391" y="1259458"/>
                </a:cubicBezTo>
                <a:cubicBezTo>
                  <a:pt x="2314922" y="1246396"/>
                  <a:pt x="2315154" y="1230661"/>
                  <a:pt x="2322246" y="1217895"/>
                </a:cubicBezTo>
                <a:cubicBezTo>
                  <a:pt x="2338419" y="1188784"/>
                  <a:pt x="2377664" y="1134767"/>
                  <a:pt x="2377664" y="1134767"/>
                </a:cubicBezTo>
                <a:cubicBezTo>
                  <a:pt x="2373046" y="1047022"/>
                  <a:pt x="2369655" y="959203"/>
                  <a:pt x="2363810" y="871531"/>
                </a:cubicBezTo>
                <a:cubicBezTo>
                  <a:pt x="2353692" y="719767"/>
                  <a:pt x="2364636" y="763177"/>
                  <a:pt x="2336101" y="677567"/>
                </a:cubicBezTo>
                <a:cubicBezTo>
                  <a:pt x="2331483" y="622149"/>
                  <a:pt x="2329596" y="566435"/>
                  <a:pt x="2322246" y="511313"/>
                </a:cubicBezTo>
                <a:cubicBezTo>
                  <a:pt x="2320316" y="496837"/>
                  <a:pt x="2317514" y="481153"/>
                  <a:pt x="2308391" y="469749"/>
                </a:cubicBezTo>
                <a:cubicBezTo>
                  <a:pt x="2297989" y="456747"/>
                  <a:pt x="2280682" y="451276"/>
                  <a:pt x="2266828" y="442040"/>
                </a:cubicBezTo>
                <a:cubicBezTo>
                  <a:pt x="2220646" y="372768"/>
                  <a:pt x="2252974" y="409714"/>
                  <a:pt x="2155991" y="345058"/>
                </a:cubicBezTo>
                <a:cubicBezTo>
                  <a:pt x="2142137" y="335822"/>
                  <a:pt x="2130224" y="322614"/>
                  <a:pt x="2114428" y="317349"/>
                </a:cubicBezTo>
                <a:lnTo>
                  <a:pt x="2031301" y="289640"/>
                </a:lnTo>
                <a:cubicBezTo>
                  <a:pt x="1977175" y="235516"/>
                  <a:pt x="2033971" y="284049"/>
                  <a:pt x="1962028" y="248077"/>
                </a:cubicBezTo>
                <a:cubicBezTo>
                  <a:pt x="1947135" y="240630"/>
                  <a:pt x="1935680" y="227130"/>
                  <a:pt x="1920464" y="220367"/>
                </a:cubicBezTo>
                <a:cubicBezTo>
                  <a:pt x="1893774" y="208504"/>
                  <a:pt x="1861639" y="208859"/>
                  <a:pt x="1837337" y="192658"/>
                </a:cubicBezTo>
                <a:cubicBezTo>
                  <a:pt x="1783622" y="156848"/>
                  <a:pt x="1811570" y="170214"/>
                  <a:pt x="1754210" y="151095"/>
                </a:cubicBezTo>
                <a:cubicBezTo>
                  <a:pt x="1740355" y="141859"/>
                  <a:pt x="1727539" y="130833"/>
                  <a:pt x="1712646" y="123386"/>
                </a:cubicBezTo>
                <a:cubicBezTo>
                  <a:pt x="1699584" y="116855"/>
                  <a:pt x="1685124" y="113543"/>
                  <a:pt x="1671082" y="109531"/>
                </a:cubicBezTo>
                <a:cubicBezTo>
                  <a:pt x="1594732" y="87717"/>
                  <a:pt x="1591457" y="92987"/>
                  <a:pt x="1490973" y="81822"/>
                </a:cubicBezTo>
                <a:cubicBezTo>
                  <a:pt x="1245518" y="0"/>
                  <a:pt x="1433238" y="57398"/>
                  <a:pt x="798246" y="81822"/>
                </a:cubicBezTo>
                <a:cubicBezTo>
                  <a:pt x="686034" y="86138"/>
                  <a:pt x="769061" y="95922"/>
                  <a:pt x="687410" y="109531"/>
                </a:cubicBezTo>
                <a:cubicBezTo>
                  <a:pt x="646160" y="116406"/>
                  <a:pt x="604283" y="118768"/>
                  <a:pt x="562719" y="123386"/>
                </a:cubicBezTo>
                <a:cubicBezTo>
                  <a:pt x="553483" y="137240"/>
                  <a:pt x="548012" y="154547"/>
                  <a:pt x="535010" y="164949"/>
                </a:cubicBezTo>
                <a:cubicBezTo>
                  <a:pt x="523606" y="174072"/>
                  <a:pt x="506508" y="172273"/>
                  <a:pt x="493446" y="178804"/>
                </a:cubicBezTo>
                <a:cubicBezTo>
                  <a:pt x="487604" y="181725"/>
                  <a:pt x="484209" y="188040"/>
                  <a:pt x="479591" y="192658"/>
                </a:cubicBezTo>
              </a:path>
            </a:pathLst>
          </a:custGeom>
          <a:ln w="539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‘</a:t>
            </a:r>
            <a:endParaRPr lang="pt-BR" dirty="0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8E04-0F05-476A-82B1-6F67599A17F0}" type="slidenum">
              <a:rPr lang="pt-BR" smtClean="0"/>
              <a:pPr/>
              <a:t>11</a:t>
            </a:fld>
            <a:endParaRPr lang="pt-BR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496944" cy="1008111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pt-BR" sz="2800" b="1" dirty="0" smtClean="0">
                <a:solidFill>
                  <a:srgbClr val="002060"/>
                </a:solidFill>
              </a:rPr>
              <a:t> </a:t>
            </a:r>
            <a:br>
              <a:rPr lang="pt-BR" sz="2800" b="1" dirty="0" smtClean="0">
                <a:solidFill>
                  <a:srgbClr val="002060"/>
                </a:solidFill>
              </a:rPr>
            </a:br>
            <a:r>
              <a:rPr lang="pt-BR" sz="2800" b="1" dirty="0" smtClean="0">
                <a:solidFill>
                  <a:srgbClr val="002060"/>
                </a:solidFill>
              </a:rPr>
              <a:t>      </a:t>
            </a:r>
            <a:r>
              <a:rPr lang="pt-BR" sz="4000" b="1" dirty="0" smtClean="0">
                <a:solidFill>
                  <a:srgbClr val="002060"/>
                </a:solidFill>
              </a:rPr>
              <a:t>CACAU, CHOCOLATE, ALIMENTO</a:t>
            </a:r>
            <a:endParaRPr lang="pt-BR" sz="27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900" b="1" cap="small" dirty="0">
                <a:solidFill>
                  <a:srgbClr val="C00000"/>
                </a:solidFill>
                <a:latin typeface="Century Schoolbook"/>
              </a:rPr>
              <a:t> </a:t>
            </a:r>
            <a:r>
              <a:rPr lang="pt-BR" sz="2900" b="1" cap="small" dirty="0" smtClean="0">
                <a:solidFill>
                  <a:srgbClr val="C00000"/>
                </a:solidFill>
                <a:latin typeface="Century Schoolbook"/>
              </a:rPr>
              <a:t>          </a:t>
            </a:r>
            <a:r>
              <a:rPr lang="pt-BR" sz="2400" b="1" cap="small" dirty="0" smtClean="0">
                <a:solidFill>
                  <a:srgbClr val="FFFF00"/>
                </a:solidFill>
                <a:latin typeface="Century Schoolbook"/>
              </a:rPr>
              <a:t>Cacau </a:t>
            </a:r>
            <a:r>
              <a:rPr lang="pt-BR" sz="2400" b="1" cap="small" dirty="0">
                <a:solidFill>
                  <a:srgbClr val="FFFF00"/>
                </a:solidFill>
                <a:latin typeface="Century Schoolbook"/>
              </a:rPr>
              <a:t>Chocolate Alimento </a:t>
            </a:r>
            <a:r>
              <a:rPr lang="pt-BR" sz="2400" b="1" cap="small" dirty="0" smtClean="0">
                <a:solidFill>
                  <a:srgbClr val="FFFF00"/>
                </a:solidFill>
                <a:latin typeface="Century Schoolbook"/>
              </a:rPr>
              <a:t>     </a:t>
            </a:r>
            <a:r>
              <a:rPr lang="pt-BR" sz="2400" b="1" cap="small" dirty="0">
                <a:solidFill>
                  <a:srgbClr val="FFFF00"/>
                </a:solidFill>
                <a:latin typeface="Century Schoolbook"/>
              </a:rPr>
              <a:t/>
            </a:r>
            <a:br>
              <a:rPr lang="pt-BR" sz="2400" b="1" cap="small" dirty="0">
                <a:solidFill>
                  <a:srgbClr val="FFFF00"/>
                </a:solidFill>
                <a:latin typeface="Century Schoolbook"/>
              </a:rPr>
            </a:br>
            <a:r>
              <a:rPr lang="pt-BR" sz="2400" b="1" cap="small" dirty="0" smtClean="0">
                <a:solidFill>
                  <a:srgbClr val="FFFF00"/>
                </a:solidFill>
                <a:latin typeface="Century Schoolbook"/>
              </a:rPr>
              <a:t>                      Senado </a:t>
            </a:r>
            <a:r>
              <a:rPr lang="pt-BR" sz="2400" b="1" cap="small" dirty="0">
                <a:solidFill>
                  <a:srgbClr val="FFFF00"/>
                </a:solidFill>
                <a:latin typeface="Century Schoolbook"/>
              </a:rPr>
              <a:t>do Futuro 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8E04-0F05-476A-82B1-6F67599A17F0}" type="slidenum">
              <a:rPr lang="pt-BR" smtClean="0"/>
              <a:pPr/>
              <a:t>12</a:t>
            </a:fld>
            <a:endParaRPr lang="pt-B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5616575" cy="421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688597" y="270892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                    </a:t>
            </a:r>
            <a:r>
              <a:rPr lang="pt-BR" b="1" dirty="0" smtClean="0">
                <a:solidFill>
                  <a:srgbClr val="FF0000"/>
                </a:solidFill>
              </a:rPr>
              <a:t>FLAVONOIDE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7" name="Elipse 6"/>
          <p:cNvSpPr/>
          <p:nvPr/>
        </p:nvSpPr>
        <p:spPr>
          <a:xfrm rot="20076455">
            <a:off x="5082585" y="4754253"/>
            <a:ext cx="504056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225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&lt;ul&gt;&lt;li&gt;Gravidez  - no último trimestre de gravidez alimentação rica em flavonóides pode prejudicar o funcionamento do cor..."/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1916" y="1600200"/>
            <a:ext cx="6498167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1DA8E04-0F05-476A-82B1-6F67599A17F0}" type="slidenum">
              <a:rPr lang="pt-BR" smtClean="0"/>
              <a:pPr/>
              <a:t>13</a:t>
            </a:fld>
            <a:endParaRPr lang="pt-BR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281988" cy="1223962"/>
          </a:xfrm>
          <a:blipFill>
            <a:blip r:embed="rId4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pt-BR" sz="2800" b="1" dirty="0" smtClean="0">
                <a:solidFill>
                  <a:srgbClr val="002060"/>
                </a:solidFill>
              </a:rPr>
              <a:t/>
            </a:r>
            <a:br>
              <a:rPr lang="pt-BR" sz="2800" b="1" dirty="0" smtClean="0">
                <a:solidFill>
                  <a:srgbClr val="002060"/>
                </a:solidFill>
              </a:rPr>
            </a:br>
            <a:r>
              <a:rPr lang="pt-BR" sz="2800" b="1" dirty="0" smtClean="0">
                <a:solidFill>
                  <a:srgbClr val="002060"/>
                </a:solidFill>
              </a:rPr>
              <a:t>               </a:t>
            </a:r>
            <a:r>
              <a:rPr lang="pt-BR" sz="3100" b="1" dirty="0" smtClean="0">
                <a:solidFill>
                  <a:srgbClr val="002060"/>
                </a:solidFill>
              </a:rPr>
              <a:t>CACAU, CHOCOLATE, ALIMENTO</a:t>
            </a:r>
            <a:r>
              <a:rPr lang="pt-BR" sz="2800" b="1" dirty="0" smtClean="0">
                <a:solidFill>
                  <a:srgbClr val="002060"/>
                </a:solidFill>
              </a:rPr>
              <a:t/>
            </a:r>
            <a:br>
              <a:rPr lang="pt-BR" sz="2800" b="1" dirty="0" smtClean="0">
                <a:solidFill>
                  <a:srgbClr val="002060"/>
                </a:solidFill>
              </a:rPr>
            </a:br>
            <a:r>
              <a:rPr lang="pt-BR" sz="2800" b="1" dirty="0" smtClean="0">
                <a:solidFill>
                  <a:srgbClr val="002060"/>
                </a:solidFill>
              </a:rPr>
              <a:t>                             </a:t>
            </a:r>
            <a:endParaRPr lang="pt-BR" sz="27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87565"/>
            <a:ext cx="9144000" cy="5670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8E04-0F05-476A-82B1-6F67599A17F0}" type="slidenum">
              <a:rPr lang="pt-BR" smtClean="0"/>
              <a:pPr/>
              <a:t>14</a:t>
            </a:fld>
            <a:endParaRPr lang="pt-BR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pt-B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</a:t>
            </a:r>
            <a:r>
              <a:rPr lang="pt-BR" sz="2800" b="1" dirty="0" smtClean="0">
                <a:solidFill>
                  <a:srgbClr val="FF0000"/>
                </a:solidFill>
              </a:rPr>
              <a:t>                   </a:t>
            </a:r>
            <a:r>
              <a:rPr lang="pt-BR" sz="2800" b="1" dirty="0" smtClean="0">
                <a:solidFill>
                  <a:srgbClr val="002060"/>
                </a:solidFill>
              </a:rPr>
              <a:t>CACAU, CHOCOLATE, ALIMENTO     </a:t>
            </a:r>
            <a:r>
              <a:rPr lang="pt-BR" sz="2800" b="1" dirty="0" smtClean="0">
                <a:solidFill>
                  <a:srgbClr val="FF0000"/>
                </a:solidFill>
              </a:rPr>
              <a:t/>
            </a:r>
            <a:br>
              <a:rPr lang="pt-BR" sz="2800" b="1" dirty="0" smtClean="0">
                <a:solidFill>
                  <a:srgbClr val="FF0000"/>
                </a:solidFill>
              </a:rPr>
            </a:br>
            <a:r>
              <a:rPr lang="pt-BR" sz="2800" b="1" dirty="0" smtClean="0">
                <a:solidFill>
                  <a:srgbClr val="FF0000"/>
                </a:solidFill>
              </a:rPr>
              <a:t>                                 </a:t>
            </a:r>
            <a:endParaRPr lang="pt-BR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Índice ORAC - antioxidantes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7298"/>
            <a:ext cx="9144000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pt-BR" sz="1800" b="1" dirty="0" smtClean="0">
                <a:solidFill>
                  <a:srgbClr val="002060"/>
                </a:solidFill>
              </a:rPr>
              <a:t> </a:t>
            </a:r>
            <a:r>
              <a:rPr lang="pt-BR" sz="3200" b="1" dirty="0" smtClean="0">
                <a:solidFill>
                  <a:srgbClr val="002060"/>
                </a:solidFill>
              </a:rPr>
              <a:t/>
            </a:r>
            <a:br>
              <a:rPr lang="pt-BR" sz="3200" b="1" dirty="0" smtClean="0">
                <a:solidFill>
                  <a:srgbClr val="002060"/>
                </a:solidFill>
              </a:rPr>
            </a:br>
            <a:r>
              <a:rPr lang="pt-BR" sz="3200" b="1" dirty="0" smtClean="0">
                <a:solidFill>
                  <a:srgbClr val="002060"/>
                </a:solidFill>
              </a:rPr>
              <a:t>                 </a:t>
            </a:r>
            <a:r>
              <a:rPr lang="pt-BR" sz="3200" b="1" dirty="0" smtClean="0">
                <a:solidFill>
                  <a:srgbClr val="C00000"/>
                </a:solidFill>
              </a:rPr>
              <a:t>Cacau, Chocolate, Alimento</a:t>
            </a:r>
            <a:r>
              <a:rPr lang="pt-BR" sz="2400" b="1" dirty="0" smtClean="0">
                <a:solidFill>
                  <a:srgbClr val="002060"/>
                </a:solidFill>
              </a:rPr>
              <a:t/>
            </a:r>
            <a:br>
              <a:rPr lang="pt-BR" sz="2400" b="1" dirty="0" smtClean="0">
                <a:solidFill>
                  <a:srgbClr val="002060"/>
                </a:solidFill>
              </a:rPr>
            </a:br>
            <a:r>
              <a:rPr lang="pt-BR" sz="2400" b="1" dirty="0" smtClean="0">
                <a:solidFill>
                  <a:srgbClr val="002060"/>
                </a:solidFill>
              </a:rPr>
              <a:t>                                        </a:t>
            </a:r>
            <a:endParaRPr lang="pt-BR" sz="2400" b="1" dirty="0">
              <a:solidFill>
                <a:srgbClr val="002060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8E04-0F05-476A-82B1-6F67599A17F0}" type="slidenum">
              <a:rPr lang="pt-BR" smtClean="0"/>
              <a:pPr/>
              <a:t>15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blipFill>
            <a:blip r:embed="rId2" cstate="print"/>
            <a:tile tx="0" ty="0" sx="100000" sy="100000" flip="none" algn="tl"/>
          </a:blip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>
            <a:normAutofit fontScale="92500" lnSpcReduction="20000"/>
          </a:bodyPr>
          <a:lstStyle/>
          <a:p>
            <a:endParaRPr lang="pt-BR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Aproveitamento das oportunidades</a:t>
            </a:r>
          </a:p>
          <a:p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Matéria prima e derivados éticos</a:t>
            </a:r>
          </a:p>
          <a:p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Arranjo produtivo local (APL)</a:t>
            </a:r>
          </a:p>
          <a:p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Industria participando da estruturação </a:t>
            </a:r>
          </a:p>
          <a:p>
            <a:pPr marL="137160" indent="0">
              <a:buNone/>
            </a:pPr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Verticalização da produção,</a:t>
            </a:r>
          </a:p>
          <a:p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Agroindústria Alimentar</a:t>
            </a:r>
          </a:p>
          <a:p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Geração e agregação de valor para os pequenos agricultores</a:t>
            </a:r>
          </a:p>
          <a:p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Espaço no Parlamento para discussão e detalhamento das politicas públicas</a:t>
            </a:r>
          </a:p>
          <a:p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Artesanal. </a:t>
            </a:r>
            <a:endParaRPr lang="pt-B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pt-BR" sz="2400" dirty="0" smtClean="0">
                <a:solidFill>
                  <a:srgbClr val="002060"/>
                </a:solidFill>
              </a:rPr>
              <a:t> </a:t>
            </a:r>
            <a:br>
              <a:rPr lang="pt-BR" sz="2400" dirty="0" smtClean="0">
                <a:solidFill>
                  <a:srgbClr val="002060"/>
                </a:solidFill>
              </a:rPr>
            </a:br>
            <a:r>
              <a:rPr lang="pt-BR" sz="3200" dirty="0" smtClean="0">
                <a:solidFill>
                  <a:srgbClr val="002060"/>
                </a:solidFill>
              </a:rPr>
              <a:t>Cacau, Chocolate, Alimento</a:t>
            </a:r>
            <a:r>
              <a:rPr lang="pt-BR" sz="2400" dirty="0" smtClean="0">
                <a:solidFill>
                  <a:srgbClr val="002060"/>
                </a:solidFill>
              </a:rPr>
              <a:t/>
            </a:r>
            <a:br>
              <a:rPr lang="pt-BR" sz="2400" dirty="0" smtClean="0">
                <a:solidFill>
                  <a:srgbClr val="002060"/>
                </a:solidFill>
              </a:rPr>
            </a:br>
            <a:endParaRPr lang="pt-BR" sz="2400" dirty="0">
              <a:solidFill>
                <a:srgbClr val="002060"/>
              </a:solidFill>
            </a:endParaRPr>
          </a:p>
        </p:txBody>
      </p:sp>
      <p:cxnSp>
        <p:nvCxnSpPr>
          <p:cNvPr id="6" name="Conector reto 5"/>
          <p:cNvCxnSpPr/>
          <p:nvPr/>
        </p:nvCxnSpPr>
        <p:spPr>
          <a:xfrm flipV="1">
            <a:off x="1115616" y="5909346"/>
            <a:ext cx="1656184" cy="144016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8E04-0F05-476A-82B1-6F67599A17F0}" type="slidenum">
              <a:rPr lang="pt-BR" smtClean="0"/>
              <a:pPr/>
              <a:t>16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tile tx="0" ty="0" sx="100000" sy="100000" flip="none" algn="tl"/>
          </a:blipFill>
          <a:ln w="5715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sz="32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pt-BR" sz="3200" dirty="0" smtClean="0">
                <a:solidFill>
                  <a:srgbClr val="C00000"/>
                </a:solidFill>
              </a:rPr>
              <a:t>“</a:t>
            </a:r>
            <a:r>
              <a:rPr lang="pt-BR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Devemos aprender com o passado, mas vamos escrever agora, a história do nosso futuro”</a:t>
            </a:r>
          </a:p>
          <a:p>
            <a:pPr>
              <a:buNone/>
            </a:pPr>
            <a:r>
              <a:rPr lang="pt-BR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</a:t>
            </a:r>
          </a:p>
          <a:p>
            <a:pPr>
              <a:buNone/>
            </a:pPr>
            <a:endParaRPr lang="pt-BR" sz="32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pt-BR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Muito Obrigado,</a:t>
            </a:r>
            <a:endParaRPr lang="pt-BR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8E04-0F05-476A-82B1-6F67599A17F0}" type="slidenum">
              <a:rPr lang="pt-BR" smtClean="0"/>
              <a:pPr/>
              <a:t>17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fontAlgn="base">
              <a:buNone/>
            </a:pPr>
            <a:r>
              <a:rPr lang="pt-BR" b="1" i="1" dirty="0" smtClean="0"/>
              <a:t> </a:t>
            </a:r>
            <a:r>
              <a:rPr lang="pt-BR" b="1" i="1" dirty="0" smtClean="0">
                <a:solidFill>
                  <a:srgbClr val="FFFF00"/>
                </a:solidFill>
              </a:rPr>
              <a:t>1 – Observe atentamente seu chocolate. Ele deve ter brilho acentuado e textura uniforme</a:t>
            </a:r>
          </a:p>
          <a:p>
            <a:pPr fontAlgn="base">
              <a:buNone/>
            </a:pPr>
            <a:endParaRPr lang="pt-BR" b="1" i="1" dirty="0" smtClean="0">
              <a:solidFill>
                <a:srgbClr val="FFFF00"/>
              </a:solidFill>
            </a:endParaRPr>
          </a:p>
          <a:p>
            <a:pPr fontAlgn="base">
              <a:buNone/>
            </a:pPr>
            <a:r>
              <a:rPr lang="pt-BR" b="1" i="1" dirty="0" smtClean="0">
                <a:solidFill>
                  <a:srgbClr val="FFFF00"/>
                </a:solidFill>
              </a:rPr>
              <a:t>2 – Leve-</a:t>
            </a:r>
            <a:r>
              <a:rPr lang="pt-BR" i="1" dirty="0" smtClean="0">
                <a:solidFill>
                  <a:srgbClr val="FFFF00"/>
                </a:solidFill>
              </a:rPr>
              <a:t>o</a:t>
            </a:r>
            <a:r>
              <a:rPr lang="pt-BR" b="1" i="1" dirty="0" smtClean="0">
                <a:solidFill>
                  <a:srgbClr val="FFFF00"/>
                </a:solidFill>
              </a:rPr>
              <a:t> ao nariz e sinta os aromas iniciais do cacau</a:t>
            </a:r>
          </a:p>
          <a:p>
            <a:pPr fontAlgn="base">
              <a:buNone/>
            </a:pPr>
            <a:endParaRPr lang="pt-BR" b="1" i="1" dirty="0" smtClean="0">
              <a:solidFill>
                <a:srgbClr val="FFFF00"/>
              </a:solidFill>
            </a:endParaRPr>
          </a:p>
          <a:p>
            <a:pPr fontAlgn="base">
              <a:buNone/>
            </a:pPr>
            <a:r>
              <a:rPr lang="pt-BR" b="1" i="1" dirty="0" smtClean="0">
                <a:solidFill>
                  <a:srgbClr val="FFFF00"/>
                </a:solidFill>
              </a:rPr>
              <a:t>3 – Ouça seu chocolate. Um bom produto faz um estrondo ao ser quebrado</a:t>
            </a:r>
          </a:p>
          <a:p>
            <a:pPr fontAlgn="base">
              <a:buNone/>
            </a:pPr>
            <a:endParaRPr lang="pt-BR" b="1" i="1" dirty="0" smtClean="0">
              <a:solidFill>
                <a:srgbClr val="FFFF00"/>
              </a:solidFill>
            </a:endParaRPr>
          </a:p>
          <a:p>
            <a:pPr fontAlgn="base">
              <a:buNone/>
            </a:pPr>
            <a:r>
              <a:rPr lang="pt-BR" b="1" i="1" dirty="0" smtClean="0">
                <a:solidFill>
                  <a:srgbClr val="FFFF00"/>
                </a:solidFill>
              </a:rPr>
              <a:t>4 – Coloque uma pequena porção na boca e deixe-a derreter por alguns segundos. Procure identificar as nuances iniciais de sabor (a longa lista inclui notas de amêndoas, frutas vermelhas e caramelo)</a:t>
            </a:r>
          </a:p>
          <a:p>
            <a:pPr>
              <a:buNone/>
            </a:pPr>
            <a:endParaRPr lang="pt-BR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pt-BR" dirty="0" smtClean="0">
                <a:solidFill>
                  <a:srgbClr val="FFFF00"/>
                </a:solidFill>
              </a:rPr>
              <a:t>5 – </a:t>
            </a:r>
            <a:r>
              <a:rPr lang="pt-BR" b="1" dirty="0" smtClean="0">
                <a:solidFill>
                  <a:srgbClr val="FFFF00"/>
                </a:solidFill>
              </a:rPr>
              <a:t>Após engolir, aguarde alguns segundos e sinta o retrogosto. Pode ser mais amargo ou adocicado, mas deve, necessariamente, ser agradável ao paladar</a:t>
            </a:r>
          </a:p>
          <a:p>
            <a:pPr>
              <a:buNone/>
            </a:pPr>
            <a:r>
              <a:rPr lang="pt-BR" b="1" dirty="0" smtClean="0">
                <a:solidFill>
                  <a:srgbClr val="FFFF00"/>
                </a:solidFill>
              </a:rPr>
              <a:t> </a:t>
            </a:r>
          </a:p>
          <a:p>
            <a:pPr>
              <a:buNone/>
            </a:pPr>
            <a:r>
              <a:rPr lang="pt-BR" b="1" dirty="0" smtClean="0">
                <a:solidFill>
                  <a:srgbClr val="FFFF00"/>
                </a:solidFill>
              </a:rPr>
              <a:t>6 – Limpeza dos dentes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8E04-0F05-476A-82B1-6F67599A17F0}" type="slidenum">
              <a:rPr lang="pt-BR" smtClean="0"/>
              <a:pPr/>
              <a:t>18</a:t>
            </a:fld>
            <a:endParaRPr lang="pt-BR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0" y="-171400"/>
            <a:ext cx="9144000" cy="1728192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pt-BR" sz="2400" b="1" dirty="0" smtClean="0">
                <a:solidFill>
                  <a:srgbClr val="002060"/>
                </a:solidFill>
              </a:rPr>
              <a:t> </a:t>
            </a:r>
            <a:r>
              <a:rPr lang="pt-BR" sz="3600" b="1" dirty="0" smtClean="0">
                <a:solidFill>
                  <a:srgbClr val="002060"/>
                </a:solidFill>
              </a:rPr>
              <a:t/>
            </a:r>
            <a:br>
              <a:rPr lang="pt-BR" sz="3600" b="1" dirty="0" smtClean="0">
                <a:solidFill>
                  <a:srgbClr val="002060"/>
                </a:solidFill>
              </a:rPr>
            </a:br>
            <a:r>
              <a:rPr lang="pt-BR" sz="3600" b="1" dirty="0" smtClean="0">
                <a:solidFill>
                  <a:srgbClr val="002060"/>
                </a:solidFill>
              </a:rPr>
              <a:t>               </a:t>
            </a:r>
            <a:r>
              <a:rPr lang="pt-BR" sz="2800" b="1" dirty="0" smtClean="0">
                <a:solidFill>
                  <a:srgbClr val="002060"/>
                </a:solidFill>
              </a:rPr>
              <a:t> </a:t>
            </a:r>
            <a:br>
              <a:rPr lang="pt-BR" sz="2800" b="1" dirty="0" smtClean="0">
                <a:solidFill>
                  <a:srgbClr val="002060"/>
                </a:solidFill>
              </a:rPr>
            </a:br>
            <a:r>
              <a:rPr lang="pt-BR" sz="2800" b="1" dirty="0" smtClean="0">
                <a:solidFill>
                  <a:srgbClr val="002060"/>
                </a:solidFill>
              </a:rPr>
              <a:t>              </a:t>
            </a:r>
            <a:r>
              <a:rPr lang="pt-BR" sz="4000" b="1" dirty="0" smtClean="0">
                <a:solidFill>
                  <a:srgbClr val="002060"/>
                </a:solidFill>
              </a:rPr>
              <a:t>Cacau, Chocolate, Alimento</a:t>
            </a:r>
            <a:r>
              <a:rPr lang="pt-BR" sz="2800" b="1" dirty="0" smtClean="0">
                <a:solidFill>
                  <a:srgbClr val="002060"/>
                </a:solidFill>
              </a:rPr>
              <a:t/>
            </a:r>
            <a:br>
              <a:rPr lang="pt-BR" sz="2800" b="1" dirty="0" smtClean="0">
                <a:solidFill>
                  <a:srgbClr val="002060"/>
                </a:solidFill>
              </a:rPr>
            </a:br>
            <a:r>
              <a:rPr lang="pt-BR" sz="2800" b="1" dirty="0" smtClean="0">
                <a:solidFill>
                  <a:srgbClr val="002060"/>
                </a:solidFill>
              </a:rPr>
              <a:t>                                        </a:t>
            </a:r>
            <a:endParaRPr lang="pt-BR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O valor do mercado global de chocolate está crescendo e estimado em 98,3 bilhões de dólares em 2016</a:t>
            </a:r>
          </a:p>
          <a:p>
            <a:pPr>
              <a:buNone/>
            </a:pPr>
            <a:r>
              <a:rPr lang="pt-BR" dirty="0" smtClean="0"/>
              <a:t>    (Mercados e Mercados 2014)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 U$ 200 bilhões  (Eco-D)  / 3% produtor</a:t>
            </a: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pt-BR" sz="4400" dirty="0" smtClean="0">
                <a:solidFill>
                  <a:srgbClr val="002060"/>
                </a:solidFill>
              </a:rPr>
              <a:t>       </a:t>
            </a:r>
            <a:r>
              <a:rPr lang="pt-BR" sz="3200" dirty="0" smtClean="0">
                <a:solidFill>
                  <a:srgbClr val="C00000"/>
                </a:solidFill>
              </a:rPr>
              <a:t>CHOCOLATE, CACAU, ALIMENTO </a:t>
            </a:r>
            <a:endParaRPr lang="pt-BR" sz="2700" dirty="0">
              <a:solidFill>
                <a:srgbClr val="C00000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8E04-0F05-476A-82B1-6F67599A17F0}" type="slidenum">
              <a:rPr lang="pt-BR" smtClean="0"/>
              <a:pPr/>
              <a:t>19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3528" y="476672"/>
            <a:ext cx="8458200" cy="2232248"/>
          </a:xfrm>
        </p:spPr>
        <p:txBody>
          <a:bodyPr>
            <a:normAutofit/>
          </a:bodyPr>
          <a:lstStyle/>
          <a:p>
            <a:r>
              <a:rPr lang="pt-BR" sz="2900" b="1" dirty="0" smtClean="0"/>
              <a:t>CACAU CHOCOLATE CULTURA MOVIMENTO  - ALIMENTO </a:t>
            </a:r>
            <a:r>
              <a:rPr lang="pt-BR" sz="2800" b="1" dirty="0" smtClean="0"/>
              <a:t>      </a:t>
            </a:r>
            <a:r>
              <a:rPr lang="pt-BR" sz="3200" b="1" dirty="0" smtClean="0"/>
              <a:t>   </a:t>
            </a:r>
            <a:r>
              <a:rPr lang="pt-BR" sz="2900" b="1" dirty="0" smtClean="0"/>
              <a:t> </a:t>
            </a:r>
          </a:p>
          <a:p>
            <a:endParaRPr lang="pt-BR" sz="2900" b="1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2420888"/>
            <a:ext cx="8458200" cy="2592288"/>
          </a:xfrm>
        </p:spPr>
        <p:txBody>
          <a:bodyPr>
            <a:normAutofit fontScale="90000"/>
          </a:bodyPr>
          <a:lstStyle/>
          <a:p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4000" dirty="0" smtClean="0">
                <a:solidFill>
                  <a:srgbClr val="FF0000"/>
                </a:solidFill>
              </a:rPr>
              <a:t>- </a:t>
            </a:r>
            <a:r>
              <a:rPr lang="pt-B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CACAU COMO MATÉRIA PRIMA Á EUROPA</a:t>
            </a:r>
            <a:r>
              <a:rPr lang="pt-B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CACAU COMO MATÉRIA PRIMA AO NOSSO  </a:t>
            </a:r>
            <a:br>
              <a:rPr lang="pt-B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CHOCOLATE</a:t>
            </a:r>
            <a:endParaRPr lang="pt-B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39552" y="3573016"/>
            <a:ext cx="7848872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Número de Slid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DA8E04-0F05-476A-82B1-6F67599A17F0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20000"/>
          </a:bodyPr>
          <a:lstStyle/>
          <a:p>
            <a:endParaRPr lang="pt-BR" dirty="0" smtClean="0"/>
          </a:p>
          <a:p>
            <a:pPr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Semente    - Ao abrir o fruto </a:t>
            </a:r>
          </a:p>
          <a:p>
            <a:pPr>
              <a:buNone/>
            </a:pP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Amendoa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- Após fermentação</a:t>
            </a:r>
          </a:p>
          <a:p>
            <a:pPr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- Seca – Torrada – Desidratada</a:t>
            </a:r>
          </a:p>
          <a:p>
            <a:pPr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- 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Caramelizada</a:t>
            </a:r>
            <a:endPara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NIBS – Descascado</a:t>
            </a:r>
          </a:p>
          <a:p>
            <a:pPr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Massa de cacau</a:t>
            </a:r>
          </a:p>
          <a:p>
            <a:pPr>
              <a:buNone/>
            </a:pP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Liquor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100% cacau</a:t>
            </a:r>
          </a:p>
          <a:p>
            <a:pPr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Torta – Após extração da gordura</a:t>
            </a:r>
          </a:p>
          <a:p>
            <a:pPr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Cacau/Chocolate pó* </a:t>
            </a:r>
          </a:p>
          <a:p>
            <a:pPr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Manteiga  </a:t>
            </a:r>
          </a:p>
          <a:p>
            <a:pPr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Chocolate (Adição de ingrediente)</a:t>
            </a:r>
          </a:p>
          <a:p>
            <a:pPr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80920" cy="1368152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rgbClr val="002060"/>
                </a:solidFill>
              </a:rPr>
              <a:t>       CACAU, CHOCOLATE ALIMENTO</a:t>
            </a:r>
            <a:br>
              <a:rPr lang="pt-BR" sz="3200" b="1" dirty="0" smtClean="0">
                <a:solidFill>
                  <a:srgbClr val="002060"/>
                </a:solidFill>
              </a:rPr>
            </a:br>
            <a:r>
              <a:rPr lang="pt-BR" sz="3200" b="1" dirty="0" smtClean="0">
                <a:solidFill>
                  <a:srgbClr val="002060"/>
                </a:solidFill>
              </a:rPr>
              <a:t>                      </a:t>
            </a:r>
            <a:endParaRPr lang="pt-BR" sz="3200" b="1" dirty="0">
              <a:solidFill>
                <a:srgbClr val="002060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1DA8E04-0F05-476A-82B1-6F67599A17F0}" type="slidenum">
              <a:rPr lang="pt-BR" smtClean="0"/>
              <a:pPr/>
              <a:t>20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357298"/>
            <a:ext cx="8715404" cy="55007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dirty="0" smtClean="0"/>
              <a:t>    </a:t>
            </a:r>
            <a:r>
              <a:rPr lang="pt-BR" b="1" dirty="0" smtClean="0">
                <a:solidFill>
                  <a:srgbClr val="FF0000"/>
                </a:solidFill>
              </a:rPr>
              <a:t>O QUE FAZ DO  CACAU/CHOCOLATE  SEREM       </a:t>
            </a:r>
          </a:p>
          <a:p>
            <a:pPr>
              <a:buNone/>
            </a:pPr>
            <a:r>
              <a:rPr lang="pt-BR" b="1" dirty="0" smtClean="0">
                <a:solidFill>
                  <a:srgbClr val="FF0000"/>
                </a:solidFill>
              </a:rPr>
              <a:t>                    ALIMENTOS  NOBRES </a:t>
            </a:r>
            <a:r>
              <a:rPr lang="pt-BR" dirty="0" smtClean="0">
                <a:solidFill>
                  <a:srgbClr val="FF0000"/>
                </a:solidFill>
              </a:rPr>
              <a:t>?</a:t>
            </a:r>
          </a:p>
          <a:p>
            <a:pPr>
              <a:buNone/>
            </a:pPr>
            <a:r>
              <a:rPr lang="pt-BR" dirty="0" smtClean="0">
                <a:solidFill>
                  <a:srgbClr val="FFFF00"/>
                </a:solidFill>
              </a:rPr>
              <a:t>          </a:t>
            </a:r>
          </a:p>
          <a:p>
            <a:pPr>
              <a:buNone/>
            </a:pPr>
            <a:r>
              <a:rPr lang="pt-BR" dirty="0" smtClean="0">
                <a:solidFill>
                  <a:srgbClr val="FFFF00"/>
                </a:solidFill>
              </a:rPr>
              <a:t>        </a:t>
            </a:r>
            <a:r>
              <a:rPr lang="pt-BR" b="1" dirty="0" smtClean="0">
                <a:solidFill>
                  <a:srgbClr val="FFFF00"/>
                </a:solidFill>
                <a:latin typeface="Book Antiqua" pitchFamily="18" charset="0"/>
                <a:cs typeface="Aharoni" pitchFamily="2" charset="-79"/>
              </a:rPr>
              <a:t>TEORES DE FLAVONÓIDES</a:t>
            </a:r>
          </a:p>
          <a:p>
            <a:pPr>
              <a:buNone/>
            </a:pPr>
            <a:r>
              <a:rPr lang="pt-BR" b="1" dirty="0" smtClean="0">
                <a:solidFill>
                  <a:srgbClr val="FFFF00"/>
                </a:solidFill>
                <a:latin typeface="Book Antiqua" pitchFamily="18" charset="0"/>
                <a:cs typeface="Aharoni" pitchFamily="2" charset="-79"/>
              </a:rPr>
              <a:t>           (</a:t>
            </a:r>
            <a:r>
              <a:rPr lang="pt-BR" b="1" dirty="0" err="1" smtClean="0">
                <a:solidFill>
                  <a:srgbClr val="FFFF00"/>
                </a:solidFill>
                <a:latin typeface="Book Antiqua" pitchFamily="18" charset="0"/>
                <a:cs typeface="Aharoni" pitchFamily="2" charset="-79"/>
              </a:rPr>
              <a:t>Catequina</a:t>
            </a:r>
            <a:r>
              <a:rPr lang="pt-BR" b="1" dirty="0" smtClean="0">
                <a:solidFill>
                  <a:srgbClr val="FFFF00"/>
                </a:solidFill>
                <a:latin typeface="Book Antiqua" pitchFamily="18" charset="0"/>
                <a:cs typeface="Aharoni" pitchFamily="2" charset="-79"/>
              </a:rPr>
              <a:t> e </a:t>
            </a:r>
            <a:r>
              <a:rPr lang="pt-BR" b="1" dirty="0" err="1" smtClean="0">
                <a:solidFill>
                  <a:srgbClr val="FFFF00"/>
                </a:solidFill>
                <a:latin typeface="Book Antiqua" pitchFamily="18" charset="0"/>
                <a:cs typeface="Aharoni" pitchFamily="2" charset="-79"/>
              </a:rPr>
              <a:t>Epicatequina</a:t>
            </a:r>
            <a:r>
              <a:rPr lang="pt-BR" b="1" dirty="0" smtClean="0">
                <a:solidFill>
                  <a:srgbClr val="FFFF00"/>
                </a:solidFill>
                <a:latin typeface="Book Antiqua" pitchFamily="18" charset="0"/>
                <a:cs typeface="Aharoni" pitchFamily="2" charset="-79"/>
              </a:rPr>
              <a:t>)    </a:t>
            </a:r>
          </a:p>
          <a:p>
            <a:pPr>
              <a:buNone/>
            </a:pPr>
            <a:r>
              <a:rPr lang="pt-BR" sz="2400" b="1" dirty="0" smtClean="0">
                <a:solidFill>
                  <a:srgbClr val="FFFF00"/>
                </a:solidFill>
                <a:latin typeface="Book Antiqua" pitchFamily="18" charset="0"/>
                <a:cs typeface="Aharoni" pitchFamily="2" charset="-79"/>
              </a:rPr>
              <a:t>                              </a:t>
            </a:r>
            <a:r>
              <a:rPr lang="pt-BR" sz="2400" b="1" dirty="0" smtClean="0">
                <a:latin typeface="Book Antiqua" pitchFamily="18" charset="0"/>
                <a:cs typeface="Aharoni" pitchFamily="2" charset="-79"/>
              </a:rPr>
              <a:t>(</a:t>
            </a:r>
            <a:r>
              <a:rPr lang="pt-BR" sz="2400" b="1" dirty="0" err="1" smtClean="0">
                <a:latin typeface="Book Antiqua" pitchFamily="18" charset="0"/>
                <a:cs typeface="Aharoni" pitchFamily="2" charset="-79"/>
              </a:rPr>
              <a:t>espectometria</a:t>
            </a:r>
            <a:r>
              <a:rPr lang="pt-BR" sz="2400" b="1" dirty="0" smtClean="0">
                <a:latin typeface="Book Antiqua" pitchFamily="18" charset="0"/>
                <a:cs typeface="Aharoni" pitchFamily="2" charset="-79"/>
              </a:rPr>
              <a:t>)</a:t>
            </a:r>
            <a:endParaRPr lang="pt-BR" b="1" dirty="0" smtClean="0">
              <a:latin typeface="Book Antiqua" pitchFamily="18" charset="0"/>
              <a:cs typeface="Aharoni" pitchFamily="2" charset="-79"/>
            </a:endParaRPr>
          </a:p>
          <a:p>
            <a:pPr>
              <a:buNone/>
            </a:pPr>
            <a:r>
              <a:rPr lang="pt-BR" dirty="0" smtClean="0">
                <a:solidFill>
                  <a:srgbClr val="FFFF00"/>
                </a:solidFill>
              </a:rPr>
              <a:t>      </a:t>
            </a:r>
          </a:p>
          <a:p>
            <a:pPr>
              <a:buNone/>
            </a:pPr>
            <a:r>
              <a:rPr lang="pt-BR" dirty="0" smtClean="0">
                <a:solidFill>
                  <a:srgbClr val="FFFF00"/>
                </a:solidFill>
              </a:rPr>
              <a:t>        </a:t>
            </a:r>
            <a:r>
              <a:rPr lang="pt-BR" sz="3200" b="1" dirty="0" smtClean="0">
                <a:solidFill>
                  <a:srgbClr val="FFFF00"/>
                </a:solidFill>
                <a:latin typeface="Book Antiqua" pitchFamily="18" charset="0"/>
              </a:rPr>
              <a:t>GORDURA NÃO ATEROGÊNICA</a:t>
            </a:r>
            <a:endParaRPr lang="pt-BR" b="1" dirty="0" smtClean="0">
              <a:solidFill>
                <a:srgbClr val="FFFF00"/>
              </a:solidFill>
              <a:latin typeface="Book Antiqua" pitchFamily="18" charset="0"/>
            </a:endParaRPr>
          </a:p>
          <a:p>
            <a:pPr>
              <a:buNone/>
            </a:pPr>
            <a:r>
              <a:rPr lang="pt-BR" sz="2800" b="1" dirty="0" smtClean="0">
                <a:solidFill>
                  <a:srgbClr val="FFFF00"/>
                </a:solidFill>
                <a:latin typeface="Book Antiqua" pitchFamily="18" charset="0"/>
              </a:rPr>
              <a:t>(</a:t>
            </a:r>
            <a:r>
              <a:rPr lang="pt-BR" sz="2800" b="1" dirty="0" err="1" smtClean="0">
                <a:solidFill>
                  <a:srgbClr val="FFFF00"/>
                </a:solidFill>
                <a:latin typeface="Book Antiqua" pitchFamily="18" charset="0"/>
              </a:rPr>
              <a:t>Ac</a:t>
            </a:r>
            <a:r>
              <a:rPr lang="pt-BR" sz="2800" b="1" dirty="0" smtClean="0">
                <a:solidFill>
                  <a:srgbClr val="FFFF00"/>
                </a:solidFill>
                <a:latin typeface="Book Antiqua" pitchFamily="18" charset="0"/>
              </a:rPr>
              <a:t> </a:t>
            </a:r>
            <a:r>
              <a:rPr lang="pt-BR" sz="2800" b="1" dirty="0" err="1" smtClean="0">
                <a:solidFill>
                  <a:srgbClr val="FFFF00"/>
                </a:solidFill>
                <a:latin typeface="Book Antiqua" pitchFamily="18" charset="0"/>
              </a:rPr>
              <a:t>Oléico</a:t>
            </a:r>
            <a:r>
              <a:rPr lang="pt-BR" sz="2800" b="1" dirty="0" smtClean="0">
                <a:solidFill>
                  <a:srgbClr val="FFFF00"/>
                </a:solidFill>
                <a:latin typeface="Book Antiqua" pitchFamily="18" charset="0"/>
              </a:rPr>
              <a:t> (in), </a:t>
            </a:r>
            <a:r>
              <a:rPr lang="pt-BR" sz="2800" b="1" dirty="0" err="1" smtClean="0">
                <a:solidFill>
                  <a:srgbClr val="FFFF00"/>
                </a:solidFill>
                <a:latin typeface="Book Antiqua" pitchFamily="18" charset="0"/>
              </a:rPr>
              <a:t>Ac</a:t>
            </a:r>
            <a:r>
              <a:rPr lang="pt-BR" sz="2800" b="1" dirty="0" smtClean="0">
                <a:solidFill>
                  <a:srgbClr val="FFFF00"/>
                </a:solidFill>
                <a:latin typeface="Book Antiqua" pitchFamily="18" charset="0"/>
              </a:rPr>
              <a:t> </a:t>
            </a:r>
            <a:r>
              <a:rPr lang="pt-BR" sz="2800" b="1" dirty="0" err="1" smtClean="0">
                <a:solidFill>
                  <a:srgbClr val="FFFF00"/>
                </a:solidFill>
                <a:latin typeface="Book Antiqua" pitchFamily="18" charset="0"/>
              </a:rPr>
              <a:t>Palmitico</a:t>
            </a:r>
            <a:r>
              <a:rPr lang="pt-BR" sz="2800" b="1" dirty="0" smtClean="0">
                <a:solidFill>
                  <a:srgbClr val="FFFF00"/>
                </a:solidFill>
                <a:latin typeface="Book Antiqua" pitchFamily="18" charset="0"/>
              </a:rPr>
              <a:t> (s) e </a:t>
            </a:r>
            <a:r>
              <a:rPr lang="pt-BR" sz="2800" b="1" dirty="0" err="1" smtClean="0">
                <a:solidFill>
                  <a:srgbClr val="FFFF00"/>
                </a:solidFill>
                <a:latin typeface="Book Antiqua" pitchFamily="18" charset="0"/>
              </a:rPr>
              <a:t>Estearico</a:t>
            </a:r>
            <a:r>
              <a:rPr lang="pt-BR" sz="2800" b="1" dirty="0" smtClean="0">
                <a:solidFill>
                  <a:srgbClr val="FFFF00"/>
                </a:solidFill>
                <a:latin typeface="Book Antiqua" pitchFamily="18" charset="0"/>
              </a:rPr>
              <a:t>(s</a:t>
            </a:r>
            <a:r>
              <a:rPr lang="pt-BR" b="1" dirty="0" smtClean="0">
                <a:solidFill>
                  <a:srgbClr val="FFFF00"/>
                </a:solidFill>
                <a:latin typeface="Book Antiqua" pitchFamily="18" charset="0"/>
              </a:rPr>
              <a:t>))</a:t>
            </a:r>
          </a:p>
          <a:p>
            <a:pPr>
              <a:buNone/>
            </a:pPr>
            <a:r>
              <a:rPr lang="pt-BR" b="1" dirty="0" smtClean="0">
                <a:solidFill>
                  <a:srgbClr val="FFFF00"/>
                </a:solidFill>
                <a:latin typeface="Book Antiqua" pitchFamily="18" charset="0"/>
              </a:rPr>
              <a:t>               </a:t>
            </a:r>
            <a:r>
              <a:rPr lang="pt-BR" b="1" dirty="0" err="1" smtClean="0">
                <a:solidFill>
                  <a:srgbClr val="FFFF00"/>
                </a:solidFill>
                <a:latin typeface="Book Antiqua" pitchFamily="18" charset="0"/>
              </a:rPr>
              <a:t>Descarbonização</a:t>
            </a:r>
            <a:r>
              <a:rPr lang="pt-BR" b="1" dirty="0" smtClean="0">
                <a:solidFill>
                  <a:srgbClr val="FFFF00"/>
                </a:solidFill>
                <a:latin typeface="Book Antiqua" pitchFamily="18" charset="0"/>
              </a:rPr>
              <a:t> da Natureza </a:t>
            </a: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395536" y="0"/>
            <a:ext cx="8748464" cy="144016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pt-BR" sz="2800" b="1" dirty="0" smtClean="0">
                <a:solidFill>
                  <a:srgbClr val="002060"/>
                </a:solidFill>
              </a:rPr>
              <a:t>                </a:t>
            </a:r>
            <a:br>
              <a:rPr lang="pt-BR" sz="2800" b="1" dirty="0" smtClean="0">
                <a:solidFill>
                  <a:srgbClr val="002060"/>
                </a:solidFill>
              </a:rPr>
            </a:br>
            <a:r>
              <a:rPr lang="pt-BR" sz="2800" b="1" dirty="0" smtClean="0">
                <a:solidFill>
                  <a:srgbClr val="002060"/>
                </a:solidFill>
              </a:rPr>
              <a:t>          CACAU, CHOCOLATE, ALIMENTO</a:t>
            </a:r>
            <a:br>
              <a:rPr lang="pt-BR" sz="2800" b="1" dirty="0" smtClean="0">
                <a:solidFill>
                  <a:srgbClr val="002060"/>
                </a:solidFill>
              </a:rPr>
            </a:br>
            <a:r>
              <a:rPr lang="pt-BR" sz="2800" b="1" dirty="0" smtClean="0">
                <a:solidFill>
                  <a:srgbClr val="002060"/>
                </a:solidFill>
              </a:rPr>
              <a:t>                </a:t>
            </a:r>
            <a:endParaRPr lang="pt-BR" sz="2800" b="1" dirty="0">
              <a:solidFill>
                <a:srgbClr val="00206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8E04-0F05-476A-82B1-6F67599A17F0}" type="slidenum">
              <a:rPr lang="pt-BR" smtClean="0"/>
              <a:pPr/>
              <a:t>21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1484784"/>
            <a:ext cx="7859216" cy="5040560"/>
          </a:xfrm>
        </p:spPr>
        <p:txBody>
          <a:bodyPr>
            <a:normAutofit fontScale="92500" lnSpcReduction="10000"/>
          </a:bodyPr>
          <a:lstStyle/>
          <a:p>
            <a:r>
              <a:rPr lang="pt-BR" sz="2400" dirty="0" smtClean="0">
                <a:solidFill>
                  <a:srgbClr val="FFFF00"/>
                </a:solidFill>
              </a:rPr>
              <a:t>Os extratos aquosos (versus </a:t>
            </a:r>
            <a:r>
              <a:rPr lang="pt-BR" sz="2400" dirty="0" err="1" smtClean="0">
                <a:solidFill>
                  <a:srgbClr val="FFFF00"/>
                </a:solidFill>
              </a:rPr>
              <a:t>alcoolicos</a:t>
            </a:r>
            <a:r>
              <a:rPr lang="pt-BR" sz="2400" dirty="0" smtClean="0">
                <a:solidFill>
                  <a:srgbClr val="FFFF00"/>
                </a:solidFill>
              </a:rPr>
              <a:t>) apresentaram teores mais elevados de compostos fenólicos totais (</a:t>
            </a:r>
            <a:r>
              <a:rPr lang="pt-BR" sz="2400" dirty="0" err="1" smtClean="0">
                <a:solidFill>
                  <a:srgbClr val="FFFF00"/>
                </a:solidFill>
              </a:rPr>
              <a:t>Resveratrol</a:t>
            </a:r>
            <a:r>
              <a:rPr lang="pt-BR" sz="2400" dirty="0" smtClean="0">
                <a:solidFill>
                  <a:srgbClr val="FFFF00"/>
                </a:solidFill>
              </a:rPr>
              <a:t>) (</a:t>
            </a:r>
            <a:r>
              <a:rPr lang="pt-BR" sz="2400" dirty="0" err="1" smtClean="0">
                <a:solidFill>
                  <a:srgbClr val="FFFF00"/>
                </a:solidFill>
              </a:rPr>
              <a:t>mg</a:t>
            </a:r>
            <a:r>
              <a:rPr lang="pt-BR" sz="2400" dirty="0" smtClean="0">
                <a:solidFill>
                  <a:srgbClr val="FFFF00"/>
                </a:solidFill>
              </a:rPr>
              <a:t> AG.g-1), na seguinte ordem: </a:t>
            </a:r>
          </a:p>
          <a:p>
            <a:endParaRPr lang="pt-BR" sz="2400" dirty="0" smtClean="0">
              <a:solidFill>
                <a:srgbClr val="FFFF00"/>
              </a:solidFill>
            </a:endParaRPr>
          </a:p>
          <a:p>
            <a:r>
              <a:rPr lang="pt-BR" sz="2400" b="1" dirty="0" err="1" smtClean="0">
                <a:solidFill>
                  <a:srgbClr val="FFFF00"/>
                </a:solidFill>
              </a:rPr>
              <a:t>nibs</a:t>
            </a:r>
            <a:r>
              <a:rPr lang="pt-BR" sz="2400" b="1" dirty="0" smtClean="0">
                <a:solidFill>
                  <a:srgbClr val="FFFF00"/>
                </a:solidFill>
              </a:rPr>
              <a:t> de cacau (21,54) 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&gt;chocolate 70% (10,45)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 &gt;chocolate 56% (9,51)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 &gt;chocolates meio amargos (8,15) 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&gt;</a:t>
            </a:r>
            <a:r>
              <a:rPr lang="pt-BR" sz="2400" b="1" dirty="0" err="1" smtClean="0">
                <a:solidFill>
                  <a:srgbClr val="FFFF00"/>
                </a:solidFill>
              </a:rPr>
              <a:t>achocolatados</a:t>
            </a:r>
            <a:r>
              <a:rPr lang="pt-BR" sz="2400" b="1" dirty="0" smtClean="0">
                <a:solidFill>
                  <a:srgbClr val="FFFF00"/>
                </a:solidFill>
              </a:rPr>
              <a:t> em pó (5,91)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 &gt;chocolates ao leite (3,77)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 &gt;chocolates brancos (1,22)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 &gt;bebidas lácteas </a:t>
            </a:r>
            <a:r>
              <a:rPr lang="pt-BR" sz="2400" b="1" dirty="0" err="1" smtClean="0">
                <a:solidFill>
                  <a:srgbClr val="FFFF00"/>
                </a:solidFill>
              </a:rPr>
              <a:t>achocolatadas</a:t>
            </a:r>
            <a:r>
              <a:rPr lang="pt-BR" sz="2400" b="1" dirty="0" smtClean="0">
                <a:solidFill>
                  <a:srgbClr val="FFFF00"/>
                </a:solidFill>
              </a:rPr>
              <a:t> (0,96</a:t>
            </a:r>
            <a:r>
              <a:rPr lang="pt-BR" b="1" dirty="0" smtClean="0"/>
              <a:t>).</a:t>
            </a:r>
          </a:p>
          <a:p>
            <a:pPr>
              <a:buNone/>
            </a:pPr>
            <a:r>
              <a:rPr lang="pt-BR" sz="1800" b="1" dirty="0" smtClean="0">
                <a:solidFill>
                  <a:srgbClr val="FF0000"/>
                </a:solidFill>
              </a:rPr>
              <a:t>                                                                                                                       </a:t>
            </a:r>
            <a:r>
              <a:rPr lang="pt-BR" sz="1800" dirty="0" smtClean="0">
                <a:solidFill>
                  <a:srgbClr val="FF0000"/>
                </a:solidFill>
              </a:rPr>
              <a:t>(</a:t>
            </a:r>
            <a:r>
              <a:rPr lang="pt-BR" sz="1800" dirty="0" err="1" smtClean="0">
                <a:solidFill>
                  <a:srgbClr val="FF0000"/>
                </a:solidFill>
              </a:rPr>
              <a:t>Izabela</a:t>
            </a:r>
            <a:r>
              <a:rPr lang="pt-BR" sz="1800" dirty="0" smtClean="0">
                <a:solidFill>
                  <a:srgbClr val="FF0000"/>
                </a:solidFill>
              </a:rPr>
              <a:t> Salvador)</a:t>
            </a:r>
            <a:endParaRPr lang="pt-BR" sz="2200" dirty="0">
              <a:solidFill>
                <a:srgbClr val="FF0000"/>
              </a:solidFill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72400" cy="1296144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pt-BR" sz="2800" b="1" dirty="0" smtClean="0">
                <a:solidFill>
                  <a:srgbClr val="002060"/>
                </a:solidFill>
              </a:rPr>
              <a:t> </a:t>
            </a:r>
            <a:br>
              <a:rPr lang="pt-BR" sz="2800" b="1" dirty="0" smtClean="0">
                <a:solidFill>
                  <a:srgbClr val="002060"/>
                </a:solidFill>
              </a:rPr>
            </a:br>
            <a:r>
              <a:rPr lang="pt-BR" sz="2800" b="1" dirty="0" smtClean="0">
                <a:solidFill>
                  <a:srgbClr val="002060"/>
                </a:solidFill>
              </a:rPr>
              <a:t>      CACAU, CHOCOLATE, ALIMENTO</a:t>
            </a:r>
            <a:br>
              <a:rPr lang="pt-BR" sz="2800" b="1" dirty="0" smtClean="0">
                <a:solidFill>
                  <a:srgbClr val="002060"/>
                </a:solidFill>
              </a:rPr>
            </a:br>
            <a:r>
              <a:rPr lang="pt-BR" sz="2800" b="1" dirty="0" smtClean="0">
                <a:solidFill>
                  <a:srgbClr val="002060"/>
                </a:solidFill>
              </a:rPr>
              <a:t>              </a:t>
            </a:r>
            <a:endParaRPr lang="pt-BR" sz="3200" dirty="0">
              <a:solidFill>
                <a:srgbClr val="002060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8E04-0F05-476A-82B1-6F67599A17F0}" type="slidenum">
              <a:rPr lang="pt-BR" smtClean="0"/>
              <a:pPr/>
              <a:t>22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</p:nvPr>
        </p:nvGraphicFramePr>
        <p:xfrm>
          <a:off x="457200" y="1609416"/>
          <a:ext cx="7239000" cy="484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blipFill>
            <a:blip r:embed="rId7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pt-BR" sz="2800" dirty="0" smtClean="0">
                <a:solidFill>
                  <a:srgbClr val="FF0000"/>
                </a:solidFill>
              </a:rPr>
              <a:t/>
            </a:r>
            <a:br>
              <a:rPr lang="pt-BR" sz="2800" dirty="0" smtClean="0">
                <a:solidFill>
                  <a:srgbClr val="FF0000"/>
                </a:solidFill>
              </a:rPr>
            </a:br>
            <a:r>
              <a:rPr lang="pt-BR" sz="2800" dirty="0" smtClean="0">
                <a:solidFill>
                  <a:srgbClr val="FF0000"/>
                </a:solidFill>
              </a:rPr>
              <a:t>               CACAU, CHOCOLATE, ALIMENTO     </a:t>
            </a:r>
            <a:br>
              <a:rPr lang="pt-BR" sz="2800" dirty="0" smtClean="0">
                <a:solidFill>
                  <a:srgbClr val="FF0000"/>
                </a:solidFill>
              </a:rPr>
            </a:br>
            <a:r>
              <a:rPr lang="pt-BR" sz="2800" dirty="0" smtClean="0">
                <a:solidFill>
                  <a:srgbClr val="FF0000"/>
                </a:solidFill>
              </a:rPr>
              <a:t>                           </a:t>
            </a:r>
            <a:endParaRPr lang="pt-BR" sz="2700" dirty="0">
              <a:solidFill>
                <a:srgbClr val="FF000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8E04-0F05-476A-82B1-6F67599A17F0}" type="slidenum">
              <a:rPr lang="pt-BR" smtClean="0"/>
              <a:pPr/>
              <a:t>23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</p:nvPr>
        </p:nvGraphicFramePr>
        <p:xfrm>
          <a:off x="179512" y="1600200"/>
          <a:ext cx="8712968" cy="485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blipFill>
            <a:blip r:embed="rId7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             </a:t>
            </a:r>
            <a:br>
              <a:rPr lang="pt-BR" sz="2400" b="1" dirty="0" smtClean="0">
                <a:solidFill>
                  <a:schemeClr val="bg1"/>
                </a:solidFill>
              </a:rPr>
            </a:br>
            <a:r>
              <a:rPr lang="pt-BR" sz="2400" b="1" dirty="0" smtClean="0">
                <a:solidFill>
                  <a:schemeClr val="bg1"/>
                </a:solidFill>
              </a:rPr>
              <a:t>                         </a:t>
            </a:r>
            <a:r>
              <a:rPr lang="pt-BR" sz="3200" b="1" dirty="0" smtClean="0">
                <a:solidFill>
                  <a:srgbClr val="C00000"/>
                </a:solidFill>
              </a:rPr>
              <a:t>CACAU, CHOCOLATE, ALIMENTO     </a:t>
            </a:r>
            <a:r>
              <a:rPr lang="pt-BR" sz="2400" b="1" dirty="0" smtClean="0">
                <a:solidFill>
                  <a:schemeClr val="bg1"/>
                </a:solidFill>
              </a:rPr>
              <a:t/>
            </a:r>
            <a:br>
              <a:rPr lang="pt-BR" sz="2400" b="1" dirty="0" smtClean="0">
                <a:solidFill>
                  <a:schemeClr val="bg1"/>
                </a:solidFill>
              </a:rPr>
            </a:br>
            <a:r>
              <a:rPr lang="pt-BR" sz="2400" b="1" dirty="0" smtClean="0">
                <a:solidFill>
                  <a:schemeClr val="bg1"/>
                </a:solidFill>
              </a:rPr>
              <a:t>                                         </a:t>
            </a:r>
            <a:endParaRPr lang="pt-BR" sz="2000" b="1" dirty="0">
              <a:solidFill>
                <a:srgbClr val="00206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012160" y="648866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Haslam</a:t>
            </a:r>
            <a:r>
              <a:rPr lang="pt-BR" b="1" dirty="0" smtClean="0">
                <a:solidFill>
                  <a:schemeClr val="bg1"/>
                </a:solidFill>
              </a:rPr>
              <a:t>,1999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8E04-0F05-476A-82B1-6F67599A17F0}" type="slidenum">
              <a:rPr lang="pt-BR" smtClean="0"/>
              <a:pPr/>
              <a:t>24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239000" cy="1152128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pt-B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pt-B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t-B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</a:t>
            </a:r>
            <a:r>
              <a:rPr lang="pt-BR" sz="2400" dirty="0" smtClean="0">
                <a:solidFill>
                  <a:srgbClr val="C00000"/>
                </a:solidFill>
              </a:rPr>
              <a:t>CACAU, CHOCOLATE,  ALIMENTO     </a:t>
            </a:r>
            <a:r>
              <a:rPr lang="pt-B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pt-B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t-B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</a:t>
            </a:r>
            <a:endParaRPr lang="pt-BR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484784"/>
            <a:ext cx="7239000" cy="491832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morning" dir="t"/>
          </a:scene3d>
          <a:sp3d prstMaterial="translucentPowder"/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pt-BR" dirty="0" smtClean="0">
                <a:solidFill>
                  <a:srgbClr val="FF0000"/>
                </a:solidFill>
              </a:rPr>
              <a:t>                </a:t>
            </a:r>
            <a:r>
              <a:rPr lang="pt-BR" sz="3600" dirty="0" smtClean="0">
                <a:solidFill>
                  <a:srgbClr val="FF0000"/>
                </a:solidFill>
              </a:rPr>
              <a:t>VARIAVÉIS QUE  INFLUÊNCIAM  NOS INDICES DE       </a:t>
            </a:r>
          </a:p>
          <a:p>
            <a:pPr>
              <a:buNone/>
            </a:pPr>
            <a:r>
              <a:rPr lang="pt-BR" sz="3600" dirty="0" smtClean="0">
                <a:solidFill>
                  <a:srgbClr val="FF0000"/>
                </a:solidFill>
              </a:rPr>
              <a:t>                            FLAVONOIDES/GORDURA</a:t>
            </a:r>
          </a:p>
          <a:p>
            <a:pPr>
              <a:buNone/>
            </a:pPr>
            <a:endParaRPr lang="pt-BR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pt-BR" sz="4400" dirty="0" smtClean="0">
                <a:solidFill>
                  <a:srgbClr val="FF0000"/>
                </a:solidFill>
              </a:rPr>
              <a:t>                        </a:t>
            </a:r>
            <a:r>
              <a:rPr lang="pt-BR" sz="4400" dirty="0" smtClean="0"/>
              <a:t>CONSUMIDOR FINAL</a:t>
            </a:r>
          </a:p>
          <a:p>
            <a:pPr>
              <a:buNone/>
            </a:pPr>
            <a:endParaRPr lang="pt-BR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pt-BR" sz="3300" dirty="0" smtClean="0">
                <a:solidFill>
                  <a:srgbClr val="FF0000"/>
                </a:solidFill>
              </a:rPr>
              <a:t>Adições no consumo (leite, </a:t>
            </a:r>
            <a:r>
              <a:rPr lang="pt-BR" sz="3300" dirty="0" err="1" smtClean="0">
                <a:solidFill>
                  <a:srgbClr val="FF0000"/>
                </a:solidFill>
              </a:rPr>
              <a:t>carbohidrato</a:t>
            </a:r>
            <a:r>
              <a:rPr lang="pt-BR" sz="3300" dirty="0" smtClean="0">
                <a:solidFill>
                  <a:srgbClr val="FF0000"/>
                </a:solidFill>
              </a:rPr>
              <a:t>)</a:t>
            </a:r>
          </a:p>
          <a:p>
            <a:pPr>
              <a:buNone/>
            </a:pPr>
            <a:r>
              <a:rPr lang="pt-BR" sz="3300" dirty="0" smtClean="0">
                <a:solidFill>
                  <a:srgbClr val="FF0000"/>
                </a:solidFill>
              </a:rPr>
              <a:t>Conversão no intestino, </a:t>
            </a:r>
            <a:r>
              <a:rPr lang="pt-BR" sz="3300" dirty="0" err="1" smtClean="0">
                <a:solidFill>
                  <a:srgbClr val="FF0000"/>
                </a:solidFill>
              </a:rPr>
              <a:t>figado</a:t>
            </a:r>
            <a:r>
              <a:rPr lang="pt-BR" sz="3300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r>
              <a:rPr lang="pt-BR" sz="3300" dirty="0" smtClean="0">
                <a:solidFill>
                  <a:srgbClr val="FF0000"/>
                </a:solidFill>
              </a:rPr>
              <a:t>      (</a:t>
            </a:r>
            <a:r>
              <a:rPr lang="pt-BR" sz="3300" dirty="0" err="1" smtClean="0">
                <a:solidFill>
                  <a:srgbClr val="FF0000"/>
                </a:solidFill>
              </a:rPr>
              <a:t>polimeros</a:t>
            </a:r>
            <a:r>
              <a:rPr lang="pt-BR" sz="3300" dirty="0" smtClean="0">
                <a:solidFill>
                  <a:srgbClr val="FF0000"/>
                </a:solidFill>
              </a:rPr>
              <a:t>         </a:t>
            </a:r>
            <a:r>
              <a:rPr lang="pt-BR" sz="3300" dirty="0" err="1" smtClean="0">
                <a:solidFill>
                  <a:srgbClr val="FF0000"/>
                </a:solidFill>
              </a:rPr>
              <a:t>monomeros</a:t>
            </a:r>
            <a:r>
              <a:rPr lang="pt-BR" sz="3300" dirty="0" smtClean="0">
                <a:solidFill>
                  <a:srgbClr val="FF0000"/>
                </a:solidFill>
              </a:rPr>
              <a:t>)</a:t>
            </a:r>
          </a:p>
          <a:p>
            <a:pPr>
              <a:buNone/>
            </a:pPr>
            <a:r>
              <a:rPr lang="pt-BR" sz="3300" dirty="0" err="1" smtClean="0">
                <a:solidFill>
                  <a:srgbClr val="FF0000"/>
                </a:solidFill>
              </a:rPr>
              <a:t>Proteinas</a:t>
            </a:r>
            <a:r>
              <a:rPr lang="pt-BR" sz="3300" dirty="0" smtClean="0">
                <a:solidFill>
                  <a:srgbClr val="FF0000"/>
                </a:solidFill>
              </a:rPr>
              <a:t> da dieta</a:t>
            </a:r>
          </a:p>
          <a:p>
            <a:pPr>
              <a:buNone/>
            </a:pPr>
            <a:r>
              <a:rPr lang="pt-BR" sz="3300" dirty="0" smtClean="0">
                <a:solidFill>
                  <a:srgbClr val="FF0000"/>
                </a:solidFill>
              </a:rPr>
              <a:t>Taxa de eliminação na urina</a:t>
            </a:r>
          </a:p>
          <a:p>
            <a:pPr>
              <a:buNone/>
            </a:pPr>
            <a:r>
              <a:rPr lang="pt-BR" sz="3300" dirty="0" smtClean="0">
                <a:solidFill>
                  <a:srgbClr val="FF0000"/>
                </a:solidFill>
              </a:rPr>
              <a:t>Escolha do produto 60, 70, 80 % cacau...</a:t>
            </a:r>
          </a:p>
          <a:p>
            <a:pPr>
              <a:buNone/>
            </a:pPr>
            <a:r>
              <a:rPr lang="pt-BR" dirty="0" smtClean="0">
                <a:solidFill>
                  <a:srgbClr val="FF0000"/>
                </a:solidFill>
              </a:rPr>
              <a:t>                                                                 </a:t>
            </a:r>
            <a:r>
              <a:rPr lang="pt-BR" sz="2300" dirty="0" smtClean="0">
                <a:solidFill>
                  <a:srgbClr val="FF0000"/>
                </a:solidFill>
              </a:rPr>
              <a:t>(</a:t>
            </a:r>
            <a:r>
              <a:rPr lang="pt-BR" sz="2300" dirty="0" err="1" smtClean="0">
                <a:solidFill>
                  <a:srgbClr val="FF0000"/>
                </a:solidFill>
              </a:rPr>
              <a:t>Schewe</a:t>
            </a:r>
            <a:r>
              <a:rPr lang="pt-BR" sz="2300" dirty="0" smtClean="0">
                <a:solidFill>
                  <a:srgbClr val="FF0000"/>
                </a:solidFill>
              </a:rPr>
              <a:t>,2008) </a:t>
            </a:r>
          </a:p>
          <a:p>
            <a:pPr>
              <a:buNone/>
            </a:pPr>
            <a:r>
              <a:rPr lang="pt-BR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r>
              <a:rPr lang="pt-BR" dirty="0" smtClean="0">
                <a:solidFill>
                  <a:srgbClr val="FF0000"/>
                </a:solidFill>
              </a:rPr>
              <a:t>         </a:t>
            </a:r>
          </a:p>
          <a:p>
            <a:pPr>
              <a:buNone/>
            </a:pPr>
            <a:r>
              <a:rPr lang="pt-BR" dirty="0" smtClean="0">
                <a:solidFill>
                  <a:srgbClr val="FF0000"/>
                </a:solidFill>
              </a:rPr>
              <a:t>  </a:t>
            </a:r>
            <a:r>
              <a:rPr lang="pt-BR" sz="4000" dirty="0" smtClean="0">
                <a:solidFill>
                  <a:srgbClr val="FF0000"/>
                </a:solidFill>
              </a:rPr>
              <a:t>Teor de </a:t>
            </a:r>
            <a:r>
              <a:rPr lang="pt-BR" sz="4000" dirty="0" err="1" smtClean="0">
                <a:solidFill>
                  <a:srgbClr val="FF0000"/>
                </a:solidFill>
              </a:rPr>
              <a:t>Flavanol</a:t>
            </a:r>
            <a:r>
              <a:rPr lang="pt-BR" sz="4000" dirty="0" smtClean="0">
                <a:solidFill>
                  <a:srgbClr val="FF0000"/>
                </a:solidFill>
              </a:rPr>
              <a:t>; (AF ou BF)</a:t>
            </a:r>
            <a:endParaRPr lang="pt-BR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pt-BR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pt-BR" dirty="0" smtClean="0">
                <a:solidFill>
                  <a:srgbClr val="FF0000"/>
                </a:solidFill>
              </a:rPr>
              <a:t>                                                              </a:t>
            </a:r>
            <a:endParaRPr lang="pt-BR" sz="1600" dirty="0" smtClean="0">
              <a:solidFill>
                <a:srgbClr val="FF0000"/>
              </a:solidFill>
            </a:endParaRPr>
          </a:p>
          <a:p>
            <a:endParaRPr lang="pt-BR" dirty="0"/>
          </a:p>
        </p:txBody>
      </p:sp>
      <p:cxnSp>
        <p:nvCxnSpPr>
          <p:cNvPr id="5" name="Conector de seta reta 4"/>
          <p:cNvCxnSpPr/>
          <p:nvPr/>
        </p:nvCxnSpPr>
        <p:spPr>
          <a:xfrm>
            <a:off x="2123728" y="3717032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8E04-0F05-476A-82B1-6F67599A17F0}" type="slidenum">
              <a:rPr lang="pt-BR" smtClean="0"/>
              <a:pPr/>
              <a:t>25</a:t>
            </a:fld>
            <a:endParaRPr lang="pt-BR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5059944"/>
          </a:xfrm>
          <a:ln w="76200">
            <a:solidFill>
              <a:schemeClr val="tx2">
                <a:lumMod val="5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t-BR" dirty="0" smtClean="0"/>
              <a:t>           CONTAMINAÇÃO NO BENEFICIAMENTO </a:t>
            </a:r>
          </a:p>
          <a:p>
            <a:pPr>
              <a:buNone/>
            </a:pPr>
            <a:r>
              <a:rPr lang="pt-BR" dirty="0" smtClean="0"/>
              <a:t> </a:t>
            </a:r>
          </a:p>
          <a:p>
            <a:pPr>
              <a:buNone/>
            </a:pPr>
            <a:r>
              <a:rPr lang="pt-BR" dirty="0" smtClean="0"/>
              <a:t>494 amostras</a:t>
            </a:r>
          </a:p>
          <a:p>
            <a:pPr>
              <a:buNone/>
            </a:pPr>
            <a:r>
              <a:rPr lang="pt-BR" dirty="0" smtClean="0"/>
              <a:t> (</a:t>
            </a:r>
            <a:r>
              <a:rPr lang="pt-BR" dirty="0" err="1" smtClean="0"/>
              <a:t>Aspergillus</a:t>
            </a:r>
            <a:r>
              <a:rPr lang="pt-BR" dirty="0" smtClean="0"/>
              <a:t>, ) - </a:t>
            </a:r>
            <a:r>
              <a:rPr lang="pt-BR" dirty="0" err="1" smtClean="0"/>
              <a:t>Micotoxinas</a:t>
            </a:r>
            <a:endParaRPr lang="pt-BR" dirty="0" smtClean="0"/>
          </a:p>
          <a:p>
            <a:pPr>
              <a:buNone/>
            </a:pPr>
            <a:r>
              <a:rPr lang="pt-BR" dirty="0" smtClean="0"/>
              <a:t> </a:t>
            </a:r>
          </a:p>
          <a:p>
            <a:pPr>
              <a:buNone/>
            </a:pPr>
            <a:r>
              <a:rPr lang="pt-BR" dirty="0" smtClean="0"/>
              <a:t> Principal toxicidade da </a:t>
            </a:r>
            <a:r>
              <a:rPr lang="pt-BR" b="1" dirty="0" err="1" smtClean="0"/>
              <a:t>ocratoxina</a:t>
            </a:r>
            <a:r>
              <a:rPr lang="pt-BR" dirty="0" smtClean="0"/>
              <a:t> A (OTA)casca, torta e cacau em pó) </a:t>
            </a:r>
          </a:p>
          <a:p>
            <a:pPr>
              <a:buNone/>
            </a:pPr>
            <a:r>
              <a:rPr lang="pt-BR" dirty="0" smtClean="0"/>
              <a:t>                                     </a:t>
            </a:r>
            <a:r>
              <a:rPr lang="pt-BR" b="1" dirty="0" err="1" smtClean="0"/>
              <a:t>aflatoxina</a:t>
            </a:r>
            <a:r>
              <a:rPr lang="pt-BR" dirty="0" smtClean="0"/>
              <a:t> (</a:t>
            </a:r>
            <a:r>
              <a:rPr lang="pt-BR" dirty="0" err="1" smtClean="0"/>
              <a:t>Nibs</a:t>
            </a:r>
            <a:r>
              <a:rPr lang="pt-BR" dirty="0" smtClean="0"/>
              <a:t> e </a:t>
            </a:r>
            <a:r>
              <a:rPr lang="pt-BR" dirty="0" err="1" smtClean="0"/>
              <a:t>Liquor</a:t>
            </a:r>
            <a:r>
              <a:rPr lang="pt-BR" dirty="0" smtClean="0"/>
              <a:t>) 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Nefrotoxicidade</a:t>
            </a:r>
          </a:p>
          <a:p>
            <a:r>
              <a:rPr lang="pt-BR" dirty="0" smtClean="0"/>
              <a:t> Neurotoxidade. </a:t>
            </a:r>
          </a:p>
          <a:p>
            <a:r>
              <a:rPr lang="pt-BR" dirty="0" err="1" smtClean="0"/>
              <a:t>Teratogenicidade</a:t>
            </a:r>
            <a:r>
              <a:rPr lang="pt-BR" dirty="0" smtClean="0"/>
              <a:t> </a:t>
            </a:r>
          </a:p>
          <a:p>
            <a:r>
              <a:rPr lang="pt-BR" dirty="0" err="1" smtClean="0"/>
              <a:t>Imunotoxicidade</a:t>
            </a:r>
            <a:endParaRPr lang="pt-BR" dirty="0" smtClean="0"/>
          </a:p>
          <a:p>
            <a:r>
              <a:rPr lang="pt-BR" dirty="0" smtClean="0"/>
              <a:t> </a:t>
            </a:r>
            <a:r>
              <a:rPr lang="pt-BR" dirty="0" err="1" smtClean="0"/>
              <a:t>Carcinogénios</a:t>
            </a:r>
            <a:r>
              <a:rPr lang="pt-BR" dirty="0" smtClean="0"/>
              <a:t>. </a:t>
            </a:r>
          </a:p>
          <a:p>
            <a:pPr>
              <a:buNone/>
            </a:pPr>
            <a:r>
              <a:rPr lang="pt-BR" sz="1600" dirty="0" smtClean="0"/>
              <a:t>                                                        Marina Venturini </a:t>
            </a:r>
            <a:r>
              <a:rPr lang="pt-BR" sz="1600" dirty="0" err="1" smtClean="0"/>
              <a:t>Copetti</a:t>
            </a:r>
            <a:r>
              <a:rPr lang="pt-BR" sz="1600" dirty="0" smtClean="0"/>
              <a:t>, julho,2009</a:t>
            </a: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pt-B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pt-B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t-B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</a:t>
            </a:r>
            <a:r>
              <a:rPr lang="pt-BR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CACAU</a:t>
            </a:r>
            <a:r>
              <a:rPr lang="pt-B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CHOCOLATE, ALIMENTO     </a:t>
            </a:r>
            <a:br>
              <a:rPr lang="pt-B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t-B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</a:t>
            </a:r>
            <a:endParaRPr lang="pt-BR" sz="27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8E04-0F05-476A-82B1-6F67599A17F0}" type="slidenum">
              <a:rPr lang="pt-BR" smtClean="0"/>
              <a:pPr/>
              <a:t>26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t-BR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pt-BR" dirty="0" smtClean="0">
                <a:solidFill>
                  <a:srgbClr val="FFFF00"/>
                </a:solidFill>
              </a:rPr>
              <a:t>Cognição (</a:t>
            </a:r>
            <a:r>
              <a:rPr lang="pt-BR" dirty="0" err="1" smtClean="0">
                <a:solidFill>
                  <a:srgbClr val="FFFF00"/>
                </a:solidFill>
              </a:rPr>
              <a:t>Serotonina</a:t>
            </a:r>
            <a:r>
              <a:rPr lang="pt-BR" dirty="0" smtClean="0">
                <a:solidFill>
                  <a:srgbClr val="FFFF00"/>
                </a:solidFill>
              </a:rPr>
              <a:t>)</a:t>
            </a:r>
          </a:p>
          <a:p>
            <a:pPr>
              <a:buNone/>
            </a:pPr>
            <a:r>
              <a:rPr lang="pt-BR" dirty="0" smtClean="0">
                <a:solidFill>
                  <a:srgbClr val="FFFF00"/>
                </a:solidFill>
              </a:rPr>
              <a:t>Diabetes   (Diminuição da </a:t>
            </a:r>
            <a:r>
              <a:rPr lang="pt-BR" dirty="0" err="1" smtClean="0">
                <a:solidFill>
                  <a:srgbClr val="FFFF00"/>
                </a:solidFill>
              </a:rPr>
              <a:t>resist</a:t>
            </a:r>
            <a:r>
              <a:rPr lang="pt-BR" dirty="0" smtClean="0">
                <a:solidFill>
                  <a:srgbClr val="FFFF00"/>
                </a:solidFill>
              </a:rPr>
              <a:t>. insulina)</a:t>
            </a:r>
          </a:p>
          <a:p>
            <a:pPr>
              <a:buNone/>
            </a:pPr>
            <a:r>
              <a:rPr lang="pt-BR" sz="2400" dirty="0" smtClean="0">
                <a:solidFill>
                  <a:srgbClr val="FFFF00"/>
                </a:solidFill>
              </a:rPr>
              <a:t>Função </a:t>
            </a:r>
            <a:r>
              <a:rPr lang="pt-BR" sz="2400" dirty="0" err="1" smtClean="0">
                <a:solidFill>
                  <a:srgbClr val="FFFF00"/>
                </a:solidFill>
              </a:rPr>
              <a:t>Cardiaca</a:t>
            </a:r>
            <a:r>
              <a:rPr lang="pt-BR" sz="2400" dirty="0" smtClean="0">
                <a:solidFill>
                  <a:srgbClr val="FFFF00"/>
                </a:solidFill>
              </a:rPr>
              <a:t>/Vascular (proteção endotelial)</a:t>
            </a:r>
          </a:p>
          <a:p>
            <a:pPr>
              <a:buNone/>
            </a:pPr>
            <a:r>
              <a:rPr lang="pt-BR" dirty="0" smtClean="0">
                <a:solidFill>
                  <a:srgbClr val="FFFF00"/>
                </a:solidFill>
              </a:rPr>
              <a:t>Humor/bem estar (</a:t>
            </a:r>
            <a:r>
              <a:rPr lang="pt-BR" dirty="0" err="1" smtClean="0">
                <a:solidFill>
                  <a:srgbClr val="FFFF00"/>
                </a:solidFill>
              </a:rPr>
              <a:t>Serotonina</a:t>
            </a:r>
            <a:r>
              <a:rPr lang="pt-BR" dirty="0" smtClean="0">
                <a:solidFill>
                  <a:srgbClr val="FFFF00"/>
                </a:solidFill>
              </a:rPr>
              <a:t>)</a:t>
            </a:r>
          </a:p>
          <a:p>
            <a:pPr>
              <a:buNone/>
            </a:pPr>
            <a:r>
              <a:rPr lang="pt-BR" dirty="0" smtClean="0">
                <a:solidFill>
                  <a:srgbClr val="FFFF00"/>
                </a:solidFill>
              </a:rPr>
              <a:t>Libido (Oxido </a:t>
            </a:r>
            <a:r>
              <a:rPr lang="pt-BR" dirty="0" err="1" smtClean="0">
                <a:solidFill>
                  <a:srgbClr val="FFFF00"/>
                </a:solidFill>
              </a:rPr>
              <a:t>Nitrico</a:t>
            </a:r>
            <a:r>
              <a:rPr lang="pt-BR" dirty="0" smtClean="0">
                <a:solidFill>
                  <a:srgbClr val="FFFF00"/>
                </a:solidFill>
              </a:rPr>
              <a:t>)</a:t>
            </a:r>
          </a:p>
          <a:p>
            <a:pPr>
              <a:buNone/>
            </a:pPr>
            <a:r>
              <a:rPr lang="pt-BR" dirty="0" smtClean="0">
                <a:solidFill>
                  <a:srgbClr val="FFFF00"/>
                </a:solidFill>
              </a:rPr>
              <a:t>Redução do colesterol LDL (antioxidação)</a:t>
            </a:r>
          </a:p>
          <a:p>
            <a:pPr>
              <a:buNone/>
            </a:pPr>
            <a:r>
              <a:rPr lang="pt-BR" dirty="0" smtClean="0">
                <a:solidFill>
                  <a:srgbClr val="FFFF00"/>
                </a:solidFill>
              </a:rPr>
              <a:t>Vitalidade </a:t>
            </a:r>
            <a:r>
              <a:rPr lang="pt-BR" dirty="0" err="1" smtClean="0">
                <a:solidFill>
                  <a:srgbClr val="FFFF00"/>
                </a:solidFill>
              </a:rPr>
              <a:t>plaquetária</a:t>
            </a:r>
            <a:endParaRPr lang="pt-BR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pt-BR" dirty="0" err="1" smtClean="0">
                <a:solidFill>
                  <a:srgbClr val="FFFF00"/>
                </a:solidFill>
              </a:rPr>
              <a:t>Antinflamatória</a:t>
            </a:r>
            <a:r>
              <a:rPr lang="pt-BR" dirty="0" smtClean="0">
                <a:solidFill>
                  <a:srgbClr val="FFFF00"/>
                </a:solidFill>
              </a:rPr>
              <a:t> (</a:t>
            </a:r>
            <a:r>
              <a:rPr lang="pt-BR" dirty="0" err="1" smtClean="0">
                <a:solidFill>
                  <a:srgbClr val="FFFF00"/>
                </a:solidFill>
              </a:rPr>
              <a:t>Prostaglandinas</a:t>
            </a:r>
            <a:r>
              <a:rPr lang="pt-BR" dirty="0" smtClean="0">
                <a:solidFill>
                  <a:srgbClr val="FFFF00"/>
                </a:solidFill>
              </a:rPr>
              <a:t>)</a:t>
            </a:r>
          </a:p>
          <a:p>
            <a:pPr>
              <a:buNone/>
            </a:pPr>
            <a:endParaRPr lang="pt-BR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8E04-0F05-476A-82B1-6F67599A17F0}" type="slidenum">
              <a:rPr lang="pt-BR" smtClean="0"/>
              <a:pPr/>
              <a:t>27</a:t>
            </a:fld>
            <a:endParaRPr lang="pt-BR"/>
          </a:p>
        </p:txBody>
      </p:sp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457200" y="305646"/>
            <a:ext cx="8229600" cy="1169565"/>
          </a:xfrm>
        </p:spPr>
        <p:txBody>
          <a:bodyPr>
            <a:noAutofit/>
          </a:bodyPr>
          <a:lstStyle/>
          <a:p>
            <a:pPr algn="l"/>
            <a:r>
              <a:rPr lang="pt-BR" sz="2800" dirty="0" smtClean="0">
                <a:solidFill>
                  <a:srgbClr val="002060"/>
                </a:solidFill>
              </a:rPr>
              <a:t> </a:t>
            </a:r>
            <a:r>
              <a:rPr lang="pt-BR" sz="4400" dirty="0" smtClean="0">
                <a:solidFill>
                  <a:srgbClr val="002060"/>
                </a:solidFill>
              </a:rPr>
              <a:t/>
            </a:r>
            <a:br>
              <a:rPr lang="pt-BR" sz="4400" dirty="0" smtClean="0">
                <a:solidFill>
                  <a:srgbClr val="002060"/>
                </a:solidFill>
              </a:rPr>
            </a:br>
            <a:r>
              <a:rPr lang="pt-BR" sz="4400" dirty="0" smtClean="0">
                <a:solidFill>
                  <a:srgbClr val="002060"/>
                </a:solidFill>
              </a:rPr>
              <a:t>      </a:t>
            </a:r>
            <a:r>
              <a:rPr lang="pt-BR" sz="2800" dirty="0" smtClean="0">
                <a:solidFill>
                  <a:srgbClr val="002060"/>
                </a:solidFill>
              </a:rPr>
              <a:t> </a:t>
            </a:r>
            <a:br>
              <a:rPr lang="pt-BR" sz="2800" dirty="0" smtClean="0">
                <a:solidFill>
                  <a:srgbClr val="002060"/>
                </a:solidFill>
              </a:rPr>
            </a:br>
            <a:r>
              <a:rPr lang="pt-BR" sz="2800" dirty="0" smtClean="0">
                <a:solidFill>
                  <a:srgbClr val="002060"/>
                </a:solidFill>
              </a:rPr>
              <a:t>              </a:t>
            </a:r>
            <a:r>
              <a:rPr lang="pt-BR" sz="4000" dirty="0" smtClean="0">
                <a:solidFill>
                  <a:srgbClr val="002060"/>
                </a:solidFill>
              </a:rPr>
              <a:t>Cacau, Chocolate, Alimento</a:t>
            </a:r>
            <a:r>
              <a:rPr lang="pt-BR" sz="2800" dirty="0" smtClean="0">
                <a:solidFill>
                  <a:srgbClr val="002060"/>
                </a:solidFill>
              </a:rPr>
              <a:t/>
            </a:r>
            <a:br>
              <a:rPr lang="pt-BR" sz="2800" dirty="0" smtClean="0">
                <a:solidFill>
                  <a:srgbClr val="002060"/>
                </a:solidFill>
              </a:rPr>
            </a:br>
            <a:r>
              <a:rPr lang="pt-BR" sz="2000" dirty="0" smtClean="0">
                <a:solidFill>
                  <a:srgbClr val="002060"/>
                </a:solidFill>
              </a:rPr>
              <a:t>                                                 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_Screenshot_20200426-210843_Drive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solidFill>
            <a:srgbClr val="FF0000"/>
          </a:solidFill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8E04-0F05-476A-82B1-6F67599A17F0}" type="slidenum">
              <a:rPr lang="pt-BR" smtClean="0"/>
              <a:pPr/>
              <a:t>28</a:t>
            </a:fld>
            <a:endParaRPr lang="pt-BR"/>
          </a:p>
        </p:txBody>
      </p:sp>
      <p:cxnSp>
        <p:nvCxnSpPr>
          <p:cNvPr id="8" name="Conector de seta reta 7"/>
          <p:cNvCxnSpPr/>
          <p:nvPr/>
        </p:nvCxnSpPr>
        <p:spPr>
          <a:xfrm>
            <a:off x="857224" y="6215058"/>
            <a:ext cx="1500198" cy="2143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>
            <a:off x="857224" y="5572140"/>
            <a:ext cx="1428760" cy="214314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Colchete esquerdo 11"/>
          <p:cNvSpPr/>
          <p:nvPr/>
        </p:nvSpPr>
        <p:spPr>
          <a:xfrm>
            <a:off x="571472" y="5572140"/>
            <a:ext cx="285752" cy="714380"/>
          </a:xfrm>
          <a:prstGeom prst="lef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229200"/>
          </a:xfrm>
          <a:blipFill>
            <a:blip r:embed="rId2" cstate="print"/>
            <a:tile tx="0" ty="0" sx="100000" sy="100000" flip="none" algn="tl"/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pt-BR" dirty="0" smtClean="0"/>
          </a:p>
          <a:p>
            <a:r>
              <a:rPr lang="pt-BR" b="1" dirty="0" smtClean="0"/>
              <a:t>O consumo do chocolate estar associado ao aparecimento de cáries, obesidade, HA, DM, etc... (passado....).... e</a:t>
            </a:r>
            <a:r>
              <a:rPr lang="pt-BR" b="1" i="1" dirty="0" smtClean="0"/>
              <a:t>scurece os dentes</a:t>
            </a:r>
          </a:p>
          <a:p>
            <a:r>
              <a:rPr lang="pt-BR" b="1" dirty="0" smtClean="0"/>
              <a:t>O consumo de chocolate está praticamente </a:t>
            </a:r>
            <a:r>
              <a:rPr lang="pt-BR" b="1" dirty="0" err="1" smtClean="0"/>
              <a:t>estavel</a:t>
            </a:r>
            <a:r>
              <a:rPr lang="pt-BR" b="1" dirty="0" smtClean="0"/>
              <a:t> na </a:t>
            </a:r>
            <a:r>
              <a:rPr lang="pt-BR" b="1" dirty="0" err="1" smtClean="0"/>
              <a:t>europa</a:t>
            </a:r>
            <a:endParaRPr lang="pt-BR" b="1" dirty="0" smtClean="0"/>
          </a:p>
          <a:p>
            <a:pPr>
              <a:buNone/>
            </a:pPr>
            <a:r>
              <a:rPr lang="pt-BR" b="1" dirty="0" smtClean="0"/>
              <a:t>      Entretanto houve um aumento de 23% entre 2005 e 2006, no consumo do choco mais concentrado.  </a:t>
            </a:r>
          </a:p>
          <a:p>
            <a:pPr>
              <a:buNone/>
            </a:pPr>
            <a:r>
              <a:rPr lang="pt-BR" b="1" dirty="0" smtClean="0"/>
              <a:t>                                                (</a:t>
            </a:r>
            <a:r>
              <a:rPr lang="pt-BR" b="1" dirty="0" err="1" smtClean="0"/>
              <a:t>Thank</a:t>
            </a:r>
            <a:r>
              <a:rPr lang="pt-BR" b="1" dirty="0" smtClean="0"/>
              <a:t> e </a:t>
            </a:r>
            <a:r>
              <a:rPr lang="pt-BR" b="1" dirty="0" err="1" smtClean="0"/>
              <a:t>col</a:t>
            </a:r>
            <a:r>
              <a:rPr lang="pt-BR" b="1" dirty="0" smtClean="0"/>
              <a:t>, 2009)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8E04-0F05-476A-82B1-6F67599A17F0}" type="slidenum">
              <a:rPr lang="pt-BR" smtClean="0"/>
              <a:pPr/>
              <a:t>3</a:t>
            </a:fld>
            <a:endParaRPr lang="pt-BR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</p:spPr>
        <p:txBody>
          <a:bodyPr/>
          <a:lstStyle/>
          <a:p>
            <a:r>
              <a:rPr lang="pt-BR" sz="2800" b="1" dirty="0" smtClean="0">
                <a:solidFill>
                  <a:srgbClr val="FF0000"/>
                </a:solidFill>
              </a:rPr>
              <a:t>     </a:t>
            </a:r>
            <a:br>
              <a:rPr lang="pt-BR" sz="2800" b="1" dirty="0" smtClean="0">
                <a:solidFill>
                  <a:srgbClr val="FF0000"/>
                </a:solidFill>
              </a:rPr>
            </a:br>
            <a:r>
              <a:rPr lang="pt-BR" sz="2800" b="1" dirty="0" smtClean="0">
                <a:solidFill>
                  <a:srgbClr val="FF0000"/>
                </a:solidFill>
              </a:rPr>
              <a:t>           CACAU, CHOCOLATE, ALIMENTO     </a:t>
            </a:r>
            <a:br>
              <a:rPr lang="pt-BR" sz="2800" b="1" dirty="0" smtClean="0">
                <a:solidFill>
                  <a:srgbClr val="FF0000"/>
                </a:solidFill>
              </a:rPr>
            </a:br>
            <a:r>
              <a:rPr lang="pt-BR" sz="2800" b="1" dirty="0" smtClean="0">
                <a:solidFill>
                  <a:srgbClr val="FF0000"/>
                </a:solidFill>
              </a:rPr>
              <a:t>                  </a:t>
            </a:r>
            <a:endParaRPr lang="pt-BR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C:\Users\hp\Documents\DSCN337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734481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8E04-0F05-476A-82B1-6F67599A17F0}" type="slidenum">
              <a:rPr lang="pt-BR" smtClean="0"/>
              <a:pPr/>
              <a:t>4</a:t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15262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CACAU CHOCOLATE ALIMENTO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4136"/>
          </a:xfrm>
        </p:spPr>
        <p:txBody>
          <a:bodyPr>
            <a:normAutofit/>
          </a:bodyPr>
          <a:lstStyle/>
          <a:p>
            <a:r>
              <a:rPr lang="pt-BR" sz="2900" b="1" dirty="0" smtClean="0"/>
              <a:t>        CACAU, CHOCOLATE , ALIMENTO</a:t>
            </a:r>
            <a:endParaRPr lang="pt-BR" sz="2900" b="1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467544" y="1988840"/>
            <a:ext cx="8229600" cy="3744416"/>
          </a:xfrm>
          <a:solidFill>
            <a:srgbClr val="92D050"/>
          </a:solidFill>
        </p:spPr>
        <p:txBody>
          <a:bodyPr/>
          <a:lstStyle/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                 - a fabricação que </a:t>
            </a:r>
            <a:r>
              <a:rPr lang="pt-BR" dirty="0" err="1" smtClean="0"/>
              <a:t>exclusivisa</a:t>
            </a:r>
            <a:r>
              <a:rPr lang="pt-BR" dirty="0" smtClean="0"/>
              <a:t> o sabor</a:t>
            </a:r>
          </a:p>
          <a:p>
            <a:pPr>
              <a:buNone/>
            </a:pPr>
            <a:r>
              <a:rPr lang="pt-BR" dirty="0" smtClean="0"/>
              <a:t>             </a:t>
            </a:r>
          </a:p>
          <a:p>
            <a:pPr>
              <a:buNone/>
            </a:pPr>
            <a:r>
              <a:rPr lang="pt-BR" dirty="0" smtClean="0"/>
              <a:t>                 - o principio  de que o chocolate é uma guloseima</a:t>
            </a:r>
          </a:p>
          <a:p>
            <a:pPr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1DA8E04-0F05-476A-82B1-6F67599A17F0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413305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endParaRPr lang="pt-B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CACAU/CHOCOLATE COMO ALIMENTO NOBRE</a:t>
            </a:r>
          </a:p>
          <a:p>
            <a:endParaRPr lang="pt-B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FUNDAMENTADO NO PRINCIPIO </a:t>
            </a:r>
          </a:p>
          <a:p>
            <a:pPr>
              <a:buNone/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</a:p>
          <a:p>
            <a:pPr>
              <a:buNone/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“TREE TO BAAR”      </a:t>
            </a:r>
            <a:endParaRPr 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900" b="1" dirty="0" smtClean="0"/>
              <a:t>            </a:t>
            </a:r>
            <a:r>
              <a:rPr lang="pt-BR" sz="2900" b="1" dirty="0" smtClean="0">
                <a:solidFill>
                  <a:srgbClr val="C00000"/>
                </a:solidFill>
              </a:rPr>
              <a:t>CACAU, CHOCOLATE, ALIMENTO</a:t>
            </a:r>
            <a:r>
              <a:rPr lang="pt-BR" sz="2900" b="1" dirty="0" smtClean="0"/>
              <a:t/>
            </a:r>
            <a:br>
              <a:rPr lang="pt-BR" sz="2900" b="1" dirty="0" smtClean="0"/>
            </a:br>
            <a:r>
              <a:rPr lang="pt-BR" sz="2900" b="1" dirty="0" smtClean="0"/>
              <a:t>                            </a:t>
            </a:r>
          </a:p>
        </p:txBody>
      </p:sp>
      <p:sp>
        <p:nvSpPr>
          <p:cNvPr id="5" name="Elipse 4"/>
          <p:cNvSpPr/>
          <p:nvPr/>
        </p:nvSpPr>
        <p:spPr>
          <a:xfrm>
            <a:off x="3923928" y="5733256"/>
            <a:ext cx="792088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827584" y="5733256"/>
            <a:ext cx="856362" cy="9291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6732240" y="5733256"/>
            <a:ext cx="864096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1DA8E04-0F05-476A-82B1-6F67599A17F0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http://2.bp.blogspot.com/-Fjw5kglFW8U/U1Q1Mu7_W5I/AAAAAAAAAYQ/6zj_XaFsVSI/s1600/C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8568952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1DA8E04-0F05-476A-82B1-6F67599A17F0}" type="slidenum">
              <a:rPr lang="pt-BR" smtClean="0"/>
              <a:pPr/>
              <a:t>7</a:t>
            </a:fld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214282" y="0"/>
            <a:ext cx="8572560" cy="3643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357158" y="1285860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accent3">
                    <a:lumMod val="75000"/>
                  </a:schemeClr>
                </a:solidFill>
              </a:rPr>
              <a:t>CACAU CHOCOLATE ALIMENTO</a:t>
            </a:r>
            <a:endParaRPr lang="pt-BR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http://2.bp.blogspot.com/-Fjw5kglFW8U/U1Q1Mu7_W5I/AAAAAAAAAYQ/6zj_XaFsVSI/s1600/C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8568952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1DA8E04-0F05-476A-82B1-6F67599A17F0}" type="slidenum">
              <a:rPr lang="pt-BR" smtClean="0"/>
              <a:pPr/>
              <a:t>8</a:t>
            </a:fld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-2180" y="0"/>
            <a:ext cx="8572560" cy="3643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357158" y="1285860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B32C16">
                    <a:lumMod val="75000"/>
                  </a:srgbClr>
                </a:solidFill>
              </a:rPr>
              <a:t>CACAU CHOCOLATE ALIMENTO</a:t>
            </a:r>
            <a:endParaRPr lang="pt-BR" sz="3600" b="1" dirty="0">
              <a:solidFill>
                <a:srgbClr val="B32C16">
                  <a:lumMod val="75000"/>
                </a:srgb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771800" y="5151675"/>
            <a:ext cx="1080120" cy="2769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rgbClr val="FFFF00"/>
                </a:solidFill>
              </a:rPr>
              <a:t>INTENSO</a:t>
            </a:r>
            <a:endParaRPr lang="pt-BR" sz="1200" dirty="0">
              <a:solidFill>
                <a:srgbClr val="FFFF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284100" y="4976178"/>
            <a:ext cx="1079988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rgbClr val="FFFF00"/>
                </a:solidFill>
              </a:rPr>
              <a:t>MEIO INTENSO</a:t>
            </a:r>
            <a:endParaRPr lang="pt-BR" sz="1200" b="1" dirty="0">
              <a:solidFill>
                <a:srgbClr val="FFFF0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755576" y="4298613"/>
            <a:ext cx="792088" cy="21544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pt-BR" sz="800" b="1" dirty="0" smtClean="0">
                <a:solidFill>
                  <a:srgbClr val="FFFF00"/>
                </a:solidFill>
              </a:rPr>
              <a:t>INTENSO</a:t>
            </a:r>
            <a:endParaRPr lang="pt-BR" sz="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O bom e o mau colesterol&#10;&#10;Água (sangue) e gordura (colesterol) não se misturam&#10;&#10;  O Colesterol é transportado no sangue pa...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867645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496944" cy="1340768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pt-BR" sz="2400" b="1" dirty="0" smtClean="0">
                <a:solidFill>
                  <a:srgbClr val="002060"/>
                </a:solidFill>
              </a:rPr>
              <a:t> </a:t>
            </a:r>
            <a:br>
              <a:rPr lang="pt-BR" sz="2400" b="1" dirty="0" smtClean="0">
                <a:solidFill>
                  <a:srgbClr val="002060"/>
                </a:solidFill>
              </a:rPr>
            </a:br>
            <a:r>
              <a:rPr lang="pt-BR" sz="2400" b="1" dirty="0" smtClean="0">
                <a:solidFill>
                  <a:srgbClr val="002060"/>
                </a:solidFill>
              </a:rPr>
              <a:t>            </a:t>
            </a:r>
            <a:r>
              <a:rPr lang="pt-BR" sz="3200" b="1" dirty="0" smtClean="0">
                <a:solidFill>
                  <a:srgbClr val="002060"/>
                </a:solidFill>
              </a:rPr>
              <a:t>CACAU, CHOCOLATE, ALIMENTO</a:t>
            </a:r>
            <a:r>
              <a:rPr lang="pt-BR" sz="2400" b="1" dirty="0" smtClean="0">
                <a:solidFill>
                  <a:srgbClr val="002060"/>
                </a:solidFill>
              </a:rPr>
              <a:t/>
            </a:r>
            <a:br>
              <a:rPr lang="pt-BR" sz="2400" b="1" dirty="0" smtClean="0">
                <a:solidFill>
                  <a:srgbClr val="002060"/>
                </a:solidFill>
              </a:rPr>
            </a:br>
            <a:r>
              <a:rPr lang="pt-BR" sz="2400" b="1" dirty="0" smtClean="0">
                <a:solidFill>
                  <a:srgbClr val="002060"/>
                </a:solidFill>
              </a:rPr>
              <a:t>                                 </a:t>
            </a:r>
            <a:endParaRPr lang="pt-BR" sz="2700" b="1" dirty="0">
              <a:solidFill>
                <a:srgbClr val="002060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1DA8E04-0F05-476A-82B1-6F67599A17F0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Papel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alcão Envidraçado">
  <a:themeElements>
    <a:clrScheme name="Balcão Envidraçado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etrô">
  <a:themeElements>
    <a:clrScheme name="Metrô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ô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ô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écnica">
  <a:themeElements>
    <a:clrScheme name="Técnica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écnica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écnic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pulent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Ápice">
  <a:themeElements>
    <a:clrScheme name="Áp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Áp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p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Fundição">
  <a:themeElements>
    <a:clrScheme name="Fundição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undição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undiçã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6331</TotalTime>
  <Words>817</Words>
  <Application>Microsoft Office PowerPoint</Application>
  <PresentationFormat>Apresentação na tela (4:3)</PresentationFormat>
  <Paragraphs>210</Paragraphs>
  <Slides>28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18</vt:i4>
      </vt:variant>
      <vt:variant>
        <vt:lpstr>Tema</vt:lpstr>
      </vt:variant>
      <vt:variant>
        <vt:i4>8</vt:i4>
      </vt:variant>
      <vt:variant>
        <vt:lpstr>Títulos de slides</vt:lpstr>
      </vt:variant>
      <vt:variant>
        <vt:i4>28</vt:i4>
      </vt:variant>
    </vt:vector>
  </HeadingPairs>
  <TitlesOfParts>
    <vt:vector size="54" baseType="lpstr">
      <vt:lpstr>Aharoni</vt:lpstr>
      <vt:lpstr>Aparajita</vt:lpstr>
      <vt:lpstr>AR BERKLEY</vt:lpstr>
      <vt:lpstr>Arial</vt:lpstr>
      <vt:lpstr>Book Antiqua</vt:lpstr>
      <vt:lpstr>Calibri</vt:lpstr>
      <vt:lpstr>Century Schoolbook</vt:lpstr>
      <vt:lpstr>Consolas</vt:lpstr>
      <vt:lpstr>Constantia</vt:lpstr>
      <vt:lpstr>Corbel</vt:lpstr>
      <vt:lpstr>Franklin Gothic Book</vt:lpstr>
      <vt:lpstr>Lucida Sans</vt:lpstr>
      <vt:lpstr>Rockwell</vt:lpstr>
      <vt:lpstr>Segoe Script</vt:lpstr>
      <vt:lpstr>Trebuchet MS</vt:lpstr>
      <vt:lpstr>Wingdings</vt:lpstr>
      <vt:lpstr>Wingdings 2</vt:lpstr>
      <vt:lpstr>Wingdings 3</vt:lpstr>
      <vt:lpstr>Papel</vt:lpstr>
      <vt:lpstr>Balcão Envidraçado</vt:lpstr>
      <vt:lpstr>Metrô</vt:lpstr>
      <vt:lpstr>Técnica</vt:lpstr>
      <vt:lpstr>Opulento</vt:lpstr>
      <vt:lpstr>Ápice</vt:lpstr>
      <vt:lpstr>Tema do Office</vt:lpstr>
      <vt:lpstr>Fundição</vt:lpstr>
      <vt:lpstr>         Cacau Chocolate Alimento                              Senado do Futuro </vt:lpstr>
      <vt:lpstr>  - O CACAU COMO MATÉRIA PRIMA Á EUROPA   O CACAU COMO MATÉRIA PRIMA AO NOSSO     CHOCOLATE</vt:lpstr>
      <vt:lpstr>                 CACAU, CHOCOLATE, ALIMENTO                        </vt:lpstr>
      <vt:lpstr>CACAU CHOCOLATE ALIMENTO</vt:lpstr>
      <vt:lpstr>        CACAU, CHOCOLATE , ALIMENTO</vt:lpstr>
      <vt:lpstr>            CACAU, CHOCOLATE, ALIMENTO                             </vt:lpstr>
      <vt:lpstr>Apresentação do PowerPoint</vt:lpstr>
      <vt:lpstr>Apresentação do PowerPoint</vt:lpstr>
      <vt:lpstr>              CACAU, CHOCOLATE, ALIMENTO                                  </vt:lpstr>
      <vt:lpstr>        CACAU, CHOCOLATE, ALIMENTO                         </vt:lpstr>
      <vt:lpstr>        CACAU, CHOCOLATE, ALIMENTO</vt:lpstr>
      <vt:lpstr>           Cacau Chocolate Alimento                             Senado do Futuro </vt:lpstr>
      <vt:lpstr>                CACAU, CHOCOLATE, ALIMENTO                              </vt:lpstr>
      <vt:lpstr>                        CACAU, CHOCOLATE, ALIMENTO                                       </vt:lpstr>
      <vt:lpstr>                   Cacau, Chocolate, Alimento                                         </vt:lpstr>
      <vt:lpstr>  Cacau, Chocolate, Alimento </vt:lpstr>
      <vt:lpstr>Apresentação do PowerPoint</vt:lpstr>
      <vt:lpstr>                                 Cacau, Chocolate, Alimento                                         </vt:lpstr>
      <vt:lpstr>       CHOCOLATE, CACAU, ALIMENTO </vt:lpstr>
      <vt:lpstr>       CACAU, CHOCOLATE ALIMENTO                       </vt:lpstr>
      <vt:lpstr>                           CACAU, CHOCOLATE, ALIMENTO                 </vt:lpstr>
      <vt:lpstr>        CACAU, CHOCOLATE, ALIMENTO               </vt:lpstr>
      <vt:lpstr>                CACAU, CHOCOLATE, ALIMENTO                                 </vt:lpstr>
      <vt:lpstr>                                       CACAU, CHOCOLATE, ALIMENTO                                               </vt:lpstr>
      <vt:lpstr>            CACAU, CHOCOLATE,  ALIMENTO                                       </vt:lpstr>
      <vt:lpstr>               CACAU, CHOCOLATE, ALIMENTO                                 </vt:lpstr>
      <vt:lpstr>                        Cacau, Chocolate, Alimento                                                  </vt:lpstr>
      <vt:lpstr>Apresentação do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Maria Hollanda</cp:lastModifiedBy>
  <cp:revision>191</cp:revision>
  <cp:lastPrinted>2022-11-30T19:46:37Z</cp:lastPrinted>
  <dcterms:created xsi:type="dcterms:W3CDTF">2017-02-27T13:35:57Z</dcterms:created>
  <dcterms:modified xsi:type="dcterms:W3CDTF">2022-11-30T19:50:47Z</dcterms:modified>
</cp:coreProperties>
</file>