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jpeg"/>
  <Override PartName="/ppt/media/image7.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8" r:id="rId3"/>
    <p:sldId id="259" r:id="rId4"/>
    <p:sldId id="278" r:id="rId5"/>
    <p:sldId id="260" r:id="rId6"/>
    <p:sldId id="266" r:id="rId7"/>
    <p:sldId id="267" r:id="rId8"/>
    <p:sldId id="261" r:id="rId9"/>
    <p:sldId id="262" r:id="rId10"/>
    <p:sldId id="271" r:id="rId11"/>
    <p:sldId id="264" r:id="rId12"/>
    <p:sldId id="273" r:id="rId13"/>
    <p:sldId id="274" r:id="rId14"/>
    <p:sldId id="280" r:id="rId15"/>
    <p:sldId id="276" r:id="rId1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1" y="1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3F74308-01B2-42DD-89C5-2FC9B0662E0B}" type="datetimeFigureOut">
              <a:rPr lang="pt-BR" smtClean="0"/>
              <a:t>26/05/2026</a:t>
            </a:fld>
            <a:endParaRPr lang="pt-BR"/>
          </a:p>
        </p:txBody>
      </p:sp>
      <p:sp>
        <p:nvSpPr>
          <p:cNvPr id="4" name="Espaço Reservado para Imagem de Slide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54889BE-A7E2-4C87-B39D-622B18066762}" type="slidenum">
              <a:rPr lang="pt-BR" smtClean="0"/>
              <a:t>‹nº›</a:t>
            </a:fld>
            <a:endParaRPr lang="pt-BR"/>
          </a:p>
        </p:txBody>
      </p:sp>
    </p:spTree>
    <p:extLst>
      <p:ext uri="{BB962C8B-B14F-4D97-AF65-F5344CB8AC3E}">
        <p14:creationId xmlns:p14="http://schemas.microsoft.com/office/powerpoint/2010/main" val="66494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BR"/>
          </a:p>
        </p:txBody>
      </p:sp>
      <p:sp>
        <p:nvSpPr>
          <p:cNvPr id="3" name="Notes Placeholder 2"/>
          <p:cNvSpPr>
            <a:spLocks noGrp="1"/>
          </p:cNvSpPr>
          <p:nvPr>
            <p:ph type="body" idx="1"/>
          </p:nvPr>
        </p:nvSpPr>
        <p:spPr/>
        <p:txBody>
          <a:bodyPr/>
          <a:lstStyle/>
          <a:p>
            <a:r>
              <a:rPr lang="en-US" dirty="0"/>
              <a:t>A APA é um case de sucesso no Sertão brasileiro. Nascemos em 2003, em Petrolina, e hoje somos uma referência nacional. Em 22 anos, mais de 3.500 pessoas passaram pela nossa entidade. Atuamos em sete cidades do Vale do São Francisco, mostrando um alcance regional impressionante. Em 2023, o CBCP nos convidou para apresentar nosso modelo em workshops pelo Brasil. Nosso case não é só sobre medalhas; é sobre presença territorial, metodologia e gestão. Vamos ver como esse modelo funciona na prática.</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pt-BR"/>
          </a:p>
        </p:txBody>
      </p:sp>
      <p:sp>
        <p:nvSpPr>
          <p:cNvPr id="3" name="Notes Placeholder 2"/>
          <p:cNvSpPr>
            <a:spLocks noGrp="1"/>
          </p:cNvSpPr>
          <p:nvPr>
            <p:ph type="body" idx="1"/>
          </p:nvPr>
        </p:nvSpPr>
        <p:spPr/>
        <p:txBody>
          <a:bodyPr/>
          <a:lstStyle/>
          <a:p>
            <a:r>
              <a:rPr lang="en-US" dirty="0"/>
              <a:t>Nosso modelo vai do acolhimento à excelência esportiva. A medalha começa muito antes da pista, ela começa no acesso. A APA oferece uma jornada contínua para atletas, desde a iniciação até o alto rendimento. Temos escolinhas gratuitas, núcleos em diversas cidades e projetos como o Atletismo Inclusivo. Nosso objetivo é acolher com excelência, promover a formação social e oferecer esporte de qualidade. Inclusão e alto rendimento não competem; eles se alimentam. E os resultados paralímpicos comprovam isso.</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política pública precisa, de fato, chegar ao interior. O Nordeste é uma fronteira estratégica para a formação de atletas com deficiência. A experiência da APA mostra que o interior tem talentos e clubes preparados. O desafio é garantir que recursos, equipamentos e infraestrutura cheguem a esses clubes, que estão próximos dos atletas. O Senado pode fortalecer mecanismos de descentralização, previsibilidade de financiamento e critérios que considerem as desigualdades regionais. Isso nos leva a pensar em como os centros regionais podem mudar a geografia do acesso.</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Então, o pedido é claro: transformar esse case em política de Estado. A APA não pede privilégio; apresentamos evidências de que o paradesporto cresce com território, governança e investimento. Fortalecer o CBCP é essencial, assim como criar apoio permanente a centros regionais fora dos grandes eixos. Precisamos priorizar a descentralização, a acessibilidade e a continuidade. Fazer do Complexo do Sertão um símbolo nacional. Onde há política pública, gestão e território, o paradesporto deixa de ser promessa e se torna um projeto de país.</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330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
          <p:cNvSpPr/>
          <p:nvPr/>
        </p:nvSpPr>
        <p:spPr>
          <a:xfrm>
            <a:off x="0" y="1"/>
            <a:ext cx="12192000" cy="133351"/>
          </a:xfrm>
          <a:prstGeom prst="rect">
            <a:avLst/>
          </a:prstGeom>
          <a:solidFill>
            <a:srgbClr val="0B3D2E"/>
          </a:solidFill>
          <a:ln/>
        </p:spPr>
      </p:sp>
      <p:sp>
        <p:nvSpPr>
          <p:cNvPr id="6" name="Text 2"/>
          <p:cNvSpPr/>
          <p:nvPr/>
        </p:nvSpPr>
        <p:spPr>
          <a:xfrm>
            <a:off x="342875" y="450072"/>
            <a:ext cx="8534400" cy="369332"/>
          </a:xfrm>
          <a:prstGeom prst="rect">
            <a:avLst/>
          </a:prstGeom>
          <a:noFill/>
          <a:ln/>
        </p:spPr>
        <p:txBody>
          <a:bodyPr wrap="square" lIns="0" tIns="0" rIns="0" bIns="0" rtlCol="0" anchor="t">
            <a:spAutoFit/>
          </a:bodyPr>
          <a:lstStyle/>
          <a:p>
            <a:pPr algn="l"/>
            <a:r>
              <a:rPr lang="en-US" sz="2400" b="1" spc="1" dirty="0">
                <a:solidFill>
                  <a:schemeClr val="tx1"/>
                </a:solidFill>
                <a:latin typeface="Times New Roman" panose="02020603050405020304" pitchFamily="18" charset="0"/>
                <a:ea typeface="Inter ExtraBold" pitchFamily="34" charset="-122"/>
                <a:cs typeface="Times New Roman" panose="02020603050405020304" pitchFamily="18" charset="0"/>
              </a:rPr>
              <a:t>DESCENTRALIZAÇÃO</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Text 3"/>
          <p:cNvSpPr/>
          <p:nvPr/>
        </p:nvSpPr>
        <p:spPr>
          <a:xfrm>
            <a:off x="342875" y="1060544"/>
            <a:ext cx="4038599" cy="680186"/>
          </a:xfrm>
          <a:prstGeom prst="rect">
            <a:avLst/>
          </a:prstGeom>
          <a:noFill/>
          <a:ln/>
        </p:spPr>
        <p:txBody>
          <a:bodyPr wrap="square" lIns="0" tIns="0" rIns="0" bIns="0" rtlCol="0" anchor="t">
            <a:spAutoFit/>
          </a:bodyPr>
          <a:lstStyle/>
          <a:p>
            <a:pPr algn="l">
              <a:lnSpc>
                <a:spcPct val="84800"/>
              </a:lnSpc>
            </a:pPr>
            <a:r>
              <a:rPr lang="en-US" sz="2600" b="1" spc="-1" dirty="0">
                <a:solidFill>
                  <a:srgbClr val="0B3D2E"/>
                </a:solidFill>
                <a:latin typeface="Times New Roman" panose="02020603050405020304" pitchFamily="18" charset="0"/>
                <a:ea typeface="Inter ExtraBold" pitchFamily="34" charset="-122"/>
                <a:cs typeface="Times New Roman" panose="02020603050405020304" pitchFamily="18" charset="0"/>
              </a:rPr>
              <a:t>Política pública precisa chegar ao interior</a:t>
            </a:r>
            <a:endParaRPr lang="en-US" sz="2600" dirty="0">
              <a:latin typeface="Times New Roman" panose="02020603050405020304" pitchFamily="18" charset="0"/>
              <a:cs typeface="Times New Roman" panose="02020603050405020304" pitchFamily="18" charset="0"/>
            </a:endParaRPr>
          </a:p>
        </p:txBody>
      </p:sp>
      <p:sp>
        <p:nvSpPr>
          <p:cNvPr id="12" name="Text 8"/>
          <p:cNvSpPr/>
          <p:nvPr/>
        </p:nvSpPr>
        <p:spPr>
          <a:xfrm>
            <a:off x="5502861" y="2153029"/>
            <a:ext cx="2109552" cy="238207"/>
          </a:xfrm>
          <a:prstGeom prst="rect">
            <a:avLst/>
          </a:prstGeom>
          <a:noFill/>
          <a:ln/>
        </p:spPr>
        <p:txBody>
          <a:bodyPr wrap="none" lIns="0" tIns="0" rIns="0" bIns="0" rtlCol="0" anchor="t">
            <a:spAutoFit/>
          </a:bodyPr>
          <a:lstStyle/>
          <a:p>
            <a:pPr algn="l">
              <a:lnSpc>
                <a:spcPct val="86400"/>
              </a:lnSpc>
            </a:pPr>
            <a:r>
              <a:rPr lang="en-US" b="1" dirty="0">
                <a:solidFill>
                  <a:srgbClr val="0B3D2E"/>
                </a:solidFill>
                <a:latin typeface="Times New Roman" panose="02020603050405020304" pitchFamily="18" charset="0"/>
                <a:ea typeface="Inter ExtraBold" pitchFamily="34" charset="-122"/>
                <a:cs typeface="Times New Roman" panose="02020603050405020304" pitchFamily="18" charset="0"/>
              </a:rPr>
              <a:t>Descentralização real</a:t>
            </a:r>
            <a:endParaRPr lang="en-US" dirty="0">
              <a:latin typeface="Times New Roman" panose="02020603050405020304" pitchFamily="18" charset="0"/>
              <a:cs typeface="Times New Roman" panose="02020603050405020304" pitchFamily="18" charset="0"/>
            </a:endParaRPr>
          </a:p>
        </p:txBody>
      </p:sp>
      <p:sp>
        <p:nvSpPr>
          <p:cNvPr id="21" name="Text 17"/>
          <p:cNvSpPr/>
          <p:nvPr/>
        </p:nvSpPr>
        <p:spPr>
          <a:xfrm>
            <a:off x="8991600" y="2154876"/>
            <a:ext cx="2340384" cy="238207"/>
          </a:xfrm>
          <a:prstGeom prst="rect">
            <a:avLst/>
          </a:prstGeom>
          <a:noFill/>
          <a:ln/>
        </p:spPr>
        <p:txBody>
          <a:bodyPr wrap="none" lIns="0" tIns="0" rIns="0" bIns="0" rtlCol="0" anchor="t">
            <a:spAutoFit/>
          </a:bodyPr>
          <a:lstStyle/>
          <a:p>
            <a:pPr algn="l">
              <a:lnSpc>
                <a:spcPct val="86400"/>
              </a:lnSpc>
            </a:pPr>
            <a:r>
              <a:rPr lang="en-US" b="1" dirty="0">
                <a:solidFill>
                  <a:srgbClr val="0B3D2E"/>
                </a:solidFill>
                <a:latin typeface="Times New Roman" panose="02020603050405020304" pitchFamily="18" charset="0"/>
                <a:ea typeface="Inter ExtraBold"/>
                <a:cs typeface="Times New Roman" panose="02020603050405020304" pitchFamily="18" charset="0"/>
              </a:rPr>
              <a:t>Infraestrutura acessível</a:t>
            </a:r>
            <a:endParaRPr lang="en-US" dirty="0">
              <a:latin typeface="Times New Roman" panose="02020603050405020304" pitchFamily="18" charset="0"/>
              <a:ea typeface="Inter ExtraBold"/>
              <a:cs typeface="Times New Roman" panose="02020603050405020304" pitchFamily="18" charset="0"/>
            </a:endParaRPr>
          </a:p>
        </p:txBody>
      </p:sp>
      <p:sp>
        <p:nvSpPr>
          <p:cNvPr id="23" name="Shape 19"/>
          <p:cNvSpPr/>
          <p:nvPr/>
        </p:nvSpPr>
        <p:spPr>
          <a:xfrm>
            <a:off x="0" y="5746164"/>
            <a:ext cx="12192000" cy="1111835"/>
          </a:xfrm>
          <a:prstGeom prst="rect">
            <a:avLst/>
          </a:prstGeom>
          <a:solidFill>
            <a:srgbClr val="0B3D2E"/>
          </a:solidFill>
          <a:ln/>
        </p:spPr>
      </p:sp>
      <p:sp>
        <p:nvSpPr>
          <p:cNvPr id="24" name="Text 20"/>
          <p:cNvSpPr/>
          <p:nvPr/>
        </p:nvSpPr>
        <p:spPr>
          <a:xfrm>
            <a:off x="228601" y="6128508"/>
            <a:ext cx="11963399" cy="347146"/>
          </a:xfrm>
          <a:prstGeom prst="rect">
            <a:avLst/>
          </a:prstGeom>
          <a:noFill/>
          <a:ln/>
        </p:spPr>
        <p:txBody>
          <a:bodyPr wrap="square" lIns="0" tIns="0" rIns="0" bIns="0" rtlCol="0" anchor="t">
            <a:spAutoFit/>
          </a:bodyPr>
          <a:lstStyle/>
          <a:p>
            <a:pPr algn="l">
              <a:lnSpc>
                <a:spcPct val="93600"/>
              </a:lnSpc>
            </a:pPr>
            <a:r>
              <a:rPr lang="en-US" sz="2400" b="1" dirty="0">
                <a:solidFill>
                  <a:srgbClr val="F7F4EA"/>
                </a:solidFill>
                <a:latin typeface="Times New Roman" panose="02020603050405020304" pitchFamily="18" charset="0"/>
                <a:ea typeface="Inter ExtraBold" pitchFamily="34" charset="-122"/>
                <a:cs typeface="Times New Roman" panose="02020603050405020304" pitchFamily="18" charset="0"/>
              </a:rPr>
              <a:t>O desafio nacional é fazer a política pública encontrar os </a:t>
            </a:r>
            <a:r>
              <a:rPr lang="en-US" sz="2400" b="1" dirty="0">
                <a:solidFill>
                  <a:srgbClr val="D57A1F"/>
                </a:solidFill>
                <a:latin typeface="Times New Roman" panose="02020603050405020304" pitchFamily="18" charset="0"/>
                <a:ea typeface="Inter ExtraBold" pitchFamily="34" charset="-122"/>
                <a:cs typeface="Times New Roman" panose="02020603050405020304" pitchFamily="18" charset="0"/>
              </a:rPr>
              <a:t>clubes que estão perto dos atletas</a:t>
            </a:r>
            <a:r>
              <a:rPr lang="en-US" sz="2400" b="1" dirty="0">
                <a:solidFill>
                  <a:srgbClr val="F7F4EA"/>
                </a:solidFill>
                <a:latin typeface="Times New Roman" panose="02020603050405020304" pitchFamily="18" charset="0"/>
                <a:ea typeface="Inter ExtraBold" pitchFamily="34"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6" name="Text 22"/>
          <p:cNvSpPr/>
          <p:nvPr/>
        </p:nvSpPr>
        <p:spPr>
          <a:xfrm>
            <a:off x="8153400" y="5505451"/>
            <a:ext cx="3429000" cy="221450"/>
          </a:xfrm>
          <a:prstGeom prst="rect">
            <a:avLst/>
          </a:prstGeom>
          <a:noFill/>
          <a:ln/>
        </p:spPr>
        <p:txBody>
          <a:bodyPr wrap="square" lIns="0" tIns="45381" rIns="0" bIns="0" rtlCol="0" anchor="t">
            <a:spAutoFit/>
          </a:bodyPr>
          <a:lstStyle/>
          <a:p>
            <a:pPr algn="l">
              <a:lnSpc>
                <a:spcPct val="108800"/>
              </a:lnSpc>
            </a:pPr>
            <a:endParaRPr lang="en-US" sz="1133" dirty="0"/>
          </a:p>
        </p:txBody>
      </p:sp>
      <p:sp>
        <p:nvSpPr>
          <p:cNvPr id="28" name="Retângulo: Cantos Arredondados 27">
            <a:extLst>
              <a:ext uri="{FF2B5EF4-FFF2-40B4-BE49-F238E27FC236}">
                <a16:creationId xmlns:a16="http://schemas.microsoft.com/office/drawing/2014/main" id="{D1D01E29-1812-5C9E-BC4B-5FAF00F1CCBB}"/>
              </a:ext>
            </a:extLst>
          </p:cNvPr>
          <p:cNvSpPr/>
          <p:nvPr/>
        </p:nvSpPr>
        <p:spPr>
          <a:xfrm>
            <a:off x="5154948" y="2744029"/>
            <a:ext cx="2805378" cy="140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4000"/>
              </a:lnSpc>
            </a:pP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Critérios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nacionais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devem</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considerar</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desigualdades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regionais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e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fortalecer</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clubes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fora dos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grandes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eixos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29" name="Retângulo: Cantos Arredondados 28">
            <a:extLst>
              <a:ext uri="{FF2B5EF4-FFF2-40B4-BE49-F238E27FC236}">
                <a16:creationId xmlns:a16="http://schemas.microsoft.com/office/drawing/2014/main" id="{4A47B183-82D4-7FD5-297C-D989DAF44FEA}"/>
              </a:ext>
            </a:extLst>
          </p:cNvPr>
          <p:cNvSpPr/>
          <p:nvPr/>
        </p:nvSpPr>
        <p:spPr>
          <a:xfrm>
            <a:off x="8760543" y="2724653"/>
            <a:ext cx="2805378" cy="140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4000"/>
              </a:lnSpc>
            </a:pP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Equipamentos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regionais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reduzem</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custos de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deslocamento</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e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aproximam</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o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esporte</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da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vida</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 das </a:t>
            </a:r>
            <a:r>
              <a:rPr lang="en-US" sz="1600" dirty="0" err="1">
                <a:solidFill>
                  <a:srgbClr val="1F2933"/>
                </a:solidFill>
                <a:latin typeface="Times New Roman" panose="02020603050405020304" pitchFamily="18" charset="0"/>
                <a:ea typeface="Inter" pitchFamily="34" charset="-122"/>
                <a:cs typeface="Times New Roman" panose="02020603050405020304" pitchFamily="18" charset="0"/>
              </a:rPr>
              <a:t>famílias</a:t>
            </a: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32" name="Retângulo 31">
            <a:extLst>
              <a:ext uri="{FF2B5EF4-FFF2-40B4-BE49-F238E27FC236}">
                <a16:creationId xmlns:a16="http://schemas.microsoft.com/office/drawing/2014/main" id="{822C4942-7FBC-1147-8C95-B5657D14E43F}"/>
              </a:ext>
            </a:extLst>
          </p:cNvPr>
          <p:cNvSpPr/>
          <p:nvPr/>
        </p:nvSpPr>
        <p:spPr>
          <a:xfrm>
            <a:off x="190475" y="2615886"/>
            <a:ext cx="4343400" cy="16262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07200"/>
              </a:lnSpc>
            </a:pP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A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experiência</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da APA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demonstra</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que o interior/</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sertão</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tem</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atletas</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técnicos</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famílias</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e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clubes</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preparados</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o que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precisa</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avançar</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é a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chegada</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regular de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estrutura</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1800" dirty="0" err="1">
                <a:solidFill>
                  <a:schemeClr val="tx1"/>
                </a:solidFill>
                <a:latin typeface="Times New Roman" panose="02020603050405020304" pitchFamily="18" charset="0"/>
                <a:ea typeface="Inter" pitchFamily="34" charset="-122"/>
                <a:cs typeface="Times New Roman" panose="02020603050405020304" pitchFamily="18" charset="0"/>
              </a:rPr>
              <a:t>pública</a:t>
            </a:r>
            <a:r>
              <a:rPr lang="en-US" sz="1800" dirty="0">
                <a:solidFill>
                  <a:schemeClr val="tx1"/>
                </a:solidFill>
                <a:latin typeface="Times New Roman" panose="02020603050405020304" pitchFamily="18" charset="0"/>
                <a:ea typeface="Inter" pitchFamily="34" charset="-122"/>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34" name="Imagem 33">
            <a:extLst>
              <a:ext uri="{FF2B5EF4-FFF2-40B4-BE49-F238E27FC236}">
                <a16:creationId xmlns:a16="http://schemas.microsoft.com/office/drawing/2014/main" id="{AF4FD686-1475-B88F-130E-3FF98B1CA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59368"/>
            <a:ext cx="3810000" cy="16954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0"/>
          <p:cNvSpPr/>
          <p:nvPr/>
        </p:nvSpPr>
        <p:spPr>
          <a:xfrm>
            <a:off x="0" y="0"/>
            <a:ext cx="5715000" cy="6858000"/>
          </a:xfrm>
          <a:prstGeom prst="rect">
            <a:avLst/>
          </a:prstGeom>
          <a:solidFill>
            <a:srgbClr val="0B3D2E"/>
          </a:solidFill>
          <a:ln/>
        </p:spPr>
      </p:sp>
      <p:sp>
        <p:nvSpPr>
          <p:cNvPr id="6" name="Text 2"/>
          <p:cNvSpPr/>
          <p:nvPr/>
        </p:nvSpPr>
        <p:spPr>
          <a:xfrm>
            <a:off x="628651" y="1000126"/>
            <a:ext cx="4095751" cy="383182"/>
          </a:xfrm>
          <a:prstGeom prst="rect">
            <a:avLst/>
          </a:prstGeom>
          <a:noFill/>
          <a:ln/>
        </p:spPr>
        <p:txBody>
          <a:bodyPr wrap="square" lIns="0" tIns="0" rIns="0" bIns="0" rtlCol="0" anchor="t">
            <a:spAutoFit/>
          </a:bodyPr>
          <a:lstStyle/>
          <a:p>
            <a:pPr algn="l">
              <a:lnSpc>
                <a:spcPct val="83200"/>
              </a:lnSpc>
            </a:pPr>
            <a:endParaRPr lang="en-US" sz="3000" dirty="0"/>
          </a:p>
        </p:txBody>
      </p:sp>
      <p:sp>
        <p:nvSpPr>
          <p:cNvPr id="7" name="Text 3"/>
          <p:cNvSpPr/>
          <p:nvPr/>
        </p:nvSpPr>
        <p:spPr>
          <a:xfrm>
            <a:off x="162128" y="379350"/>
            <a:ext cx="4872140" cy="1608646"/>
          </a:xfrm>
          <a:prstGeom prst="rect">
            <a:avLst/>
          </a:prstGeom>
          <a:noFill/>
          <a:ln/>
        </p:spPr>
        <p:txBody>
          <a:bodyPr wrap="square" lIns="0" tIns="0" rIns="0" bIns="0" rtlCol="0" anchor="t">
            <a:spAutoFit/>
          </a:bodyPr>
          <a:lstStyle/>
          <a:p>
            <a:pPr algn="just">
              <a:lnSpc>
                <a:spcPct val="102400"/>
              </a:lnSpc>
            </a:pPr>
            <a:r>
              <a:rPr lang="en-US" sz="2600" b="1" dirty="0">
                <a:solidFill>
                  <a:srgbClr val="F7F4EA">
                    <a:alpha val="92000"/>
                  </a:srgbClr>
                </a:solidFill>
                <a:latin typeface="Times New Roman" panose="02020603050405020304" pitchFamily="18" charset="0"/>
                <a:ea typeface="Inter Bold" pitchFamily="34" charset="-122"/>
                <a:cs typeface="Times New Roman" panose="02020603050405020304" pitchFamily="18" charset="0"/>
              </a:rPr>
              <a:t>A APA </a:t>
            </a:r>
            <a:r>
              <a:rPr lang="en-US" sz="2600" b="1" dirty="0" err="1">
                <a:solidFill>
                  <a:srgbClr val="F7F4EA">
                    <a:alpha val="92000"/>
                  </a:srgbClr>
                </a:solidFill>
                <a:latin typeface="Times New Roman" panose="02020603050405020304" pitchFamily="18" charset="0"/>
                <a:ea typeface="Inter Bold" pitchFamily="34" charset="-122"/>
                <a:cs typeface="Times New Roman" panose="02020603050405020304" pitchFamily="18" charset="0"/>
              </a:rPr>
              <a:t>apresenta</a:t>
            </a:r>
            <a:r>
              <a:rPr lang="en-US" sz="2600" b="1" dirty="0">
                <a:solidFill>
                  <a:srgbClr val="F7F4EA">
                    <a:alpha val="92000"/>
                  </a:srgbClr>
                </a:solidFill>
                <a:latin typeface="Times New Roman" panose="02020603050405020304" pitchFamily="18" charset="0"/>
                <a:ea typeface="Inter Bold" pitchFamily="34" charset="-122"/>
                <a:cs typeface="Times New Roman" panose="02020603050405020304" pitchFamily="18" charset="0"/>
              </a:rPr>
              <a:t> evidências de que o paradesporto cresce quando território, governança e investimento caminham juntos.</a:t>
            </a:r>
            <a:endParaRPr lang="en-US" sz="2600" dirty="0">
              <a:latin typeface="Times New Roman" panose="02020603050405020304" pitchFamily="18" charset="0"/>
              <a:cs typeface="Times New Roman" panose="02020603050405020304" pitchFamily="18" charset="0"/>
            </a:endParaRPr>
          </a:p>
        </p:txBody>
      </p:sp>
      <p:sp>
        <p:nvSpPr>
          <p:cNvPr id="9" name="Text 5"/>
          <p:cNvSpPr/>
          <p:nvPr/>
        </p:nvSpPr>
        <p:spPr>
          <a:xfrm>
            <a:off x="6267451" y="332385"/>
            <a:ext cx="2945802" cy="276999"/>
          </a:xfrm>
          <a:prstGeom prst="rect">
            <a:avLst/>
          </a:prstGeom>
          <a:noFill/>
          <a:ln/>
        </p:spPr>
        <p:txBody>
          <a:bodyPr wrap="square" lIns="0" tIns="0" rIns="0" bIns="0" rtlCol="0" anchor="t">
            <a:spAutoFit/>
          </a:bodyPr>
          <a:lstStyle/>
          <a:p>
            <a:pPr algn="l"/>
            <a:r>
              <a:rPr lang="en-US" b="1" spc="3" dirty="0">
                <a:solidFill>
                  <a:schemeClr val="tx1"/>
                </a:solidFill>
                <a:latin typeface="Times New Roman" panose="02020603050405020304" pitchFamily="18" charset="0"/>
                <a:ea typeface="Inter Black" pitchFamily="34" charset="-122"/>
                <a:cs typeface="Times New Roman" panose="02020603050405020304" pitchFamily="18" charset="0"/>
              </a:rPr>
              <a:t>PEDIDO INSTITUCIONAL</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1" name="Text 7"/>
          <p:cNvSpPr/>
          <p:nvPr/>
        </p:nvSpPr>
        <p:spPr>
          <a:xfrm>
            <a:off x="5924551" y="2176873"/>
            <a:ext cx="685800" cy="254493"/>
          </a:xfrm>
          <a:prstGeom prst="rect">
            <a:avLst/>
          </a:prstGeom>
          <a:noFill/>
          <a:ln/>
        </p:spPr>
        <p:txBody>
          <a:bodyPr wrap="square" lIns="0" tIns="0" rIns="0" bIns="0" rtlCol="0" anchor="t">
            <a:spAutoFit/>
          </a:bodyPr>
          <a:lstStyle/>
          <a:p>
            <a:pPr algn="l">
              <a:lnSpc>
                <a:spcPct val="80000"/>
              </a:lnSpc>
            </a:pPr>
            <a:endParaRPr lang="en-US" sz="2067" dirty="0"/>
          </a:p>
        </p:txBody>
      </p:sp>
      <p:sp>
        <p:nvSpPr>
          <p:cNvPr id="12" name="Text 8"/>
          <p:cNvSpPr/>
          <p:nvPr/>
        </p:nvSpPr>
        <p:spPr>
          <a:xfrm>
            <a:off x="6400800" y="1797749"/>
            <a:ext cx="5334000" cy="567976"/>
          </a:xfrm>
          <a:prstGeom prst="rect">
            <a:avLst/>
          </a:prstGeom>
          <a:noFill/>
          <a:ln/>
        </p:spPr>
        <p:txBody>
          <a:bodyPr wrap="square" lIns="0" tIns="0" rIns="0" bIns="0" rtlCol="0" anchor="t">
            <a:spAutoFit/>
          </a:bodyPr>
          <a:lstStyle/>
          <a:p>
            <a:pPr algn="just">
              <a:lnSpc>
                <a:spcPct val="105600"/>
              </a:lnSpc>
            </a:pPr>
            <a:r>
              <a:rPr lang="en-US" b="1" dirty="0">
                <a:solidFill>
                  <a:srgbClr val="0B3D2E"/>
                </a:solidFill>
                <a:latin typeface="Times New Roman" panose="02020603050405020304" pitchFamily="18" charset="0"/>
                <a:ea typeface="Inter Black" pitchFamily="34" charset="-122"/>
                <a:cs typeface="Times New Roman" panose="02020603050405020304" pitchFamily="18" charset="0"/>
              </a:rPr>
              <a:t>Fortalecer o CBCP</a:t>
            </a:r>
            <a:r>
              <a:rPr lang="en-US" dirty="0">
                <a:solidFill>
                  <a:srgbClr val="1F2933"/>
                </a:solidFill>
                <a:latin typeface="Times New Roman" panose="02020603050405020304" pitchFamily="18" charset="0"/>
                <a:ea typeface="Inter SemiBold" pitchFamily="34" charset="-122"/>
                <a:cs typeface="Times New Roman" panose="02020603050405020304" pitchFamily="18" charset="0"/>
              </a:rPr>
              <a:t> como eixo estruturante dos clubes e associações paradesportivas.</a:t>
            </a:r>
            <a:endParaRPr lang="en-US" dirty="0">
              <a:latin typeface="Times New Roman" panose="02020603050405020304" pitchFamily="18" charset="0"/>
              <a:cs typeface="Times New Roman" panose="02020603050405020304" pitchFamily="18" charset="0"/>
            </a:endParaRPr>
          </a:p>
        </p:txBody>
      </p:sp>
      <p:sp>
        <p:nvSpPr>
          <p:cNvPr id="13" name="Text 9"/>
          <p:cNvSpPr/>
          <p:nvPr/>
        </p:nvSpPr>
        <p:spPr>
          <a:xfrm>
            <a:off x="5924551" y="2889313"/>
            <a:ext cx="685800" cy="258789"/>
          </a:xfrm>
          <a:prstGeom prst="rect">
            <a:avLst/>
          </a:prstGeom>
          <a:noFill/>
          <a:ln/>
        </p:spPr>
        <p:txBody>
          <a:bodyPr wrap="square" lIns="0" tIns="0" rIns="0" bIns="0" rtlCol="0" anchor="t">
            <a:spAutoFit/>
          </a:bodyPr>
          <a:lstStyle/>
          <a:p>
            <a:pPr algn="l">
              <a:lnSpc>
                <a:spcPct val="80000"/>
              </a:lnSpc>
            </a:pPr>
            <a:endParaRPr lang="en-US" sz="2067" dirty="0"/>
          </a:p>
        </p:txBody>
      </p:sp>
      <p:sp>
        <p:nvSpPr>
          <p:cNvPr id="14" name="Text 10"/>
          <p:cNvSpPr/>
          <p:nvPr/>
        </p:nvSpPr>
        <p:spPr>
          <a:xfrm>
            <a:off x="6391072" y="2754750"/>
            <a:ext cx="5343728" cy="567976"/>
          </a:xfrm>
          <a:prstGeom prst="rect">
            <a:avLst/>
          </a:prstGeom>
          <a:noFill/>
          <a:ln/>
        </p:spPr>
        <p:txBody>
          <a:bodyPr wrap="square" lIns="0" tIns="0" rIns="0" bIns="0" rtlCol="0" anchor="t">
            <a:spAutoFit/>
          </a:bodyPr>
          <a:lstStyle/>
          <a:p>
            <a:pPr algn="just">
              <a:lnSpc>
                <a:spcPct val="105600"/>
              </a:lnSpc>
            </a:pPr>
            <a:r>
              <a:rPr lang="en-US" dirty="0">
                <a:solidFill>
                  <a:srgbClr val="1F2933"/>
                </a:solidFill>
                <a:latin typeface="Times New Roman" panose="02020603050405020304" pitchFamily="18" charset="0"/>
                <a:ea typeface="Inter SemiBold" pitchFamily="34" charset="-122"/>
                <a:cs typeface="Times New Roman" panose="02020603050405020304" pitchFamily="18" charset="0"/>
              </a:rPr>
              <a:t>Criar apoio permanente a </a:t>
            </a:r>
            <a:r>
              <a:rPr lang="en-US" b="1" dirty="0">
                <a:solidFill>
                  <a:srgbClr val="0B3D2E"/>
                </a:solidFill>
                <a:latin typeface="Times New Roman" panose="02020603050405020304" pitchFamily="18" charset="0"/>
                <a:ea typeface="Inter Black" pitchFamily="34" charset="-122"/>
                <a:cs typeface="Times New Roman" panose="02020603050405020304" pitchFamily="18" charset="0"/>
              </a:rPr>
              <a:t>centros regionais de alto rendimento</a:t>
            </a:r>
            <a:r>
              <a:rPr lang="en-US" dirty="0">
                <a:solidFill>
                  <a:srgbClr val="1F2933"/>
                </a:solidFill>
                <a:latin typeface="Times New Roman" panose="02020603050405020304" pitchFamily="18" charset="0"/>
                <a:ea typeface="Inter SemiBold" pitchFamily="34" charset="-122"/>
                <a:cs typeface="Times New Roman" panose="02020603050405020304" pitchFamily="18" charset="0"/>
              </a:rPr>
              <a:t> fora dos grandes eixos.</a:t>
            </a:r>
            <a:endParaRPr lang="en-US" dirty="0">
              <a:latin typeface="Times New Roman" panose="02020603050405020304" pitchFamily="18" charset="0"/>
              <a:cs typeface="Times New Roman" panose="02020603050405020304" pitchFamily="18" charset="0"/>
            </a:endParaRPr>
          </a:p>
        </p:txBody>
      </p:sp>
      <p:sp>
        <p:nvSpPr>
          <p:cNvPr id="16" name="Text 12"/>
          <p:cNvSpPr/>
          <p:nvPr/>
        </p:nvSpPr>
        <p:spPr>
          <a:xfrm>
            <a:off x="6404042" y="3844066"/>
            <a:ext cx="5330758" cy="567976"/>
          </a:xfrm>
          <a:prstGeom prst="rect">
            <a:avLst/>
          </a:prstGeom>
          <a:noFill/>
          <a:ln/>
        </p:spPr>
        <p:txBody>
          <a:bodyPr wrap="square" lIns="0" tIns="0" rIns="0" bIns="0" rtlCol="0" anchor="t">
            <a:spAutoFit/>
          </a:bodyPr>
          <a:lstStyle/>
          <a:p>
            <a:pPr algn="just">
              <a:lnSpc>
                <a:spcPct val="105600"/>
              </a:lnSpc>
            </a:pPr>
            <a:r>
              <a:rPr lang="en-US" dirty="0">
                <a:solidFill>
                  <a:srgbClr val="1F2933"/>
                </a:solidFill>
                <a:latin typeface="Times New Roman" panose="02020603050405020304" pitchFamily="18" charset="0"/>
                <a:ea typeface="Inter SemiBold" pitchFamily="34" charset="-122"/>
                <a:cs typeface="Times New Roman" panose="02020603050405020304" pitchFamily="18" charset="0"/>
              </a:rPr>
              <a:t>Priorizar </a:t>
            </a:r>
            <a:r>
              <a:rPr lang="en-US" b="1" dirty="0">
                <a:solidFill>
                  <a:srgbClr val="2F80ED"/>
                </a:solidFill>
                <a:latin typeface="Times New Roman" panose="02020603050405020304" pitchFamily="18" charset="0"/>
                <a:ea typeface="Inter Black" pitchFamily="34" charset="-122"/>
                <a:cs typeface="Times New Roman" panose="02020603050405020304" pitchFamily="18" charset="0"/>
              </a:rPr>
              <a:t>descentralização</a:t>
            </a:r>
            <a:r>
              <a:rPr lang="en-US" dirty="0">
                <a:solidFill>
                  <a:srgbClr val="1F2933"/>
                </a:solidFill>
                <a:latin typeface="Times New Roman" panose="02020603050405020304" pitchFamily="18" charset="0"/>
                <a:ea typeface="Inter SemiBold" pitchFamily="34" charset="-122"/>
                <a:cs typeface="Times New Roman" panose="02020603050405020304" pitchFamily="18" charset="0"/>
              </a:rPr>
              <a:t>, acessibilidade, base esportiva, governança e continuidade.</a:t>
            </a:r>
            <a:endParaRPr lang="en-US" dirty="0">
              <a:latin typeface="Times New Roman" panose="02020603050405020304" pitchFamily="18" charset="0"/>
              <a:cs typeface="Times New Roman" panose="02020603050405020304" pitchFamily="18" charset="0"/>
            </a:endParaRPr>
          </a:p>
        </p:txBody>
      </p:sp>
      <p:sp>
        <p:nvSpPr>
          <p:cNvPr id="18" name="Text 14"/>
          <p:cNvSpPr/>
          <p:nvPr/>
        </p:nvSpPr>
        <p:spPr>
          <a:xfrm>
            <a:off x="6402421" y="4876800"/>
            <a:ext cx="5334000" cy="567976"/>
          </a:xfrm>
          <a:prstGeom prst="rect">
            <a:avLst/>
          </a:prstGeom>
          <a:noFill/>
          <a:ln/>
        </p:spPr>
        <p:txBody>
          <a:bodyPr wrap="square" lIns="0" tIns="0" rIns="0" bIns="0" rtlCol="0" anchor="t">
            <a:spAutoFit/>
          </a:bodyPr>
          <a:lstStyle/>
          <a:p>
            <a:pPr algn="just">
              <a:lnSpc>
                <a:spcPct val="105600"/>
              </a:lnSpc>
            </a:pPr>
            <a:r>
              <a:rPr lang="en-US" dirty="0" err="1">
                <a:solidFill>
                  <a:srgbClr val="1F2933"/>
                </a:solidFill>
                <a:latin typeface="Times New Roman" panose="02020603050405020304" pitchFamily="18" charset="0"/>
                <a:ea typeface="Inter SemiBold" pitchFamily="34" charset="-122"/>
                <a:cs typeface="Times New Roman" panose="02020603050405020304" pitchFamily="18" charset="0"/>
              </a:rPr>
              <a:t>Apoiar</a:t>
            </a:r>
            <a:r>
              <a:rPr lang="en-US" dirty="0">
                <a:solidFill>
                  <a:srgbClr val="1F2933"/>
                </a:solidFill>
                <a:latin typeface="Times New Roman" panose="02020603050405020304" pitchFamily="18" charset="0"/>
                <a:ea typeface="Inter SemiBold" pitchFamily="34" charset="-122"/>
                <a:cs typeface="Times New Roman" panose="02020603050405020304" pitchFamily="18" charset="0"/>
              </a:rPr>
              <a:t> a </a:t>
            </a:r>
            <a:r>
              <a:rPr lang="en-US" dirty="0" err="1">
                <a:solidFill>
                  <a:srgbClr val="1F2933"/>
                </a:solidFill>
                <a:latin typeface="Times New Roman" panose="02020603050405020304" pitchFamily="18" charset="0"/>
                <a:ea typeface="Inter SemiBold" pitchFamily="34" charset="-122"/>
                <a:cs typeface="Times New Roman" panose="02020603050405020304" pitchFamily="18" charset="0"/>
              </a:rPr>
              <a:t>contrução</a:t>
            </a:r>
            <a:r>
              <a:rPr lang="en-US" dirty="0">
                <a:solidFill>
                  <a:srgbClr val="1F2933"/>
                </a:solidFill>
                <a:latin typeface="Times New Roman" panose="02020603050405020304" pitchFamily="18" charset="0"/>
                <a:ea typeface="Inter SemiBold" pitchFamily="34" charset="-122"/>
                <a:cs typeface="Times New Roman" panose="02020603050405020304" pitchFamily="18" charset="0"/>
              </a:rPr>
              <a:t> do </a:t>
            </a:r>
            <a:r>
              <a:rPr lang="en-US" b="1" dirty="0" err="1">
                <a:solidFill>
                  <a:srgbClr val="0B3D2E"/>
                </a:solidFill>
                <a:latin typeface="Times New Roman" panose="02020603050405020304" pitchFamily="18" charset="0"/>
                <a:ea typeface="Inter Black" pitchFamily="34" charset="-122"/>
                <a:cs typeface="Times New Roman" panose="02020603050405020304" pitchFamily="18" charset="0"/>
              </a:rPr>
              <a:t>Complexo</a:t>
            </a:r>
            <a:r>
              <a:rPr lang="en-US" b="1" dirty="0">
                <a:solidFill>
                  <a:srgbClr val="0B3D2E"/>
                </a:solidFill>
                <a:latin typeface="Times New Roman" panose="02020603050405020304" pitchFamily="18" charset="0"/>
                <a:ea typeface="Inter Black" pitchFamily="34" charset="-122"/>
                <a:cs typeface="Times New Roman" panose="02020603050405020304" pitchFamily="18" charset="0"/>
              </a:rPr>
              <a:t> </a:t>
            </a:r>
            <a:r>
              <a:rPr lang="en-US" b="1" dirty="0" err="1">
                <a:solidFill>
                  <a:srgbClr val="0B3D2E"/>
                </a:solidFill>
                <a:latin typeface="Times New Roman" panose="02020603050405020304" pitchFamily="18" charset="0"/>
                <a:ea typeface="Inter Black" pitchFamily="34" charset="-122"/>
                <a:cs typeface="Times New Roman" panose="02020603050405020304" pitchFamily="18" charset="0"/>
              </a:rPr>
              <a:t>esportivo</a:t>
            </a:r>
            <a:r>
              <a:rPr lang="en-US" b="1" dirty="0">
                <a:solidFill>
                  <a:srgbClr val="0B3D2E"/>
                </a:solidFill>
                <a:latin typeface="Times New Roman" panose="02020603050405020304" pitchFamily="18" charset="0"/>
                <a:ea typeface="Inter Black" pitchFamily="34" charset="-122"/>
                <a:cs typeface="Times New Roman" panose="02020603050405020304" pitchFamily="18" charset="0"/>
              </a:rPr>
              <a:t> de alto </a:t>
            </a:r>
            <a:r>
              <a:rPr lang="en-US" b="1" dirty="0" err="1">
                <a:solidFill>
                  <a:srgbClr val="0B3D2E"/>
                </a:solidFill>
                <a:latin typeface="Times New Roman" panose="02020603050405020304" pitchFamily="18" charset="0"/>
                <a:ea typeface="Inter Black" pitchFamily="34" charset="-122"/>
                <a:cs typeface="Times New Roman" panose="02020603050405020304" pitchFamily="18" charset="0"/>
              </a:rPr>
              <a:t>rendimento</a:t>
            </a:r>
            <a:r>
              <a:rPr lang="en-US" b="1" dirty="0">
                <a:solidFill>
                  <a:srgbClr val="0B3D2E"/>
                </a:solidFill>
                <a:latin typeface="Times New Roman" panose="02020603050405020304" pitchFamily="18" charset="0"/>
                <a:ea typeface="Inter Black" pitchFamily="34" charset="-122"/>
                <a:cs typeface="Times New Roman" panose="02020603050405020304" pitchFamily="18" charset="0"/>
              </a:rPr>
              <a:t> do </a:t>
            </a:r>
            <a:r>
              <a:rPr lang="en-US" b="1" dirty="0" err="1">
                <a:solidFill>
                  <a:srgbClr val="0B3D2E"/>
                </a:solidFill>
                <a:latin typeface="Times New Roman" panose="02020603050405020304" pitchFamily="18" charset="0"/>
                <a:ea typeface="Inter Black" pitchFamily="34" charset="-122"/>
                <a:cs typeface="Times New Roman" panose="02020603050405020304" pitchFamily="18" charset="0"/>
              </a:rPr>
              <a:t>Sertão</a:t>
            </a:r>
            <a:endParaRPr lang="en-US" dirty="0">
              <a:latin typeface="Times New Roman" panose="02020603050405020304" pitchFamily="18" charset="0"/>
              <a:cs typeface="Times New Roman" panose="02020603050405020304" pitchFamily="18" charset="0"/>
            </a:endParaRPr>
          </a:p>
        </p:txBody>
      </p:sp>
      <p:pic>
        <p:nvPicPr>
          <p:cNvPr id="2" name="Imagem 1">
            <a:extLst>
              <a:ext uri="{FF2B5EF4-FFF2-40B4-BE49-F238E27FC236}">
                <a16:creationId xmlns:a16="http://schemas.microsoft.com/office/drawing/2014/main" id="{42848F75-320C-8DE6-70CC-516FD44BD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35096"/>
            <a:ext cx="2581072" cy="1148577"/>
          </a:xfrm>
          <a:prstGeom prst="rect">
            <a:avLst/>
          </a:prstGeom>
        </p:spPr>
      </p:pic>
      <p:pic>
        <p:nvPicPr>
          <p:cNvPr id="26" name="Imagem 25">
            <a:extLst>
              <a:ext uri="{FF2B5EF4-FFF2-40B4-BE49-F238E27FC236}">
                <a16:creationId xmlns:a16="http://schemas.microsoft.com/office/drawing/2014/main" id="{85E363A0-E745-42BE-7FE6-2950EDF6E2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07" y="2336545"/>
            <a:ext cx="5095186" cy="3395961"/>
          </a:xfrm>
          <a:prstGeom prst="rect">
            <a:avLst/>
          </a:prstGeom>
        </p:spPr>
      </p:pic>
      <p:pic>
        <p:nvPicPr>
          <p:cNvPr id="28" name="Imagem 27">
            <a:extLst>
              <a:ext uri="{FF2B5EF4-FFF2-40B4-BE49-F238E27FC236}">
                <a16:creationId xmlns:a16="http://schemas.microsoft.com/office/drawing/2014/main" id="{2ED01702-4AF0-452B-4ED8-E413E3239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13" y="2242031"/>
            <a:ext cx="5659451" cy="37720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8D8A51C-4A54-D91D-B75E-F7E1D6A0D97B}"/>
              </a:ext>
            </a:extLst>
          </p:cNvPr>
          <p:cNvPicPr>
            <a:picLocks noChangeAspect="1"/>
          </p:cNvPicPr>
          <p:nvPr/>
        </p:nvPicPr>
        <p:blipFill>
          <a:blip r:embed="rId2"/>
          <a:stretch>
            <a:fillRect/>
          </a:stretch>
        </p:blipFill>
        <p:spPr>
          <a:xfrm>
            <a:off x="-762000" y="-457200"/>
            <a:ext cx="13487400" cy="75765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p:cNvSpPr/>
          <p:nvPr/>
        </p:nvSpPr>
        <p:spPr>
          <a:xfrm>
            <a:off x="2228851" y="400051"/>
            <a:ext cx="7420493" cy="370551"/>
          </a:xfrm>
          <a:prstGeom prst="rect">
            <a:avLst/>
          </a:prstGeom>
          <a:noFill/>
          <a:ln/>
        </p:spPr>
        <p:txBody>
          <a:bodyPr wrap="none" lIns="0" tIns="0" rIns="0" bIns="0" rtlCol="0" anchor="t">
            <a:spAutoFit/>
          </a:bodyPr>
          <a:lstStyle/>
          <a:p>
            <a:pPr algn="l">
              <a:lnSpc>
                <a:spcPct val="86400"/>
              </a:lnSpc>
            </a:pPr>
            <a:r>
              <a:rPr lang="en-US" sz="2800" b="1" spc="-1" dirty="0">
                <a:solidFill>
                  <a:srgbClr val="0B3D2E"/>
                </a:solidFill>
                <a:latin typeface="Inter ExtraBold" pitchFamily="34" charset="0"/>
                <a:ea typeface="Inter ExtraBold" pitchFamily="34" charset="-122"/>
                <a:cs typeface="Inter ExtraBold" pitchFamily="34" charset="-120"/>
              </a:rPr>
              <a:t>A APA É UM CASE DO SERTÃO BRASILEIRO</a:t>
            </a:r>
            <a:endParaRPr lang="en-US" sz="2800" dirty="0"/>
          </a:p>
        </p:txBody>
      </p:sp>
      <p:sp>
        <p:nvSpPr>
          <p:cNvPr id="6" name="Text 2"/>
          <p:cNvSpPr/>
          <p:nvPr/>
        </p:nvSpPr>
        <p:spPr>
          <a:xfrm>
            <a:off x="1295400" y="1062119"/>
            <a:ext cx="672748" cy="325474"/>
          </a:xfrm>
          <a:prstGeom prst="rect">
            <a:avLst/>
          </a:prstGeom>
          <a:noFill/>
          <a:ln/>
        </p:spPr>
        <p:txBody>
          <a:bodyPr wrap="none" lIns="0" tIns="0" rIns="0" bIns="0" rtlCol="0" anchor="t">
            <a:spAutoFit/>
          </a:bodyPr>
          <a:lstStyle/>
          <a:p>
            <a:pPr algn="l">
              <a:lnSpc>
                <a:spcPct val="80000"/>
              </a:lnSpc>
            </a:pPr>
            <a:r>
              <a:rPr lang="en-US" sz="2600" b="1" spc="-1" dirty="0">
                <a:solidFill>
                  <a:srgbClr val="D57A1F"/>
                </a:solidFill>
                <a:latin typeface="Times New Roman" panose="02020603050405020304" pitchFamily="18" charset="0"/>
                <a:ea typeface="Inter ExtraBold" pitchFamily="34" charset="-122"/>
                <a:cs typeface="Times New Roman" panose="02020603050405020304" pitchFamily="18" charset="0"/>
              </a:rPr>
              <a:t>2003</a:t>
            </a:r>
            <a:endParaRPr lang="en-US" sz="2600" dirty="0">
              <a:latin typeface="Times New Roman" panose="02020603050405020304" pitchFamily="18" charset="0"/>
              <a:cs typeface="Times New Roman" panose="02020603050405020304" pitchFamily="18" charset="0"/>
            </a:endParaRPr>
          </a:p>
        </p:txBody>
      </p:sp>
      <p:sp>
        <p:nvSpPr>
          <p:cNvPr id="7" name="Text 3"/>
          <p:cNvSpPr/>
          <p:nvPr/>
        </p:nvSpPr>
        <p:spPr>
          <a:xfrm>
            <a:off x="609600" y="1533654"/>
            <a:ext cx="2557463" cy="426720"/>
          </a:xfrm>
          <a:prstGeom prst="rect">
            <a:avLst/>
          </a:prstGeom>
          <a:noFill/>
          <a:ln/>
        </p:spPr>
        <p:txBody>
          <a:bodyPr wrap="square" lIns="0" tIns="0" rIns="0" bIns="0" rtlCol="0" anchor="t">
            <a:spAutoFit/>
          </a:bodyPr>
          <a:lstStyle/>
          <a:p>
            <a:pPr algn="l">
              <a:lnSpc>
                <a:spcPct val="102400"/>
              </a:lnSpc>
            </a:pPr>
            <a:r>
              <a:rPr lang="en-US" sz="1400" dirty="0">
                <a:solidFill>
                  <a:srgbClr val="1F2933"/>
                </a:solidFill>
                <a:latin typeface="Times New Roman" panose="02020603050405020304" pitchFamily="18" charset="0"/>
                <a:ea typeface="Inter SemiBold" pitchFamily="34" charset="-122"/>
                <a:cs typeface="Times New Roman" panose="02020603050405020304" pitchFamily="18" charset="0"/>
              </a:rPr>
              <a:t>Nasce em Petrolina a partir de um grupo de corredores.</a:t>
            </a:r>
            <a:endParaRPr lang="en-US" sz="1400" dirty="0">
              <a:latin typeface="Times New Roman" panose="02020603050405020304" pitchFamily="18" charset="0"/>
              <a:cs typeface="Times New Roman" panose="02020603050405020304" pitchFamily="18" charset="0"/>
            </a:endParaRPr>
          </a:p>
        </p:txBody>
      </p:sp>
      <p:sp>
        <p:nvSpPr>
          <p:cNvPr id="8" name="Text 4"/>
          <p:cNvSpPr/>
          <p:nvPr/>
        </p:nvSpPr>
        <p:spPr>
          <a:xfrm>
            <a:off x="4248151" y="1068718"/>
            <a:ext cx="672748" cy="325474"/>
          </a:xfrm>
          <a:prstGeom prst="rect">
            <a:avLst/>
          </a:prstGeom>
          <a:noFill/>
          <a:ln/>
        </p:spPr>
        <p:txBody>
          <a:bodyPr wrap="none" lIns="0" tIns="0" rIns="0" bIns="0" rtlCol="0" anchor="t">
            <a:spAutoFit/>
          </a:bodyPr>
          <a:lstStyle/>
          <a:p>
            <a:pPr algn="l">
              <a:lnSpc>
                <a:spcPct val="80000"/>
              </a:lnSpc>
            </a:pPr>
            <a:r>
              <a:rPr lang="en-US" sz="2600" b="1" spc="-1" dirty="0">
                <a:solidFill>
                  <a:srgbClr val="D57A1F"/>
                </a:solidFill>
                <a:latin typeface="Times New Roman" panose="02020603050405020304" pitchFamily="18" charset="0"/>
                <a:ea typeface="Inter ExtraBold" pitchFamily="34" charset="-122"/>
                <a:cs typeface="Times New Roman" panose="02020603050405020304" pitchFamily="18" charset="0"/>
              </a:rPr>
              <a:t>2006</a:t>
            </a:r>
            <a:endParaRPr lang="en-US" sz="2600" dirty="0">
              <a:latin typeface="Times New Roman" panose="02020603050405020304" pitchFamily="18" charset="0"/>
              <a:cs typeface="Times New Roman" panose="02020603050405020304" pitchFamily="18" charset="0"/>
            </a:endParaRPr>
          </a:p>
        </p:txBody>
      </p:sp>
      <p:sp>
        <p:nvSpPr>
          <p:cNvPr id="9" name="Text 5"/>
          <p:cNvSpPr/>
          <p:nvPr/>
        </p:nvSpPr>
        <p:spPr>
          <a:xfrm>
            <a:off x="3383255" y="1532007"/>
            <a:ext cx="2651837" cy="426720"/>
          </a:xfrm>
          <a:prstGeom prst="rect">
            <a:avLst/>
          </a:prstGeom>
          <a:noFill/>
          <a:ln/>
        </p:spPr>
        <p:txBody>
          <a:bodyPr wrap="square" lIns="0" tIns="0" rIns="0" bIns="0" rtlCol="0" anchor="t">
            <a:spAutoFit/>
          </a:bodyPr>
          <a:lstStyle/>
          <a:p>
            <a:pPr algn="l">
              <a:lnSpc>
                <a:spcPct val="102400"/>
              </a:lnSpc>
            </a:pPr>
            <a:r>
              <a:rPr lang="en-US" sz="1400" dirty="0">
                <a:solidFill>
                  <a:srgbClr val="1F2933"/>
                </a:solidFill>
                <a:latin typeface="Times New Roman" panose="02020603050405020304" pitchFamily="18" charset="0"/>
                <a:ea typeface="Inter SemiBold" pitchFamily="34" charset="-122"/>
                <a:cs typeface="Times New Roman" panose="02020603050405020304" pitchFamily="18" charset="0"/>
              </a:rPr>
              <a:t>A associação é oficialmente constituída como entidade esportiva.</a:t>
            </a:r>
            <a:endParaRPr lang="en-US" sz="1400" dirty="0">
              <a:latin typeface="Times New Roman" panose="02020603050405020304" pitchFamily="18" charset="0"/>
              <a:cs typeface="Times New Roman" panose="02020603050405020304" pitchFamily="18" charset="0"/>
            </a:endParaRPr>
          </a:p>
        </p:txBody>
      </p:sp>
      <p:sp>
        <p:nvSpPr>
          <p:cNvPr id="10" name="Text 6"/>
          <p:cNvSpPr/>
          <p:nvPr/>
        </p:nvSpPr>
        <p:spPr>
          <a:xfrm>
            <a:off x="7106920" y="1060274"/>
            <a:ext cx="666336" cy="320088"/>
          </a:xfrm>
          <a:prstGeom prst="rect">
            <a:avLst/>
          </a:prstGeom>
          <a:noFill/>
          <a:ln/>
        </p:spPr>
        <p:txBody>
          <a:bodyPr wrap="none" lIns="0" tIns="0" rIns="0" bIns="0" rtlCol="0" anchor="t">
            <a:spAutoFit/>
          </a:bodyPr>
          <a:lstStyle/>
          <a:p>
            <a:pPr algn="l">
              <a:lnSpc>
                <a:spcPct val="80000"/>
              </a:lnSpc>
            </a:pPr>
            <a:r>
              <a:rPr lang="en-US" sz="2600" b="1" spc="-1" dirty="0">
                <a:solidFill>
                  <a:srgbClr val="D57A1F"/>
                </a:solidFill>
                <a:latin typeface="Times New Roman" panose="02020603050405020304" pitchFamily="18" charset="0"/>
                <a:ea typeface="Inter ExtraBold" pitchFamily="34" charset="-122"/>
                <a:cs typeface="Times New Roman" panose="02020603050405020304" pitchFamily="18" charset="0"/>
              </a:rPr>
              <a:t>2016</a:t>
            </a:r>
            <a:endParaRPr lang="en-US" sz="2600" dirty="0">
              <a:latin typeface="Times New Roman" panose="02020603050405020304" pitchFamily="18" charset="0"/>
              <a:cs typeface="Times New Roman" panose="02020603050405020304" pitchFamily="18" charset="0"/>
            </a:endParaRPr>
          </a:p>
        </p:txBody>
      </p:sp>
      <p:sp>
        <p:nvSpPr>
          <p:cNvPr id="11" name="Text 7"/>
          <p:cNvSpPr/>
          <p:nvPr/>
        </p:nvSpPr>
        <p:spPr>
          <a:xfrm>
            <a:off x="6251284" y="1484286"/>
            <a:ext cx="2773655" cy="426720"/>
          </a:xfrm>
          <a:prstGeom prst="rect">
            <a:avLst/>
          </a:prstGeom>
          <a:noFill/>
          <a:ln/>
        </p:spPr>
        <p:txBody>
          <a:bodyPr wrap="square" lIns="0" tIns="0" rIns="0" bIns="0" rtlCol="0" anchor="t">
            <a:spAutoFit/>
          </a:bodyPr>
          <a:lstStyle/>
          <a:p>
            <a:pPr algn="l">
              <a:lnSpc>
                <a:spcPct val="102400"/>
              </a:lnSpc>
            </a:pPr>
            <a:r>
              <a:rPr lang="en-US" sz="1400" dirty="0">
                <a:solidFill>
                  <a:srgbClr val="1F2933"/>
                </a:solidFill>
                <a:latin typeface="Times New Roman" panose="02020603050405020304" pitchFamily="18" charset="0"/>
                <a:ea typeface="Inter SemiBold" pitchFamily="34" charset="-122"/>
                <a:cs typeface="Times New Roman" panose="02020603050405020304" pitchFamily="18" charset="0"/>
              </a:rPr>
              <a:t>Reconhecida como entidade de </a:t>
            </a:r>
            <a:r>
              <a:rPr lang="en-US" sz="1400" b="1" dirty="0">
                <a:solidFill>
                  <a:srgbClr val="0B3D2E"/>
                </a:solidFill>
                <a:latin typeface="Times New Roman" panose="02020603050405020304" pitchFamily="18" charset="0"/>
                <a:ea typeface="Inter ExtraBold" pitchFamily="34" charset="-122"/>
                <a:cs typeface="Times New Roman" panose="02020603050405020304" pitchFamily="18" charset="0"/>
              </a:rPr>
              <a:t>utilidade pública municipal</a:t>
            </a:r>
            <a:r>
              <a:rPr lang="en-US" sz="1400" dirty="0">
                <a:solidFill>
                  <a:srgbClr val="1F2933"/>
                </a:solidFill>
                <a:latin typeface="Times New Roman" panose="02020603050405020304" pitchFamily="18" charset="0"/>
                <a:ea typeface="Inter SemiBold" pitchFamily="34" charset="-122"/>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2" name="Text 8"/>
          <p:cNvSpPr/>
          <p:nvPr/>
        </p:nvSpPr>
        <p:spPr>
          <a:xfrm>
            <a:off x="10038061" y="1067505"/>
            <a:ext cx="957264" cy="320088"/>
          </a:xfrm>
          <a:prstGeom prst="rect">
            <a:avLst/>
          </a:prstGeom>
          <a:noFill/>
          <a:ln/>
        </p:spPr>
        <p:txBody>
          <a:bodyPr wrap="square" lIns="0" tIns="0" rIns="0" bIns="0" rtlCol="0" anchor="t">
            <a:spAutoFit/>
          </a:bodyPr>
          <a:lstStyle/>
          <a:p>
            <a:pPr algn="l">
              <a:lnSpc>
                <a:spcPct val="80000"/>
              </a:lnSpc>
            </a:pPr>
            <a:r>
              <a:rPr lang="en-US" sz="2600" b="1" spc="-1" dirty="0">
                <a:solidFill>
                  <a:srgbClr val="D57A1F"/>
                </a:solidFill>
                <a:latin typeface="Times New Roman" panose="02020603050405020304" pitchFamily="18" charset="0"/>
                <a:ea typeface="Inter ExtraBold" pitchFamily="34" charset="-122"/>
                <a:cs typeface="Times New Roman" panose="02020603050405020304" pitchFamily="18" charset="0"/>
              </a:rPr>
              <a:t>2023</a:t>
            </a:r>
            <a:endParaRPr lang="en-US" sz="2600" dirty="0">
              <a:latin typeface="Times New Roman" panose="02020603050405020304" pitchFamily="18" charset="0"/>
              <a:cs typeface="Times New Roman" panose="02020603050405020304" pitchFamily="18" charset="0"/>
            </a:endParaRPr>
          </a:p>
        </p:txBody>
      </p:sp>
      <p:sp>
        <p:nvSpPr>
          <p:cNvPr id="13" name="Text 9"/>
          <p:cNvSpPr/>
          <p:nvPr/>
        </p:nvSpPr>
        <p:spPr>
          <a:xfrm>
            <a:off x="9024939" y="1474558"/>
            <a:ext cx="2557463" cy="646459"/>
          </a:xfrm>
          <a:prstGeom prst="rect">
            <a:avLst/>
          </a:prstGeom>
          <a:noFill/>
          <a:ln/>
        </p:spPr>
        <p:txBody>
          <a:bodyPr wrap="square" lIns="0" tIns="0" rIns="0" bIns="0" rtlCol="0" anchor="t">
            <a:spAutoFit/>
          </a:bodyPr>
          <a:lstStyle/>
          <a:p>
            <a:pPr algn="just">
              <a:lnSpc>
                <a:spcPct val="102400"/>
              </a:lnSpc>
            </a:pPr>
            <a:r>
              <a:rPr lang="en-US" sz="1400" dirty="0">
                <a:solidFill>
                  <a:srgbClr val="1F2933"/>
                </a:solidFill>
                <a:latin typeface="Times New Roman" panose="02020603050405020304" pitchFamily="18" charset="0"/>
                <a:ea typeface="Inter SemiBold" pitchFamily="34" charset="-122"/>
                <a:cs typeface="Times New Roman" panose="02020603050405020304" pitchFamily="18" charset="0"/>
              </a:rPr>
              <a:t>Convidada pelo CBCP para apresentar seu </a:t>
            </a:r>
            <a:r>
              <a:rPr lang="en-US" sz="1400" b="1" dirty="0">
                <a:solidFill>
                  <a:srgbClr val="0B3D2E"/>
                </a:solidFill>
                <a:latin typeface="Times New Roman" panose="02020603050405020304" pitchFamily="18" charset="0"/>
                <a:ea typeface="Inter ExtraBold" pitchFamily="34" charset="-122"/>
                <a:cs typeface="Times New Roman" panose="02020603050405020304" pitchFamily="18" charset="0"/>
              </a:rPr>
              <a:t>case paralímpico</a:t>
            </a:r>
            <a:r>
              <a:rPr lang="en-US" sz="1400" dirty="0">
                <a:solidFill>
                  <a:srgbClr val="1F2933"/>
                </a:solidFill>
                <a:latin typeface="Times New Roman" panose="02020603050405020304" pitchFamily="18" charset="0"/>
                <a:ea typeface="Inter SemiBold" pitchFamily="34" charset="-122"/>
                <a:cs typeface="Times New Roman" panose="02020603050405020304" pitchFamily="18" charset="0"/>
              </a:rPr>
              <a:t> em workshops pelo Brasil.</a:t>
            </a:r>
            <a:endParaRPr lang="en-US" sz="1400" dirty="0">
              <a:latin typeface="Times New Roman" panose="02020603050405020304" pitchFamily="18" charset="0"/>
              <a:cs typeface="Times New Roman" panose="02020603050405020304" pitchFamily="18" charset="0"/>
            </a:endParaRPr>
          </a:p>
        </p:txBody>
      </p:sp>
      <p:sp>
        <p:nvSpPr>
          <p:cNvPr id="14" name="Shape 10"/>
          <p:cNvSpPr/>
          <p:nvPr/>
        </p:nvSpPr>
        <p:spPr>
          <a:xfrm>
            <a:off x="193341" y="2787117"/>
            <a:ext cx="4476752" cy="1749215"/>
          </a:xfrm>
          <a:prstGeom prst="rect">
            <a:avLst/>
          </a:prstGeom>
          <a:solidFill>
            <a:srgbClr val="0B3D2E"/>
          </a:solidFill>
          <a:ln/>
        </p:spPr>
        <p:txBody>
          <a:bodyPr/>
          <a:lstStyle/>
          <a:p>
            <a:endParaRPr lang="pt-BR"/>
          </a:p>
        </p:txBody>
      </p:sp>
      <p:sp>
        <p:nvSpPr>
          <p:cNvPr id="15" name="Text 11"/>
          <p:cNvSpPr/>
          <p:nvPr/>
        </p:nvSpPr>
        <p:spPr>
          <a:xfrm>
            <a:off x="915140" y="3070819"/>
            <a:ext cx="1878015" cy="588494"/>
          </a:xfrm>
          <a:prstGeom prst="rect">
            <a:avLst/>
          </a:prstGeom>
          <a:noFill/>
          <a:ln/>
        </p:spPr>
        <p:txBody>
          <a:bodyPr wrap="none" lIns="0" tIns="0" rIns="0" bIns="0" rtlCol="0" anchor="t">
            <a:spAutoFit/>
          </a:bodyPr>
          <a:lstStyle/>
          <a:p>
            <a:pPr algn="l">
              <a:lnSpc>
                <a:spcPct val="72000"/>
              </a:lnSpc>
            </a:pPr>
            <a:r>
              <a:rPr lang="en-US" sz="5200" b="1" spc="-3" dirty="0">
                <a:solidFill>
                  <a:srgbClr val="D57A1F"/>
                </a:solidFill>
                <a:latin typeface="Times New Roman" panose="02020603050405020304" pitchFamily="18" charset="0"/>
                <a:ea typeface="Inter ExtraBold" pitchFamily="34" charset="-122"/>
                <a:cs typeface="Times New Roman" panose="02020603050405020304" pitchFamily="18" charset="0"/>
              </a:rPr>
              <a:t>4.500+</a:t>
            </a:r>
            <a:endParaRPr lang="en-US" sz="5200" dirty="0">
              <a:latin typeface="Times New Roman" panose="02020603050405020304" pitchFamily="18" charset="0"/>
              <a:cs typeface="Times New Roman" panose="02020603050405020304" pitchFamily="18" charset="0"/>
            </a:endParaRPr>
          </a:p>
        </p:txBody>
      </p:sp>
      <p:sp>
        <p:nvSpPr>
          <p:cNvPr id="16" name="Text 12"/>
          <p:cNvSpPr/>
          <p:nvPr/>
        </p:nvSpPr>
        <p:spPr>
          <a:xfrm>
            <a:off x="685800" y="3704592"/>
            <a:ext cx="3562351" cy="492443"/>
          </a:xfrm>
          <a:prstGeom prst="rect">
            <a:avLst/>
          </a:prstGeom>
          <a:noFill/>
          <a:ln/>
        </p:spPr>
        <p:txBody>
          <a:bodyPr wrap="square" lIns="0" tIns="0" rIns="0" bIns="0" rtlCol="0" anchor="t">
            <a:spAutoFit/>
          </a:bodyPr>
          <a:lstStyle/>
          <a:p>
            <a:pPr algn="just"/>
            <a:r>
              <a:rPr lang="en-US" sz="1600" b="1" dirty="0">
                <a:solidFill>
                  <a:srgbClr val="F7F4EA"/>
                </a:solidFill>
                <a:latin typeface="Times New Roman" panose="02020603050405020304" pitchFamily="18" charset="0"/>
                <a:ea typeface="Inter Bold" pitchFamily="34" charset="-122"/>
                <a:cs typeface="Times New Roman" panose="02020603050405020304" pitchFamily="18" charset="0"/>
              </a:rPr>
              <a:t>Impactadas pela APA em 23 anos, entre atletas com e sem deficiência.</a:t>
            </a:r>
            <a:endParaRPr lang="en-US" sz="1600" dirty="0">
              <a:latin typeface="Times New Roman" panose="02020603050405020304" pitchFamily="18" charset="0"/>
              <a:cs typeface="Times New Roman" panose="02020603050405020304" pitchFamily="18" charset="0"/>
            </a:endParaRPr>
          </a:p>
        </p:txBody>
      </p:sp>
      <p:sp>
        <p:nvSpPr>
          <p:cNvPr id="17" name="Text 13"/>
          <p:cNvSpPr/>
          <p:nvPr/>
        </p:nvSpPr>
        <p:spPr>
          <a:xfrm>
            <a:off x="4920899" y="2621840"/>
            <a:ext cx="6992299" cy="406265"/>
          </a:xfrm>
          <a:prstGeom prst="rect">
            <a:avLst/>
          </a:prstGeom>
          <a:noFill/>
          <a:ln/>
        </p:spPr>
        <p:txBody>
          <a:bodyPr wrap="none" lIns="0" tIns="0" rIns="0" bIns="0" rtlCol="0" anchor="t">
            <a:spAutoFit/>
          </a:bodyPr>
          <a:lstStyle/>
          <a:p>
            <a:pPr algn="l">
              <a:lnSpc>
                <a:spcPct val="88000"/>
              </a:lnSpc>
            </a:pPr>
            <a:r>
              <a:rPr lang="en-US" sz="3000" b="1" dirty="0">
                <a:solidFill>
                  <a:srgbClr val="0B3D2E"/>
                </a:solidFill>
                <a:latin typeface="Times New Roman" panose="02020603050405020304" pitchFamily="18" charset="0"/>
                <a:ea typeface="Inter ExtraBold" pitchFamily="34" charset="-122"/>
                <a:cs typeface="Times New Roman" panose="02020603050405020304" pitchFamily="18" charset="0"/>
              </a:rPr>
              <a:t>Alcance regional no Vale do São Francisco</a:t>
            </a:r>
            <a:endParaRPr lang="en-US" sz="3000" dirty="0">
              <a:latin typeface="Times New Roman" panose="02020603050405020304" pitchFamily="18" charset="0"/>
              <a:cs typeface="Times New Roman" panose="02020603050405020304" pitchFamily="18" charset="0"/>
            </a:endParaRPr>
          </a:p>
        </p:txBody>
      </p:sp>
      <p:cxnSp>
        <p:nvCxnSpPr>
          <p:cNvPr id="25" name="Conector reto 24">
            <a:extLst>
              <a:ext uri="{FF2B5EF4-FFF2-40B4-BE49-F238E27FC236}">
                <a16:creationId xmlns:a16="http://schemas.microsoft.com/office/drawing/2014/main" id="{F7C7AF32-40C7-4032-00B4-FD5E0B113E24}"/>
              </a:ext>
            </a:extLst>
          </p:cNvPr>
          <p:cNvCxnSpPr/>
          <p:nvPr/>
        </p:nvCxnSpPr>
        <p:spPr>
          <a:xfrm>
            <a:off x="533400" y="1474558"/>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26" name="Conector reto 25">
            <a:extLst>
              <a:ext uri="{FF2B5EF4-FFF2-40B4-BE49-F238E27FC236}">
                <a16:creationId xmlns:a16="http://schemas.microsoft.com/office/drawing/2014/main" id="{1CFE8014-E5CA-B965-D9B5-F6EEB3D91129}"/>
              </a:ext>
            </a:extLst>
          </p:cNvPr>
          <p:cNvCxnSpPr/>
          <p:nvPr/>
        </p:nvCxnSpPr>
        <p:spPr>
          <a:xfrm>
            <a:off x="3383255" y="1474558"/>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to 26">
            <a:extLst>
              <a:ext uri="{FF2B5EF4-FFF2-40B4-BE49-F238E27FC236}">
                <a16:creationId xmlns:a16="http://schemas.microsoft.com/office/drawing/2014/main" id="{DEA61736-7D2B-3600-F2AA-80F5A1B214EB}"/>
              </a:ext>
            </a:extLst>
          </p:cNvPr>
          <p:cNvCxnSpPr/>
          <p:nvPr/>
        </p:nvCxnSpPr>
        <p:spPr>
          <a:xfrm>
            <a:off x="6173753" y="1474558"/>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28" name="Conector reto 27">
            <a:extLst>
              <a:ext uri="{FF2B5EF4-FFF2-40B4-BE49-F238E27FC236}">
                <a16:creationId xmlns:a16="http://schemas.microsoft.com/office/drawing/2014/main" id="{C086322D-7B4B-C664-36C9-24E5CACF3CE9}"/>
              </a:ext>
            </a:extLst>
          </p:cNvPr>
          <p:cNvCxnSpPr/>
          <p:nvPr/>
        </p:nvCxnSpPr>
        <p:spPr>
          <a:xfrm>
            <a:off x="9024939" y="1474558"/>
            <a:ext cx="2514600" cy="0"/>
          </a:xfrm>
          <a:prstGeom prst="line">
            <a:avLst/>
          </a:prstGeom>
        </p:spPr>
        <p:style>
          <a:lnRef idx="1">
            <a:schemeClr val="dk1"/>
          </a:lnRef>
          <a:fillRef idx="0">
            <a:schemeClr val="dk1"/>
          </a:fillRef>
          <a:effectRef idx="0">
            <a:schemeClr val="dk1"/>
          </a:effectRef>
          <a:fontRef idx="minor">
            <a:schemeClr val="tx1"/>
          </a:fontRef>
        </p:style>
      </p:cxnSp>
      <p:sp>
        <p:nvSpPr>
          <p:cNvPr id="30" name="Shape 10">
            <a:extLst>
              <a:ext uri="{FF2B5EF4-FFF2-40B4-BE49-F238E27FC236}">
                <a16:creationId xmlns:a16="http://schemas.microsoft.com/office/drawing/2014/main" id="{813C89E4-9E81-31F7-5D81-FE3A2A33F90A}"/>
              </a:ext>
            </a:extLst>
          </p:cNvPr>
          <p:cNvSpPr/>
          <p:nvPr/>
        </p:nvSpPr>
        <p:spPr>
          <a:xfrm>
            <a:off x="1068421" y="5114510"/>
            <a:ext cx="2339153" cy="999061"/>
          </a:xfrm>
          <a:prstGeom prst="rect">
            <a:avLst/>
          </a:prstGeom>
          <a:solidFill>
            <a:srgbClr val="0B3D2E"/>
          </a:solidFill>
          <a:ln/>
        </p:spPr>
        <p:txBody>
          <a:bodyPr/>
          <a:lstStyle/>
          <a:p>
            <a:pPr algn="ctr">
              <a:lnSpc>
                <a:spcPct val="72000"/>
              </a:lnSpc>
            </a:pPr>
            <a:endParaRPr lang="en-US" sz="1800" b="1" spc="-3" dirty="0">
              <a:solidFill>
                <a:srgbClr val="D57A1F"/>
              </a:solidFill>
              <a:latin typeface="Times New Roman" panose="02020603050405020304" pitchFamily="18" charset="0"/>
              <a:ea typeface="Inter ExtraBold" pitchFamily="34" charset="-122"/>
              <a:cs typeface="Times New Roman" panose="02020603050405020304" pitchFamily="18" charset="0"/>
            </a:endParaRPr>
          </a:p>
          <a:p>
            <a:pPr algn="ctr">
              <a:lnSpc>
                <a:spcPct val="72000"/>
              </a:lnSpc>
            </a:pPr>
            <a:r>
              <a:rPr lang="en-US" sz="1800" b="1" spc="-3" dirty="0">
                <a:solidFill>
                  <a:schemeClr val="bg1"/>
                </a:solidFill>
                <a:latin typeface="Times New Roman" panose="02020603050405020304" pitchFamily="18" charset="0"/>
                <a:ea typeface="Inter ExtraBold" pitchFamily="34" charset="-122"/>
                <a:cs typeface="Times New Roman" panose="02020603050405020304" pitchFamily="18" charset="0"/>
              </a:rPr>
              <a:t>2 ESTADOS</a:t>
            </a:r>
          </a:p>
          <a:p>
            <a:pPr algn="ctr">
              <a:lnSpc>
                <a:spcPct val="72000"/>
              </a:lnSpc>
            </a:pPr>
            <a:endParaRPr lang="en-US" sz="1800" b="1" spc="-3" dirty="0">
              <a:solidFill>
                <a:schemeClr val="bg1"/>
              </a:solidFill>
              <a:latin typeface="Times New Roman" panose="02020603050405020304" pitchFamily="18" charset="0"/>
              <a:ea typeface="Inter ExtraBold" pitchFamily="34" charset="-122"/>
              <a:cs typeface="Times New Roman" panose="02020603050405020304" pitchFamily="18" charset="0"/>
            </a:endParaRPr>
          </a:p>
          <a:p>
            <a:pPr algn="ctr">
              <a:lnSpc>
                <a:spcPct val="72000"/>
              </a:lnSpc>
            </a:pPr>
            <a:r>
              <a:rPr lang="en-US" b="1" spc="-3" dirty="0">
                <a:solidFill>
                  <a:schemeClr val="bg1"/>
                </a:solidFill>
                <a:latin typeface="Times New Roman" panose="02020603050405020304" pitchFamily="18" charset="0"/>
                <a:ea typeface="Inter ExtraBold" pitchFamily="34" charset="-122"/>
                <a:cs typeface="Times New Roman" panose="02020603050405020304" pitchFamily="18" charset="0"/>
              </a:rPr>
              <a:t>7 MUNICÍPIOS </a:t>
            </a:r>
            <a:endParaRPr lang="en-US" sz="1800" dirty="0">
              <a:solidFill>
                <a:schemeClr val="bg1"/>
              </a:solidFill>
              <a:latin typeface="Times New Roman" panose="02020603050405020304" pitchFamily="18" charset="0"/>
              <a:cs typeface="Times New Roman" panose="02020603050405020304" pitchFamily="18" charset="0"/>
            </a:endParaRPr>
          </a:p>
        </p:txBody>
      </p:sp>
      <p:pic>
        <p:nvPicPr>
          <p:cNvPr id="31" name="Imagem 30">
            <a:extLst>
              <a:ext uri="{FF2B5EF4-FFF2-40B4-BE49-F238E27FC236}">
                <a16:creationId xmlns:a16="http://schemas.microsoft.com/office/drawing/2014/main" id="{8757F7B7-DFAA-3917-FD91-48E66844E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703" y="-17351"/>
            <a:ext cx="2113297" cy="940417"/>
          </a:xfrm>
          <a:prstGeom prst="rect">
            <a:avLst/>
          </a:prstGeom>
        </p:spPr>
      </p:pic>
      <p:pic>
        <p:nvPicPr>
          <p:cNvPr id="35" name="Imagem 34">
            <a:extLst>
              <a:ext uri="{FF2B5EF4-FFF2-40B4-BE49-F238E27FC236}">
                <a16:creationId xmlns:a16="http://schemas.microsoft.com/office/drawing/2014/main" id="{2998E6E4-0B84-9AC8-CAEF-CF3E413A0597}"/>
              </a:ext>
            </a:extLst>
          </p:cNvPr>
          <p:cNvPicPr>
            <a:picLocks noChangeAspect="1"/>
          </p:cNvPicPr>
          <p:nvPr/>
        </p:nvPicPr>
        <p:blipFill>
          <a:blip r:embed="rId4"/>
          <a:srcRect t="11302"/>
          <a:stretch>
            <a:fillRect/>
          </a:stretch>
        </p:blipFill>
        <p:spPr>
          <a:xfrm>
            <a:off x="5287666" y="3365066"/>
            <a:ext cx="6294736" cy="26976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
          <p:cNvSpPr/>
          <p:nvPr/>
        </p:nvSpPr>
        <p:spPr>
          <a:xfrm>
            <a:off x="0" y="1"/>
            <a:ext cx="12192000" cy="133351"/>
          </a:xfrm>
          <a:prstGeom prst="rect">
            <a:avLst/>
          </a:prstGeom>
          <a:solidFill>
            <a:srgbClr val="0B3D2E"/>
          </a:solidFill>
          <a:ln/>
        </p:spPr>
        <p:txBody>
          <a:bodyPr/>
          <a:lstStyle/>
          <a:p>
            <a:endParaRPr lang="pt-BR"/>
          </a:p>
        </p:txBody>
      </p:sp>
      <p:sp>
        <p:nvSpPr>
          <p:cNvPr id="7" name="Text 3"/>
          <p:cNvSpPr/>
          <p:nvPr/>
        </p:nvSpPr>
        <p:spPr>
          <a:xfrm>
            <a:off x="3051922" y="328285"/>
            <a:ext cx="6240555" cy="387798"/>
          </a:xfrm>
          <a:prstGeom prst="rect">
            <a:avLst/>
          </a:prstGeom>
          <a:noFill/>
          <a:ln/>
        </p:spPr>
        <p:txBody>
          <a:bodyPr wrap="none" lIns="0" tIns="0" rIns="0" bIns="0" rtlCol="0" anchor="t">
            <a:spAutoFit/>
          </a:bodyPr>
          <a:lstStyle/>
          <a:p>
            <a:pPr algn="l">
              <a:lnSpc>
                <a:spcPct val="84000"/>
              </a:lnSpc>
            </a:pPr>
            <a:r>
              <a:rPr lang="en-US" sz="3000" b="1" spc="-1" dirty="0">
                <a:solidFill>
                  <a:srgbClr val="0B3D2E"/>
                </a:solidFill>
                <a:latin typeface="Times New Roman" panose="02020603050405020304" pitchFamily="18" charset="0"/>
                <a:ea typeface="Inter ExtraBold" pitchFamily="34" charset="-122"/>
                <a:cs typeface="Times New Roman" panose="02020603050405020304" pitchFamily="18" charset="0"/>
              </a:rPr>
              <a:t>Do acolhimento à excelência esportiva</a:t>
            </a:r>
            <a:endParaRPr lang="en-US" sz="3000" dirty="0">
              <a:latin typeface="Times New Roman" panose="02020603050405020304" pitchFamily="18" charset="0"/>
              <a:cs typeface="Times New Roman" panose="02020603050405020304" pitchFamily="18" charset="0"/>
            </a:endParaRPr>
          </a:p>
        </p:txBody>
      </p:sp>
      <p:sp>
        <p:nvSpPr>
          <p:cNvPr id="9" name="Text 5"/>
          <p:cNvSpPr/>
          <p:nvPr/>
        </p:nvSpPr>
        <p:spPr>
          <a:xfrm>
            <a:off x="791295" y="1350755"/>
            <a:ext cx="4362452" cy="693780"/>
          </a:xfrm>
          <a:prstGeom prst="rect">
            <a:avLst/>
          </a:prstGeom>
          <a:noFill/>
          <a:ln/>
        </p:spPr>
        <p:txBody>
          <a:bodyPr wrap="square" lIns="0" tIns="0" rIns="0" bIns="0" rtlCol="0" anchor="t">
            <a:spAutoFit/>
          </a:bodyPr>
          <a:lstStyle/>
          <a:p>
            <a:pPr algn="just">
              <a:lnSpc>
                <a:spcPct val="88800"/>
              </a:lnSpc>
            </a:pPr>
            <a:r>
              <a:rPr lang="en-US" sz="2533" b="1" spc="-1" dirty="0">
                <a:solidFill>
                  <a:srgbClr val="2F80ED"/>
                </a:solidFill>
                <a:latin typeface="Inter ExtraBold" pitchFamily="34" charset="0"/>
                <a:ea typeface="Inter ExtraBold" pitchFamily="34" charset="-122"/>
                <a:cs typeface="Inter ExtraBold" pitchFamily="34" charset="-120"/>
              </a:rPr>
              <a:t>A medalha começa antes da pista: começa no acesso.</a:t>
            </a:r>
            <a:endParaRPr lang="en-US" sz="2533" dirty="0"/>
          </a:p>
        </p:txBody>
      </p:sp>
      <p:sp>
        <p:nvSpPr>
          <p:cNvPr id="11" name="Text 7"/>
          <p:cNvSpPr/>
          <p:nvPr/>
        </p:nvSpPr>
        <p:spPr>
          <a:xfrm>
            <a:off x="6169281" y="1640790"/>
            <a:ext cx="256224" cy="246221"/>
          </a:xfrm>
          <a:prstGeom prst="rect">
            <a:avLst/>
          </a:prstGeom>
          <a:noFill/>
          <a:ln/>
        </p:spPr>
        <p:txBody>
          <a:bodyPr wrap="none" lIns="0" tIns="0" rIns="0" bIns="0" rtlCol="0" anchor="t">
            <a:spAutoFit/>
          </a:bodyPr>
          <a:lstStyle/>
          <a:p>
            <a:pPr algn="l">
              <a:lnSpc>
                <a:spcPct val="80000"/>
              </a:lnSpc>
            </a:pPr>
            <a:r>
              <a:rPr lang="en-US" sz="2000" b="1" spc="-1" dirty="0">
                <a:solidFill>
                  <a:srgbClr val="D57A1F"/>
                </a:solidFill>
                <a:latin typeface="Times New Roman" panose="02020603050405020304" pitchFamily="18" charset="0"/>
                <a:ea typeface="Inter ExtraBold" pitchFamily="34" charset="-122"/>
                <a:cs typeface="Times New Roman" panose="02020603050405020304" pitchFamily="18" charset="0"/>
              </a:rPr>
              <a:t>01</a:t>
            </a:r>
            <a:endParaRPr lang="en-US" sz="2000" dirty="0">
              <a:latin typeface="Times New Roman" panose="02020603050405020304" pitchFamily="18" charset="0"/>
              <a:cs typeface="Times New Roman" panose="02020603050405020304" pitchFamily="18" charset="0"/>
            </a:endParaRPr>
          </a:p>
        </p:txBody>
      </p:sp>
      <p:sp>
        <p:nvSpPr>
          <p:cNvPr id="12" name="Text 8"/>
          <p:cNvSpPr/>
          <p:nvPr/>
        </p:nvSpPr>
        <p:spPr>
          <a:xfrm>
            <a:off x="6689115" y="1655570"/>
            <a:ext cx="1821011" cy="216662"/>
          </a:xfrm>
          <a:prstGeom prst="rect">
            <a:avLst/>
          </a:prstGeom>
          <a:noFill/>
          <a:ln/>
        </p:spPr>
        <p:txBody>
          <a:bodyPr wrap="none" lIns="0" tIns="0" rIns="0" bIns="0" rtlCol="0" anchor="t">
            <a:spAutoFit/>
          </a:bodyPr>
          <a:lstStyle/>
          <a:p>
            <a:pPr algn="l">
              <a:lnSpc>
                <a:spcPct val="88000"/>
              </a:lnSpc>
            </a:pPr>
            <a:r>
              <a:rPr lang="en-US" sz="1600" b="1" dirty="0">
                <a:solidFill>
                  <a:srgbClr val="0B3D2E"/>
                </a:solidFill>
                <a:latin typeface="Times New Roman" panose="02020603050405020304" pitchFamily="18" charset="0"/>
                <a:ea typeface="Inter ExtraBold" pitchFamily="34" charset="-122"/>
                <a:cs typeface="Times New Roman" panose="02020603050405020304" pitchFamily="18" charset="0"/>
              </a:rPr>
              <a:t>Iniciação acolhedora</a:t>
            </a:r>
            <a:endParaRPr lang="en-US" sz="1600" dirty="0">
              <a:latin typeface="Times New Roman" panose="02020603050405020304" pitchFamily="18" charset="0"/>
              <a:cs typeface="Times New Roman" panose="02020603050405020304" pitchFamily="18" charset="0"/>
            </a:endParaRPr>
          </a:p>
        </p:txBody>
      </p:sp>
      <p:sp>
        <p:nvSpPr>
          <p:cNvPr id="13" name="Text 9"/>
          <p:cNvSpPr/>
          <p:nvPr/>
        </p:nvSpPr>
        <p:spPr>
          <a:xfrm>
            <a:off x="6677025" y="2031282"/>
            <a:ext cx="4114799" cy="765787"/>
          </a:xfrm>
          <a:prstGeom prst="rect">
            <a:avLst/>
          </a:prstGeom>
          <a:noFill/>
          <a:ln/>
        </p:spPr>
        <p:txBody>
          <a:bodyPr wrap="square" lIns="0" tIns="0" rIns="0" bIns="0" rtlCol="0" anchor="t">
            <a:spAutoFit/>
          </a:bodyPr>
          <a:lstStyle/>
          <a:p>
            <a:pPr algn="just">
              <a:lnSpc>
                <a:spcPct val="105600"/>
              </a:lnSpc>
            </a:pP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Portas de entrada por escolinhas gratuitas, atendimento comunitário e prática esportiva de qualidade.</a:t>
            </a:r>
            <a:endParaRPr lang="en-US" sz="1600" dirty="0">
              <a:latin typeface="Times New Roman" panose="02020603050405020304" pitchFamily="18" charset="0"/>
              <a:cs typeface="Times New Roman" panose="02020603050405020304" pitchFamily="18" charset="0"/>
            </a:endParaRPr>
          </a:p>
        </p:txBody>
      </p:sp>
      <p:sp>
        <p:nvSpPr>
          <p:cNvPr id="14" name="Text 10"/>
          <p:cNvSpPr/>
          <p:nvPr/>
        </p:nvSpPr>
        <p:spPr>
          <a:xfrm>
            <a:off x="6169281" y="2980453"/>
            <a:ext cx="256224" cy="246221"/>
          </a:xfrm>
          <a:prstGeom prst="rect">
            <a:avLst/>
          </a:prstGeom>
          <a:noFill/>
          <a:ln/>
        </p:spPr>
        <p:txBody>
          <a:bodyPr wrap="none" lIns="0" tIns="0" rIns="0" bIns="0" rtlCol="0" anchor="t">
            <a:spAutoFit/>
          </a:bodyPr>
          <a:lstStyle/>
          <a:p>
            <a:pPr algn="l">
              <a:lnSpc>
                <a:spcPct val="80000"/>
              </a:lnSpc>
            </a:pPr>
            <a:r>
              <a:rPr lang="en-US" sz="2000" b="1" spc="-1" dirty="0">
                <a:solidFill>
                  <a:srgbClr val="D57A1F"/>
                </a:solidFill>
                <a:latin typeface="Times New Roman" panose="02020603050405020304" pitchFamily="18" charset="0"/>
                <a:ea typeface="Inter ExtraBold" pitchFamily="34" charset="-122"/>
                <a:cs typeface="Times New Roman" panose="02020603050405020304" pitchFamily="18" charset="0"/>
              </a:rPr>
              <a:t>02</a:t>
            </a:r>
            <a:endParaRPr lang="en-US" sz="2000" dirty="0">
              <a:latin typeface="Times New Roman" panose="02020603050405020304" pitchFamily="18" charset="0"/>
              <a:cs typeface="Times New Roman" panose="02020603050405020304" pitchFamily="18" charset="0"/>
            </a:endParaRPr>
          </a:p>
        </p:txBody>
      </p:sp>
      <p:sp>
        <p:nvSpPr>
          <p:cNvPr id="15" name="Text 11"/>
          <p:cNvSpPr/>
          <p:nvPr/>
        </p:nvSpPr>
        <p:spPr>
          <a:xfrm>
            <a:off x="6699723" y="3007383"/>
            <a:ext cx="1675139" cy="216662"/>
          </a:xfrm>
          <a:prstGeom prst="rect">
            <a:avLst/>
          </a:prstGeom>
          <a:noFill/>
          <a:ln/>
        </p:spPr>
        <p:txBody>
          <a:bodyPr wrap="none" lIns="0" tIns="0" rIns="0" bIns="0" rtlCol="0" anchor="t">
            <a:spAutoFit/>
          </a:bodyPr>
          <a:lstStyle/>
          <a:p>
            <a:pPr algn="l">
              <a:lnSpc>
                <a:spcPct val="88000"/>
              </a:lnSpc>
            </a:pPr>
            <a:r>
              <a:rPr lang="en-US" sz="1600" b="1" dirty="0">
                <a:solidFill>
                  <a:srgbClr val="0B3D2E"/>
                </a:solidFill>
                <a:latin typeface="Times New Roman" panose="02020603050405020304" pitchFamily="18" charset="0"/>
                <a:ea typeface="Inter ExtraBold" pitchFamily="34" charset="-122"/>
                <a:cs typeface="Times New Roman" panose="02020603050405020304" pitchFamily="18" charset="0"/>
              </a:rPr>
              <a:t>Inclusão territorial</a:t>
            </a:r>
            <a:endParaRPr lang="en-US" sz="1600" dirty="0">
              <a:latin typeface="Times New Roman" panose="02020603050405020304" pitchFamily="18" charset="0"/>
              <a:cs typeface="Times New Roman" panose="02020603050405020304" pitchFamily="18" charset="0"/>
            </a:endParaRPr>
          </a:p>
        </p:txBody>
      </p:sp>
      <p:sp>
        <p:nvSpPr>
          <p:cNvPr id="16" name="Text 12"/>
          <p:cNvSpPr/>
          <p:nvPr/>
        </p:nvSpPr>
        <p:spPr>
          <a:xfrm>
            <a:off x="6688374" y="3303782"/>
            <a:ext cx="4362452" cy="509242"/>
          </a:xfrm>
          <a:prstGeom prst="rect">
            <a:avLst/>
          </a:prstGeom>
          <a:noFill/>
          <a:ln/>
        </p:spPr>
        <p:txBody>
          <a:bodyPr wrap="square" lIns="0" tIns="0" rIns="0" bIns="0" rtlCol="0" anchor="t">
            <a:spAutoFit/>
          </a:bodyPr>
          <a:lstStyle/>
          <a:p>
            <a:pPr algn="just">
              <a:lnSpc>
                <a:spcPct val="105600"/>
              </a:lnSpc>
            </a:pP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Núcleos em Petrolina, municípios do Sertão pernambucano e cidades do Vale do São Francisco.</a:t>
            </a:r>
            <a:endParaRPr lang="en-US" sz="1600" dirty="0">
              <a:latin typeface="Times New Roman" panose="02020603050405020304" pitchFamily="18" charset="0"/>
              <a:cs typeface="Times New Roman" panose="02020603050405020304" pitchFamily="18" charset="0"/>
            </a:endParaRPr>
          </a:p>
        </p:txBody>
      </p:sp>
      <p:sp>
        <p:nvSpPr>
          <p:cNvPr id="17" name="Text 13"/>
          <p:cNvSpPr/>
          <p:nvPr/>
        </p:nvSpPr>
        <p:spPr>
          <a:xfrm>
            <a:off x="6169281" y="4117434"/>
            <a:ext cx="256224" cy="246221"/>
          </a:xfrm>
          <a:prstGeom prst="rect">
            <a:avLst/>
          </a:prstGeom>
          <a:noFill/>
          <a:ln/>
        </p:spPr>
        <p:txBody>
          <a:bodyPr wrap="none" lIns="0" tIns="0" rIns="0" bIns="0" rtlCol="0" anchor="t">
            <a:spAutoFit/>
          </a:bodyPr>
          <a:lstStyle/>
          <a:p>
            <a:pPr algn="l">
              <a:lnSpc>
                <a:spcPct val="80000"/>
              </a:lnSpc>
            </a:pPr>
            <a:r>
              <a:rPr lang="en-US" sz="2000" b="1" spc="-1" dirty="0">
                <a:solidFill>
                  <a:srgbClr val="D57A1F"/>
                </a:solidFill>
                <a:latin typeface="Times New Roman" panose="02020603050405020304" pitchFamily="18" charset="0"/>
                <a:ea typeface="Inter ExtraBold" pitchFamily="34" charset="-122"/>
                <a:cs typeface="Times New Roman" panose="02020603050405020304" pitchFamily="18" charset="0"/>
              </a:rPr>
              <a:t>03</a:t>
            </a:r>
            <a:endParaRPr lang="en-US" sz="2000" dirty="0">
              <a:latin typeface="Times New Roman" panose="02020603050405020304" pitchFamily="18" charset="0"/>
              <a:cs typeface="Times New Roman" panose="02020603050405020304" pitchFamily="18" charset="0"/>
            </a:endParaRPr>
          </a:p>
        </p:txBody>
      </p:sp>
      <p:sp>
        <p:nvSpPr>
          <p:cNvPr id="18" name="Text 14"/>
          <p:cNvSpPr/>
          <p:nvPr/>
        </p:nvSpPr>
        <p:spPr>
          <a:xfrm>
            <a:off x="6689115" y="4132214"/>
            <a:ext cx="1585370" cy="216662"/>
          </a:xfrm>
          <a:prstGeom prst="rect">
            <a:avLst/>
          </a:prstGeom>
          <a:noFill/>
          <a:ln/>
        </p:spPr>
        <p:txBody>
          <a:bodyPr wrap="none" lIns="0" tIns="0" rIns="0" bIns="0" rtlCol="0" anchor="t">
            <a:spAutoFit/>
          </a:bodyPr>
          <a:lstStyle/>
          <a:p>
            <a:pPr algn="l">
              <a:lnSpc>
                <a:spcPct val="88000"/>
              </a:lnSpc>
            </a:pPr>
            <a:r>
              <a:rPr lang="en-US" sz="1600" b="1" dirty="0">
                <a:solidFill>
                  <a:srgbClr val="0B3D2E"/>
                </a:solidFill>
                <a:latin typeface="Times New Roman" panose="02020603050405020304" pitchFamily="18" charset="0"/>
                <a:ea typeface="Inter ExtraBold" pitchFamily="34" charset="-122"/>
                <a:cs typeface="Times New Roman" panose="02020603050405020304" pitchFamily="18" charset="0"/>
              </a:rPr>
              <a:t>Formação de base</a:t>
            </a:r>
            <a:endParaRPr lang="en-US" sz="1600" dirty="0">
              <a:latin typeface="Times New Roman" panose="02020603050405020304" pitchFamily="18" charset="0"/>
              <a:cs typeface="Times New Roman" panose="02020603050405020304" pitchFamily="18" charset="0"/>
            </a:endParaRPr>
          </a:p>
        </p:txBody>
      </p:sp>
      <p:sp>
        <p:nvSpPr>
          <p:cNvPr id="19" name="Text 15"/>
          <p:cNvSpPr/>
          <p:nvPr/>
        </p:nvSpPr>
        <p:spPr>
          <a:xfrm>
            <a:off x="6707545" y="4450314"/>
            <a:ext cx="4112855" cy="770211"/>
          </a:xfrm>
          <a:prstGeom prst="rect">
            <a:avLst/>
          </a:prstGeom>
          <a:noFill/>
          <a:ln/>
        </p:spPr>
        <p:txBody>
          <a:bodyPr wrap="square" lIns="0" tIns="0" rIns="0" bIns="0" rtlCol="0" anchor="t">
            <a:spAutoFit/>
          </a:bodyPr>
          <a:lstStyle/>
          <a:p>
            <a:pPr algn="just">
              <a:lnSpc>
                <a:spcPct val="105600"/>
              </a:lnSpc>
            </a:pP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Projetos como Atletismo Inclusivo, Escolinhas Sem Fronteiras e Centros de Formação de Atletismo.</a:t>
            </a:r>
            <a:endParaRPr lang="en-US" sz="1600" dirty="0">
              <a:latin typeface="Times New Roman" panose="02020603050405020304" pitchFamily="18" charset="0"/>
              <a:cs typeface="Times New Roman" panose="02020603050405020304" pitchFamily="18" charset="0"/>
            </a:endParaRPr>
          </a:p>
        </p:txBody>
      </p:sp>
      <p:sp>
        <p:nvSpPr>
          <p:cNvPr id="20" name="Text 16"/>
          <p:cNvSpPr/>
          <p:nvPr/>
        </p:nvSpPr>
        <p:spPr>
          <a:xfrm>
            <a:off x="6169281" y="5385388"/>
            <a:ext cx="259430" cy="250390"/>
          </a:xfrm>
          <a:prstGeom prst="rect">
            <a:avLst/>
          </a:prstGeom>
          <a:noFill/>
          <a:ln/>
        </p:spPr>
        <p:txBody>
          <a:bodyPr wrap="none" lIns="0" tIns="0" rIns="0" bIns="0" rtlCol="0" anchor="t">
            <a:spAutoFit/>
          </a:bodyPr>
          <a:lstStyle/>
          <a:p>
            <a:pPr algn="l">
              <a:lnSpc>
                <a:spcPct val="80000"/>
              </a:lnSpc>
            </a:pPr>
            <a:r>
              <a:rPr lang="en-US" sz="2000" b="1" spc="-1" dirty="0">
                <a:solidFill>
                  <a:srgbClr val="D57A1F"/>
                </a:solidFill>
                <a:latin typeface="Times New Roman" panose="02020603050405020304" pitchFamily="18" charset="0"/>
                <a:ea typeface="Inter ExtraBold" pitchFamily="34" charset="-122"/>
                <a:cs typeface="Times New Roman" panose="02020603050405020304" pitchFamily="18" charset="0"/>
              </a:rPr>
              <a:t>04</a:t>
            </a:r>
            <a:endParaRPr lang="en-US" sz="2000" dirty="0">
              <a:latin typeface="Times New Roman" panose="02020603050405020304" pitchFamily="18" charset="0"/>
              <a:cs typeface="Times New Roman" panose="02020603050405020304" pitchFamily="18" charset="0"/>
            </a:endParaRPr>
          </a:p>
        </p:txBody>
      </p:sp>
      <p:sp>
        <p:nvSpPr>
          <p:cNvPr id="21" name="Text 17"/>
          <p:cNvSpPr/>
          <p:nvPr/>
        </p:nvSpPr>
        <p:spPr>
          <a:xfrm>
            <a:off x="6705600" y="5349664"/>
            <a:ext cx="1444306" cy="216662"/>
          </a:xfrm>
          <a:prstGeom prst="rect">
            <a:avLst/>
          </a:prstGeom>
          <a:noFill/>
          <a:ln/>
        </p:spPr>
        <p:txBody>
          <a:bodyPr wrap="none" lIns="0" tIns="0" rIns="0" bIns="0" rtlCol="0" anchor="t">
            <a:spAutoFit/>
          </a:bodyPr>
          <a:lstStyle/>
          <a:p>
            <a:pPr algn="l">
              <a:lnSpc>
                <a:spcPct val="88000"/>
              </a:lnSpc>
            </a:pPr>
            <a:r>
              <a:rPr lang="en-US" sz="1600" b="1" dirty="0">
                <a:solidFill>
                  <a:srgbClr val="0B3D2E"/>
                </a:solidFill>
                <a:latin typeface="Times New Roman" panose="02020603050405020304" pitchFamily="18" charset="0"/>
                <a:ea typeface="Inter ExtraBold" pitchFamily="34" charset="-122"/>
                <a:cs typeface="Times New Roman" panose="02020603050405020304" pitchFamily="18" charset="0"/>
              </a:rPr>
              <a:t>Alto rendimento</a:t>
            </a:r>
            <a:endParaRPr lang="en-US" sz="1600" dirty="0">
              <a:latin typeface="Times New Roman" panose="02020603050405020304" pitchFamily="18" charset="0"/>
              <a:cs typeface="Times New Roman" panose="02020603050405020304" pitchFamily="18" charset="0"/>
            </a:endParaRPr>
          </a:p>
        </p:txBody>
      </p:sp>
      <p:sp>
        <p:nvSpPr>
          <p:cNvPr id="22" name="Text 18"/>
          <p:cNvSpPr/>
          <p:nvPr/>
        </p:nvSpPr>
        <p:spPr>
          <a:xfrm>
            <a:off x="6705600" y="5684147"/>
            <a:ext cx="3733800" cy="765787"/>
          </a:xfrm>
          <a:prstGeom prst="rect">
            <a:avLst/>
          </a:prstGeom>
          <a:noFill/>
          <a:ln/>
        </p:spPr>
        <p:txBody>
          <a:bodyPr wrap="square" lIns="0" tIns="0" rIns="0" bIns="0" rtlCol="0" anchor="t">
            <a:spAutoFit/>
          </a:bodyPr>
          <a:lstStyle/>
          <a:p>
            <a:pPr algn="just">
              <a:lnSpc>
                <a:spcPct val="105600"/>
              </a:lnSpc>
            </a:pPr>
            <a:r>
              <a:rPr lang="en-US" sz="1600" dirty="0">
                <a:solidFill>
                  <a:srgbClr val="1F2933"/>
                </a:solidFill>
                <a:latin typeface="Times New Roman" panose="02020603050405020304" pitchFamily="18" charset="0"/>
                <a:ea typeface="Inter" pitchFamily="34" charset="-122"/>
                <a:cs typeface="Times New Roman" panose="02020603050405020304" pitchFamily="18" charset="0"/>
              </a:rPr>
              <a:t>Suporte técnico, logístico e institucional para transformar continuidade em resultados nacionais.</a:t>
            </a:r>
            <a:endParaRPr lang="en-US" sz="1600" dirty="0">
              <a:latin typeface="Times New Roman" panose="02020603050405020304" pitchFamily="18" charset="0"/>
              <a:cs typeface="Times New Roman" panose="02020603050405020304" pitchFamily="18" charset="0"/>
            </a:endParaRPr>
          </a:p>
        </p:txBody>
      </p:sp>
      <p:pic>
        <p:nvPicPr>
          <p:cNvPr id="26" name="Imagem 25">
            <a:extLst>
              <a:ext uri="{FF2B5EF4-FFF2-40B4-BE49-F238E27FC236}">
                <a16:creationId xmlns:a16="http://schemas.microsoft.com/office/drawing/2014/main" id="{AE6BA36D-1D25-AC85-C6F6-85EEB0FFF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95" y="2135576"/>
            <a:ext cx="3317874" cy="2213300"/>
          </a:xfrm>
          <a:prstGeom prst="rect">
            <a:avLst/>
          </a:prstGeom>
        </p:spPr>
      </p:pic>
      <p:pic>
        <p:nvPicPr>
          <p:cNvPr id="28" name="Imagem 27">
            <a:extLst>
              <a:ext uri="{FF2B5EF4-FFF2-40B4-BE49-F238E27FC236}">
                <a16:creationId xmlns:a16="http://schemas.microsoft.com/office/drawing/2014/main" id="{2DFA02E4-E38A-F6B0-E71B-BDF83CB36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295" y="4459676"/>
            <a:ext cx="3317874" cy="2213300"/>
          </a:xfrm>
          <a:prstGeom prst="rect">
            <a:avLst/>
          </a:prstGeom>
        </p:spPr>
      </p:pic>
      <p:pic>
        <p:nvPicPr>
          <p:cNvPr id="31" name="Imagem 30">
            <a:extLst>
              <a:ext uri="{FF2B5EF4-FFF2-40B4-BE49-F238E27FC236}">
                <a16:creationId xmlns:a16="http://schemas.microsoft.com/office/drawing/2014/main" id="{CB3819E6-8765-941B-FAD7-4F44A8BA7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2433" y="158580"/>
            <a:ext cx="2274088" cy="10119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TotalTime>
  <Words>709</Words>
  <Application>Microsoft Office PowerPoint</Application>
  <PresentationFormat>Widescreen</PresentationFormat>
  <Paragraphs>52</Paragraphs>
  <Slides>15</Slides>
  <Notes>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Calibri</vt:lpstr>
      <vt:lpstr>Inter ExtraBold</vt:lpstr>
      <vt:lpstr>Times New Roman</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Conta da Microsoft</dc:creator>
  <cp:lastModifiedBy>User</cp:lastModifiedBy>
  <cp:revision>10</cp:revision>
  <dcterms:created xsi:type="dcterms:W3CDTF">2026-02-19T18:05:22Z</dcterms:created>
  <dcterms:modified xsi:type="dcterms:W3CDTF">2026-05-27T11:19:09Z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2025-12-12T00:00:00Z</vt:filetime>
  </property>
  <property fmtid="{D5CDD505-2E9C-101B-9397-08002B2CF9AE}" pid="3" name="Creator">
    <vt:lpwstr>Microsoft® PowerPoint® LTSC</vt:lpwstr>
  </property>
  <property fmtid="{D5CDD505-2E9C-101B-9397-08002B2CF9AE}" pid="4" name="LastSaved">
    <vt:filetime>2026-02-19T00:00:00Z</vt:filetime>
  </property>
  <property fmtid="{D5CDD505-2E9C-101B-9397-08002B2CF9AE}" pid="5" name="Producer">
    <vt:lpwstr>Microsoft® PowerPoint® LTSC</vt:lpwstr>
  </property>
</Properties>
</file>