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5" r:id="rId7"/>
    <p:sldId id="261" r:id="rId8"/>
    <p:sldId id="266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D0E"/>
    <a:srgbClr val="063C81"/>
    <a:srgbClr val="0041C5"/>
    <a:srgbClr val="FEC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COMPARATIVO 2015-2016 DE CASOS DE DENGUE</a:t>
            </a:r>
            <a:endParaRPr lang="pt-BR" b="1" dirty="0"/>
          </a:p>
        </c:rich>
      </c:tx>
      <c:layout>
        <c:manualLayout>
          <c:xMode val="edge"/>
          <c:yMode val="edge"/>
          <c:x val="0.15853116797900266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Número de casos de Dengue no Brasil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Semana Epidemiológica 5 de 2015</c:v>
                </c:pt>
                <c:pt idx="1">
                  <c:v>Semana Epidemiológica 5 de 2016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>
                  <c:v>67006</c:v>
                </c:pt>
                <c:pt idx="1">
                  <c:v>170103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028608"/>
        <c:axId val="116029168"/>
      </c:barChart>
      <c:catAx>
        <c:axId val="1160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029168"/>
        <c:crosses val="autoZero"/>
        <c:auto val="1"/>
        <c:lblAlgn val="ctr"/>
        <c:lblOffset val="100"/>
        <c:noMultiLvlLbl val="0"/>
      </c:catAx>
      <c:valAx>
        <c:axId val="11602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0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CASOS DE DENGUE POR REGIÃO- 2016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Casos de Dengue por Regiao- 2016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Norte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96664</c:v>
                </c:pt>
                <c:pt idx="1">
                  <c:v>25636</c:v>
                </c:pt>
                <c:pt idx="2">
                  <c:v>25246</c:v>
                </c:pt>
                <c:pt idx="3">
                  <c:v>13522</c:v>
                </c:pt>
                <c:pt idx="4">
                  <c:v>9035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4FC8-BA50-C14C-8716-DC976FC456F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2629-5273-904F-A8FE-E77184BD12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21" y="4807424"/>
            <a:ext cx="874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/>
                <a:cs typeface="Arial"/>
              </a:rPr>
              <a:t>Medida</a:t>
            </a:r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/>
                <a:cs typeface="Arial"/>
              </a:rPr>
              <a:t>Provisória</a:t>
            </a:r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 nº 712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21" y="5823087"/>
            <a:ext cx="874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EC30A"/>
                </a:solidFill>
                <a:latin typeface="Arial"/>
                <a:cs typeface="Arial"/>
              </a:rPr>
              <a:t>22/03/2016</a:t>
            </a:r>
            <a:r>
              <a:rPr lang="en-US" sz="2800" smtClean="0">
                <a:solidFill>
                  <a:srgbClr val="FEC30A"/>
                </a:solidFill>
                <a:latin typeface="Arial"/>
                <a:cs typeface="Arial"/>
              </a:rPr>
              <a:t>• </a:t>
            </a:r>
            <a:r>
              <a:rPr lang="en-US" sz="2800" smtClean="0">
                <a:solidFill>
                  <a:srgbClr val="FEC30A"/>
                </a:solidFill>
                <a:latin typeface="Arial"/>
                <a:cs typeface="Arial"/>
              </a:rPr>
              <a:t> Amanda Borges</a:t>
            </a:r>
            <a:endParaRPr lang="en-US" sz="2800" dirty="0">
              <a:solidFill>
                <a:srgbClr val="FEC30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32" y="3780310"/>
            <a:ext cx="874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63C81"/>
                </a:solidFill>
                <a:latin typeface="Arial"/>
                <a:cs typeface="Arial"/>
              </a:rPr>
              <a:t>Obrigado!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232" y="5287823"/>
            <a:ext cx="87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8D0E"/>
                </a:solidFill>
                <a:latin typeface="Arial"/>
                <a:cs typeface="Arial"/>
              </a:rPr>
              <a:t>saude@cnm.org.br</a:t>
            </a:r>
          </a:p>
        </p:txBody>
      </p:sp>
    </p:spTree>
    <p:extLst>
      <p:ext uri="{BB962C8B-B14F-4D97-AF65-F5344CB8AC3E}">
        <p14:creationId xmlns:p14="http://schemas.microsoft.com/office/powerpoint/2010/main" val="14578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23" y="2250162"/>
            <a:ext cx="794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 smtClean="0">
              <a:solidFill>
                <a:srgbClr val="063C8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623" y="3627104"/>
            <a:ext cx="635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4337" t="26726" r="39406" b="28793"/>
          <a:stretch/>
        </p:blipFill>
        <p:spPr>
          <a:xfrm>
            <a:off x="0" y="1538962"/>
            <a:ext cx="6018663" cy="30843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4336" t="26529" r="39091" b="44932"/>
          <a:stretch/>
        </p:blipFill>
        <p:spPr>
          <a:xfrm>
            <a:off x="-20472" y="3218655"/>
            <a:ext cx="6059606" cy="19789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7414" t="26281" r="36574" b="51432"/>
          <a:stretch/>
        </p:blipFill>
        <p:spPr>
          <a:xfrm>
            <a:off x="0" y="5169301"/>
            <a:ext cx="7287904" cy="154539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047208" y="3577153"/>
            <a:ext cx="1808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SITUAÇÃO CAÓTICA  NA SAÚDE PÚBLICA</a:t>
            </a:r>
            <a:endParaRPr lang="pt-BR" sz="2400" b="1" dirty="0"/>
          </a:p>
        </p:txBody>
      </p:sp>
      <p:sp>
        <p:nvSpPr>
          <p:cNvPr id="9" name="Chave direita 8"/>
          <p:cNvSpPr/>
          <p:nvPr/>
        </p:nvSpPr>
        <p:spPr>
          <a:xfrm>
            <a:off x="6187918" y="1934747"/>
            <a:ext cx="1308114" cy="47630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450754876"/>
              </p:ext>
            </p:extLst>
          </p:nvPr>
        </p:nvGraphicFramePr>
        <p:xfrm>
          <a:off x="204717" y="1090295"/>
          <a:ext cx="4835857" cy="404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4040508376"/>
              </p:ext>
            </p:extLst>
          </p:nvPr>
        </p:nvGraphicFramePr>
        <p:xfrm>
          <a:off x="4844953" y="1246874"/>
          <a:ext cx="3980597" cy="357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Seta em curva para cima 30"/>
          <p:cNvSpPr/>
          <p:nvPr/>
        </p:nvSpPr>
        <p:spPr>
          <a:xfrm>
            <a:off x="2333768" y="5105742"/>
            <a:ext cx="4517408" cy="1494060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64361" y="259307"/>
            <a:ext cx="417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EPIDEMIOLOGIA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3428" y="395784"/>
            <a:ext cx="485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SALA DE CONTROLE NACIONAL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27994"/>
              </p:ext>
            </p:extLst>
          </p:nvPr>
        </p:nvGraphicFramePr>
        <p:xfrm>
          <a:off x="116006" y="1317371"/>
          <a:ext cx="6096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Monitoramento</a:t>
                      </a:r>
                      <a:r>
                        <a:rPr lang="pt-BR" baseline="0" dirty="0" smtClean="0"/>
                        <a:t> das visitas domiciliares no Brasil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</a:tr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Resultados*</a:t>
                      </a:r>
                      <a:endParaRPr lang="pt-B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Metas*</a:t>
                      </a:r>
                      <a:endParaRPr lang="pt-B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Domicílios visitados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Quantidade de Municípios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 de domicílios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Quantidade de Municípios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57.683.422</a:t>
                      </a:r>
                      <a:r>
                        <a:rPr lang="pt-BR" baseline="0" dirty="0" smtClean="0"/>
                        <a:t> (85,97%)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5.171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67.097.881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5.570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*Dados ate 29 de fevereiro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 de imóveis fechados e</a:t>
                      </a:r>
                      <a:r>
                        <a:rPr lang="pt-BR" b="1" baseline="0" dirty="0" smtClean="0"/>
                        <a:t> recusados</a:t>
                      </a:r>
                      <a:endParaRPr lang="pt-BR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9.854.573</a:t>
                      </a:r>
                      <a:endParaRPr lang="pt-B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17,08%</a:t>
                      </a:r>
                      <a:endParaRPr lang="pt-B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6006" y="4738282"/>
            <a:ext cx="328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MS/2016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39385" y="1688103"/>
            <a:ext cx="2702257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Controle da doença através de visitas a imóveis públicos e particulares com o objetivo de eliminar o mosquito e seus criadouros.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6950" y="5288593"/>
            <a:ext cx="8734568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Necessidade de uma </a:t>
            </a:r>
            <a:r>
              <a:rPr lang="pt-BR" sz="2000" dirty="0"/>
              <a:t>vontade </a:t>
            </a:r>
            <a:r>
              <a:rPr lang="pt-BR" sz="2000" dirty="0" smtClean="0"/>
              <a:t>política da União </a:t>
            </a:r>
            <a:r>
              <a:rPr lang="pt-BR" sz="2000" dirty="0"/>
              <a:t>mais evidente por causa </a:t>
            </a:r>
            <a:r>
              <a:rPr lang="pt-BR" sz="2000" dirty="0" smtClean="0"/>
              <a:t>da microcefalia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025" y="6066413"/>
            <a:ext cx="8120418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Necessidade de aglutinação </a:t>
            </a:r>
            <a:r>
              <a:rPr lang="pt-BR" sz="2000" dirty="0"/>
              <a:t>de forças, que não são só da área da </a:t>
            </a:r>
            <a:r>
              <a:rPr lang="pt-BR" sz="2000" dirty="0" smtClean="0"/>
              <a:t>saúde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7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729" y="840656"/>
            <a:ext cx="8256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Dengue: </a:t>
            </a:r>
            <a:r>
              <a:rPr lang="pt-BR" sz="2000" dirty="0" smtClean="0"/>
              <a:t>De </a:t>
            </a:r>
            <a:r>
              <a:rPr lang="pt-BR" sz="2000" dirty="0"/>
              <a:t>3 janeiro </a:t>
            </a:r>
            <a:r>
              <a:rPr lang="pt-BR" sz="2000" dirty="0" smtClean="0"/>
              <a:t>a 13 </a:t>
            </a:r>
            <a:r>
              <a:rPr lang="pt-BR" sz="2000" dirty="0"/>
              <a:t>de fevereiro deste ano, Pernambuco notificou 12.815 casos de dengue e confirmou 1.476. E</a:t>
            </a:r>
            <a:r>
              <a:rPr lang="pt-BR" sz="2000" dirty="0" smtClean="0"/>
              <a:t>m </a:t>
            </a:r>
            <a:r>
              <a:rPr lang="pt-BR" sz="2000" dirty="0"/>
              <a:t>158 municípios. A</a:t>
            </a:r>
            <a:r>
              <a:rPr lang="pt-BR" sz="2000" dirty="0" smtClean="0"/>
              <a:t>umento </a:t>
            </a:r>
            <a:r>
              <a:rPr lang="pt-BR" sz="2000" dirty="0"/>
              <a:t>de 119,51% em relação ao mesmo período de </a:t>
            </a:r>
            <a:r>
              <a:rPr lang="pt-BR" sz="2000" dirty="0" smtClean="0"/>
              <a:t>2015.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6729" y="1967300"/>
            <a:ext cx="8212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/>
              <a:t>Chikungunya</a:t>
            </a:r>
            <a:endParaRPr lang="pt-BR" sz="2000" b="1" dirty="0"/>
          </a:p>
          <a:p>
            <a:pPr algn="just"/>
            <a:r>
              <a:rPr lang="pt-BR" sz="2000" dirty="0"/>
              <a:t>Entre 3 de janeiro e 20 de fevereiro, foram notificados 3.920 casos suspeitos de </a:t>
            </a:r>
            <a:r>
              <a:rPr lang="pt-BR" sz="2000" dirty="0" err="1"/>
              <a:t>chikungunya</a:t>
            </a:r>
            <a:r>
              <a:rPr lang="pt-BR" sz="2000" dirty="0"/>
              <a:t> em 127 municípios. Desse total, 154 foram confirmados e 291 descartados. Há um óbito em investigação.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6730" y="3374426"/>
            <a:ext cx="8168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err="1" smtClean="0"/>
              <a:t>Zika</a:t>
            </a:r>
            <a:r>
              <a:rPr lang="pt-BR" sz="2000" dirty="0" smtClean="0"/>
              <a:t> </a:t>
            </a:r>
            <a:r>
              <a:rPr lang="pt-BR" sz="2000" b="1" dirty="0" smtClean="0"/>
              <a:t>vírus</a:t>
            </a:r>
          </a:p>
          <a:p>
            <a:pPr algn="just"/>
            <a:r>
              <a:rPr lang="pt-BR" sz="2000" dirty="0" smtClean="0"/>
              <a:t>Entre </a:t>
            </a:r>
            <a:r>
              <a:rPr lang="pt-BR" sz="2000" dirty="0"/>
              <a:t>3 de janeiro e 20 de fevereiro, foram notificados 2.840 casos suspeitos. Ainda não há confirmações de casos em 2016. Em 2015, desde o início das notificações obrigatórias (a partir de 10/12), foram notificados 1.386 casos.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8906" y="4781552"/>
            <a:ext cx="8168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Microcefalia</a:t>
            </a:r>
          </a:p>
          <a:p>
            <a:pPr algn="just"/>
            <a:r>
              <a:rPr lang="pt-BR" sz="2000" dirty="0" smtClean="0"/>
              <a:t>Pernambuco apresenta </a:t>
            </a:r>
            <a:r>
              <a:rPr lang="pt-BR" sz="2000" b="1" dirty="0" smtClean="0"/>
              <a:t>1.779</a:t>
            </a:r>
            <a:r>
              <a:rPr lang="pt-BR" sz="2000" dirty="0" smtClean="0"/>
              <a:t> </a:t>
            </a:r>
            <a:r>
              <a:rPr lang="pt-BR" sz="2000" dirty="0"/>
              <a:t>casos notificados de bebês com microcefalia, dos quais </a:t>
            </a:r>
            <a:r>
              <a:rPr lang="pt-BR" sz="2000" dirty="0" smtClean="0"/>
              <a:t>256 </a:t>
            </a:r>
            <a:r>
              <a:rPr lang="pt-BR" sz="2000" dirty="0"/>
              <a:t>foram confirmados e </a:t>
            </a:r>
            <a:r>
              <a:rPr lang="pt-BR" sz="2000" dirty="0" smtClean="0"/>
              <a:t>297 </a:t>
            </a:r>
            <a:r>
              <a:rPr lang="pt-BR" sz="2000" dirty="0"/>
              <a:t>foram descartados após a realização de exames de imagem. 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0500" y="189382"/>
            <a:ext cx="37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PERNAMBUCO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7672" y="982638"/>
            <a:ext cx="7956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45% das 184 cidades apresentam número de insetos acima do tolerável pelos organismos internacionais </a:t>
            </a:r>
            <a:r>
              <a:rPr lang="pt-BR" sz="2400" dirty="0" smtClean="0"/>
              <a:t>e se encontram em situação de surto das </a:t>
            </a:r>
            <a:r>
              <a:rPr lang="pt-BR" sz="2400" dirty="0"/>
              <a:t>doenças.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1098" y="2432670"/>
            <a:ext cx="736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1098" y="3882702"/>
            <a:ext cx="75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7671" y="2239747"/>
            <a:ext cx="7905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 Erradicar o mosquito em áreas em que diversos fatores influenciam na proliferação do vetor de três das doenças mais temidas da atualidade.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Temos </a:t>
            </a:r>
            <a:r>
              <a:rPr lang="pt-BR" sz="2000" dirty="0"/>
              <a:t>situações que dificultam o combate ao </a:t>
            </a:r>
            <a:r>
              <a:rPr lang="pt-BR" sz="2000" i="1" dirty="0" err="1"/>
              <a:t>aedes</a:t>
            </a:r>
            <a:r>
              <a:rPr lang="pt-BR" sz="2000" dirty="0"/>
              <a:t> </a:t>
            </a:r>
            <a:r>
              <a:rPr lang="pt-BR" sz="2000" i="1" dirty="0"/>
              <a:t>aegypti</a:t>
            </a:r>
            <a:r>
              <a:rPr lang="pt-BR" sz="2000" dirty="0"/>
              <a:t>.  Nesses lugares com índice muito alto, normalmente, existe desabastecimento e as pessoas são obrigadas a acumular água.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3330" y="303789"/>
            <a:ext cx="37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PERNAMBUCO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jconlineimagem.ne10.uol.com.br/imagem/galeria/2015/02/28/4204_avulsa/normal/5d29e11844f1c521dbc9f8c0300fc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4224738"/>
            <a:ext cx="4086131" cy="23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2.glbimg.com/g5W-CZZsczbjBXIQ4CDjDk-i-qQ=/s.glbimg.com/jo/g1/f/original/2014/09/22/barbacenaagu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81" y="4243096"/>
            <a:ext cx="3768156" cy="23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4278" y="6593752"/>
            <a:ext cx="201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internet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097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4/09/25/19/36/question-mark-46086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6" y="3382466"/>
            <a:ext cx="3843219" cy="34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46663" y="2563797"/>
            <a:ext cx="619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No caso de aprovação da Medida Provisória nº 712...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930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9307" y="970565"/>
            <a:ext cx="8284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Quem assume a responsabilidade caso o dono do imóvel se sinta lesado de alguma forma?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A autorização de entrada em imóveis auxilia no processo de combate ao mosquito para Municípios que possuem recursos humanos capacitados e suficientes para a ação mas e  para aqueles que já atingiram o teto de contratação de agentes?</a:t>
            </a:r>
          </a:p>
          <a:p>
            <a:pPr algn="just"/>
            <a:endParaRPr lang="pt-BR" sz="2800" dirty="0"/>
          </a:p>
        </p:txBody>
      </p:sp>
      <p:pic>
        <p:nvPicPr>
          <p:cNvPr id="2050" name="Picture 2" descr="https://pixabay.com/static/uploads/photo/2014/09/25/19/36/question-mark-46086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5" y="3866962"/>
            <a:ext cx="3843219" cy="32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4842" y="4972951"/>
            <a:ext cx="64963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Somente o profissional de saúde estará apto a realizar tal ação?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8615" y="245662"/>
            <a:ext cx="82841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Falta de regularidade dos repasses da Vigilância em Saúde: </a:t>
            </a:r>
            <a:r>
              <a:rPr lang="pt-BR" sz="3200" dirty="0" err="1" smtClean="0"/>
              <a:t>Ex</a:t>
            </a:r>
            <a:r>
              <a:rPr lang="pt-BR" sz="3200" dirty="0" smtClean="0"/>
              <a:t>: a 1º parcela do exercício 2016, foi repassada somente  dia 11/03/2016.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Aprovação do PL 1861/2015 que Cria </a:t>
            </a:r>
            <a:r>
              <a:rPr lang="pt-BR" sz="3200" dirty="0"/>
              <a:t>a Política Nacional de Combate à Dengue, a </a:t>
            </a:r>
            <a:r>
              <a:rPr lang="pt-BR" sz="3200" dirty="0" err="1"/>
              <a:t>Chikungunya</a:t>
            </a:r>
            <a:r>
              <a:rPr lang="pt-BR" sz="3200" dirty="0"/>
              <a:t> e à febre </a:t>
            </a:r>
            <a:r>
              <a:rPr lang="pt-BR" sz="3200" dirty="0" err="1" smtClean="0"/>
              <a:t>Zika</a:t>
            </a:r>
            <a:r>
              <a:rPr lang="pt-BR" sz="3200" dirty="0" smtClean="0"/>
              <a:t>, com responsabilidade aos três entes.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Os municípios precisam perceber a real vontade política no combate às doenças.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907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452</Words>
  <Application>Microsoft Office PowerPoint</Application>
  <PresentationFormat>Apresentação na tela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V</dc:creator>
  <cp:lastModifiedBy>Amanda Borges de Oliveira</cp:lastModifiedBy>
  <cp:revision>24</cp:revision>
  <dcterms:created xsi:type="dcterms:W3CDTF">2016-02-24T20:47:47Z</dcterms:created>
  <dcterms:modified xsi:type="dcterms:W3CDTF">2016-03-22T13:47:40Z</dcterms:modified>
</cp:coreProperties>
</file>