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7" r:id="rId2"/>
  </p:sldMasterIdLst>
  <p:notesMasterIdLst>
    <p:notesMasterId r:id="rId27"/>
  </p:notesMasterIdLst>
  <p:handoutMasterIdLst>
    <p:handoutMasterId r:id="rId28"/>
  </p:handoutMasterIdLst>
  <p:sldIdLst>
    <p:sldId id="399" r:id="rId3"/>
    <p:sldId id="400" r:id="rId4"/>
    <p:sldId id="405" r:id="rId5"/>
    <p:sldId id="402" r:id="rId6"/>
    <p:sldId id="403" r:id="rId7"/>
    <p:sldId id="404" r:id="rId8"/>
    <p:sldId id="407" r:id="rId9"/>
    <p:sldId id="406" r:id="rId10"/>
    <p:sldId id="408" r:id="rId11"/>
    <p:sldId id="371" r:id="rId12"/>
    <p:sldId id="409" r:id="rId13"/>
    <p:sldId id="397" r:id="rId14"/>
    <p:sldId id="367" r:id="rId15"/>
    <p:sldId id="391" r:id="rId16"/>
    <p:sldId id="395" r:id="rId17"/>
    <p:sldId id="396" r:id="rId18"/>
    <p:sldId id="381" r:id="rId19"/>
    <p:sldId id="416" r:id="rId20"/>
    <p:sldId id="411" r:id="rId21"/>
    <p:sldId id="412" r:id="rId22"/>
    <p:sldId id="413" r:id="rId23"/>
    <p:sldId id="414" r:id="rId24"/>
    <p:sldId id="415" r:id="rId25"/>
    <p:sldId id="417" r:id="rId26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687A"/>
    <a:srgbClr val="92D050"/>
    <a:srgbClr val="286F82"/>
    <a:srgbClr val="00ADD6"/>
    <a:srgbClr val="A6A200"/>
    <a:srgbClr val="0DD1FF"/>
    <a:srgbClr val="47DCFF"/>
    <a:srgbClr val="5BE0FF"/>
    <a:srgbClr val="75E6FF"/>
    <a:srgbClr val="1FD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2" autoAdjust="0"/>
  </p:normalViewPr>
  <p:slideViewPr>
    <p:cSldViewPr snapToGrid="0">
      <p:cViewPr varScale="1">
        <p:scale>
          <a:sx n="67" d="100"/>
          <a:sy n="67" d="100"/>
        </p:scale>
        <p:origin x="14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7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7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D872B-6E0C-44BC-A65A-C4F607B9A2DB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7744"/>
            <a:ext cx="2946275" cy="497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862" y="9427744"/>
            <a:ext cx="2946275" cy="497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6D553-3645-49BB-B623-829FF33A31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131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E205C-CBEC-45C0-AE71-14733A03426C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1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D0C34-F3B0-4B7D-A353-0725C5AB6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1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0C34-F3B0-4B7D-A353-0725C5AB6705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94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07396"/>
            <a:ext cx="6984776" cy="432048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688632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sz="200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 typeface="Segoe UI Symbol" panose="020B0502040204020203" pitchFamily="34" charset="0"/>
              <a:buChar char="&gt;"/>
              <a:defRPr sz="200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sz="180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sz="160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98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816247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19872" y="816247"/>
            <a:ext cx="5544616" cy="5709097"/>
          </a:xfrm>
          <a:prstGeom prst="rect">
            <a:avLst/>
          </a:prstGeom>
          <a:ln>
            <a:solidFill>
              <a:srgbClr val="ABD9E5"/>
            </a:solidFill>
          </a:ln>
        </p:spPr>
        <p:txBody>
          <a:bodyPr/>
          <a:lstStyle>
            <a:lvl1pPr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>
              <a:defRPr lang="pt-BR" sz="11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1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 smtClean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 smtClean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 smtClean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1520" y="1978297"/>
            <a:ext cx="3008313" cy="4547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5" name="Título 1"/>
          <p:cNvSpPr txBox="1">
            <a:spLocks/>
          </p:cNvSpPr>
          <p:nvPr userDrawn="1"/>
        </p:nvSpPr>
        <p:spPr>
          <a:xfrm>
            <a:off x="251520" y="116632"/>
            <a:ext cx="6984776" cy="432048"/>
          </a:xfrm>
          <a:prstGeom prst="rect">
            <a:avLst/>
          </a:prstGeom>
        </p:spPr>
        <p:txBody>
          <a:bodyPr/>
          <a:lstStyle>
            <a:lvl1pPr lv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Arial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Arial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Arial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Arial" charset="0"/>
              </a:defRPr>
            </a:lvl9pPr>
          </a:lstStyle>
          <a:p>
            <a:pPr lvl="0"/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799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054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238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2564904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3600">
                <a:solidFill>
                  <a:srgbClr val="2D7C9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5044579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2D7C9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911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228944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rgbClr val="31859C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516917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31859C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667389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84776" cy="432048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688632"/>
          </a:xfrm>
          <a:prstGeom prst="rect">
            <a:avLst/>
          </a:prstGeom>
          <a:ln>
            <a:solidFill>
              <a:srgbClr val="ABD9E5"/>
            </a:solidFill>
          </a:ln>
        </p:spPr>
        <p:txBody>
          <a:bodyPr/>
          <a:lstStyle>
            <a:lvl1pPr marL="342900" indent="-342900">
              <a:buSzPct val="65000"/>
              <a:buFont typeface="Wingdings 3" panose="05040102010807070707" pitchFamily="18" charset="2"/>
              <a:buChar char=""/>
              <a:defRPr sz="200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 typeface="Segoe UI Symbol" panose="020B0502040204020203" pitchFamily="34" charset="0"/>
              <a:buChar char="&gt;"/>
              <a:defRPr sz="200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sz="180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sz="160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6351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84776" cy="432048"/>
          </a:xfrm>
          <a:prstGeom prst="rect">
            <a:avLst/>
          </a:prstGeom>
        </p:spPr>
        <p:txBody>
          <a:bodyPr/>
          <a:lstStyle>
            <a:lvl1pPr>
              <a:defRPr lang="pt-BR" sz="2200" b="1" dirty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6103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4248472" cy="5688632"/>
          </a:xfrm>
          <a:prstGeom prst="rect">
            <a:avLst/>
          </a:prstGeom>
          <a:ln>
            <a:solidFill>
              <a:srgbClr val="ABD9E5"/>
            </a:solidFill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4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 smtClean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 smtClean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 smtClean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37856" y="836712"/>
            <a:ext cx="4326632" cy="5688632"/>
          </a:xfrm>
          <a:prstGeom prst="rect">
            <a:avLst/>
          </a:prstGeom>
          <a:ln>
            <a:solidFill>
              <a:srgbClr val="ABD9E5"/>
            </a:solidFill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4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 smtClean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 smtClean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 smtClean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251520" y="107396"/>
            <a:ext cx="6984776" cy="432048"/>
          </a:xfrm>
          <a:prstGeom prst="rect">
            <a:avLst/>
          </a:prstGeom>
        </p:spPr>
        <p:txBody>
          <a:bodyPr/>
          <a:lstStyle>
            <a:lvl1pPr>
              <a:defRPr lang="pt-BR" sz="2200" b="1" dirty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293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84776" cy="432048"/>
          </a:xfrm>
          <a:prstGeom prst="rect">
            <a:avLst/>
          </a:prstGeom>
        </p:spPr>
        <p:txBody>
          <a:bodyPr/>
          <a:lstStyle>
            <a:lvl1pPr>
              <a:defRPr lang="pt-BR" sz="2200" b="1" dirty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328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4248472" cy="5688632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4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 smtClean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 smtClean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 smtClean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37856" y="836712"/>
            <a:ext cx="4326632" cy="5688632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4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 smtClean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 smtClean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 smtClean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251520" y="107396"/>
            <a:ext cx="6984776" cy="432048"/>
          </a:xfrm>
          <a:prstGeom prst="rect">
            <a:avLst/>
          </a:prstGeom>
        </p:spPr>
        <p:txBody>
          <a:bodyPr/>
          <a:lstStyle>
            <a:lvl1pPr>
              <a:defRPr lang="pt-BR" sz="2200" b="1" dirty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272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8712968" cy="18002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4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 smtClean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 smtClean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 smtClean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1520" y="4725144"/>
            <a:ext cx="8712968" cy="18002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4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 smtClean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 smtClean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 smtClean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251520" y="107396"/>
            <a:ext cx="6984776" cy="432048"/>
          </a:xfrm>
          <a:prstGeom prst="rect">
            <a:avLst/>
          </a:prstGeom>
        </p:spPr>
        <p:txBody>
          <a:bodyPr/>
          <a:lstStyle>
            <a:lvl1pPr>
              <a:defRPr lang="pt-BR" sz="2200" b="1" dirty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half" idx="10"/>
          </p:nvPr>
        </p:nvSpPr>
        <p:spPr>
          <a:xfrm>
            <a:off x="251520" y="2780928"/>
            <a:ext cx="8712968" cy="18002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4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 smtClean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 smtClean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 smtClean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618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5256584" cy="4752528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 typeface="Segoe UI Symbol" panose="020B0502040204020203" pitchFamily="34" charset="0"/>
              <a:buChar char="&gt;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2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 smtClean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 smtClean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 smtClean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5652120" y="836712"/>
            <a:ext cx="3312368" cy="5688632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2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sz="half" idx="10"/>
          </p:nvPr>
        </p:nvSpPr>
        <p:spPr>
          <a:xfrm>
            <a:off x="251520" y="5661247"/>
            <a:ext cx="5256584" cy="856533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 typeface="Segoe UI Symbol" panose="020B0502040204020203" pitchFamily="34" charset="0"/>
              <a:buChar char="&gt;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78000"/>
              <a:buFont typeface="Segoe UI Symbol" panose="020B0502040204020203" pitchFamily="34" charset="0"/>
              <a:buChar char="≫"/>
              <a:defRPr lang="pt-BR" sz="11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05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05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 smtClean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 smtClean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 smtClean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07488"/>
            <a:ext cx="6950596" cy="432048"/>
          </a:xfrm>
          <a:prstGeom prst="rect">
            <a:avLst/>
          </a:prstGeom>
        </p:spPr>
        <p:txBody>
          <a:bodyPr/>
          <a:lstStyle>
            <a:lvl1pPr>
              <a:defRPr lang="pt-BR" sz="2200" b="1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2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635896" y="829148"/>
            <a:ext cx="5256584" cy="5688632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 typeface="Segoe UI Symbol" panose="020B0502040204020203" pitchFamily="34" charset="0"/>
              <a:buChar char="&gt;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SzPct val="100000"/>
              <a:buFont typeface="Wingdings" panose="05000000000000000000" pitchFamily="2" charset="2"/>
              <a:buChar char="§"/>
              <a:defRPr lang="pt-BR" sz="11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1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 smtClean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 smtClean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 smtClean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1520" y="829148"/>
            <a:ext cx="3312368" cy="5688632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 typeface="Segoe UI Symbol" panose="020B0502040204020203" pitchFamily="34" charset="0"/>
              <a:buChar char="&gt;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1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1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 smtClean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 smtClean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 smtClean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012764" cy="422904"/>
          </a:xfrm>
          <a:prstGeom prst="rect">
            <a:avLst/>
          </a:prstGeom>
        </p:spPr>
        <p:txBody>
          <a:bodyPr/>
          <a:lstStyle>
            <a:lvl1pPr>
              <a:defRPr lang="pt-BR" sz="2200" b="1" dirty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450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8712968" cy="4032448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buSzPct val="67000"/>
              <a:buFont typeface="Segoe UI Symbol" panose="020B0502040204020203" pitchFamily="34" charset="0"/>
              <a:buChar char="▶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 typeface="Segoe UI Symbol" panose="020B0502040204020203" pitchFamily="34" charset="0"/>
              <a:buChar char="&gt;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SzPct val="100000"/>
              <a:buFont typeface="Wingdings" panose="05000000000000000000" pitchFamily="2" charset="2"/>
              <a:buChar char="§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2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 smtClean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 smtClean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 smtClean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1520" y="4941168"/>
            <a:ext cx="8712968" cy="1584176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 typeface="Segoe UI Symbol" panose="020B0502040204020203" pitchFamily="34" charset="0"/>
              <a:buChar char="&gt;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SzPct val="100000"/>
              <a:buFont typeface="Wingdings" panose="05000000000000000000" pitchFamily="2" charset="2"/>
              <a:buChar char="§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2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 smtClean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 smtClean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 smtClean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43560" y="116632"/>
            <a:ext cx="6992736" cy="428470"/>
          </a:xfrm>
          <a:prstGeom prst="rect">
            <a:avLst/>
          </a:prstGeom>
        </p:spPr>
        <p:txBody>
          <a:bodyPr/>
          <a:lstStyle>
            <a:lvl1pPr>
              <a:defRPr lang="pt-BR" sz="2200" b="1" dirty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196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451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2126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 userDrawn="1"/>
        </p:nvSpPr>
        <p:spPr>
          <a:xfrm>
            <a:off x="179512" y="6597932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b="1" dirty="0" smtClean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p. </a:t>
            </a:r>
            <a:fld id="{831A5DB2-738D-4865-94AE-63F45C9D0B43}" type="slidenum">
              <a:rPr lang="pt-BR" sz="800" b="1" smtClean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‹nº›</a:t>
            </a:fld>
            <a:endParaRPr lang="pt-BR" sz="800" b="1" dirty="0">
              <a:solidFill>
                <a:srgbClr val="296E8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Tahoma" panose="020B060403050404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t="14083" b="13246"/>
          <a:stretch/>
        </p:blipFill>
        <p:spPr>
          <a:xfrm>
            <a:off x="7276757" y="44624"/>
            <a:ext cx="1831747" cy="83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4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4" r:id="rId3"/>
    <p:sldLayoutId id="2147483682" r:id="rId4"/>
    <p:sldLayoutId id="2147483675" r:id="rId5"/>
    <p:sldLayoutId id="2147483676" r:id="rId6"/>
    <p:sldLayoutId id="2147483673" r:id="rId7"/>
    <p:sldLayoutId id="2147483661" r:id="rId8"/>
    <p:sldLayoutId id="2147483663" r:id="rId9"/>
    <p:sldLayoutId id="2147483668" r:id="rId10"/>
    <p:sldLayoutId id="2147483669" r:id="rId11"/>
    <p:sldLayoutId id="2147483667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7584" y="-243408"/>
            <a:ext cx="7315834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2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81" r:id="rId3"/>
    <p:sldLayoutId id="2147483683" r:id="rId4"/>
    <p:sldLayoutId id="214748368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26" Type="http://schemas.openxmlformats.org/officeDocument/2006/relationships/image" Target="../media/image26.jpeg"/><Relationship Id="rId39" Type="http://schemas.openxmlformats.org/officeDocument/2006/relationships/image" Target="../media/image39.jpeg"/><Relationship Id="rId3" Type="http://schemas.openxmlformats.org/officeDocument/2006/relationships/image" Target="../media/image3.jpe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jpeg"/><Relationship Id="rId47" Type="http://schemas.openxmlformats.org/officeDocument/2006/relationships/image" Target="../media/image47.jpeg"/><Relationship Id="rId7" Type="http://schemas.openxmlformats.org/officeDocument/2006/relationships/image" Target="../media/image7.jpeg"/><Relationship Id="rId12" Type="http://schemas.openxmlformats.org/officeDocument/2006/relationships/image" Target="../media/image12.gif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33" Type="http://schemas.openxmlformats.org/officeDocument/2006/relationships/image" Target="../media/image33.jpeg"/><Relationship Id="rId38" Type="http://schemas.openxmlformats.org/officeDocument/2006/relationships/image" Target="../media/image38.jpeg"/><Relationship Id="rId46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jpeg"/><Relationship Id="rId41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png"/><Relationship Id="rId32" Type="http://schemas.openxmlformats.org/officeDocument/2006/relationships/image" Target="../media/image32.jpeg"/><Relationship Id="rId37" Type="http://schemas.openxmlformats.org/officeDocument/2006/relationships/image" Target="../media/image37.jpeg"/><Relationship Id="rId40" Type="http://schemas.openxmlformats.org/officeDocument/2006/relationships/image" Target="../media/image40.jpeg"/><Relationship Id="rId45" Type="http://schemas.openxmlformats.org/officeDocument/2006/relationships/image" Target="../media/image45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jpeg"/><Relationship Id="rId36" Type="http://schemas.openxmlformats.org/officeDocument/2006/relationships/image" Target="../media/image36.wmf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png"/><Relationship Id="rId18" Type="http://schemas.openxmlformats.org/officeDocument/2006/relationships/image" Target="../media/image24.png"/><Relationship Id="rId26" Type="http://schemas.openxmlformats.org/officeDocument/2006/relationships/image" Target="../media/image16.jpeg"/><Relationship Id="rId3" Type="http://schemas.openxmlformats.org/officeDocument/2006/relationships/image" Target="../media/image50.jpeg"/><Relationship Id="rId21" Type="http://schemas.openxmlformats.org/officeDocument/2006/relationships/image" Target="../media/image63.pn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17" Type="http://schemas.openxmlformats.org/officeDocument/2006/relationships/image" Target="../media/image28.jpeg"/><Relationship Id="rId25" Type="http://schemas.openxmlformats.org/officeDocument/2006/relationships/image" Target="../media/image31.png"/><Relationship Id="rId2" Type="http://schemas.openxmlformats.org/officeDocument/2006/relationships/image" Target="../media/image49.jpeg"/><Relationship Id="rId16" Type="http://schemas.openxmlformats.org/officeDocument/2006/relationships/image" Target="../media/image15.png"/><Relationship Id="rId20" Type="http://schemas.openxmlformats.org/officeDocument/2006/relationships/image" Target="../media/image62.jpeg"/><Relationship Id="rId29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png"/><Relationship Id="rId24" Type="http://schemas.openxmlformats.org/officeDocument/2006/relationships/image" Target="../media/image42.jpeg"/><Relationship Id="rId5" Type="http://schemas.openxmlformats.org/officeDocument/2006/relationships/image" Target="../media/image52.jpeg"/><Relationship Id="rId15" Type="http://schemas.openxmlformats.org/officeDocument/2006/relationships/image" Target="../media/image43.png"/><Relationship Id="rId23" Type="http://schemas.openxmlformats.org/officeDocument/2006/relationships/image" Target="../media/image13.jpeg"/><Relationship Id="rId28" Type="http://schemas.openxmlformats.org/officeDocument/2006/relationships/image" Target="../media/image65.jpeg"/><Relationship Id="rId10" Type="http://schemas.openxmlformats.org/officeDocument/2006/relationships/image" Target="../media/image57.png"/><Relationship Id="rId19" Type="http://schemas.openxmlformats.org/officeDocument/2006/relationships/image" Target="../media/image38.jpeg"/><Relationship Id="rId31" Type="http://schemas.openxmlformats.org/officeDocument/2006/relationships/image" Target="../media/image68.jpg"/><Relationship Id="rId4" Type="http://schemas.openxmlformats.org/officeDocument/2006/relationships/image" Target="../media/image51.jpeg"/><Relationship Id="rId9" Type="http://schemas.openxmlformats.org/officeDocument/2006/relationships/image" Target="../media/image56.png"/><Relationship Id="rId14" Type="http://schemas.openxmlformats.org/officeDocument/2006/relationships/image" Target="../media/image61.jpeg"/><Relationship Id="rId22" Type="http://schemas.openxmlformats.org/officeDocument/2006/relationships/image" Target="../media/image64.jpeg"/><Relationship Id="rId27" Type="http://schemas.openxmlformats.org/officeDocument/2006/relationships/image" Target="../media/image26.jpeg"/><Relationship Id="rId30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800" dirty="0" smtClean="0"/>
              <a:t>Audiência Pública</a:t>
            </a:r>
            <a:br>
              <a:rPr lang="pt-BR" sz="28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Comissão </a:t>
            </a:r>
            <a:r>
              <a:rPr lang="pt-BR" sz="2400" dirty="0"/>
              <a:t>de Ciência, Tecnologia, Inovação, Comunicação e </a:t>
            </a:r>
            <a:r>
              <a:rPr lang="pt-BR" sz="2400" dirty="0" smtClean="0"/>
              <a:t>Informática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Senado Federal</a:t>
            </a:r>
            <a:endParaRPr lang="pt-BR" sz="24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 smtClean="0"/>
              <a:t>Sergio Paulo Gallindo</a:t>
            </a:r>
          </a:p>
          <a:p>
            <a:r>
              <a:rPr lang="pt-BR" sz="1600" dirty="0" smtClean="0"/>
              <a:t>Presidente, Brasscom</a:t>
            </a:r>
          </a:p>
          <a:p>
            <a:r>
              <a:rPr lang="pt-BR" sz="1600" dirty="0"/>
              <a:t>Brasília, </a:t>
            </a:r>
            <a:r>
              <a:rPr lang="pt-BR" sz="1600" dirty="0" smtClean="0"/>
              <a:t>14 </a:t>
            </a:r>
            <a:r>
              <a:rPr lang="pt-BR" sz="1600" dirty="0"/>
              <a:t>de julho de 2015</a:t>
            </a:r>
          </a:p>
        </p:txBody>
      </p:sp>
    </p:spTree>
    <p:extLst>
      <p:ext uri="{BB962C8B-B14F-4D97-AF65-F5344CB8AC3E}">
        <p14:creationId xmlns:p14="http://schemas.microsoft.com/office/powerpoint/2010/main" val="3763206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560840" cy="432048"/>
          </a:xfrm>
        </p:spPr>
        <p:txBody>
          <a:bodyPr/>
          <a:lstStyle/>
          <a:p>
            <a:r>
              <a:rPr lang="pt-BR" dirty="0">
                <a:solidFill>
                  <a:srgbClr val="387484"/>
                </a:solidFill>
              </a:rPr>
              <a:t>Serviços de </a:t>
            </a:r>
            <a:r>
              <a:rPr lang="pt-BR" dirty="0" smtClean="0">
                <a:solidFill>
                  <a:srgbClr val="387484"/>
                </a:solidFill>
              </a:rPr>
              <a:t>TI e </a:t>
            </a:r>
            <a:r>
              <a:rPr lang="pt-BR" dirty="0" smtClean="0"/>
              <a:t>Desoneração da Folha</a:t>
            </a:r>
            <a:br>
              <a:rPr lang="pt-BR" dirty="0" smtClean="0"/>
            </a:br>
            <a:r>
              <a:rPr lang="pt-BR" sz="1800" dirty="0" smtClean="0"/>
              <a:t>Relevância da medida e sua natureza estruturante </a:t>
            </a: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pt-BR" sz="1600" b="1" dirty="0" smtClean="0"/>
              <a:t>Protagonismo do Setor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1600" dirty="0" smtClean="0"/>
              <a:t>O setor de serviços de TI e TIC foi instituído como piloto pela Lei 12.546/2011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1600" dirty="0" smtClean="0"/>
              <a:t>O setor de TI e TIC é definido pela Lei 11.774/2008, Art.14,  §4º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pt-BR" sz="900" b="1" dirty="0" smtClean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pt-BR" sz="1600" b="1" dirty="0" smtClean="0"/>
              <a:t>Necessidade da medida e sua natureza estruturante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1600" dirty="0" smtClean="0"/>
              <a:t>A medida endereça vários problemas de fundo: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pt-BR" sz="1600" dirty="0" smtClean="0"/>
              <a:t>Falta de competitividade internacional em função do </a:t>
            </a:r>
            <a:r>
              <a:rPr lang="pt-BR" sz="1600" i="1" dirty="0" smtClean="0"/>
              <a:t>overhead </a:t>
            </a:r>
            <a:r>
              <a:rPr lang="pt-BR" sz="1600" dirty="0" smtClean="0"/>
              <a:t>sobre custo laboral.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pt-BR" sz="1600" dirty="0" smtClean="0"/>
              <a:t>Profissionais especializados em TI com remuneração cerca de 2,2 vezes a média nacional.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pt-BR" sz="1600" dirty="0" smtClean="0"/>
              <a:t>Criatividade nas relações laborais para fazer face ao alto custo laboral.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pt-BR" sz="1600" dirty="0" smtClean="0"/>
              <a:t>Adversa situação cambial agravada pelo aumento dos salários em patamares acima da inflação.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1600" dirty="0" smtClean="0"/>
              <a:t>A medida potencializa importantes vocações brasileiras: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pt-BR" sz="1600" dirty="0" smtClean="0"/>
              <a:t>Atendimento ao cliente, técnico, operacional ou comercial, em vários idiomas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pt-BR" sz="1600" dirty="0" smtClean="0"/>
              <a:t>Desenvolvimento de sistemas ou software, </a:t>
            </a:r>
            <a:r>
              <a:rPr lang="pt-BR" sz="1600" dirty="0" err="1" smtClean="0"/>
              <a:t>produtizados</a:t>
            </a:r>
            <a:r>
              <a:rPr lang="pt-BR" sz="1600" dirty="0" smtClean="0"/>
              <a:t> e sob medida.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pt-BR" sz="1600" dirty="0" smtClean="0"/>
              <a:t>Serviços de operação, manutenção e suporte de redes e infraestrutura computacional.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pt-BR" sz="1600" dirty="0"/>
              <a:t>Serviços de </a:t>
            </a:r>
            <a:r>
              <a:rPr lang="pt-BR" sz="1600" dirty="0" smtClean="0"/>
              <a:t>customização, </a:t>
            </a:r>
            <a:r>
              <a:rPr lang="pt-BR" sz="1600" dirty="0"/>
              <a:t>manutenção e </a:t>
            </a:r>
            <a:r>
              <a:rPr lang="pt-BR" sz="1600" dirty="0" smtClean="0"/>
              <a:t>suporte de sistemas e software.</a:t>
            </a:r>
          </a:p>
        </p:txBody>
      </p:sp>
    </p:spTree>
    <p:extLst>
      <p:ext uri="{BB962C8B-B14F-4D97-AF65-F5344CB8AC3E}">
        <p14:creationId xmlns:p14="http://schemas.microsoft.com/office/powerpoint/2010/main" val="37219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Serviços de TI e Desoneração da Folha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825" y="985341"/>
            <a:ext cx="8642350" cy="539055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43560" y="479205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srgbClr val="26687A"/>
                </a:solidFill>
                <a:latin typeface="Segoe UI Semibold" panose="020B0702040204020203" pitchFamily="34" charset="0"/>
              </a:rPr>
              <a:t>Evolução da Receita </a:t>
            </a:r>
            <a:r>
              <a:rPr lang="pt-BR" sz="1600" b="1" dirty="0">
                <a:solidFill>
                  <a:srgbClr val="26687A"/>
                </a:solidFill>
                <a:latin typeface="Segoe UI Semibold" panose="020B0702040204020203" pitchFamily="34" charset="0"/>
              </a:rPr>
              <a:t>Bruta, Remunerações e Vínculos de </a:t>
            </a:r>
            <a:r>
              <a:rPr lang="pt-BR" sz="1600" b="1" dirty="0" smtClean="0">
                <a:solidFill>
                  <a:srgbClr val="26687A"/>
                </a:solidFill>
                <a:latin typeface="Segoe UI Semibold" panose="020B0702040204020203" pitchFamily="34" charset="0"/>
              </a:rPr>
              <a:t>Trabalho</a:t>
            </a:r>
            <a:endParaRPr lang="pt-BR" sz="1600" b="1" dirty="0">
              <a:solidFill>
                <a:srgbClr val="26687A"/>
              </a:solidFill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272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Serviços de TI e Desoneração da Folha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1520" y="498059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srgbClr val="26687A"/>
                </a:solidFill>
                <a:latin typeface="Segoe UI Semibold" panose="020B0702040204020203" pitchFamily="34" charset="0"/>
              </a:rPr>
              <a:t>Impacto, recuperação, crescimento da arrecadação e do emprego</a:t>
            </a:r>
            <a:endParaRPr lang="pt-BR" sz="1600" b="1" dirty="0">
              <a:solidFill>
                <a:srgbClr val="26687A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570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251520" y="107396"/>
            <a:ext cx="7920880" cy="432048"/>
          </a:xfrm>
        </p:spPr>
        <p:txBody>
          <a:bodyPr/>
          <a:lstStyle/>
          <a:p>
            <a:pPr algn="l"/>
            <a:r>
              <a:rPr lang="pt-BR" dirty="0" smtClean="0"/>
              <a:t>Exportações de Serviços de TI</a:t>
            </a:r>
            <a:br>
              <a:rPr lang="pt-BR" dirty="0" smtClean="0"/>
            </a:br>
            <a:r>
              <a:rPr lang="pt-BR" dirty="0" smtClean="0"/>
              <a:t>Perspectivas de crescimento dependem de competitividade</a:t>
            </a:r>
            <a:endParaRPr lang="pt-BR" dirty="0"/>
          </a:p>
        </p:txBody>
      </p:sp>
      <p:pic>
        <p:nvPicPr>
          <p:cNvPr id="11" name="Espaço Reservado para Conteúdo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01" y="908720"/>
            <a:ext cx="9095199" cy="5666522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7042885" y="3163686"/>
            <a:ext cx="2101115" cy="576064"/>
          </a:xfrm>
          <a:prstGeom prst="rect">
            <a:avLst/>
          </a:prstGeom>
          <a:ln>
            <a:noFill/>
          </a:ln>
        </p:spPr>
        <p:txBody>
          <a:bodyPr/>
          <a:lstStyle>
            <a:lvl1pPr marL="252000" indent="-180000" eaLnBrk="0" fontAlgn="base" hangingPunct="0">
              <a:spcBef>
                <a:spcPts val="300"/>
              </a:spcBef>
              <a:spcAft>
                <a:spcPts val="300"/>
              </a:spcAft>
              <a:buSzPct val="65000"/>
              <a:buFont typeface="Segoe UI Symbol" panose="020B0502040204020203" pitchFamily="34" charset="0"/>
              <a:buChar char="▶"/>
              <a:defRPr lang="pt-BR" sz="11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egoe UI Symbol" panose="020B0502040204020203" pitchFamily="34" charset="0"/>
              <a:buChar char="&gt;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Segoe UI Symbol" panose="020B0502040204020203" pitchFamily="34" charset="0"/>
              <a:buChar char="≫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pt-BR" sz="12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9pPr>
          </a:lstStyle>
          <a:p>
            <a:r>
              <a:rPr lang="pt-BR" dirty="0" smtClean="0"/>
              <a:t>Superação do limiar </a:t>
            </a:r>
            <a:r>
              <a:rPr lang="pt-BR" dirty="0"/>
              <a:t>de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/>
              <a:t>$</a:t>
            </a:r>
            <a:r>
              <a:rPr lang="pt-BR" b="1" dirty="0"/>
              <a:t>1 </a:t>
            </a:r>
            <a:r>
              <a:rPr lang="pt-BR" b="1" dirty="0" smtClean="0"/>
              <a:t>bilhão </a:t>
            </a:r>
            <a:r>
              <a:rPr lang="pt-BR" dirty="0" smtClean="0"/>
              <a:t>em </a:t>
            </a:r>
            <a:r>
              <a:rPr lang="pt-BR" b="1" dirty="0" smtClean="0"/>
              <a:t>exportações </a:t>
            </a:r>
            <a:r>
              <a:rPr lang="pt-BR" dirty="0" smtClean="0"/>
              <a:t>de </a:t>
            </a:r>
            <a:r>
              <a:rPr lang="pt-BR" b="1" dirty="0" smtClean="0"/>
              <a:t>serviços de TI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27291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07396"/>
            <a:ext cx="7920880" cy="432048"/>
          </a:xfrm>
        </p:spPr>
        <p:txBody>
          <a:bodyPr/>
          <a:lstStyle/>
          <a:p>
            <a:r>
              <a:rPr lang="pt-BR" dirty="0"/>
              <a:t>Manutenção da Desoneração x Alíquota CPP=4,5%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1520" y="498059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srgbClr val="26687A"/>
                </a:solidFill>
                <a:latin typeface="Segoe UI Semibold" panose="020B0702040204020203" pitchFamily="34" charset="0"/>
              </a:rPr>
              <a:t>Impacto na Receita </a:t>
            </a:r>
            <a:r>
              <a:rPr lang="pt-BR" sz="1600" b="1" dirty="0">
                <a:solidFill>
                  <a:srgbClr val="26687A"/>
                </a:solidFill>
                <a:latin typeface="Segoe UI Semibold" panose="020B0702040204020203" pitchFamily="34" charset="0"/>
              </a:rPr>
              <a:t>Bruta, Remunerações e </a:t>
            </a:r>
            <a:r>
              <a:rPr lang="pt-BR" sz="1600" b="1" dirty="0" smtClean="0">
                <a:solidFill>
                  <a:srgbClr val="FF0000"/>
                </a:solidFill>
                <a:latin typeface="Segoe UI Semibold" panose="020B0702040204020203" pitchFamily="34" charset="0"/>
              </a:rPr>
              <a:t>no Emprego </a:t>
            </a:r>
            <a:endParaRPr lang="pt-BR" sz="1600" b="1" dirty="0">
              <a:solidFill>
                <a:srgbClr val="26687A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0" y="989097"/>
            <a:ext cx="9119529" cy="568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07396"/>
            <a:ext cx="7920880" cy="432048"/>
          </a:xfrm>
        </p:spPr>
        <p:txBody>
          <a:bodyPr/>
          <a:lstStyle/>
          <a:p>
            <a:r>
              <a:rPr lang="pt-BR" dirty="0" smtClean="0"/>
              <a:t>Manutenção da Desoneração </a:t>
            </a:r>
            <a:r>
              <a:rPr lang="pt-BR" dirty="0"/>
              <a:t>x </a:t>
            </a:r>
            <a:r>
              <a:rPr lang="pt-BR" dirty="0" smtClean="0"/>
              <a:t>Alíquota CPP=4,5%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51520" y="498059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26687A"/>
                </a:solidFill>
                <a:latin typeface="Segoe UI Semibold" panose="020B0702040204020203" pitchFamily="34" charset="0"/>
              </a:rPr>
              <a:t>Impacto, </a:t>
            </a:r>
            <a:r>
              <a:rPr lang="pt-BR" sz="1600" b="1" dirty="0" smtClean="0">
                <a:solidFill>
                  <a:srgbClr val="26687A"/>
                </a:solidFill>
                <a:latin typeface="Segoe UI Semibold" panose="020B0702040204020203" pitchFamily="34" charset="0"/>
              </a:rPr>
              <a:t>recuperação, crescimento </a:t>
            </a:r>
            <a:r>
              <a:rPr lang="pt-BR" sz="1600" b="1" dirty="0">
                <a:solidFill>
                  <a:srgbClr val="26687A"/>
                </a:solidFill>
                <a:latin typeface="Segoe UI Semibold" panose="020B0702040204020203" pitchFamily="34" charset="0"/>
              </a:rPr>
              <a:t>da arrecadação e </a:t>
            </a:r>
            <a:r>
              <a:rPr lang="pt-BR" sz="1600" b="1" dirty="0" smtClean="0">
                <a:solidFill>
                  <a:srgbClr val="FF0000"/>
                </a:solidFill>
                <a:latin typeface="Segoe UI Semibold" panose="020B0702040204020203" pitchFamily="34" charset="0"/>
              </a:rPr>
              <a:t>no emprego </a:t>
            </a:r>
            <a:endParaRPr lang="pt-BR" sz="1600" b="1" dirty="0">
              <a:solidFill>
                <a:srgbClr val="FF0000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21" y="837823"/>
            <a:ext cx="8893175" cy="5543505"/>
          </a:xfrm>
          <a:prstGeom prst="rect">
            <a:avLst/>
          </a:prstGeom>
        </p:spPr>
      </p:pic>
      <p:sp>
        <p:nvSpPr>
          <p:cNvPr id="8" name="Retângulo de cantos arredondados 7"/>
          <p:cNvSpPr/>
          <p:nvPr/>
        </p:nvSpPr>
        <p:spPr>
          <a:xfrm>
            <a:off x="539552" y="6309320"/>
            <a:ext cx="8353623" cy="516153"/>
          </a:xfrm>
          <a:prstGeom prst="roundRect">
            <a:avLst/>
          </a:prstGeom>
          <a:solidFill>
            <a:srgbClr val="266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A manutenção da </a:t>
            </a:r>
            <a:r>
              <a:rPr lang="pt-BR" sz="1350" b="1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desoneração é vantajosa </a:t>
            </a:r>
            <a:r>
              <a:rPr lang="pt-BR" sz="135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para o Brasil em relação ao aumento da CPP:</a:t>
            </a:r>
          </a:p>
          <a:p>
            <a:pPr algn="ctr"/>
            <a:r>
              <a:rPr lang="pt-BR" sz="135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Evita a perda de </a:t>
            </a:r>
            <a:r>
              <a:rPr lang="pt-BR" sz="1350" dirty="0">
                <a:latin typeface="Segoe UI Symbol" panose="020B0502040204020203" pitchFamily="34" charset="0"/>
                <a:ea typeface="Segoe UI Symbol" panose="020B0502040204020203" pitchFamily="34" charset="0"/>
              </a:rPr>
              <a:t>8</a:t>
            </a:r>
            <a:r>
              <a:rPr lang="pt-BR" sz="135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1 mil empregos, gera 12 mil empregos e supera a arrecadação em R$ 360 milhões.</a:t>
            </a:r>
          </a:p>
        </p:txBody>
      </p:sp>
    </p:spTree>
    <p:extLst>
      <p:ext uri="{BB962C8B-B14F-4D97-AF65-F5344CB8AC3E}">
        <p14:creationId xmlns:p14="http://schemas.microsoft.com/office/powerpoint/2010/main" val="113878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825" y="983638"/>
            <a:ext cx="8642350" cy="539396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07396"/>
            <a:ext cx="7920880" cy="432048"/>
          </a:xfrm>
        </p:spPr>
        <p:txBody>
          <a:bodyPr/>
          <a:lstStyle/>
          <a:p>
            <a:r>
              <a:rPr lang="pt-BR" dirty="0"/>
              <a:t>Serviços de TI e Desoneração da </a:t>
            </a:r>
            <a:r>
              <a:rPr lang="pt-BR" dirty="0" smtClean="0"/>
              <a:t>Folha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51520" y="498059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srgbClr val="26687A"/>
                </a:solidFill>
                <a:latin typeface="Segoe UI Semibold" panose="020B0702040204020203" pitchFamily="34" charset="0"/>
              </a:rPr>
              <a:t>Retorno do investimento inicial com contínuo crescimento do emprego</a:t>
            </a:r>
            <a:endParaRPr lang="pt-BR" sz="1600" b="1" dirty="0">
              <a:solidFill>
                <a:srgbClr val="FF000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5536" y="1218238"/>
            <a:ext cx="192065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600" dirty="0" smtClean="0">
                <a:solidFill>
                  <a:srgbClr val="26687A"/>
                </a:solidFill>
                <a:latin typeface="Segoe UI Semibold" panose="020B0702040204020203" pitchFamily="34" charset="0"/>
              </a:rPr>
              <a:t>Variações rel. 2011</a:t>
            </a:r>
            <a:endParaRPr lang="pt-BR" sz="1600" dirty="0">
              <a:solidFill>
                <a:srgbClr val="26687A"/>
              </a:solidFill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9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1487" y="1469442"/>
            <a:ext cx="8496944" cy="4462760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endParaRPr lang="pt-BR" b="1" dirty="0" smtClean="0">
              <a:solidFill>
                <a:srgbClr val="215868"/>
              </a:solidFill>
              <a:latin typeface="Segoe UI Symbol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sz="2400" b="1" dirty="0" smtClean="0">
                <a:solidFill>
                  <a:srgbClr val="215868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 </a:t>
            </a:r>
            <a:r>
              <a:rPr lang="pt-BR" sz="2400" b="1" dirty="0" smtClean="0">
                <a:solidFill>
                  <a:srgbClr val="215868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uma </a:t>
            </a:r>
            <a:r>
              <a:rPr lang="pt-BR" sz="2400" b="1" dirty="0" smtClean="0">
                <a:solidFill>
                  <a:srgbClr val="215868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Reoneração Republicana da Folha Pagamentos</a:t>
            </a:r>
            <a:endParaRPr lang="pt-B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sz="2000" b="1" dirty="0">
                <a:solidFill>
                  <a:srgbClr val="215868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t-BR" b="1" dirty="0" smtClean="0">
              <a:solidFill>
                <a:srgbClr val="215868"/>
              </a:solidFill>
              <a:latin typeface="Segoe UI Symbol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sz="2000" b="1" dirty="0" smtClean="0">
                <a:solidFill>
                  <a:srgbClr val="215868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Manutenção </a:t>
            </a:r>
            <a:r>
              <a:rPr lang="pt-BR" sz="2000" b="1" dirty="0">
                <a:solidFill>
                  <a:srgbClr val="215868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 alíquota de </a:t>
            </a:r>
            <a:r>
              <a:rPr lang="pt-BR" sz="2000" b="1" dirty="0" smtClean="0">
                <a:solidFill>
                  <a:srgbClr val="215868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1% para os setores ligados à cesta básica.</a:t>
            </a:r>
          </a:p>
          <a:p>
            <a:pPr algn="ctr">
              <a:spcAft>
                <a:spcPts val="0"/>
              </a:spcAft>
            </a:pPr>
            <a:endParaRPr lang="pt-BR" sz="2000" b="1" dirty="0" smtClean="0">
              <a:solidFill>
                <a:srgbClr val="215868"/>
              </a:solidFill>
              <a:latin typeface="Segoe UI Symbol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sz="2000" b="1" dirty="0" smtClean="0">
                <a:solidFill>
                  <a:srgbClr val="215868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Aumento de 50</a:t>
            </a:r>
            <a:r>
              <a:rPr lang="pt-BR" sz="2000" b="1" dirty="0">
                <a:solidFill>
                  <a:srgbClr val="215868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pt-BR" sz="2000" b="1" dirty="0" smtClean="0">
                <a:solidFill>
                  <a:srgbClr val="215868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alíquota da CPP para todos os demais setores:</a:t>
            </a:r>
          </a:p>
          <a:p>
            <a:pPr algn="ctr">
              <a:spcAft>
                <a:spcPts val="0"/>
              </a:spcAft>
            </a:pPr>
            <a:r>
              <a:rPr lang="pt-BR" sz="2000" b="1" dirty="0" smtClean="0">
                <a:solidFill>
                  <a:srgbClr val="215868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3% para o Art. 7º e 1,5% para o Art. 8º</a:t>
            </a:r>
          </a:p>
          <a:p>
            <a:pPr algn="ctr">
              <a:spcAft>
                <a:spcPts val="0"/>
              </a:spcAft>
            </a:pPr>
            <a:endParaRPr lang="pt-BR" sz="2000" b="1" dirty="0">
              <a:solidFill>
                <a:srgbClr val="215868"/>
              </a:solidFill>
              <a:latin typeface="Segoe UI Symbol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sz="2000" b="1" dirty="0" smtClean="0">
                <a:solidFill>
                  <a:srgbClr val="215868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Manutenção da </a:t>
            </a:r>
            <a:r>
              <a:rPr lang="pt-BR" sz="2000" b="1" dirty="0">
                <a:solidFill>
                  <a:srgbClr val="215868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obrigatoriedade da </a:t>
            </a:r>
            <a:r>
              <a:rPr lang="pt-BR" sz="2000" b="1" dirty="0" smtClean="0">
                <a:solidFill>
                  <a:srgbClr val="215868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incidência da CPP </a:t>
            </a:r>
          </a:p>
          <a:p>
            <a:pPr algn="ctr">
              <a:spcAft>
                <a:spcPts val="0"/>
              </a:spcAft>
            </a:pPr>
            <a:r>
              <a:rPr lang="pt-BR" sz="2000" b="1" dirty="0" smtClean="0">
                <a:solidFill>
                  <a:srgbClr val="215868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 </a:t>
            </a:r>
            <a:r>
              <a:rPr lang="pt-BR" sz="2000" b="1" dirty="0">
                <a:solidFill>
                  <a:srgbClr val="215868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receita </a:t>
            </a:r>
            <a:r>
              <a:rPr lang="pt-BR" sz="2000" b="1" dirty="0" smtClean="0">
                <a:solidFill>
                  <a:srgbClr val="215868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bruta.</a:t>
            </a:r>
          </a:p>
          <a:p>
            <a:pPr algn="ctr">
              <a:spcAft>
                <a:spcPts val="0"/>
              </a:spcAft>
            </a:pPr>
            <a:endParaRPr lang="pt-BR" sz="2000" b="1" dirty="0">
              <a:solidFill>
                <a:srgbClr val="215868"/>
              </a:solidFill>
              <a:latin typeface="Segoe UI Symbol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sz="2000" b="1" dirty="0" smtClean="0">
                <a:solidFill>
                  <a:srgbClr val="215868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Aumento de alíquotas vigente até 2018, retornando às atuais em 2019:</a:t>
            </a:r>
          </a:p>
          <a:p>
            <a:pPr algn="ctr">
              <a:spcAft>
                <a:spcPts val="0"/>
              </a:spcAft>
            </a:pPr>
            <a:r>
              <a:rPr lang="pt-BR" sz="2000" b="1" dirty="0" smtClean="0">
                <a:solidFill>
                  <a:srgbClr val="215868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2% </a:t>
            </a:r>
            <a:r>
              <a:rPr lang="pt-BR" sz="2000" b="1" dirty="0">
                <a:solidFill>
                  <a:srgbClr val="215868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o Art. 7º e </a:t>
            </a:r>
            <a:r>
              <a:rPr lang="pt-BR" sz="2000" b="1" dirty="0" smtClean="0">
                <a:solidFill>
                  <a:srgbClr val="215868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1% </a:t>
            </a:r>
            <a:r>
              <a:rPr lang="pt-BR" sz="2000" b="1" dirty="0">
                <a:solidFill>
                  <a:srgbClr val="215868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o Art. 8º</a:t>
            </a:r>
            <a:endParaRPr lang="pt-BR" sz="2000" b="1" dirty="0" smtClean="0">
              <a:solidFill>
                <a:srgbClr val="215868"/>
              </a:solidFill>
              <a:latin typeface="Segoe UI Symbol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b="1" dirty="0">
                <a:solidFill>
                  <a:srgbClr val="215868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t-B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 descr="Logo_ABES_Colorido.jpg"/>
          <p:cNvPicPr/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679" y="357665"/>
            <a:ext cx="1201773" cy="69830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987" y="302269"/>
            <a:ext cx="2003799" cy="61323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7230359" y="72626"/>
            <a:ext cx="1772239" cy="794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t="14083" b="13246"/>
          <a:stretch/>
        </p:blipFill>
        <p:spPr>
          <a:xfrm>
            <a:off x="2103157" y="227699"/>
            <a:ext cx="2381074" cy="1081934"/>
          </a:xfrm>
          <a:prstGeom prst="rect">
            <a:avLst/>
          </a:prstGeom>
        </p:spPr>
      </p:pic>
      <p:pic>
        <p:nvPicPr>
          <p:cNvPr id="8" name="Imagem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8"/>
          <a:stretch/>
        </p:blipFill>
        <p:spPr>
          <a:xfrm>
            <a:off x="6969846" y="232435"/>
            <a:ext cx="1964777" cy="94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Terceirização 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Por uma lei moderna, que assegure direitos e deveres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800" dirty="0" smtClean="0"/>
              <a:t>A </a:t>
            </a:r>
            <a:r>
              <a:rPr lang="pt-BR" sz="1800" b="1" dirty="0"/>
              <a:t>terceirização </a:t>
            </a:r>
            <a:r>
              <a:rPr lang="pt-BR" sz="1800" dirty="0" smtClean="0"/>
              <a:t>é </a:t>
            </a:r>
            <a:r>
              <a:rPr lang="pt-BR" sz="1800" dirty="0"/>
              <a:t>uma decorrência </a:t>
            </a:r>
            <a:r>
              <a:rPr lang="pt-BR" sz="1800" b="1" dirty="0"/>
              <a:t>inexorável </a:t>
            </a:r>
            <a:r>
              <a:rPr lang="pt-BR" sz="1800" dirty="0"/>
              <a:t>da </a:t>
            </a:r>
            <a:r>
              <a:rPr lang="pt-BR" sz="1800" b="1" dirty="0" smtClean="0"/>
              <a:t>especialização </a:t>
            </a:r>
            <a:r>
              <a:rPr lang="pt-BR" sz="1800" b="1" dirty="0"/>
              <a:t>técnica </a:t>
            </a:r>
            <a:r>
              <a:rPr lang="pt-BR" sz="1800" dirty="0"/>
              <a:t>e da </a:t>
            </a:r>
            <a:r>
              <a:rPr lang="pt-BR" sz="1800" dirty="0" smtClean="0"/>
              <a:t>busca </a:t>
            </a:r>
            <a:r>
              <a:rPr lang="pt-BR" sz="1800" dirty="0"/>
              <a:t>por produtividade e eficiência. </a:t>
            </a:r>
            <a:r>
              <a:rPr lang="pt-BR" sz="1800" dirty="0" smtClean="0"/>
              <a:t>É uma </a:t>
            </a:r>
            <a:r>
              <a:rPr lang="pt-BR" sz="1800" dirty="0"/>
              <a:t>característica do estágio de desenvolvimento das </a:t>
            </a:r>
            <a:r>
              <a:rPr lang="pt-BR" sz="1800" dirty="0" smtClean="0"/>
              <a:t>nações. </a:t>
            </a:r>
            <a:r>
              <a:rPr lang="pt-BR" sz="1800" dirty="0"/>
              <a:t>A China, </a:t>
            </a:r>
            <a:r>
              <a:rPr lang="pt-BR" sz="1800" dirty="0" smtClean="0"/>
              <a:t>cresceu como </a:t>
            </a:r>
            <a:r>
              <a:rPr lang="pt-BR" sz="1800" dirty="0"/>
              <a:t>a “fabrica terceirizada do mundo</a:t>
            </a:r>
            <a:r>
              <a:rPr lang="pt-BR" sz="1800" dirty="0" smtClean="0"/>
              <a:t>” e </a:t>
            </a:r>
            <a:r>
              <a:rPr lang="pt-BR" sz="1800" dirty="0"/>
              <a:t>prepare-se agora para o mesmo salto em serviços.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800" dirty="0"/>
              <a:t>Terceirização </a:t>
            </a:r>
            <a:r>
              <a:rPr lang="pt-BR" sz="1800" b="1" dirty="0"/>
              <a:t>não </a:t>
            </a:r>
            <a:r>
              <a:rPr lang="pt-BR" sz="1800" b="1" dirty="0" smtClean="0"/>
              <a:t>é </a:t>
            </a:r>
            <a:r>
              <a:rPr lang="pt-BR" sz="1800" dirty="0" smtClean="0"/>
              <a:t>sinônimo </a:t>
            </a:r>
            <a:r>
              <a:rPr lang="pt-BR" sz="1800" dirty="0"/>
              <a:t>de </a:t>
            </a:r>
            <a:r>
              <a:rPr lang="pt-BR" sz="1800" b="1" dirty="0"/>
              <a:t>precarização do trabalho</a:t>
            </a:r>
            <a:r>
              <a:rPr lang="pt-BR" sz="1800" dirty="0"/>
              <a:t>! </a:t>
            </a:r>
            <a:r>
              <a:rPr lang="pt-BR" sz="1800" dirty="0" smtClean="0"/>
              <a:t>A </a:t>
            </a:r>
            <a:r>
              <a:rPr lang="pt-BR" sz="1800" dirty="0"/>
              <a:t>falta de uma legislação clara </a:t>
            </a:r>
            <a:r>
              <a:rPr lang="pt-BR" sz="1800" dirty="0" smtClean="0"/>
              <a:t>quanto </a:t>
            </a:r>
            <a:r>
              <a:rPr lang="pt-BR" sz="1800" dirty="0"/>
              <a:t>a direitos e deveres, cria </a:t>
            </a:r>
            <a:r>
              <a:rPr lang="pt-BR" sz="1800" dirty="0" smtClean="0"/>
              <a:t>ambiente </a:t>
            </a:r>
            <a:r>
              <a:rPr lang="pt-BR" sz="1800" dirty="0"/>
              <a:t>propício </a:t>
            </a:r>
            <a:r>
              <a:rPr lang="pt-BR" sz="1800" dirty="0" smtClean="0"/>
              <a:t>para condutas </a:t>
            </a:r>
            <a:r>
              <a:rPr lang="pt-BR" sz="1800" dirty="0"/>
              <a:t>reprováreis.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800" dirty="0" smtClean="0"/>
              <a:t>Uma lei se faz necessária ante os </a:t>
            </a:r>
            <a:r>
              <a:rPr lang="pt-BR" sz="1800" dirty="0"/>
              <a:t>direitos de 12 milhões de </a:t>
            </a:r>
            <a:r>
              <a:rPr lang="pt-BR" sz="1800" dirty="0" smtClean="0"/>
              <a:t>trabalhadores terceirizados </a:t>
            </a:r>
            <a:r>
              <a:rPr lang="pt-BR" sz="1800" dirty="0"/>
              <a:t>à luz da litigiosidade </a:t>
            </a:r>
            <a:r>
              <a:rPr lang="pt-BR" sz="1800" dirty="0" smtClean="0"/>
              <a:t>exacerbada, com 4,0 </a:t>
            </a:r>
            <a:r>
              <a:rPr lang="pt-BR" sz="1800" dirty="0"/>
              <a:t>milhões de novos </a:t>
            </a:r>
            <a:r>
              <a:rPr lang="pt-BR" sz="1800" dirty="0" smtClean="0"/>
              <a:t>processos por ano, </a:t>
            </a:r>
            <a:r>
              <a:rPr lang="pt-BR" sz="1800" dirty="0"/>
              <a:t>3,9 milhões de processos em </a:t>
            </a:r>
            <a:r>
              <a:rPr lang="pt-BR" sz="1800" dirty="0" smtClean="0"/>
              <a:t>estoque </a:t>
            </a:r>
            <a:r>
              <a:rPr lang="pt-BR" sz="1800" dirty="0"/>
              <a:t>e uma despesa de R$ 13,1 bilhões com a justiça do </a:t>
            </a:r>
            <a:r>
              <a:rPr lang="pt-BR" sz="1800" dirty="0" smtClean="0"/>
              <a:t>trabalho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800" dirty="0" smtClean="0"/>
              <a:t>Os </a:t>
            </a:r>
            <a:r>
              <a:rPr lang="pt-BR" sz="1800" b="1" dirty="0"/>
              <a:t>efeitos econômicos da insegurança </a:t>
            </a:r>
            <a:r>
              <a:rPr lang="pt-BR" sz="1800" b="1" dirty="0" smtClean="0"/>
              <a:t>jurídica</a:t>
            </a:r>
            <a:r>
              <a:rPr lang="pt-BR" sz="1800" dirty="0" smtClean="0"/>
              <a:t> somam R</a:t>
            </a:r>
            <a:r>
              <a:rPr lang="pt-BR" sz="1800" dirty="0"/>
              <a:t>$ 24,9 bilhões de reservas de balanço nas 36 das maiores empresas de capital aberto 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800" dirty="0" smtClean="0"/>
              <a:t>Urge que </a:t>
            </a:r>
            <a:r>
              <a:rPr lang="pt-BR" sz="1800" dirty="0"/>
              <a:t>seja aprovada uma </a:t>
            </a:r>
            <a:r>
              <a:rPr lang="pt-BR" sz="1800" b="1" dirty="0"/>
              <a:t>lei moderna </a:t>
            </a:r>
            <a:r>
              <a:rPr lang="pt-BR" sz="1800" dirty="0"/>
              <a:t>que </a:t>
            </a:r>
            <a:r>
              <a:rPr lang="pt-BR" sz="1800" b="1" dirty="0"/>
              <a:t>assegure direitos e deveres </a:t>
            </a:r>
            <a:r>
              <a:rPr lang="pt-BR" sz="1800" dirty="0"/>
              <a:t>para todos os atores </a:t>
            </a:r>
            <a:r>
              <a:rPr lang="pt-BR" sz="1800" dirty="0" smtClean="0"/>
              <a:t>sociais, </a:t>
            </a:r>
            <a:r>
              <a:rPr lang="pt-BR" sz="1800" dirty="0"/>
              <a:t>que </a:t>
            </a:r>
            <a:r>
              <a:rPr lang="pt-BR" sz="1800" b="1" dirty="0"/>
              <a:t>não restrinja a terceirização de atividade-fim</a:t>
            </a:r>
            <a:r>
              <a:rPr lang="pt-BR" sz="1800" dirty="0"/>
              <a:t>, e que determine a </a:t>
            </a:r>
            <a:r>
              <a:rPr lang="pt-BR" sz="1800" b="1" dirty="0"/>
              <a:t>responsabilidade subsidiária da contratante</a:t>
            </a:r>
            <a:r>
              <a:rPr lang="pt-BR" sz="1800" dirty="0"/>
              <a:t>, reduzindo a insegurança jurídica e aumentando a eficiência econômica</a:t>
            </a:r>
            <a:r>
              <a:rPr lang="pt-BR" sz="1800" dirty="0" smtClean="0"/>
              <a:t>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6568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Tendências </a:t>
            </a:r>
            <a:r>
              <a:rPr lang="pt-BR" dirty="0"/>
              <a:t>d</a:t>
            </a:r>
            <a:r>
              <a:rPr lang="pt-BR" dirty="0" smtClean="0"/>
              <a:t>igitais globais terão efeitos no Brasil e representam grandes oportunidades 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21664"/>
            <a:ext cx="1321095" cy="118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E6D600">
                <a:tint val="45000"/>
                <a:satMod val="400000"/>
              </a:srgbClr>
            </a:duotone>
            <a:extLst/>
          </a:blip>
          <a:srcRect l="29896" t="14484" r="35052" b="8753"/>
          <a:stretch/>
        </p:blipFill>
        <p:spPr bwMode="auto">
          <a:xfrm rot="16200000">
            <a:off x="6023724" y="4147289"/>
            <a:ext cx="1227717" cy="151216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Imagem 5"/>
          <p:cNvPicPr/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37639" r="59516" b="30808"/>
          <a:stretch/>
        </p:blipFill>
        <p:spPr bwMode="auto">
          <a:xfrm rot="20817123">
            <a:off x="4262234" y="2948929"/>
            <a:ext cx="954620" cy="14134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691680" y="3606115"/>
            <a:ext cx="296004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kern="0" dirty="0" smtClean="0">
                <a:solidFill>
                  <a:schemeClr val="accent2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Mobilidade</a:t>
            </a:r>
          </a:p>
          <a:p>
            <a:r>
              <a:rPr lang="pt-BR" sz="2400" b="1" kern="0" dirty="0" smtClean="0">
                <a:solidFill>
                  <a:schemeClr val="accent2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Internet das Coisas</a:t>
            </a:r>
          </a:p>
          <a:p>
            <a:r>
              <a:rPr lang="pt-BR" sz="1400" dirty="0" smtClean="0">
                <a:solidFill>
                  <a:schemeClr val="accent2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50 bilhões de dispositivos em 2020</a:t>
            </a:r>
          </a:p>
          <a:p>
            <a:r>
              <a:rPr lang="pt-BR" sz="1400" dirty="0" smtClean="0">
                <a:solidFill>
                  <a:schemeClr val="accent2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$8,9 trilhões, mercado mundial</a:t>
            </a:r>
            <a:endParaRPr lang="pt-BR" sz="1400" dirty="0">
              <a:solidFill>
                <a:schemeClr val="accent2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740699" y="4845190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kern="0" dirty="0" smtClean="0">
                <a:solidFill>
                  <a:srgbClr val="A6A200"/>
                </a:solidFill>
                <a:latin typeface="Segoe UI Symbol" pitchFamily="34" charset="0"/>
                <a:ea typeface="Segoe UI Symbol" pitchFamily="34" charset="0"/>
              </a:rPr>
              <a:t>Redes Sociais</a:t>
            </a:r>
            <a:endParaRPr lang="pt-BR" sz="2400" dirty="0">
              <a:solidFill>
                <a:srgbClr val="A6A200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428709" y="1030813"/>
            <a:ext cx="1770806" cy="1144434"/>
            <a:chOff x="1547664" y="1556791"/>
            <a:chExt cx="5186398" cy="3294742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1" t="78200" r="57418" b="8979"/>
            <a:stretch/>
          </p:blipFill>
          <p:spPr bwMode="auto">
            <a:xfrm rot="16200000">
              <a:off x="5570519" y="3150561"/>
              <a:ext cx="1389160" cy="93792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1" t="34021" r="44757" b="8979"/>
            <a:stretch/>
          </p:blipFill>
          <p:spPr bwMode="auto">
            <a:xfrm rot="16200000" flipV="1">
              <a:off x="2129146" y="975309"/>
              <a:ext cx="3294742" cy="445770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CaixaDeTexto 11"/>
          <p:cNvSpPr txBox="1"/>
          <p:nvPr/>
        </p:nvSpPr>
        <p:spPr>
          <a:xfrm>
            <a:off x="3900308" y="2175247"/>
            <a:ext cx="19346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kern="0" dirty="0" smtClean="0">
                <a:solidFill>
                  <a:schemeClr val="bg1">
                    <a:lumMod val="65000"/>
                  </a:schemeClr>
                </a:solidFill>
                <a:latin typeface="Segoe UI Symbol" pitchFamily="34" charset="0"/>
                <a:ea typeface="Segoe UI Symbol" pitchFamily="34" charset="0"/>
              </a:rPr>
              <a:t>Big Data</a:t>
            </a:r>
          </a:p>
          <a:p>
            <a:r>
              <a:rPr lang="pt-BR" sz="1400" kern="0" dirty="0" smtClean="0">
                <a:solidFill>
                  <a:schemeClr val="bg1">
                    <a:lumMod val="65000"/>
                  </a:schemeClr>
                </a:solidFill>
                <a:latin typeface="Segoe UI Symbol" pitchFamily="34" charset="0"/>
                <a:ea typeface="Segoe UI Symbol" pitchFamily="34" charset="0"/>
              </a:rPr>
              <a:t>4 </a:t>
            </a:r>
            <a:r>
              <a:rPr lang="pt-BR" sz="1400" kern="0" dirty="0" err="1" smtClean="0">
                <a:solidFill>
                  <a:schemeClr val="bg1">
                    <a:lumMod val="65000"/>
                  </a:schemeClr>
                </a:solidFill>
                <a:latin typeface="Segoe UI Symbol" pitchFamily="34" charset="0"/>
                <a:ea typeface="Segoe UI Symbol" pitchFamily="34" charset="0"/>
              </a:rPr>
              <a:t>Zettabytes</a:t>
            </a:r>
            <a:r>
              <a:rPr lang="pt-BR" sz="1400" kern="0" dirty="0" smtClean="0">
                <a:solidFill>
                  <a:schemeClr val="bg1">
                    <a:lumMod val="65000"/>
                  </a:schemeClr>
                </a:solidFill>
                <a:latin typeface="Segoe UI Symbol" pitchFamily="34" charset="0"/>
                <a:ea typeface="Segoe UI Symbol" pitchFamily="34" charset="0"/>
              </a:rPr>
              <a:t> em 2013</a:t>
            </a:r>
            <a:endParaRPr lang="pt-BR" sz="1400" dirty="0">
              <a:solidFill>
                <a:schemeClr val="bg1">
                  <a:lumMod val="6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7185038" y="5321814"/>
            <a:ext cx="1563425" cy="1131522"/>
            <a:chOff x="418372" y="487217"/>
            <a:chExt cx="5881819" cy="4125464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23" t="33334" r="6742" b="8901"/>
            <a:stretch/>
          </p:blipFill>
          <p:spPr bwMode="auto">
            <a:xfrm rot="16200000">
              <a:off x="499190" y="406399"/>
              <a:ext cx="4064000" cy="4225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23" t="33334" r="6742" b="8901"/>
            <a:stretch/>
          </p:blipFill>
          <p:spPr bwMode="auto">
            <a:xfrm rot="16200000" flipV="1">
              <a:off x="2155373" y="467863"/>
              <a:ext cx="4064000" cy="4225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CaixaDeTexto 15"/>
          <p:cNvSpPr txBox="1"/>
          <p:nvPr/>
        </p:nvSpPr>
        <p:spPr>
          <a:xfrm>
            <a:off x="2199515" y="1097760"/>
            <a:ext cx="2876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kern="0" dirty="0" smtClean="0">
                <a:solidFill>
                  <a:srgbClr val="00ADD6"/>
                </a:solidFill>
                <a:latin typeface="Segoe UI Symbol" pitchFamily="34" charset="0"/>
                <a:ea typeface="Segoe UI Symbol" pitchFamily="34" charset="0"/>
              </a:rPr>
              <a:t>Serviços em Nuvem</a:t>
            </a:r>
            <a:endParaRPr lang="pt-BR" sz="1400" dirty="0">
              <a:solidFill>
                <a:srgbClr val="00ADD6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427437" y="5775647"/>
            <a:ext cx="2574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kern="0" dirty="0" smtClean="0">
                <a:solidFill>
                  <a:schemeClr val="accent6">
                    <a:lumMod val="50000"/>
                  </a:schemeClr>
                </a:solidFill>
                <a:latin typeface="Segoe UI Symbol" pitchFamily="34" charset="0"/>
                <a:ea typeface="Segoe UI Symbol" pitchFamily="34" charset="0"/>
              </a:rPr>
              <a:t>Segurança Digital</a:t>
            </a:r>
            <a:endParaRPr lang="pt-BR" sz="2400" dirty="0">
              <a:solidFill>
                <a:schemeClr val="accent6">
                  <a:lumMod val="50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9130" y="2295997"/>
            <a:ext cx="2679078" cy="170906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Forma livre 18"/>
          <p:cNvSpPr/>
          <p:nvPr/>
        </p:nvSpPr>
        <p:spPr>
          <a:xfrm rot="2040000" flipV="1">
            <a:off x="7557349" y="4155947"/>
            <a:ext cx="228867" cy="936104"/>
          </a:xfrm>
          <a:custGeom>
            <a:avLst/>
            <a:gdLst>
              <a:gd name="connsiteX0" fmla="*/ 0 w 375138"/>
              <a:gd name="connsiteY0" fmla="*/ 0 h 534572"/>
              <a:gd name="connsiteX1" fmla="*/ 351692 w 375138"/>
              <a:gd name="connsiteY1" fmla="*/ 253218 h 534572"/>
              <a:gd name="connsiteX2" fmla="*/ 140677 w 375138"/>
              <a:gd name="connsiteY2" fmla="*/ 534572 h 5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138" h="534572">
                <a:moveTo>
                  <a:pt x="0" y="0"/>
                </a:moveTo>
                <a:cubicBezTo>
                  <a:pt x="164123" y="82061"/>
                  <a:pt x="328246" y="164123"/>
                  <a:pt x="351692" y="253218"/>
                </a:cubicBezTo>
                <a:cubicBezTo>
                  <a:pt x="375138" y="342313"/>
                  <a:pt x="257907" y="438442"/>
                  <a:pt x="140677" y="534572"/>
                </a:cubicBezTo>
              </a:path>
            </a:pathLst>
          </a:custGeom>
          <a:ln>
            <a:solidFill>
              <a:srgbClr val="A6A2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2598395" y="1495817"/>
            <a:ext cx="2693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kern="0" dirty="0" smtClean="0">
                <a:solidFill>
                  <a:srgbClr val="00ADD6"/>
                </a:solidFill>
                <a:latin typeface="Segoe UI Symbol" pitchFamily="34" charset="0"/>
                <a:ea typeface="Segoe UI Symbol" pitchFamily="34" charset="0"/>
              </a:rPr>
              <a:t>US$ 150 bilhões, mercado mundial</a:t>
            </a:r>
            <a:endParaRPr lang="pt-BR" sz="900" dirty="0">
              <a:solidFill>
                <a:srgbClr val="00ADD6"/>
              </a:solidFill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38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tângulo de cantos arredondados 55"/>
          <p:cNvSpPr/>
          <p:nvPr/>
        </p:nvSpPr>
        <p:spPr>
          <a:xfrm>
            <a:off x="304054" y="5517232"/>
            <a:ext cx="8511164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7" name="Picture 2" descr="C:\Users\Luely.Barbosa\Dropbox (Brasscom)\Comunicação\Comunicação Interna\Logos\Associadas\USP\usp-80ano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19" y="6109726"/>
            <a:ext cx="991645" cy="32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C:\Users\Luely.Barbosa\Dropbox (Brasscom)\Comunicação\Comunicação Interna\Logos\Associadas\Unicamp\logo-unicamp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980" y="5989777"/>
            <a:ext cx="462672" cy="49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:\Users\Luely.Barbosa\Dropbox (Brasscom)\Comunicação\Comunicação Interna\Logos\Associadas\Unesp\unesp_201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1" y="6043520"/>
            <a:ext cx="1163406" cy="41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" descr="C:\Users\Luely.Barbosa\Dropbox (Brasscom)\Comunicação\Comunicação Interna\Logos\Associadas\UFPE\UFP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62" y="5978067"/>
            <a:ext cx="425520" cy="54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 descr="inpe_20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BFFFC"/>
              </a:clrFrom>
              <a:clrTo>
                <a:srgbClr val="FB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96" y="5995101"/>
            <a:ext cx="589172" cy="47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" descr="C:\Users\Luely.Barbosa\Dropbox (Brasscom)\Comunicação\Comunicação Interna\Logos\Associadas\Inatel\Logo_Inatel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035" y="5702088"/>
            <a:ext cx="870859" cy="24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8" descr="CTI (2)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31" y="5628273"/>
            <a:ext cx="825415" cy="39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57" descr="LOGO_MARCA_CDI fundo transparent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337" y="5630766"/>
            <a:ext cx="633686" cy="41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56" descr="LOGO_CESAR_300DPI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216" y="5639697"/>
            <a:ext cx="825819" cy="48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" descr="C:\Users\Luely.Barbosa\Dropbox (Brasscom)\Comunicação\Comunicação Interna\Logos\Associadas\B2B\logob2bblackwhite.gif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04" y="5598837"/>
            <a:ext cx="890219" cy="53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53" descr="accenture atual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054" y="994077"/>
            <a:ext cx="1127072" cy="574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Picture 7" descr="ATOS - Logo_RGB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6496" y="1062820"/>
            <a:ext cx="977011" cy="491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Picture 46" descr="Logo_20_anos_FINA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28429" y="1150812"/>
            <a:ext cx="596303" cy="43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" descr="C:\Users\Luely.Barbosa\Dropbox (Brasscom)\Comunicação\Comunicação Interna\Logos\Associadas\Capgemini\05947102-photo-capgemini-logo.jpg"/>
          <p:cNvPicPr>
            <a:picLocks noChangeAspect="1" noChangeArrowheads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0" t="11339" r="7303" b="7326"/>
          <a:stretch/>
        </p:blipFill>
        <p:spPr bwMode="auto">
          <a:xfrm>
            <a:off x="7966719" y="1078211"/>
            <a:ext cx="781745" cy="55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5" descr="Ci&amp;T atualizado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t="20104" b="29637"/>
          <a:stretch>
            <a:fillRect/>
          </a:stretch>
        </p:blipFill>
        <p:spPr bwMode="auto">
          <a:xfrm>
            <a:off x="414852" y="1667513"/>
            <a:ext cx="803528" cy="38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50" descr="Cisco_Logo_RGB_Screen_2colo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082" y="1704798"/>
            <a:ext cx="772282" cy="41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4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038" y="1704799"/>
            <a:ext cx="571745" cy="52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9" descr="EMC-no-tag_blue_RGB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8637" y="1801541"/>
            <a:ext cx="857147" cy="26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16" descr="GFT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56704" y="2525150"/>
            <a:ext cx="905865" cy="2557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2" name="Picture 2" descr="C:\Users\Luely.Barbosa\Dropbox (Brasscom)\Comunicação\Comunicação Interna\Logos\Associadas\Globalweb\baixa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31" y="2349161"/>
            <a:ext cx="1164584" cy="43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39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73548" y="2438458"/>
            <a:ext cx="1094495" cy="41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45" descr="HP_Blue_RGB_150_L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612135" y="2381585"/>
            <a:ext cx="471474" cy="47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17" descr="HUGHES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6232" y="2513537"/>
            <a:ext cx="1222972" cy="25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18" descr="IBM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796" y="3280310"/>
            <a:ext cx="697679" cy="28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56" descr="Z:\COMUNICAÇÃO ESTRATÉGICA\COMUNICAÇÃO INTERNA\LOGOS\ASSOCIADAS\Infosys\Infosys-logo.jpg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2269" y="3208905"/>
            <a:ext cx="852769" cy="33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37" descr="INTEL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6570" t="10000" r="8023" b="10000"/>
          <a:stretch>
            <a:fillRect/>
          </a:stretch>
        </p:blipFill>
        <p:spPr bwMode="auto">
          <a:xfrm>
            <a:off x="3595705" y="3068147"/>
            <a:ext cx="820411" cy="50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" descr="C:\Users\Luely.Barbosa\Dropbox (Brasscom)\Comunicação\Comunicação Interna\Logos\Associadas\Linx\Logo Site - Cópia.jpg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4" y="3047619"/>
            <a:ext cx="576121" cy="49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C:\Users\Luely.Barbosa\Dropbox (Brasscom)\Comunicação\Comunicação Interna\Logos\Associadas\Locaweb\Locaweb_logo.jpg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32" y="3280310"/>
            <a:ext cx="1083080" cy="24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33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7796" y="3238130"/>
            <a:ext cx="1183290" cy="27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2" descr="C:\Users\Luely.Barbosa\Dropbox (Brasscom)\Comunicação\Comunicação Interna\Logos\Associadas\Oracle\ORACLE -large.jpg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1" y="3962386"/>
            <a:ext cx="1410845" cy="29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31" descr="PromonLogicalis_Strapline_Preto_Vermelho_vert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8969" y="3831831"/>
            <a:ext cx="842507" cy="46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53" descr="Z:\COMUNICAÇÃO ESTRATÉGICA\COMUNICAÇÃO INTERNA\LOGOS\ASSOCIADAS\Resource\LOGO - Closer Faster Better.pn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312831" y="3801857"/>
            <a:ext cx="1256965" cy="56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32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20046" y="3814945"/>
            <a:ext cx="755738" cy="36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" name="Picture 1"/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977" t="66679" r="22318" b="26656"/>
          <a:stretch>
            <a:fillRect/>
          </a:stretch>
        </p:blipFill>
        <p:spPr bwMode="auto">
          <a:xfrm>
            <a:off x="6321435" y="3869730"/>
            <a:ext cx="974515" cy="25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" name="Picture 22" descr="spread atual"/>
          <p:cNvPicPr>
            <a:picLocks noChangeAspect="1" noChangeArrowheads="1"/>
          </p:cNvPicPr>
          <p:nvPr/>
        </p:nvPicPr>
        <p:blipFill>
          <a:blip r:embed="rId3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3030" y="3744396"/>
            <a:ext cx="1050577" cy="43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30" descr="Stefanini_RGB"/>
          <p:cNvPicPr>
            <a:picLocks noChangeAspect="1" noChangeArrowheads="1"/>
          </p:cNvPicPr>
          <p:nvPr/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054" y="4581128"/>
            <a:ext cx="1236614" cy="26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" name="Picture 41" descr="t-system jpeg"/>
          <p:cNvPicPr>
            <a:picLocks noChangeAspect="1" noChangeArrowheads="1"/>
          </p:cNvPicPr>
          <p:nvPr/>
        </p:nvPicPr>
        <p:blipFill>
          <a:blip r:embed="rId3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5938" y="4509120"/>
            <a:ext cx="1376684" cy="31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4" descr="C:\Users\Luely.Barbosa\Dropbox (Brasscom)\Comunicação\Comunicação Interna\Logos\Associadas\Tata\tcs_logo.jpg"/>
          <p:cNvPicPr>
            <a:picLocks noChangeAspect="1" noChangeArrowheads="1"/>
          </p:cNvPicPr>
          <p:nvPr/>
        </p:nvPicPr>
        <p:blipFill rotWithShape="1"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9" t="11333" r="39161" b="37301"/>
          <a:stretch/>
        </p:blipFill>
        <p:spPr bwMode="auto">
          <a:xfrm>
            <a:off x="3636861" y="4435453"/>
            <a:ext cx="608904" cy="50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54" descr="C:\Users\Luély Barbosa\Desktop\Logo_True_Colors.png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4813566" y="4576375"/>
            <a:ext cx="1072038" cy="29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Picture 27" descr="TIVIT_Book"/>
          <p:cNvPicPr>
            <a:picLocks noChangeAspect="1" noChangeArrowheads="1"/>
          </p:cNvPicPr>
          <p:nvPr/>
        </p:nvPicPr>
        <p:blipFill>
          <a:blip r:embed="rId4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7400" y="4647694"/>
            <a:ext cx="872823" cy="20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" name="Imagem 54" descr="TOTVS_pos.png"/>
          <p:cNvPicPr>
            <a:picLocks noChangeAspect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7565106" y="4478766"/>
            <a:ext cx="1154098" cy="46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25" descr="Unisys_Red_Transparent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435025" y="5013176"/>
            <a:ext cx="933574" cy="29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Luely.Barbosa\Dropbox (Brasscom)\Comunicação\Comunicação Interna\Logos\Associadas\Algar\Algar Tech\Nova Marca - Cópia.jp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69" y="1105258"/>
            <a:ext cx="969629" cy="39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Luely.Barbosa\Desktop\Grupo Contax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20" y="2362427"/>
            <a:ext cx="1112191" cy="44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ixaDeTexto 52"/>
          <p:cNvSpPr txBox="1"/>
          <p:nvPr/>
        </p:nvSpPr>
        <p:spPr>
          <a:xfrm>
            <a:off x="7499734" y="6428081"/>
            <a:ext cx="1132856" cy="202236"/>
          </a:xfrm>
          <a:prstGeom prst="rect">
            <a:avLst/>
          </a:prstGeom>
          <a:noFill/>
          <a:ln>
            <a:noFill/>
          </a:ln>
        </p:spPr>
        <p:txBody>
          <a:bodyPr wrap="none" lIns="72000" tIns="46800" rIns="72000" bIns="46800" rtlCol="0" anchor="ctr" anchorCtr="0">
            <a:spAutoFit/>
          </a:bodyPr>
          <a:lstStyle/>
          <a:p>
            <a:r>
              <a:rPr lang="pt-BR" sz="700" dirty="0" smtClean="0">
                <a:solidFill>
                  <a:schemeClr val="bg1">
                    <a:lumMod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Associados Institucionais</a:t>
            </a:r>
          </a:p>
        </p:txBody>
      </p:sp>
      <p:pic>
        <p:nvPicPr>
          <p:cNvPr id="4" name="Picture 2" descr="C:\Users\Luely.Barbosa\Desktop\Facebook-logo-PSD.jp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671" y="1850306"/>
            <a:ext cx="919540" cy="27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uely.Barbosa\Dropbox (Brasscom)\Comunicação\Comunicação Interna\Logos\Associadas\Equinix\Equinix_JPEG.jp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696" y="1740000"/>
            <a:ext cx="813182" cy="39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Associados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579675" y="1084674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Apple</a:t>
            </a:r>
          </a:p>
        </p:txBody>
      </p:sp>
    </p:spTree>
    <p:extLst>
      <p:ext uri="{BB962C8B-B14F-4D97-AF65-F5344CB8AC3E}">
        <p14:creationId xmlns:p14="http://schemas.microsoft.com/office/powerpoint/2010/main" val="191426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Internet das Coisas – Oportunidade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8" name="Espaço Reservado para Conteúdo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860" y="1340767"/>
            <a:ext cx="8448612" cy="470662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35342" y="6165304"/>
            <a:ext cx="1068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Fonte: Intel</a:t>
            </a:r>
          </a:p>
        </p:txBody>
      </p:sp>
    </p:spTree>
    <p:extLst>
      <p:ext uri="{BB962C8B-B14F-4D97-AF65-F5344CB8AC3E}">
        <p14:creationId xmlns:p14="http://schemas.microsoft.com/office/powerpoint/2010/main" val="400557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9" y="516142"/>
            <a:ext cx="7104334" cy="513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Internet das Coisas – Possibilidades no </a:t>
            </a:r>
            <a:r>
              <a:rPr lang="pt-BR" dirty="0" smtClean="0"/>
              <a:t>Brasil </a:t>
            </a:r>
            <a:r>
              <a:rPr lang="pt-BR" sz="2000" i="1" dirty="0" smtClean="0"/>
              <a:t>(cont.)</a:t>
            </a:r>
            <a:endParaRPr lang="pt-BR" i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37112"/>
            <a:ext cx="6156177" cy="22435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67390" y="6093296"/>
            <a:ext cx="1068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Fonte: Intel</a:t>
            </a:r>
          </a:p>
        </p:txBody>
      </p:sp>
    </p:spTree>
    <p:extLst>
      <p:ext uri="{BB962C8B-B14F-4D97-AF65-F5344CB8AC3E}">
        <p14:creationId xmlns:p14="http://schemas.microsoft.com/office/powerpoint/2010/main" val="5855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Setores Horizontais e Aplicações Verticais</a:t>
            </a:r>
            <a:br>
              <a:rPr lang="pt-BR" dirty="0" smtClean="0"/>
            </a:br>
            <a:r>
              <a:rPr lang="pt-BR" dirty="0" smtClean="0"/>
              <a:t>Onde estão as melhores oportunidades para o Brasil?  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523" y="2250336"/>
            <a:ext cx="8564705" cy="3187937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 rot="16200000">
            <a:off x="-464711" y="3544079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Subsetores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856659" y="1624740"/>
            <a:ext cx="1032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Verticais</a:t>
            </a:r>
          </a:p>
        </p:txBody>
      </p:sp>
    </p:spTree>
    <p:extLst>
      <p:ext uri="{BB962C8B-B14F-4D97-AF65-F5344CB8AC3E}">
        <p14:creationId xmlns:p14="http://schemas.microsoft.com/office/powerpoint/2010/main" val="23690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Prioridades do Setor de TIC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484852"/>
            <a:ext cx="8640960" cy="5985900"/>
          </a:xfrm>
        </p:spPr>
        <p:txBody>
          <a:bodyPr anchor="t"/>
          <a:lstStyle/>
          <a:p>
            <a:pPr marL="0" indent="0">
              <a:buNone/>
            </a:pPr>
            <a:endParaRPr lang="pt-BR" sz="1600" b="1" dirty="0" smtClean="0"/>
          </a:p>
          <a:p>
            <a:pPr marL="0" indent="0">
              <a:buNone/>
            </a:pPr>
            <a:r>
              <a:rPr lang="pt-BR" sz="1600" b="1" dirty="0" smtClean="0"/>
              <a:t>Questões em </a:t>
            </a:r>
            <a:r>
              <a:rPr lang="pt-BR" sz="1600" b="1" dirty="0"/>
              <a:t>tramitação (ou em vias </a:t>
            </a:r>
            <a:r>
              <a:rPr lang="pt-BR" sz="1600" b="1" dirty="0" smtClean="0"/>
              <a:t>de tramitação) </a:t>
            </a:r>
            <a:r>
              <a:rPr lang="pt-BR" sz="1600" b="1" dirty="0"/>
              <a:t>no Congresso Nacional</a:t>
            </a:r>
            <a:endParaRPr lang="pt-BR" sz="1600" b="1" dirty="0" smtClean="0"/>
          </a:p>
          <a:p>
            <a:r>
              <a:rPr lang="pt-BR" sz="1600" dirty="0" smtClean="0"/>
              <a:t>PLC 57/2015  -  Propomos </a:t>
            </a:r>
            <a:r>
              <a:rPr lang="pt-BR" sz="1600" dirty="0"/>
              <a:t>a</a:t>
            </a:r>
            <a:r>
              <a:rPr lang="pt-BR" sz="1600" dirty="0" smtClean="0"/>
              <a:t> </a:t>
            </a:r>
            <a:r>
              <a:rPr lang="pt-BR" sz="1600" dirty="0" err="1" smtClean="0"/>
              <a:t>Reoneração</a:t>
            </a:r>
            <a:r>
              <a:rPr lang="pt-BR" sz="1600" dirty="0" smtClean="0"/>
              <a:t> Republicana da Folha de Pagamentos.</a:t>
            </a:r>
          </a:p>
          <a:p>
            <a:r>
              <a:rPr lang="pt-BR" sz="1600" dirty="0" smtClean="0"/>
              <a:t>PLC 30/2015  -  Discutir aperfeiçoamentos no Projeto de Lei </a:t>
            </a:r>
            <a:r>
              <a:rPr lang="pt-BR" sz="1600" dirty="0"/>
              <a:t>de </a:t>
            </a:r>
            <a:r>
              <a:rPr lang="pt-BR" sz="1600" dirty="0" smtClean="0"/>
              <a:t>Terceirização.</a:t>
            </a:r>
            <a:endParaRPr lang="pt-BR" sz="1600" dirty="0"/>
          </a:p>
          <a:p>
            <a:r>
              <a:rPr lang="pt-BR" sz="1600" dirty="0" smtClean="0"/>
              <a:t>PLP 366/2015 – Discutir alterações na LC nº 116/2003, que </a:t>
            </a:r>
            <a:r>
              <a:rPr lang="pt-BR" sz="1600" dirty="0"/>
              <a:t>dispõe sobre o </a:t>
            </a:r>
            <a:r>
              <a:rPr lang="pt-BR" sz="1600" dirty="0" smtClean="0"/>
              <a:t>ISSQN.</a:t>
            </a:r>
          </a:p>
          <a:p>
            <a:r>
              <a:rPr lang="pt-BR" sz="1600" dirty="0" smtClean="0"/>
              <a:t>Uniformização do PIS/</a:t>
            </a:r>
            <a:r>
              <a:rPr lang="pt-BR" sz="1600" dirty="0" err="1" smtClean="0"/>
              <a:t>Cofins</a:t>
            </a:r>
            <a:r>
              <a:rPr lang="pt-BR" sz="1600" dirty="0" smtClean="0"/>
              <a:t> no regime não-cumulativo - Risco </a:t>
            </a:r>
            <a:r>
              <a:rPr lang="pt-BR" sz="1600" dirty="0"/>
              <a:t>de aumento de carga </a:t>
            </a:r>
            <a:r>
              <a:rPr lang="pt-BR" sz="1600" dirty="0" smtClean="0"/>
              <a:t>tributária.</a:t>
            </a:r>
          </a:p>
          <a:p>
            <a:endParaRPr lang="pt-BR" sz="700" dirty="0" smtClean="0"/>
          </a:p>
          <a:p>
            <a:endParaRPr lang="pt-BR" sz="700" dirty="0"/>
          </a:p>
          <a:p>
            <a:endParaRPr lang="pt-BR" sz="700" dirty="0" smtClean="0"/>
          </a:p>
          <a:p>
            <a:pPr marL="0" indent="0">
              <a:buNone/>
            </a:pPr>
            <a:r>
              <a:rPr lang="pt-BR" sz="1600" b="1" dirty="0"/>
              <a:t>Políticas  públicas e instrumentos de fomento</a:t>
            </a:r>
            <a:endParaRPr lang="pt-BR" sz="1600" b="1" dirty="0" smtClean="0"/>
          </a:p>
          <a:p>
            <a:r>
              <a:rPr lang="pt-BR" sz="1600" dirty="0"/>
              <a:t>Aperfeiçoar a </a:t>
            </a:r>
            <a:r>
              <a:rPr lang="pt-BR" sz="1600" dirty="0" smtClean="0"/>
              <a:t>Lei do Bem visando maior aplicabilidade para desenvolvimento de software</a:t>
            </a:r>
            <a:endParaRPr lang="pt-BR" sz="1600" dirty="0"/>
          </a:p>
          <a:p>
            <a:r>
              <a:rPr lang="pt-BR" sz="1600" dirty="0" smtClean="0"/>
              <a:t>Aperfeiçoar os processos produtivos visando </a:t>
            </a:r>
            <a:r>
              <a:rPr lang="pt-BR" sz="1600" dirty="0" smtClean="0"/>
              <a:t>agilidade </a:t>
            </a:r>
            <a:r>
              <a:rPr lang="pt-BR" sz="1600" dirty="0" smtClean="0"/>
              <a:t>e redução </a:t>
            </a:r>
            <a:r>
              <a:rPr lang="pt-BR" sz="1600" dirty="0" smtClean="0"/>
              <a:t>de preços.</a:t>
            </a:r>
            <a:endParaRPr lang="pt-BR" sz="1600" dirty="0" smtClean="0"/>
          </a:p>
          <a:p>
            <a:r>
              <a:rPr lang="pt-BR" sz="1600" dirty="0" smtClean="0"/>
              <a:t>Aumentar a </a:t>
            </a:r>
            <a:r>
              <a:rPr lang="pt-BR" sz="1600" dirty="0"/>
              <a:t>inserção </a:t>
            </a:r>
            <a:r>
              <a:rPr lang="pt-BR" sz="1600" dirty="0" smtClean="0"/>
              <a:t>em cadeias </a:t>
            </a:r>
            <a:r>
              <a:rPr lang="pt-BR" sz="1600" dirty="0"/>
              <a:t>globais de </a:t>
            </a:r>
            <a:r>
              <a:rPr lang="pt-BR" sz="1600" dirty="0" smtClean="0"/>
              <a:t>produção e a </a:t>
            </a:r>
            <a:r>
              <a:rPr lang="pt-BR" sz="1600" dirty="0"/>
              <a:t>agregação local de valor.</a:t>
            </a:r>
          </a:p>
          <a:p>
            <a:r>
              <a:rPr lang="pt-BR" sz="1600" dirty="0"/>
              <a:t>Desoneração investimento em </a:t>
            </a:r>
            <a:r>
              <a:rPr lang="pt-BR" sz="1600" dirty="0" smtClean="0"/>
              <a:t>datacenters, </a:t>
            </a:r>
            <a:endParaRPr lang="pt-BR" sz="1600" dirty="0" smtClean="0"/>
          </a:p>
          <a:p>
            <a:r>
              <a:rPr lang="pt-BR" sz="1600" dirty="0"/>
              <a:t>F</a:t>
            </a:r>
            <a:r>
              <a:rPr lang="pt-BR" sz="1600" dirty="0" smtClean="0"/>
              <a:t>omento </a:t>
            </a:r>
            <a:r>
              <a:rPr lang="pt-BR" sz="1600" dirty="0"/>
              <a:t>à</a:t>
            </a:r>
            <a:r>
              <a:rPr lang="pt-BR" sz="1600" dirty="0" smtClean="0"/>
              <a:t> </a:t>
            </a:r>
            <a:r>
              <a:rPr lang="pt-BR" sz="1600" dirty="0"/>
              <a:t>exportação de hardware, software e </a:t>
            </a:r>
            <a:r>
              <a:rPr lang="pt-BR" sz="1600" dirty="0" smtClean="0"/>
              <a:t>serviços</a:t>
            </a:r>
          </a:p>
          <a:p>
            <a:pPr marL="342900" lvl="1" indent="-342900">
              <a:buSzPct val="65000"/>
              <a:buFont typeface="Segoe UI Symbol" panose="020B0502040204020203" pitchFamily="34" charset="0"/>
              <a:buChar char="▶"/>
            </a:pPr>
            <a:r>
              <a:rPr lang="pt-BR" sz="1600" dirty="0" smtClean="0"/>
              <a:t>Apoio à internacionalização </a:t>
            </a:r>
            <a:r>
              <a:rPr lang="pt-BR" sz="1600" dirty="0"/>
              <a:t>de empresas brasileiras, acordos bilaterais e </a:t>
            </a:r>
            <a:r>
              <a:rPr lang="pt-BR" sz="1600" dirty="0" smtClean="0"/>
              <a:t>multilaterais</a:t>
            </a:r>
          </a:p>
          <a:p>
            <a:pPr marL="342900" lvl="1" indent="-342900">
              <a:buSzPct val="65000"/>
              <a:buFont typeface="Segoe UI Symbol" panose="020B0502040204020203" pitchFamily="34" charset="0"/>
              <a:buChar char="▶"/>
            </a:pPr>
            <a:r>
              <a:rPr lang="pt-BR" sz="1600" dirty="0" smtClean="0"/>
              <a:t>Adequar os marcos regulatórios de compras </a:t>
            </a:r>
            <a:r>
              <a:rPr lang="pt-BR" sz="1600" dirty="0" smtClean="0"/>
              <a:t>públicas </a:t>
            </a:r>
            <a:r>
              <a:rPr lang="pt-BR" sz="1600" dirty="0" smtClean="0"/>
              <a:t>às </a:t>
            </a:r>
            <a:r>
              <a:rPr lang="pt-BR" sz="1600" dirty="0" smtClean="0"/>
              <a:t>peculiaridades do setor de TIC, especialmente para software e </a:t>
            </a:r>
            <a:r>
              <a:rPr lang="pt-BR" sz="1600" dirty="0" smtClean="0"/>
              <a:t>serviços, alavancando o </a:t>
            </a:r>
            <a:r>
              <a:rPr lang="pt-BR" sz="1600" dirty="0" smtClean="0"/>
              <a:t>poder de indução do </a:t>
            </a:r>
            <a:r>
              <a:rPr lang="pt-BR" sz="1600" dirty="0" smtClean="0"/>
              <a:t>Estado.</a:t>
            </a:r>
            <a:endParaRPr lang="pt-BR" sz="700" dirty="0" smtClean="0"/>
          </a:p>
        </p:txBody>
      </p:sp>
    </p:spTree>
    <p:extLst>
      <p:ext uri="{BB962C8B-B14F-4D97-AF65-F5344CB8AC3E}">
        <p14:creationId xmlns:p14="http://schemas.microsoft.com/office/powerpoint/2010/main" val="347610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Prioridades do Setor de TIC </a:t>
            </a:r>
            <a:r>
              <a:rPr lang="pt-BR" sz="1800" i="1" dirty="0" smtClean="0"/>
              <a:t>(cont.)</a:t>
            </a:r>
            <a:endParaRPr lang="pt-BR" i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484852"/>
            <a:ext cx="8640960" cy="5985900"/>
          </a:xfrm>
        </p:spPr>
        <p:txBody>
          <a:bodyPr anchor="t"/>
          <a:lstStyle/>
          <a:p>
            <a:pPr marL="0" indent="0">
              <a:buNone/>
            </a:pPr>
            <a:endParaRPr lang="pt-BR" sz="1600" b="1" dirty="0" smtClean="0"/>
          </a:p>
          <a:p>
            <a:pPr marL="0" indent="0">
              <a:buNone/>
            </a:pPr>
            <a:r>
              <a:rPr lang="pt-BR" sz="1600" b="1" dirty="0" smtClean="0"/>
              <a:t>Internet </a:t>
            </a:r>
            <a:r>
              <a:rPr lang="pt-BR" sz="1600" b="1" dirty="0"/>
              <a:t>das Coisas</a:t>
            </a:r>
            <a:r>
              <a:rPr lang="pt-BR" sz="1600" dirty="0"/>
              <a:t> </a:t>
            </a:r>
            <a:endParaRPr lang="pt-BR" sz="1600" dirty="0" smtClean="0"/>
          </a:p>
          <a:p>
            <a:r>
              <a:rPr lang="pt-BR" sz="1600" dirty="0"/>
              <a:t>E</a:t>
            </a:r>
            <a:r>
              <a:rPr lang="pt-BR" sz="1600" dirty="0" smtClean="0"/>
              <a:t>ngajamento com a esfera pública visando identificar </a:t>
            </a:r>
            <a:r>
              <a:rPr lang="pt-BR" sz="1600" dirty="0"/>
              <a:t>oportunidades </a:t>
            </a:r>
            <a:r>
              <a:rPr lang="pt-BR" sz="1600" dirty="0" smtClean="0"/>
              <a:t>com escala global</a:t>
            </a:r>
          </a:p>
          <a:p>
            <a:r>
              <a:rPr lang="pt-BR" sz="1600" dirty="0" smtClean="0"/>
              <a:t>Alinhamento com padrões internacionais e fomento à prototipação e desenvolvimento local.</a:t>
            </a:r>
            <a:endParaRPr lang="pt-BR" sz="1600" dirty="0"/>
          </a:p>
          <a:p>
            <a:endParaRPr lang="pt-BR" sz="1600" dirty="0" smtClean="0"/>
          </a:p>
          <a:p>
            <a:pPr marL="0" indent="0">
              <a:buNone/>
            </a:pPr>
            <a:r>
              <a:rPr lang="pt-BR" sz="1600" b="1" dirty="0" smtClean="0"/>
              <a:t>Inovação e Propriedade Intelectual</a:t>
            </a:r>
          </a:p>
          <a:p>
            <a:r>
              <a:rPr lang="pt-BR" sz="1600" dirty="0"/>
              <a:t>Aceleração do reconhecimento </a:t>
            </a:r>
            <a:r>
              <a:rPr lang="pt-BR" sz="1600" dirty="0" smtClean="0"/>
              <a:t>da </a:t>
            </a:r>
            <a:r>
              <a:rPr lang="pt-BR" sz="1600" dirty="0"/>
              <a:t>propriedade </a:t>
            </a:r>
            <a:r>
              <a:rPr lang="pt-BR" sz="1600" dirty="0" smtClean="0"/>
              <a:t>intelectual e fortalecimento </a:t>
            </a:r>
            <a:r>
              <a:rPr lang="pt-BR" sz="1600" dirty="0" smtClean="0"/>
              <a:t>dos mecanismos de proteção.</a:t>
            </a:r>
            <a:endParaRPr lang="pt-BR" sz="1600" dirty="0" smtClean="0"/>
          </a:p>
          <a:p>
            <a:r>
              <a:rPr lang="pt-BR" sz="1600" dirty="0" smtClean="0"/>
              <a:t>Fomento à pesquisa e </a:t>
            </a:r>
            <a:r>
              <a:rPr lang="pt-BR" sz="1600" dirty="0" smtClean="0"/>
              <a:t>ao desenvolvimento </a:t>
            </a:r>
            <a:r>
              <a:rPr lang="pt-BR" sz="1600" dirty="0" smtClean="0"/>
              <a:t>de soluções para problemas </a:t>
            </a:r>
            <a:r>
              <a:rPr lang="pt-BR" sz="1600" dirty="0" smtClean="0"/>
              <a:t>concretos e relevantes e produção de patentes.</a:t>
            </a:r>
            <a:endParaRPr lang="pt-BR" sz="1600" dirty="0"/>
          </a:p>
          <a:p>
            <a:endParaRPr lang="pt-BR" sz="1600" dirty="0"/>
          </a:p>
          <a:p>
            <a:pPr marL="0" indent="0">
              <a:buNone/>
            </a:pPr>
            <a:r>
              <a:rPr lang="pt-BR" sz="1600" b="1" dirty="0" smtClean="0"/>
              <a:t>Capital Humano</a:t>
            </a:r>
          </a:p>
          <a:p>
            <a:r>
              <a:rPr lang="pt-BR" sz="1600" dirty="0" smtClean="0"/>
              <a:t>Massificar a formação de mão de obra em alinhamento com as novas tendências</a:t>
            </a:r>
          </a:p>
          <a:p>
            <a:r>
              <a:rPr lang="pt-BR" sz="1600" dirty="0" smtClean="0"/>
              <a:t>Aumentar o intercâmbio profissional e de pesquisa e desenvolvimento com outros países.</a:t>
            </a:r>
          </a:p>
          <a:p>
            <a:endParaRPr lang="pt-BR" sz="1600" dirty="0"/>
          </a:p>
          <a:p>
            <a:pPr marL="0" indent="0">
              <a:buNone/>
            </a:pPr>
            <a:r>
              <a:rPr lang="pt-BR" sz="1600" b="1" dirty="0" smtClean="0"/>
              <a:t>Relações Laborais</a:t>
            </a:r>
            <a:endParaRPr lang="pt-BR" sz="1600" b="1" dirty="0"/>
          </a:p>
          <a:p>
            <a:r>
              <a:rPr lang="pt-BR" sz="1600" dirty="0" smtClean="0"/>
              <a:t>Oportunizar abertura de diálogo para compreensão da natureza das relações de trabalho no mercado de TIC, e eventual propositura de aprimoramentos normativos.</a:t>
            </a:r>
          </a:p>
          <a:p>
            <a:endParaRPr lang="pt-BR" sz="700" dirty="0" smtClean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645645" y="6112042"/>
            <a:ext cx="8353623" cy="720124"/>
          </a:xfrm>
          <a:prstGeom prst="roundRect">
            <a:avLst/>
          </a:prstGeom>
          <a:solidFill>
            <a:srgbClr val="266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latin typeface="Segoe UI Symbol" panose="020B0502040204020203" pitchFamily="34" charset="0"/>
                <a:ea typeface="Segoe UI Symbol" panose="020B0502040204020203" pitchFamily="34" charset="0"/>
              </a:rPr>
              <a:t>Sugerimos </a:t>
            </a:r>
            <a:r>
              <a:rPr lang="pt-BR" sz="135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à esta Comissão de Ciência e Tecnologia, </a:t>
            </a:r>
            <a:r>
              <a:rPr lang="pt-BR" sz="1350" dirty="0">
                <a:latin typeface="Segoe UI Symbol" panose="020B0502040204020203" pitchFamily="34" charset="0"/>
                <a:ea typeface="Segoe UI Symbol" panose="020B0502040204020203" pitchFamily="34" charset="0"/>
              </a:rPr>
              <a:t>nos termos do art. 73 do </a:t>
            </a:r>
            <a:r>
              <a:rPr lang="pt-BR" sz="135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Regimento Interno </a:t>
            </a:r>
            <a:r>
              <a:rPr lang="pt-BR" sz="1350" dirty="0">
                <a:latin typeface="Segoe UI Symbol" panose="020B0502040204020203" pitchFamily="34" charset="0"/>
                <a:ea typeface="Segoe UI Symbol" panose="020B0502040204020203" pitchFamily="34" charset="0"/>
              </a:rPr>
              <a:t>do Senado Federal</a:t>
            </a:r>
            <a:r>
              <a:rPr lang="pt-BR" sz="135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, a </a:t>
            </a:r>
            <a:r>
              <a:rPr lang="pt-BR" sz="1350" dirty="0">
                <a:latin typeface="Segoe UI Symbol" panose="020B0502040204020203" pitchFamily="34" charset="0"/>
                <a:ea typeface="Segoe UI Symbol" panose="020B0502040204020203" pitchFamily="34" charset="0"/>
              </a:rPr>
              <a:t>criação de </a:t>
            </a:r>
            <a:r>
              <a:rPr lang="pt-BR" sz="135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Subcomissão com </a:t>
            </a:r>
            <a:r>
              <a:rPr lang="pt-BR" sz="1350" dirty="0">
                <a:latin typeface="Segoe UI Symbol" panose="020B0502040204020203" pitchFamily="34" charset="0"/>
                <a:ea typeface="Segoe UI Symbol" panose="020B0502040204020203" pitchFamily="34" charset="0"/>
              </a:rPr>
              <a:t>o objetivo de </a:t>
            </a:r>
            <a:r>
              <a:rPr lang="pt-BR" sz="135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estudar, discutir e </a:t>
            </a:r>
            <a:r>
              <a:rPr lang="pt-BR" sz="1350" dirty="0">
                <a:latin typeface="Segoe UI Symbol" panose="020B0502040204020203" pitchFamily="34" charset="0"/>
                <a:ea typeface="Segoe UI Symbol" panose="020B0502040204020203" pitchFamily="34" charset="0"/>
              </a:rPr>
              <a:t>propor políticas públicas para o setor de Tecnologia da Informação e </a:t>
            </a:r>
            <a:r>
              <a:rPr lang="pt-BR" sz="135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Comunicação.</a:t>
            </a:r>
          </a:p>
        </p:txBody>
      </p:sp>
    </p:spTree>
    <p:extLst>
      <p:ext uri="{BB962C8B-B14F-4D97-AF65-F5344CB8AC3E}">
        <p14:creationId xmlns:p14="http://schemas.microsoft.com/office/powerpoint/2010/main" val="259023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Conselho de Administração e Diretoria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76343" y="121664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26687A"/>
                </a:solidFill>
                <a:latin typeface="Segoe UI Symbol" pitchFamily="34" charset="0"/>
                <a:ea typeface="Segoe UI Symbol" pitchFamily="34" charset="0"/>
              </a:rPr>
              <a:t>Presidente do Conselho </a:t>
            </a:r>
            <a:r>
              <a:rPr lang="pt-BR" sz="1400" dirty="0" smtClean="0">
                <a:solidFill>
                  <a:srgbClr val="26687A"/>
                </a:solidFill>
                <a:latin typeface="Segoe UI Symbol" pitchFamily="34" charset="0"/>
                <a:ea typeface="Segoe UI Symbol" pitchFamily="34" charset="0"/>
              </a:rPr>
              <a:t>Laércio Cosentino</a:t>
            </a:r>
            <a:endParaRPr lang="pt-BR" sz="1400" dirty="0">
              <a:solidFill>
                <a:srgbClr val="26687A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5536" y="2420888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accent5">
                    <a:lumMod val="50000"/>
                  </a:schemeClr>
                </a:solidFill>
                <a:latin typeface="Segoe UI Symbol" pitchFamily="34" charset="0"/>
                <a:ea typeface="Segoe UI Symbol" pitchFamily="34" charset="0"/>
              </a:rPr>
              <a:t>Vice-Presidentes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528" y="460261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5">
                    <a:lumMod val="50000"/>
                  </a:schemeClr>
                </a:solidFill>
                <a:latin typeface="Segoe UI Symbol" pitchFamily="34" charset="0"/>
                <a:ea typeface="Segoe UI Symbol" pitchFamily="34" charset="0"/>
              </a:rPr>
              <a:t>Conselheiros</a:t>
            </a:r>
            <a:endParaRPr lang="pt-BR" sz="1600" dirty="0">
              <a:solidFill>
                <a:schemeClr val="accent5">
                  <a:lumMod val="50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835696" y="399643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26687A"/>
                </a:solidFill>
                <a:latin typeface="Segoe UI Symbol" pitchFamily="34" charset="0"/>
                <a:ea typeface="Segoe UI Symbol" pitchFamily="34" charset="0"/>
              </a:rPr>
              <a:t>Fernando Martins </a:t>
            </a:r>
            <a:endParaRPr lang="pt-BR" sz="1200" dirty="0">
              <a:solidFill>
                <a:srgbClr val="26687A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03848" y="397271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26687A"/>
                </a:solidFill>
                <a:latin typeface="Segoe UI Symbol" pitchFamily="34" charset="0"/>
                <a:ea typeface="Segoe UI Symbol" pitchFamily="34" charset="0"/>
              </a:rPr>
              <a:t>Luciano Corsini</a:t>
            </a:r>
            <a:endParaRPr lang="pt-BR" sz="1200" dirty="0">
              <a:solidFill>
                <a:srgbClr val="26687A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982888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26687A"/>
                </a:solidFill>
                <a:latin typeface="Segoe UI Symbol" pitchFamily="34" charset="0"/>
                <a:ea typeface="Segoe UI Symbol" pitchFamily="34" charset="0"/>
              </a:rPr>
              <a:t>Marco Stefanini</a:t>
            </a:r>
            <a:endParaRPr lang="pt-BR" sz="1200" dirty="0">
              <a:solidFill>
                <a:srgbClr val="26687A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23528" y="3982888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26687A"/>
                </a:solidFill>
                <a:latin typeface="Segoe UI Symbol" pitchFamily="34" charset="0"/>
                <a:ea typeface="Segoe UI Symbol" pitchFamily="34" charset="0"/>
              </a:rPr>
              <a:t>Benjamin Quadros </a:t>
            </a:r>
            <a:endParaRPr lang="pt-BR" sz="1200" dirty="0">
              <a:solidFill>
                <a:srgbClr val="26687A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51520" y="5909210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26687A"/>
                </a:solidFill>
                <a:latin typeface="Segoe UI Symbol" pitchFamily="34" charset="0"/>
                <a:ea typeface="Segoe UI Symbol" pitchFamily="34" charset="0"/>
              </a:rPr>
              <a:t>Carlos Zanvettor </a:t>
            </a:r>
            <a:endParaRPr lang="pt-BR" sz="1000" dirty="0">
              <a:solidFill>
                <a:srgbClr val="26687A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596335" y="5949280"/>
            <a:ext cx="1080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26687A"/>
                </a:solidFill>
                <a:latin typeface="Segoe UI Symbol" pitchFamily="34" charset="0"/>
                <a:ea typeface="Segoe UI Symbol" pitchFamily="34" charset="0"/>
              </a:rPr>
              <a:t>Marcelo Lyra Porto</a:t>
            </a:r>
            <a:endParaRPr lang="pt-BR" sz="1000" dirty="0">
              <a:solidFill>
                <a:srgbClr val="26687A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2267744" y="590057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26687A"/>
                </a:solidFill>
                <a:latin typeface="Segoe UI Symbol" pitchFamily="34" charset="0"/>
                <a:ea typeface="Segoe UI Symbol" pitchFamily="34" charset="0"/>
              </a:rPr>
              <a:t>José Antônio Fechio </a:t>
            </a:r>
          </a:p>
        </p:txBody>
      </p:sp>
      <p:sp>
        <p:nvSpPr>
          <p:cNvPr id="82" name="CaixaDeTexto 81"/>
          <p:cNvSpPr txBox="1"/>
          <p:nvPr/>
        </p:nvSpPr>
        <p:spPr>
          <a:xfrm>
            <a:off x="3347864" y="589933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26687A"/>
                </a:solidFill>
                <a:latin typeface="Segoe UI Symbol" pitchFamily="34" charset="0"/>
                <a:ea typeface="Segoe UI Symbol" pitchFamily="34" charset="0"/>
              </a:rPr>
              <a:t>Leonardo </a:t>
            </a:r>
            <a:r>
              <a:rPr lang="pt-BR" sz="1000" dirty="0" err="1" smtClean="0">
                <a:solidFill>
                  <a:srgbClr val="26687A"/>
                </a:solidFill>
                <a:latin typeface="Segoe UI Symbol" pitchFamily="34" charset="0"/>
                <a:ea typeface="Segoe UI Symbol" pitchFamily="34" charset="0"/>
              </a:rPr>
              <a:t>Framil</a:t>
            </a:r>
            <a:endParaRPr lang="pt-BR" sz="1000" dirty="0">
              <a:solidFill>
                <a:srgbClr val="26687A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87" name="CaixaDeTexto 86"/>
          <p:cNvSpPr txBox="1"/>
          <p:nvPr/>
        </p:nvSpPr>
        <p:spPr>
          <a:xfrm>
            <a:off x="4355976" y="596203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26687A"/>
                </a:solidFill>
                <a:latin typeface="Segoe UI Symbol" pitchFamily="34" charset="0"/>
                <a:ea typeface="Segoe UI Symbol" pitchFamily="34" charset="0"/>
              </a:rPr>
              <a:t>Luiz Mattar </a:t>
            </a:r>
          </a:p>
        </p:txBody>
      </p:sp>
      <p:sp>
        <p:nvSpPr>
          <p:cNvPr id="89" name="CaixaDeTexto 88"/>
          <p:cNvSpPr txBox="1"/>
          <p:nvPr/>
        </p:nvSpPr>
        <p:spPr>
          <a:xfrm>
            <a:off x="5364088" y="594928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26687A"/>
                </a:solidFill>
                <a:latin typeface="Segoe UI Symbol" pitchFamily="34" charset="0"/>
                <a:ea typeface="Segoe UI Symbol" pitchFamily="34" charset="0"/>
              </a:rPr>
              <a:t>Mariano de Beer</a:t>
            </a:r>
            <a:endParaRPr lang="pt-BR" sz="1000" dirty="0">
              <a:solidFill>
                <a:srgbClr val="26687A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91" name="CaixaDeTexto 90"/>
          <p:cNvSpPr txBox="1"/>
          <p:nvPr/>
        </p:nvSpPr>
        <p:spPr>
          <a:xfrm>
            <a:off x="6372200" y="595036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26687A"/>
                </a:solidFill>
                <a:latin typeface="Segoe UI Symbol" pitchFamily="34" charset="0"/>
                <a:ea typeface="Segoe UI Symbol" pitchFamily="34" charset="0"/>
              </a:rPr>
              <a:t>Paulo Marcelo Lessa Moreira</a:t>
            </a:r>
            <a:endParaRPr lang="pt-BR" sz="1000" dirty="0">
              <a:solidFill>
                <a:srgbClr val="26687A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105" name="Conector reto 104"/>
          <p:cNvCxnSpPr/>
          <p:nvPr/>
        </p:nvCxnSpPr>
        <p:spPr>
          <a:xfrm>
            <a:off x="298458" y="2708920"/>
            <a:ext cx="54976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to 105"/>
          <p:cNvCxnSpPr/>
          <p:nvPr/>
        </p:nvCxnSpPr>
        <p:spPr>
          <a:xfrm>
            <a:off x="251520" y="4941168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aixaDeTexto 108"/>
          <p:cNvSpPr txBox="1"/>
          <p:nvPr/>
        </p:nvSpPr>
        <p:spPr>
          <a:xfrm>
            <a:off x="7308304" y="137247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26687A"/>
                </a:solidFill>
                <a:latin typeface="Segoe UI Symbol" pitchFamily="34" charset="0"/>
                <a:ea typeface="Segoe UI Symbol" pitchFamily="34" charset="0"/>
              </a:rPr>
              <a:t>Sergio Paulo Gallindo</a:t>
            </a:r>
          </a:p>
          <a:p>
            <a:r>
              <a:rPr lang="pt-BR" sz="1200" b="1" dirty="0" smtClean="0">
                <a:solidFill>
                  <a:srgbClr val="26687A"/>
                </a:solidFill>
                <a:latin typeface="Segoe UI Symbol" pitchFamily="34" charset="0"/>
                <a:ea typeface="Segoe UI Symbol" pitchFamily="34" charset="0"/>
              </a:rPr>
              <a:t>Presidente Executivo</a:t>
            </a:r>
            <a:endParaRPr lang="pt-BR" sz="1200" dirty="0">
              <a:solidFill>
                <a:srgbClr val="26687A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14" name="CaixaDeTexto 113"/>
          <p:cNvSpPr txBox="1"/>
          <p:nvPr/>
        </p:nvSpPr>
        <p:spPr>
          <a:xfrm>
            <a:off x="7338894" y="267922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26687A"/>
                </a:solidFill>
                <a:latin typeface="Segoe UI Symbol" pitchFamily="34" charset="0"/>
                <a:ea typeface="Segoe UI Symbol" pitchFamily="34" charset="0"/>
              </a:rPr>
              <a:t>Mariana Oliveira</a:t>
            </a:r>
          </a:p>
          <a:p>
            <a:r>
              <a:rPr lang="pt-BR" sz="1000" b="1" dirty="0" smtClean="0">
                <a:solidFill>
                  <a:srgbClr val="26687A"/>
                </a:solidFill>
                <a:latin typeface="Segoe UI Symbol" pitchFamily="34" charset="0"/>
                <a:ea typeface="Segoe UI Symbol" pitchFamily="34" charset="0"/>
              </a:rPr>
              <a:t>Diretora Executiva</a:t>
            </a:r>
          </a:p>
        </p:txBody>
      </p:sp>
      <p:sp>
        <p:nvSpPr>
          <p:cNvPr id="115" name="CaixaDeTexto 114"/>
          <p:cNvSpPr txBox="1"/>
          <p:nvPr/>
        </p:nvSpPr>
        <p:spPr>
          <a:xfrm>
            <a:off x="7308304" y="3768660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26687A"/>
                </a:solidFill>
                <a:latin typeface="Segoe UI Symbol" pitchFamily="34" charset="0"/>
                <a:ea typeface="Segoe UI Symbol" pitchFamily="34" charset="0"/>
              </a:rPr>
              <a:t>Sérgio Sgobbi</a:t>
            </a:r>
          </a:p>
          <a:p>
            <a:r>
              <a:rPr lang="pt-BR" sz="1000" b="1" dirty="0" smtClean="0">
                <a:solidFill>
                  <a:srgbClr val="26687A"/>
                </a:solidFill>
                <a:latin typeface="Segoe UI Symbol" pitchFamily="34" charset="0"/>
                <a:ea typeface="Segoe UI Symbol" pitchFamily="34" charset="0"/>
              </a:rPr>
              <a:t>Diretor de Relações Governamentais</a:t>
            </a:r>
          </a:p>
        </p:txBody>
      </p:sp>
      <p:cxnSp>
        <p:nvCxnSpPr>
          <p:cNvPr id="117" name="Conector reto 116"/>
          <p:cNvCxnSpPr/>
          <p:nvPr/>
        </p:nvCxnSpPr>
        <p:spPr>
          <a:xfrm>
            <a:off x="5940152" y="927337"/>
            <a:ext cx="0" cy="3869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5" descr="Z:\ADM\FOTOS E CURRÍCULOS\FOTOS BRASSCOM\SERGIO SGOBBI\SERGIO SGOBBI (5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4" r="9985" b="34535"/>
          <a:stretch/>
        </p:blipFill>
        <p:spPr bwMode="auto">
          <a:xfrm>
            <a:off x="6300192" y="3717032"/>
            <a:ext cx="894741" cy="8746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Sala Reuniao\Dropbox (Brasscom)\Pública\Secretariado\Fotos Conselho\Laercio Cosentino-Totvs.jpg"/>
          <p:cNvPicPr>
            <a:picLocks noChangeAspect="1" noChangeArrowheads="1"/>
          </p:cNvPicPr>
          <p:nvPr/>
        </p:nvPicPr>
        <p:blipFill rotWithShape="1">
          <a:blip r:embed="rId3" cstate="print"/>
          <a:srcRect l="9243" r="9243" b="44874"/>
          <a:stretch/>
        </p:blipFill>
        <p:spPr bwMode="auto">
          <a:xfrm>
            <a:off x="251520" y="927337"/>
            <a:ext cx="1314140" cy="1341797"/>
          </a:xfrm>
          <a:prstGeom prst="ellipse">
            <a:avLst/>
          </a:prstGeom>
          <a:noFill/>
        </p:spPr>
      </p:pic>
      <p:pic>
        <p:nvPicPr>
          <p:cNvPr id="43" name="Imagem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2" t="4945" r="32821" b="40326"/>
          <a:stretch/>
        </p:blipFill>
        <p:spPr>
          <a:xfrm>
            <a:off x="6084168" y="1067655"/>
            <a:ext cx="1177776" cy="1255969"/>
          </a:xfrm>
          <a:prstGeom prst="ellipse">
            <a:avLst/>
          </a:prstGeom>
          <a:noFill/>
        </p:spPr>
      </p:pic>
      <p:pic>
        <p:nvPicPr>
          <p:cNvPr id="44" name="Picture 5" descr="C:\Users\Sala Reuniao\Dropbox (Brasscom)\Pública\Secretariado\Fotos Conselho\Fernando_Martins Intel.JPG"/>
          <p:cNvPicPr>
            <a:picLocks noChangeAspect="1" noChangeArrowheads="1"/>
          </p:cNvPicPr>
          <p:nvPr/>
        </p:nvPicPr>
        <p:blipFill rotWithShape="1">
          <a:blip r:embed="rId5" cstate="print"/>
          <a:srcRect l="14127" t="4289" r="8510" b="44954"/>
          <a:stretch/>
        </p:blipFill>
        <p:spPr bwMode="auto">
          <a:xfrm flipH="1">
            <a:off x="1907704" y="2838086"/>
            <a:ext cx="1037359" cy="1022962"/>
          </a:xfrm>
          <a:prstGeom prst="ellipse">
            <a:avLst/>
          </a:prstGeom>
          <a:noFill/>
        </p:spPr>
      </p:pic>
      <p:pic>
        <p:nvPicPr>
          <p:cNvPr id="45" name="Picture 5" descr="C:\Users\Luely.Barbosa\Dropbox (Brasscom)\Pública\Secretariado\Fotos Conselho\Benjamim - BRQ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8" t="780" r="13912" b="9783"/>
          <a:stretch/>
        </p:blipFill>
        <p:spPr bwMode="auto">
          <a:xfrm>
            <a:off x="395536" y="2852936"/>
            <a:ext cx="998689" cy="10229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C:\Users\Sala Reuniao\Dropbox (Brasscom)\Pública\Secretariado\Fotos Conselho\Luciano_Corsini_HP(2).jpg"/>
          <p:cNvPicPr>
            <a:picLocks noChangeAspect="1" noChangeArrowheads="1"/>
          </p:cNvPicPr>
          <p:nvPr/>
        </p:nvPicPr>
        <p:blipFill rotWithShape="1">
          <a:blip r:embed="rId7" cstate="print"/>
          <a:srcRect l="9506" t="2383" r="25434" b="46137"/>
          <a:stretch/>
        </p:blipFill>
        <p:spPr bwMode="auto">
          <a:xfrm>
            <a:off x="3347864" y="2852937"/>
            <a:ext cx="993275" cy="1022962"/>
          </a:xfrm>
          <a:prstGeom prst="ellipse">
            <a:avLst/>
          </a:prstGeom>
          <a:noFill/>
        </p:spPr>
      </p:pic>
      <p:pic>
        <p:nvPicPr>
          <p:cNvPr id="47" name="Picture 4" descr="C:\Users\Sala Reuniao\Dropbox (Brasscom)\Pública\Secretariado\Fotos Conselho\Marco_Stefanin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4695439" y="2852936"/>
            <a:ext cx="956681" cy="1022962"/>
          </a:xfrm>
          <a:prstGeom prst="ellipse">
            <a:avLst/>
          </a:prstGeom>
          <a:noFill/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 rotWithShape="1">
          <a:blip r:embed="rId9" cstate="print"/>
          <a:srcRect l="37907" t="10454" r="37189" b="47219"/>
          <a:stretch/>
        </p:blipFill>
        <p:spPr bwMode="auto">
          <a:xfrm>
            <a:off x="298458" y="5025097"/>
            <a:ext cx="840890" cy="830716"/>
          </a:xfrm>
          <a:prstGeom prst="ellipse">
            <a:avLst/>
          </a:prstGeom>
          <a:noFill/>
        </p:spPr>
      </p:pic>
      <p:pic>
        <p:nvPicPr>
          <p:cNvPr id="49" name="Picture 7"/>
          <p:cNvPicPr>
            <a:picLocks noChangeAspect="1" noChangeArrowheads="1"/>
          </p:cNvPicPr>
          <p:nvPr/>
        </p:nvPicPr>
        <p:blipFill>
          <a:blip r:embed="rId10" cstate="print"/>
          <a:srcRect l="34504" t="20469" r="36164" b="19485"/>
          <a:stretch>
            <a:fillRect/>
          </a:stretch>
        </p:blipFill>
        <p:spPr bwMode="auto">
          <a:xfrm>
            <a:off x="2339753" y="5044228"/>
            <a:ext cx="791241" cy="824412"/>
          </a:xfrm>
          <a:prstGeom prst="ellipse">
            <a:avLst/>
          </a:prstGeom>
          <a:noFill/>
        </p:spPr>
      </p:pic>
      <p:pic>
        <p:nvPicPr>
          <p:cNvPr id="52" name="Picture 9"/>
          <p:cNvPicPr>
            <a:picLocks noChangeAspect="1" noChangeArrowheads="1"/>
          </p:cNvPicPr>
          <p:nvPr/>
        </p:nvPicPr>
        <p:blipFill rotWithShape="1">
          <a:blip r:embed="rId11" cstate="print"/>
          <a:srcRect l="41930" t="15146" r="24647" b="23682"/>
          <a:stretch/>
        </p:blipFill>
        <p:spPr bwMode="auto">
          <a:xfrm>
            <a:off x="5485940" y="5013176"/>
            <a:ext cx="764408" cy="786589"/>
          </a:xfrm>
          <a:prstGeom prst="ellipse">
            <a:avLst/>
          </a:prstGeom>
          <a:noFill/>
        </p:spPr>
      </p:pic>
      <p:pic>
        <p:nvPicPr>
          <p:cNvPr id="53" name="Picture 4" descr="C:\Users\Luely.Barbosa\Dropbox (Brasscom)\Pública\Secretariado\Fotos Conselho\Luiz Mattar -Tivit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0" t="2741" r="47642" b="52616"/>
          <a:stretch/>
        </p:blipFill>
        <p:spPr bwMode="auto">
          <a:xfrm>
            <a:off x="4413853" y="5013176"/>
            <a:ext cx="823100" cy="83955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 rotWithShape="1">
          <a:blip r:embed="rId13" cstate="print"/>
          <a:srcRect l="36251" t="9183" r="35353" b="41095"/>
          <a:stretch/>
        </p:blipFill>
        <p:spPr bwMode="auto">
          <a:xfrm>
            <a:off x="6509191" y="5013176"/>
            <a:ext cx="799113" cy="786589"/>
          </a:xfrm>
          <a:prstGeom prst="ellipse">
            <a:avLst/>
          </a:prstGeom>
          <a:noFill/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640" y="5028878"/>
            <a:ext cx="805188" cy="845448"/>
          </a:xfrm>
          <a:prstGeom prst="ellipse">
            <a:avLst/>
          </a:prstGeom>
        </p:spPr>
      </p:pic>
      <p:sp>
        <p:nvSpPr>
          <p:cNvPr id="39" name="CaixaDeTexto 38"/>
          <p:cNvSpPr txBox="1"/>
          <p:nvPr/>
        </p:nvSpPr>
        <p:spPr>
          <a:xfrm>
            <a:off x="1301782" y="590057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26687A"/>
                </a:solidFill>
                <a:latin typeface="Segoe UI Symbol" pitchFamily="34" charset="0"/>
                <a:ea typeface="Segoe UI Symbol" pitchFamily="34" charset="0"/>
              </a:rPr>
              <a:t>Gilmar Batistela </a:t>
            </a:r>
          </a:p>
        </p:txBody>
      </p:sp>
      <p:pic>
        <p:nvPicPr>
          <p:cNvPr id="50" name="Imagem 54" descr="TOTVS_pos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40564" y="1687344"/>
            <a:ext cx="671196" cy="26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6" descr="Logo_20_anos_FINA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31657" y="4242556"/>
            <a:ext cx="331489" cy="23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37" descr="INTEL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6570" t="10000" r="8023" b="10000"/>
          <a:stretch>
            <a:fillRect/>
          </a:stretch>
        </p:blipFill>
        <p:spPr bwMode="auto">
          <a:xfrm>
            <a:off x="1914164" y="4196370"/>
            <a:ext cx="455286" cy="28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45" descr="HP_Blue_RGB_150_L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319914" y="4221089"/>
            <a:ext cx="259311" cy="25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0" descr="Stefanini_RGB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269" y="4232269"/>
            <a:ext cx="797078" cy="17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 descr="C:\Users\Luely.Barbosa\Desktop\Grupo Contax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6125839"/>
            <a:ext cx="720080" cy="18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3" descr="Z:\COMUNICAÇÃO ESTRATÉGICA\COMUNICAÇÃO INTERNA\LOGOS\ASSOCIADAS\Resource\LOGO - Closer Faster Better.pn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6184" y="6124370"/>
            <a:ext cx="776790" cy="25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" descr="C:\Users\Luely.Barbosa\Dropbox (Brasscom)\Comunicação\Comunicação Interna\Logos\Associadas\Algar\Algar Tech\Nova Marca - Cópi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91" y="6316074"/>
            <a:ext cx="510990" cy="20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3" descr="accenture atual1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19872" y="6267293"/>
            <a:ext cx="648072" cy="330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7" descr="TIVIT_Book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0487" y="6275673"/>
            <a:ext cx="451553" cy="10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3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3359" y="6375196"/>
            <a:ext cx="650810" cy="15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 descr="C:\Users\Luely.Barbosa\Dropbox (Brasscom)\Comunicação\Comunicação Interna\Logos\Associadas\Capgemini\05947102-photo-capgemini-logo.jpg"/>
          <p:cNvPicPr>
            <a:picLocks noChangeAspect="1" noChangeArrowheads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0" t="11339" r="7303" b="7326"/>
          <a:stretch/>
        </p:blipFill>
        <p:spPr bwMode="auto">
          <a:xfrm>
            <a:off x="6459779" y="6338265"/>
            <a:ext cx="462949" cy="33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8" descr="IBM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2985" y="6381328"/>
            <a:ext cx="344653" cy="13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Imagem 68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t="14083" b="13246"/>
          <a:stretch/>
        </p:blipFill>
        <p:spPr>
          <a:xfrm>
            <a:off x="7391563" y="1763781"/>
            <a:ext cx="780837" cy="354804"/>
          </a:xfrm>
          <a:prstGeom prst="rect">
            <a:avLst/>
          </a:prstGeom>
        </p:spPr>
      </p:pic>
      <p:pic>
        <p:nvPicPr>
          <p:cNvPr id="70" name="Imagem 69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t="14083" b="13246"/>
          <a:stretch/>
        </p:blipFill>
        <p:spPr>
          <a:xfrm>
            <a:off x="7391563" y="3013876"/>
            <a:ext cx="780837" cy="354804"/>
          </a:xfrm>
          <a:prstGeom prst="rect">
            <a:avLst/>
          </a:prstGeom>
        </p:spPr>
      </p:pic>
      <p:pic>
        <p:nvPicPr>
          <p:cNvPr id="71" name="Imagem 70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t="14083" b="13246"/>
          <a:stretch/>
        </p:blipFill>
        <p:spPr>
          <a:xfrm>
            <a:off x="7391563" y="4259171"/>
            <a:ext cx="780837" cy="354804"/>
          </a:xfrm>
          <a:prstGeom prst="rect">
            <a:avLst/>
          </a:prstGeom>
        </p:spPr>
      </p:pic>
      <p:pic>
        <p:nvPicPr>
          <p:cNvPr id="65" name="Picture 2" descr="C:\Users\Luely.Barbosa\Desktop\IMG_0481.jpg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414" r="9376" b="35778"/>
          <a:stretch/>
        </p:blipFill>
        <p:spPr bwMode="auto">
          <a:xfrm>
            <a:off x="6293187" y="2520250"/>
            <a:ext cx="908750" cy="9087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14" y="5028878"/>
            <a:ext cx="792088" cy="792088"/>
          </a:xfrm>
          <a:prstGeom prst="ellipse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" t="7829" r="15424" b="7536"/>
          <a:stretch/>
        </p:blipFill>
        <p:spPr>
          <a:xfrm>
            <a:off x="7625563" y="5051745"/>
            <a:ext cx="824150" cy="8241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5130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7"/>
          <p:cNvSpPr txBox="1">
            <a:spLocks noChangeArrowheads="1"/>
          </p:cNvSpPr>
          <p:nvPr/>
        </p:nvSpPr>
        <p:spPr bwMode="auto">
          <a:xfrm>
            <a:off x="697918" y="1844824"/>
            <a:ext cx="3658058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rgbClr val="00B050"/>
                </a:solidFill>
                <a:latin typeface="Segoe UI Symbol" pitchFamily="34" charset="0"/>
                <a:ea typeface="Segoe UI Symbol" pitchFamily="34" charset="0"/>
              </a:rPr>
              <a:t>R$ 489,3 Bi</a:t>
            </a:r>
            <a:r>
              <a:rPr lang="pt-BR" sz="2400" dirty="0" smtClean="0">
                <a:solidFill>
                  <a:srgbClr val="00B050"/>
                </a:solidFill>
                <a:latin typeface="Segoe UI Symbol" pitchFamily="34" charset="0"/>
                <a:ea typeface="Segoe UI Symbol" pitchFamily="34" charset="0"/>
              </a:rPr>
              <a:t> </a:t>
            </a:r>
          </a:p>
          <a:p>
            <a:pPr eaLnBrk="1" hangingPunct="1"/>
            <a:r>
              <a:rPr lang="pt-BR" sz="1100" dirty="0" smtClean="0">
                <a:solidFill>
                  <a:srgbClr val="00B050"/>
                </a:solidFill>
                <a:latin typeface="Segoe UI Symbol" pitchFamily="34" charset="0"/>
                <a:ea typeface="Segoe UI Symbol" pitchFamily="34" charset="0"/>
              </a:rPr>
              <a:t>TIC e Telecom</a:t>
            </a:r>
            <a:endParaRPr lang="pt-BR" sz="1200" dirty="0" smtClean="0">
              <a:solidFill>
                <a:srgbClr val="00B050"/>
              </a:solidFill>
              <a:latin typeface="Segoe UI Symbol" pitchFamily="34" charset="0"/>
              <a:ea typeface="Segoe UI Symbol" pitchFamily="34" charset="0"/>
            </a:endParaRPr>
          </a:p>
          <a:p>
            <a:pPr eaLnBrk="1" hangingPunct="1"/>
            <a:endParaRPr lang="pt-BR" sz="1400" dirty="0" smtClean="0">
              <a:solidFill>
                <a:srgbClr val="00B050"/>
              </a:solidFill>
              <a:latin typeface="Segoe UI Symbol" pitchFamily="34" charset="0"/>
              <a:ea typeface="Segoe UI Symbol" pitchFamily="34" charset="0"/>
            </a:endParaRPr>
          </a:p>
          <a:p>
            <a:pPr eaLnBrk="1" hangingPunct="1"/>
            <a:r>
              <a:rPr lang="pt-BR" sz="2400" b="1" dirty="0" smtClean="0">
                <a:solidFill>
                  <a:srgbClr val="00B050"/>
                </a:solidFill>
                <a:latin typeface="Segoe UI Symbol" pitchFamily="34" charset="0"/>
                <a:ea typeface="Segoe UI Symbol" pitchFamily="34" charset="0"/>
              </a:rPr>
              <a:t>R$ 255,2 Bi </a:t>
            </a:r>
          </a:p>
          <a:p>
            <a:pPr eaLnBrk="1" hangingPunct="1"/>
            <a:r>
              <a:rPr lang="pt-BR" sz="1100" dirty="0" smtClean="0">
                <a:solidFill>
                  <a:srgbClr val="00B050"/>
                </a:solidFill>
                <a:latin typeface="Segoe UI Symbol" pitchFamily="34" charset="0"/>
                <a:ea typeface="Segoe UI Symbol" pitchFamily="34" charset="0"/>
              </a:rPr>
              <a:t>TIC, BPO, Exportação </a:t>
            </a:r>
            <a:r>
              <a:rPr lang="pt-BR" sz="1100" dirty="0">
                <a:solidFill>
                  <a:srgbClr val="00B050"/>
                </a:solidFill>
                <a:latin typeface="Segoe UI Symbol" pitchFamily="34" charset="0"/>
                <a:ea typeface="Segoe UI Symbol" pitchFamily="34" charset="0"/>
              </a:rPr>
              <a:t>e</a:t>
            </a:r>
            <a:r>
              <a:rPr lang="pt-BR" sz="1100" dirty="0" smtClean="0">
                <a:solidFill>
                  <a:srgbClr val="00B050"/>
                </a:solidFill>
                <a:latin typeface="Segoe UI Symbol" pitchFamily="34" charset="0"/>
                <a:ea typeface="Segoe UI Symbol" pitchFamily="34" charset="0"/>
              </a:rPr>
              <a:t> </a:t>
            </a:r>
            <a:r>
              <a:rPr lang="pt-BR" sz="1100" i="1" dirty="0" smtClean="0">
                <a:solidFill>
                  <a:srgbClr val="00B050"/>
                </a:solidFill>
                <a:latin typeface="Segoe UI Symbol" pitchFamily="34" charset="0"/>
                <a:ea typeface="Segoe UI Symbol" pitchFamily="34" charset="0"/>
              </a:rPr>
              <a:t>In </a:t>
            </a:r>
            <a:r>
              <a:rPr lang="pt-BR" sz="1100" i="1" dirty="0" err="1" smtClean="0">
                <a:solidFill>
                  <a:srgbClr val="00B050"/>
                </a:solidFill>
                <a:latin typeface="Segoe UI Symbol" pitchFamily="34" charset="0"/>
                <a:ea typeface="Segoe UI Symbol" pitchFamily="34" charset="0"/>
              </a:rPr>
              <a:t>House</a:t>
            </a:r>
            <a:endParaRPr lang="pt-BR" sz="1100" i="1" dirty="0" smtClean="0">
              <a:solidFill>
                <a:srgbClr val="00B050"/>
              </a:solidFill>
              <a:latin typeface="Segoe UI Symbol" pitchFamily="34" charset="0"/>
              <a:ea typeface="Segoe UI Symbol" pitchFamily="34" charset="0"/>
            </a:endParaRPr>
          </a:p>
          <a:p>
            <a:pPr eaLnBrk="1" hangingPunct="1"/>
            <a:endParaRPr lang="pt-BR" sz="1400" b="1" dirty="0" smtClean="0">
              <a:solidFill>
                <a:srgbClr val="00B050"/>
              </a:solidFill>
              <a:latin typeface="Segoe UI Symbol" pitchFamily="34" charset="0"/>
              <a:ea typeface="Segoe UI Symbol" pitchFamily="34" charset="0"/>
            </a:endParaRPr>
          </a:p>
          <a:p>
            <a:pPr eaLnBrk="1" hangingPunct="1"/>
            <a:r>
              <a:rPr lang="pt-BR" sz="2400" b="1" dirty="0" smtClean="0">
                <a:solidFill>
                  <a:srgbClr val="00B050"/>
                </a:solidFill>
                <a:latin typeface="Segoe UI Symbol" pitchFamily="34" charset="0"/>
                <a:ea typeface="Segoe UI Symbol" pitchFamily="34" charset="0"/>
              </a:rPr>
              <a:t>R$ 141,6 Bi</a:t>
            </a:r>
            <a:endParaRPr lang="pt-BR" sz="1100" dirty="0" smtClean="0">
              <a:solidFill>
                <a:srgbClr val="00B050"/>
              </a:solidFill>
              <a:latin typeface="Segoe UI Symbol" pitchFamily="34" charset="0"/>
              <a:ea typeface="Segoe UI Symbol" pitchFamily="34" charset="0"/>
            </a:endParaRPr>
          </a:p>
          <a:p>
            <a:pPr eaLnBrk="1" hangingPunct="1"/>
            <a:r>
              <a:rPr lang="pt-BR" sz="1100" dirty="0" smtClean="0">
                <a:solidFill>
                  <a:srgbClr val="00B050"/>
                </a:solidFill>
                <a:latin typeface="Segoe UI Symbol" pitchFamily="34" charset="0"/>
                <a:ea typeface="Segoe UI Symbol" pitchFamily="34" charset="0"/>
              </a:rPr>
              <a:t>TIC e BPO</a:t>
            </a:r>
            <a:endParaRPr lang="pt-BR" sz="1200" b="1" dirty="0" smtClean="0">
              <a:solidFill>
                <a:srgbClr val="00B050"/>
              </a:solidFill>
              <a:latin typeface="Segoe UI Symbol" pitchFamily="34" charset="0"/>
              <a:ea typeface="Segoe UI Symbol" pitchFamily="34" charset="0"/>
            </a:endParaRPr>
          </a:p>
          <a:p>
            <a:pPr eaLnBrk="1" hangingPunct="1"/>
            <a:r>
              <a:rPr lang="pt-BR" sz="1200" b="1" dirty="0" smtClean="0">
                <a:solidFill>
                  <a:srgbClr val="00B050"/>
                </a:solidFill>
                <a:latin typeface="Segoe UI Symbol" pitchFamily="34" charset="0"/>
                <a:ea typeface="Segoe UI Symbol" pitchFamily="34" charset="0"/>
              </a:rPr>
              <a:t>7º </a:t>
            </a:r>
            <a:r>
              <a:rPr lang="pt-BR" sz="1200" dirty="0" smtClean="0">
                <a:solidFill>
                  <a:srgbClr val="00B050"/>
                </a:solidFill>
                <a:latin typeface="Segoe UI Symbol" pitchFamily="34" charset="0"/>
                <a:ea typeface="Segoe UI Symbol" pitchFamily="34" charset="0"/>
              </a:rPr>
              <a:t>maior do mundo</a:t>
            </a:r>
          </a:p>
          <a:p>
            <a:pPr eaLnBrk="1" hangingPunct="1"/>
            <a:endParaRPr lang="pt-BR" sz="1400" dirty="0">
              <a:solidFill>
                <a:srgbClr val="00B050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Setor de Tecnologia de Informação e  Comunicação</a:t>
            </a:r>
            <a:br>
              <a:rPr lang="pt-BR" dirty="0" smtClean="0"/>
            </a:br>
            <a:r>
              <a:rPr lang="pt-BR" dirty="0" smtClean="0"/>
              <a:t>Produção e relevância setorial em 2014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539552" y="1086112"/>
            <a:ext cx="3312368" cy="630149"/>
          </a:xfrm>
          <a:prstGeom prst="round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 defTabSz="685800">
              <a:spcBef>
                <a:spcPct val="0"/>
              </a:spcBef>
            </a:pPr>
            <a:r>
              <a:rPr lang="pt-BR" sz="2000" b="1" cap="small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  <a:cs typeface="+mj-cs"/>
              </a:rPr>
              <a:t>Produção Setorial (R$)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225910" y="6113807"/>
            <a:ext cx="3193962" cy="423331"/>
          </a:xfrm>
          <a:prstGeom prst="roundRect">
            <a:avLst>
              <a:gd name="adj" fmla="val 2381"/>
            </a:avLst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i="1" dirty="0" smtClean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TIC: Hardware, Software e Serviços </a:t>
            </a:r>
          </a:p>
          <a:p>
            <a:r>
              <a:rPr lang="pt-BR" sz="900" i="1" dirty="0" smtClean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Telecom: Voz, Celular e Dados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95878" y="5955181"/>
            <a:ext cx="1786185" cy="173231"/>
          </a:xfrm>
          <a:prstGeom prst="roundRect">
            <a:avLst>
              <a:gd name="adj" fmla="val 2381"/>
            </a:avLst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000" i="1" dirty="0" smtClean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Fonte: Brasscom, IDC 2014</a:t>
            </a:r>
          </a:p>
        </p:txBody>
      </p:sp>
      <p:sp>
        <p:nvSpPr>
          <p:cNvPr id="16" name="CaixaDeTexto 7"/>
          <p:cNvSpPr txBox="1">
            <a:spLocks noChangeArrowheads="1"/>
          </p:cNvSpPr>
          <p:nvPr/>
        </p:nvSpPr>
        <p:spPr bwMode="auto">
          <a:xfrm>
            <a:off x="5450447" y="1844824"/>
            <a:ext cx="3009985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rgbClr val="286F82"/>
                </a:solidFill>
                <a:latin typeface="Segoe UI Symbol" pitchFamily="34" charset="0"/>
                <a:ea typeface="Segoe UI Symbol" pitchFamily="34" charset="0"/>
              </a:rPr>
              <a:t>US$ 207,8 Bi</a:t>
            </a:r>
            <a:r>
              <a:rPr lang="pt-BR" sz="2400" dirty="0" smtClean="0">
                <a:solidFill>
                  <a:srgbClr val="286F82"/>
                </a:solidFill>
                <a:latin typeface="Segoe UI Symbol" pitchFamily="34" charset="0"/>
                <a:ea typeface="Segoe UI Symbol" pitchFamily="34" charset="0"/>
              </a:rPr>
              <a:t> </a:t>
            </a:r>
          </a:p>
          <a:p>
            <a:pPr eaLnBrk="1" hangingPunct="1"/>
            <a:r>
              <a:rPr lang="pt-BR" sz="1100" dirty="0" smtClean="0">
                <a:solidFill>
                  <a:srgbClr val="286F82"/>
                </a:solidFill>
                <a:latin typeface="Segoe UI Symbol" pitchFamily="34" charset="0"/>
                <a:ea typeface="Segoe UI Symbol" pitchFamily="34" charset="0"/>
              </a:rPr>
              <a:t>TIC e Telecom</a:t>
            </a:r>
            <a:endParaRPr lang="pt-BR" sz="1200" dirty="0" smtClean="0">
              <a:solidFill>
                <a:srgbClr val="286F82"/>
              </a:solidFill>
              <a:latin typeface="Segoe UI Symbol" pitchFamily="34" charset="0"/>
              <a:ea typeface="Segoe UI Symbol" pitchFamily="34" charset="0"/>
            </a:endParaRPr>
          </a:p>
          <a:p>
            <a:pPr eaLnBrk="1" hangingPunct="1"/>
            <a:endParaRPr lang="pt-BR" sz="1400" dirty="0" smtClean="0">
              <a:solidFill>
                <a:srgbClr val="286F82"/>
              </a:solidFill>
              <a:latin typeface="Segoe UI Symbol" pitchFamily="34" charset="0"/>
              <a:ea typeface="Segoe UI Symbol" pitchFamily="34" charset="0"/>
            </a:endParaRPr>
          </a:p>
          <a:p>
            <a:pPr eaLnBrk="1" hangingPunct="1"/>
            <a:r>
              <a:rPr lang="pt-BR" sz="2400" b="1" dirty="0" smtClean="0">
                <a:solidFill>
                  <a:srgbClr val="286F82"/>
                </a:solidFill>
                <a:latin typeface="Segoe UI Symbol" pitchFamily="34" charset="0"/>
                <a:ea typeface="Segoe UI Symbol" pitchFamily="34" charset="0"/>
              </a:rPr>
              <a:t>US$ 108,4 Bi </a:t>
            </a:r>
          </a:p>
          <a:p>
            <a:pPr eaLnBrk="1" hangingPunct="1"/>
            <a:r>
              <a:rPr lang="pt-BR" sz="1100" dirty="0" smtClean="0">
                <a:solidFill>
                  <a:srgbClr val="286F82"/>
                </a:solidFill>
                <a:latin typeface="Segoe UI Symbol" pitchFamily="34" charset="0"/>
                <a:ea typeface="Segoe UI Symbol" pitchFamily="34" charset="0"/>
              </a:rPr>
              <a:t>TIC, BPO, Exportação e </a:t>
            </a:r>
            <a:r>
              <a:rPr lang="pt-BR" sz="1100" i="1" dirty="0" smtClean="0">
                <a:solidFill>
                  <a:srgbClr val="286F82"/>
                </a:solidFill>
                <a:latin typeface="Segoe UI Symbol" pitchFamily="34" charset="0"/>
                <a:ea typeface="Segoe UI Symbol" pitchFamily="34" charset="0"/>
              </a:rPr>
              <a:t>In </a:t>
            </a:r>
            <a:r>
              <a:rPr lang="pt-BR" sz="1100" i="1" dirty="0" err="1" smtClean="0">
                <a:solidFill>
                  <a:srgbClr val="286F82"/>
                </a:solidFill>
                <a:latin typeface="Segoe UI Symbol" pitchFamily="34" charset="0"/>
                <a:ea typeface="Segoe UI Symbol" pitchFamily="34" charset="0"/>
              </a:rPr>
              <a:t>House</a:t>
            </a:r>
            <a:endParaRPr lang="pt-BR" sz="1100" i="1" dirty="0" smtClean="0">
              <a:solidFill>
                <a:srgbClr val="286F82"/>
              </a:solidFill>
              <a:latin typeface="Segoe UI Symbol" pitchFamily="34" charset="0"/>
              <a:ea typeface="Segoe UI Symbol" pitchFamily="34" charset="0"/>
            </a:endParaRPr>
          </a:p>
          <a:p>
            <a:pPr eaLnBrk="1" hangingPunct="1"/>
            <a:endParaRPr lang="pt-BR" sz="1200" b="1" dirty="0" smtClean="0">
              <a:solidFill>
                <a:srgbClr val="286F82"/>
              </a:solidFill>
              <a:latin typeface="Segoe UI Symbol" pitchFamily="34" charset="0"/>
              <a:ea typeface="Segoe UI Symbol" pitchFamily="34" charset="0"/>
            </a:endParaRPr>
          </a:p>
          <a:p>
            <a:pPr eaLnBrk="1" hangingPunct="1"/>
            <a:r>
              <a:rPr lang="pt-BR" sz="2400" b="1" dirty="0" smtClean="0">
                <a:solidFill>
                  <a:srgbClr val="286F82"/>
                </a:solidFill>
                <a:latin typeface="Segoe UI Symbol" pitchFamily="34" charset="0"/>
                <a:ea typeface="Segoe UI Symbol" pitchFamily="34" charset="0"/>
              </a:rPr>
              <a:t>US$   60,1 Bi </a:t>
            </a:r>
          </a:p>
          <a:p>
            <a:pPr eaLnBrk="1" hangingPunct="1"/>
            <a:r>
              <a:rPr lang="pt-BR" sz="1100" dirty="0" smtClean="0">
                <a:solidFill>
                  <a:srgbClr val="286F82"/>
                </a:solidFill>
                <a:latin typeface="Segoe UI Symbol" pitchFamily="34" charset="0"/>
                <a:ea typeface="Segoe UI Symbol" pitchFamily="34" charset="0"/>
              </a:rPr>
              <a:t>TIC e BPO</a:t>
            </a:r>
          </a:p>
          <a:p>
            <a:pPr eaLnBrk="1" hangingPunct="1"/>
            <a:r>
              <a:rPr lang="pt-BR" sz="1200" b="1" dirty="0" smtClean="0">
                <a:solidFill>
                  <a:srgbClr val="286F82"/>
                </a:solidFill>
                <a:latin typeface="Segoe UI Symbol" pitchFamily="34" charset="0"/>
                <a:ea typeface="Segoe UI Symbol" pitchFamily="34" charset="0"/>
              </a:rPr>
              <a:t>7º </a:t>
            </a:r>
            <a:r>
              <a:rPr lang="pt-BR" sz="1200" dirty="0" smtClean="0">
                <a:solidFill>
                  <a:srgbClr val="286F82"/>
                </a:solidFill>
                <a:latin typeface="Segoe UI Symbol" pitchFamily="34" charset="0"/>
                <a:ea typeface="Segoe UI Symbol" pitchFamily="34" charset="0"/>
              </a:rPr>
              <a:t>maior do mundo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5292080" y="1086112"/>
            <a:ext cx="3312368" cy="630149"/>
          </a:xfrm>
          <a:prstGeom prst="roundRect">
            <a:avLst/>
          </a:prstGeom>
          <a:solidFill>
            <a:srgbClr val="286F8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 defTabSz="685800">
              <a:spcBef>
                <a:spcPct val="0"/>
              </a:spcBef>
            </a:pPr>
            <a:r>
              <a:rPr lang="pt-BR" sz="2000" b="1" cap="small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  <a:cs typeface="+mj-cs"/>
              </a:rPr>
              <a:t>Produção Setorial (US$)</a:t>
            </a:r>
          </a:p>
        </p:txBody>
      </p:sp>
      <p:sp>
        <p:nvSpPr>
          <p:cNvPr id="20" name="CaixaDeTexto 7"/>
          <p:cNvSpPr txBox="1">
            <a:spLocks noChangeArrowheads="1"/>
          </p:cNvSpPr>
          <p:nvPr/>
        </p:nvSpPr>
        <p:spPr bwMode="auto">
          <a:xfrm>
            <a:off x="2627909" y="5037564"/>
            <a:ext cx="2462624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Symbol" pitchFamily="34" charset="0"/>
                <a:ea typeface="Segoe UI Symbol" pitchFamily="34" charset="0"/>
              </a:rPr>
              <a:t>7,7% </a:t>
            </a:r>
            <a:r>
              <a:rPr lang="pt-BR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Symbol" pitchFamily="34" charset="0"/>
                <a:ea typeface="Segoe UI Symbol" pitchFamily="34" charset="0"/>
              </a:rPr>
              <a:t>em R$</a:t>
            </a:r>
          </a:p>
          <a:p>
            <a:pPr eaLnBrk="1" hangingPunct="1"/>
            <a:r>
              <a:rPr lang="pt-BR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Symbol" pitchFamily="34" charset="0"/>
                <a:ea typeface="Segoe UI Symbol" pitchFamily="34" charset="0"/>
              </a:rPr>
              <a:t>Crescimento de TIC</a:t>
            </a:r>
          </a:p>
          <a:p>
            <a:pPr eaLnBrk="1" hangingPunct="1"/>
            <a:endParaRPr lang="pt-BR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Segoe UI Symbol" pitchFamily="34" charset="0"/>
              <a:ea typeface="Segoe UI Symbol" pitchFamily="34" charset="0"/>
            </a:endParaRPr>
          </a:p>
          <a:p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8,9% do PIB</a:t>
            </a:r>
          </a:p>
          <a:p>
            <a:r>
              <a:rPr lang="pt-BR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Symbol" pitchFamily="34" charset="0"/>
                <a:ea typeface="Segoe UI Symbol" pitchFamily="34" charset="0"/>
              </a:rPr>
              <a:t>Participação de TIC </a:t>
            </a:r>
            <a:r>
              <a:rPr lang="pt-BR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Symbol" pitchFamily="34" charset="0"/>
                <a:ea typeface="Segoe UI Symbol" pitchFamily="34" charset="0"/>
              </a:rPr>
              <a:t>e</a:t>
            </a:r>
            <a:r>
              <a:rPr lang="pt-BR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Symbol" pitchFamily="34" charset="0"/>
                <a:ea typeface="Segoe UI Symbol" pitchFamily="34" charset="0"/>
              </a:rPr>
              <a:t> Telecom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2311049" y="4453877"/>
            <a:ext cx="4608512" cy="55458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 defTabSz="685800">
              <a:spcBef>
                <a:spcPct val="0"/>
              </a:spcBef>
            </a:pPr>
            <a:r>
              <a:rPr lang="pt-BR" sz="2000" b="1" cap="small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  <a:cs typeface="+mj-cs"/>
              </a:rPr>
              <a:t>Relevância do Sector</a:t>
            </a:r>
          </a:p>
        </p:txBody>
      </p:sp>
      <p:sp>
        <p:nvSpPr>
          <p:cNvPr id="23" name="CaixaDeTexto 7"/>
          <p:cNvSpPr txBox="1">
            <a:spLocks noChangeArrowheads="1"/>
          </p:cNvSpPr>
          <p:nvPr/>
        </p:nvSpPr>
        <p:spPr bwMode="auto">
          <a:xfrm>
            <a:off x="5061704" y="5020542"/>
            <a:ext cx="24626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1,5 milhão</a:t>
            </a:r>
            <a:endParaRPr lang="pt-BR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eaLnBrk="1" hangingPunct="1"/>
            <a:r>
              <a:rPr lang="pt-BR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Empregados em TIC</a:t>
            </a:r>
            <a:r>
              <a:rPr lang="pt-B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endParaRPr lang="pt-BR" sz="1200" b="1" dirty="0">
              <a:solidFill>
                <a:schemeClr val="tx2">
                  <a:lumMod val="60000"/>
                  <a:lumOff val="40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Crescimento do setor de TIC</a:t>
            </a:r>
            <a:br>
              <a:rPr lang="pt-BR" dirty="0"/>
            </a:br>
            <a:r>
              <a:rPr lang="pt-BR" dirty="0"/>
              <a:t>Consistentemente bem acima do PIB nacional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982663"/>
            <a:ext cx="8642350" cy="5395912"/>
          </a:xfrm>
          <a:prstGeom prst="rect">
            <a:avLst/>
          </a:prstGeom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6732240" y="6453336"/>
            <a:ext cx="176362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i="1" dirty="0" smtClean="0">
                <a:solidFill>
                  <a:srgbClr val="286F82"/>
                </a:solidFill>
                <a:latin typeface="Segoe UI Symbol" pitchFamily="34" charset="0"/>
                <a:ea typeface="Segoe UI Symbol" pitchFamily="34" charset="0"/>
              </a:rPr>
              <a:t>Fonte: IDC ,</a:t>
            </a:r>
          </a:p>
          <a:p>
            <a:r>
              <a:rPr lang="pt-BR" sz="1050" i="1" dirty="0" smtClean="0">
                <a:solidFill>
                  <a:srgbClr val="286F82"/>
                </a:solidFill>
                <a:latin typeface="Segoe UI Symbol" pitchFamily="34" charset="0"/>
                <a:ea typeface="Segoe UI Symbol" pitchFamily="34" charset="0"/>
              </a:rPr>
              <a:t> *BPO e In </a:t>
            </a:r>
            <a:r>
              <a:rPr lang="pt-BR" sz="1050" i="1" dirty="0" err="1" smtClean="0">
                <a:solidFill>
                  <a:srgbClr val="286F82"/>
                </a:solidFill>
                <a:latin typeface="Segoe UI Symbol" pitchFamily="34" charset="0"/>
                <a:ea typeface="Segoe UI Symbol" pitchFamily="34" charset="0"/>
              </a:rPr>
              <a:t>House</a:t>
            </a:r>
            <a:r>
              <a:rPr lang="pt-BR" sz="1050" i="1" dirty="0" smtClean="0">
                <a:solidFill>
                  <a:srgbClr val="286F82"/>
                </a:solidFill>
                <a:latin typeface="Segoe UI Symbol" pitchFamily="34" charset="0"/>
                <a:ea typeface="Segoe UI Symbol" pitchFamily="34" charset="0"/>
              </a:rPr>
              <a:t> incluídos</a:t>
            </a:r>
            <a:endParaRPr lang="pt-BR" sz="1050" i="1" dirty="0">
              <a:solidFill>
                <a:srgbClr val="286F82"/>
              </a:solidFill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95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Setor de TIC em 2014 – Segmentação </a:t>
            </a:r>
            <a:r>
              <a:rPr lang="pt-BR" dirty="0"/>
              <a:t>e</a:t>
            </a:r>
            <a:r>
              <a:rPr lang="pt-BR" dirty="0" smtClean="0"/>
              <a:t> Crescimento</a:t>
            </a:r>
            <a:endParaRPr lang="pt-BR" dirty="0"/>
          </a:p>
        </p:txBody>
      </p:sp>
      <p:pic>
        <p:nvPicPr>
          <p:cNvPr id="14" name="Espaço Reservado para Conteúdo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825" y="983987"/>
            <a:ext cx="8642350" cy="539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56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825" y="873399"/>
            <a:ext cx="8642350" cy="538985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Setor de TIC </a:t>
            </a:r>
            <a:r>
              <a:rPr lang="pt-BR" dirty="0" smtClean="0"/>
              <a:t>– Telefonia e Banda Larga, Fixa e Móvel</a:t>
            </a: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635804" y="6293278"/>
            <a:ext cx="8107143" cy="516153"/>
          </a:xfrm>
          <a:prstGeom prst="roundRect">
            <a:avLst/>
          </a:prstGeom>
          <a:solidFill>
            <a:srgbClr val="266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Continuidade da massificação da banda larga, aumento da banda disponibilizada por acesso e modicidade tarifária são essenciais para o crescimento do setor de TIC como um todo.</a:t>
            </a:r>
          </a:p>
        </p:txBody>
      </p:sp>
    </p:spTree>
    <p:extLst>
      <p:ext uri="{BB962C8B-B14F-4D97-AF65-F5344CB8AC3E}">
        <p14:creationId xmlns:p14="http://schemas.microsoft.com/office/powerpoint/2010/main" val="3902975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Espaço Reservado para Conteúdo 2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825" y="1004658"/>
            <a:ext cx="8642350" cy="5393962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Setor de TIC </a:t>
            </a:r>
            <a:r>
              <a:rPr lang="pt-BR" dirty="0" smtClean="0"/>
              <a:t>– Hardware Pessoal e Móveis</a:t>
            </a:r>
            <a:endParaRPr lang="pt-BR" dirty="0"/>
          </a:p>
        </p:txBody>
      </p:sp>
      <p:sp>
        <p:nvSpPr>
          <p:cNvPr id="8" name="CaixaDeTexto 1"/>
          <p:cNvSpPr txBox="1"/>
          <p:nvPr/>
        </p:nvSpPr>
        <p:spPr>
          <a:xfrm>
            <a:off x="179512" y="635645"/>
            <a:ext cx="994501" cy="251791"/>
          </a:xfrm>
          <a:prstGeom prst="round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(R$ bilhões)</a:t>
            </a:r>
          </a:p>
        </p:txBody>
      </p:sp>
      <p:sp>
        <p:nvSpPr>
          <p:cNvPr id="9" name="CaixaDeTexto 1"/>
          <p:cNvSpPr txBox="1"/>
          <p:nvPr/>
        </p:nvSpPr>
        <p:spPr>
          <a:xfrm>
            <a:off x="7524328" y="6473802"/>
            <a:ext cx="1541818" cy="238590"/>
          </a:xfrm>
          <a:prstGeom prst="round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9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Segoe UI Symbol" panose="020B0502040204020203" pitchFamily="34" charset="0"/>
                <a:cs typeface="+mn-cs"/>
              </a:rPr>
              <a:t>Ano: </a:t>
            </a:r>
            <a:r>
              <a:rPr lang="pt-BR" sz="900" b="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Segoe UI Symbol" panose="020B0502040204020203" pitchFamily="34" charset="0"/>
                <a:cs typeface="+mn-cs"/>
              </a:rPr>
              <a:t>2014</a:t>
            </a:r>
          </a:p>
          <a:p>
            <a:pPr algn="l"/>
            <a:r>
              <a:rPr lang="pt-BR" sz="9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Segoe UI Symbol" panose="020B0502040204020203" pitchFamily="34" charset="0"/>
                <a:cs typeface="+mn-cs"/>
              </a:rPr>
              <a:t>Fontes</a:t>
            </a:r>
            <a:r>
              <a:rPr lang="pt-BR" sz="900" b="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Segoe UI Symbol" panose="020B0502040204020203" pitchFamily="34" charset="0"/>
                <a:cs typeface="+mn-cs"/>
              </a:rPr>
              <a:t>:</a:t>
            </a:r>
            <a:r>
              <a:rPr lang="pt-BR" sz="900" b="0" i="1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Segoe UI Symbol" panose="020B0502040204020203" pitchFamily="34" charset="0"/>
                <a:cs typeface="+mn-cs"/>
              </a:rPr>
              <a:t> </a:t>
            </a:r>
            <a:r>
              <a:rPr lang="pt-BR" sz="900" b="0" i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Segoe UI Symbol" panose="020B0502040204020203" pitchFamily="34" charset="0"/>
                <a:cs typeface="+mn-cs"/>
              </a:rPr>
              <a:t>IDC, Brasscom</a:t>
            </a:r>
            <a:endParaRPr lang="pt-BR" sz="900" b="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5288437" y="707010"/>
            <a:ext cx="2582944" cy="131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6947036" y="727964"/>
            <a:ext cx="8499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 smtClean="0">
                <a:solidFill>
                  <a:srgbClr val="FFC000"/>
                </a:solidFill>
              </a:rPr>
              <a:t>Projeção (IDC)</a:t>
            </a:r>
            <a:endParaRPr lang="pt-BR" sz="900" dirty="0">
              <a:solidFill>
                <a:srgbClr val="FFC000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6667671" y="6042581"/>
            <a:ext cx="1844733" cy="24885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5288437" y="707010"/>
            <a:ext cx="3643" cy="4882230"/>
          </a:xfrm>
          <a:prstGeom prst="line">
            <a:avLst/>
          </a:prstGeom>
          <a:ln w="127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965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ço Reservado para Conteúdo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825" y="983638"/>
            <a:ext cx="8642350" cy="5393962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Setor de TIC </a:t>
            </a:r>
            <a:r>
              <a:rPr lang="pt-BR" dirty="0" smtClean="0"/>
              <a:t>– Infra Telecom e Computação</a:t>
            </a:r>
            <a:endParaRPr lang="pt-BR" dirty="0"/>
          </a:p>
        </p:txBody>
      </p:sp>
      <p:sp>
        <p:nvSpPr>
          <p:cNvPr id="6" name="CaixaDeTexto 1"/>
          <p:cNvSpPr txBox="1"/>
          <p:nvPr/>
        </p:nvSpPr>
        <p:spPr>
          <a:xfrm>
            <a:off x="179512" y="635645"/>
            <a:ext cx="994501" cy="251791"/>
          </a:xfrm>
          <a:prstGeom prst="round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(R$ bilhões)</a:t>
            </a:r>
          </a:p>
        </p:txBody>
      </p:sp>
      <p:sp>
        <p:nvSpPr>
          <p:cNvPr id="7" name="CaixaDeTexto 1"/>
          <p:cNvSpPr txBox="1"/>
          <p:nvPr/>
        </p:nvSpPr>
        <p:spPr>
          <a:xfrm>
            <a:off x="7524328" y="6473802"/>
            <a:ext cx="1541818" cy="238590"/>
          </a:xfrm>
          <a:prstGeom prst="round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9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Segoe UI Symbol" panose="020B0502040204020203" pitchFamily="34" charset="0"/>
                <a:cs typeface="+mn-cs"/>
              </a:rPr>
              <a:t>Ano: </a:t>
            </a:r>
            <a:r>
              <a:rPr lang="pt-BR" sz="900" b="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Segoe UI Symbol" panose="020B0502040204020203" pitchFamily="34" charset="0"/>
                <a:cs typeface="+mn-cs"/>
              </a:rPr>
              <a:t>2014</a:t>
            </a:r>
          </a:p>
          <a:p>
            <a:pPr algn="l"/>
            <a:r>
              <a:rPr lang="pt-BR" sz="9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Segoe UI Symbol" panose="020B0502040204020203" pitchFamily="34" charset="0"/>
                <a:cs typeface="+mn-cs"/>
              </a:rPr>
              <a:t>Fontes</a:t>
            </a:r>
            <a:r>
              <a:rPr lang="pt-BR" sz="900" b="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Segoe UI Symbol" panose="020B0502040204020203" pitchFamily="34" charset="0"/>
                <a:cs typeface="+mn-cs"/>
              </a:rPr>
              <a:t>:</a:t>
            </a:r>
            <a:r>
              <a:rPr lang="pt-BR" sz="900" b="0" i="1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Segoe UI Symbol" panose="020B0502040204020203" pitchFamily="34" charset="0"/>
                <a:cs typeface="+mn-cs"/>
              </a:rPr>
              <a:t> </a:t>
            </a:r>
            <a:r>
              <a:rPr lang="pt-BR" sz="900" b="0" i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Segoe UI Symbol" panose="020B0502040204020203" pitchFamily="34" charset="0"/>
                <a:cs typeface="+mn-cs"/>
              </a:rPr>
              <a:t>IDC, Brasscom</a:t>
            </a:r>
            <a:endParaRPr lang="pt-BR" sz="900" b="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4317481" y="707010"/>
            <a:ext cx="2582944" cy="131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976080" y="727964"/>
            <a:ext cx="8499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 smtClean="0">
                <a:solidFill>
                  <a:srgbClr val="FFC000"/>
                </a:solidFill>
              </a:rPr>
              <a:t>Projeção (IDC)</a:t>
            </a:r>
            <a:endParaRPr lang="pt-BR" sz="900" dirty="0">
              <a:solidFill>
                <a:srgbClr val="FFC000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4317481" y="707010"/>
            <a:ext cx="3643" cy="4882230"/>
          </a:xfrm>
          <a:prstGeom prst="line">
            <a:avLst/>
          </a:prstGeom>
          <a:ln w="127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05611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1_Tema do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Tema do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ma do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8591</TotalTime>
  <Words>1228</Words>
  <Application>Microsoft Office PowerPoint</Application>
  <PresentationFormat>Apresentação na tela (4:3)</PresentationFormat>
  <Paragraphs>183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24</vt:i4>
      </vt:variant>
    </vt:vector>
  </HeadingPairs>
  <TitlesOfParts>
    <vt:vector size="34" baseType="lpstr">
      <vt:lpstr>Arial</vt:lpstr>
      <vt:lpstr>Calibri</vt:lpstr>
      <vt:lpstr>Segoe UI Semibold</vt:lpstr>
      <vt:lpstr>Segoe UI Symbol</vt:lpstr>
      <vt:lpstr>Tahoma</vt:lpstr>
      <vt:lpstr>Verdana</vt:lpstr>
      <vt:lpstr>Wingdings</vt:lpstr>
      <vt:lpstr>Wingdings 3</vt:lpstr>
      <vt:lpstr>1_Tema do Office</vt:lpstr>
      <vt:lpstr>Personalizar design</vt:lpstr>
      <vt:lpstr>Audiência Pública  Comissão de Ciência, Tecnologia, Inovação, Comunicação e Informática  Senado Federal</vt:lpstr>
      <vt:lpstr>Associados</vt:lpstr>
      <vt:lpstr>Conselho de Administração e Diretoria</vt:lpstr>
      <vt:lpstr>Setor de Tecnologia de Informação e  Comunicação Produção e relevância setorial em 2014 </vt:lpstr>
      <vt:lpstr>Crescimento do setor de TIC Consistentemente bem acima do PIB nacional</vt:lpstr>
      <vt:lpstr>Setor de TIC em 2014 – Segmentação e Crescimento</vt:lpstr>
      <vt:lpstr>Setor de TIC – Telefonia e Banda Larga, Fixa e Móvel</vt:lpstr>
      <vt:lpstr>Setor de TIC – Hardware Pessoal e Móveis</vt:lpstr>
      <vt:lpstr>Setor de TIC – Infra Telecom e Computação</vt:lpstr>
      <vt:lpstr>Serviços de TI e Desoneração da Folha Relevância da medida e sua natureza estruturante </vt:lpstr>
      <vt:lpstr>Serviços de TI e Desoneração da Folha </vt:lpstr>
      <vt:lpstr>Serviços de TI e Desoneração da Folha </vt:lpstr>
      <vt:lpstr>Exportações de Serviços de TI Perspectivas de crescimento dependem de competitividade</vt:lpstr>
      <vt:lpstr>Manutenção da Desoneração x Alíquota CPP=4,5%</vt:lpstr>
      <vt:lpstr>Manutenção da Desoneração x Alíquota CPP=4,5%</vt:lpstr>
      <vt:lpstr>Serviços de TI e Desoneração da Folha</vt:lpstr>
      <vt:lpstr>Apresentação do PowerPoint</vt:lpstr>
      <vt:lpstr>Terceirização  Por uma lei moderna, que assegure direitos e deveres </vt:lpstr>
      <vt:lpstr>Tendências digitais globais terão efeitos no Brasil e representam grandes oportunidades </vt:lpstr>
      <vt:lpstr>Internet das Coisas – Oportunidade </vt:lpstr>
      <vt:lpstr>Internet das Coisas – Possibilidades no Brasil (cont.)</vt:lpstr>
      <vt:lpstr>Setores Horizontais e Aplicações Verticais Onde estão as melhores oportunidades para o Brasil?  </vt:lpstr>
      <vt:lpstr>Prioridades do Setor de TIC</vt:lpstr>
      <vt:lpstr>Prioridades do Setor de TIC (cont.)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 Oliveira</dc:creator>
  <cp:lastModifiedBy>Sergio Paulo Gallindo</cp:lastModifiedBy>
  <cp:revision>567</cp:revision>
  <cp:lastPrinted>2015-03-04T11:49:19Z</cp:lastPrinted>
  <dcterms:created xsi:type="dcterms:W3CDTF">2012-03-21T21:35:43Z</dcterms:created>
  <dcterms:modified xsi:type="dcterms:W3CDTF">2015-07-14T04:38:14Z</dcterms:modified>
</cp:coreProperties>
</file>