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65" r:id="rId2"/>
    <p:sldId id="382" r:id="rId3"/>
    <p:sldId id="387" r:id="rId4"/>
    <p:sldId id="421" r:id="rId5"/>
    <p:sldId id="367" r:id="rId6"/>
    <p:sldId id="407" r:id="rId7"/>
    <p:sldId id="427" r:id="rId8"/>
    <p:sldId id="428" r:id="rId9"/>
    <p:sldId id="429" r:id="rId10"/>
    <p:sldId id="384" r:id="rId11"/>
    <p:sldId id="383" r:id="rId12"/>
    <p:sldId id="388" r:id="rId13"/>
    <p:sldId id="411" r:id="rId14"/>
    <p:sldId id="389" r:id="rId15"/>
    <p:sldId id="390" r:id="rId16"/>
    <p:sldId id="415" r:id="rId17"/>
    <p:sldId id="412" r:id="rId18"/>
    <p:sldId id="414" r:id="rId19"/>
    <p:sldId id="392" r:id="rId20"/>
    <p:sldId id="391" r:id="rId21"/>
    <p:sldId id="393" r:id="rId22"/>
    <p:sldId id="402" r:id="rId23"/>
    <p:sldId id="416" r:id="rId24"/>
    <p:sldId id="396" r:id="rId25"/>
    <p:sldId id="398" r:id="rId26"/>
    <p:sldId id="417" r:id="rId27"/>
    <p:sldId id="418" r:id="rId28"/>
    <p:sldId id="419" r:id="rId29"/>
    <p:sldId id="420" r:id="rId30"/>
    <p:sldId id="422" r:id="rId31"/>
    <p:sldId id="399" r:id="rId32"/>
    <p:sldId id="400" r:id="rId33"/>
    <p:sldId id="426" r:id="rId34"/>
    <p:sldId id="423" r:id="rId35"/>
    <p:sldId id="424" r:id="rId36"/>
    <p:sldId id="425" r:id="rId37"/>
    <p:sldId id="430" r:id="rId38"/>
    <p:sldId id="37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4B5"/>
    <a:srgbClr val="53B28C"/>
    <a:srgbClr val="48887C"/>
    <a:srgbClr val="6FBDAD"/>
    <a:srgbClr val="BBD146"/>
    <a:srgbClr val="54B28C"/>
    <a:srgbClr val="F5A04D"/>
    <a:srgbClr val="FE750E"/>
    <a:srgbClr val="C5750B"/>
    <a:srgbClr val="55B3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122" autoAdjust="0"/>
  </p:normalViewPr>
  <p:slideViewPr>
    <p:cSldViewPr snapToGrid="0">
      <p:cViewPr varScale="1">
        <p:scale>
          <a:sx n="56" d="100"/>
          <a:sy n="56" d="100"/>
        </p:scale>
        <p:origin x="129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33B175-285B-4BAD-9D2B-7388E39AF32E}" type="doc">
      <dgm:prSet loTypeId="urn:microsoft.com/office/officeart/2005/8/layout/cycle3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FEDEFB05-8760-4F16-B61D-C61A273829E5}">
      <dgm:prSet phldrT="[Texto]"/>
      <dgm:spPr/>
      <dgm:t>
        <a:bodyPr/>
        <a:lstStyle/>
        <a:p>
          <a:r>
            <a:rPr lang="pt-BR" dirty="0" smtClean="0"/>
            <a:t>Governo</a:t>
          </a:r>
          <a:endParaRPr lang="pt-BR" dirty="0"/>
        </a:p>
      </dgm:t>
    </dgm:pt>
    <dgm:pt modelId="{5DD32D38-B2CE-4362-98C0-51183F230C58}" type="parTrans" cxnId="{7317B78F-ACFA-4895-9661-2FC3105EE5D2}">
      <dgm:prSet/>
      <dgm:spPr/>
      <dgm:t>
        <a:bodyPr/>
        <a:lstStyle/>
        <a:p>
          <a:endParaRPr lang="pt-BR"/>
        </a:p>
      </dgm:t>
    </dgm:pt>
    <dgm:pt modelId="{3D813180-6C4E-4931-85E6-0C98A70A8630}" type="sibTrans" cxnId="{7317B78F-ACFA-4895-9661-2FC3105EE5D2}">
      <dgm:prSet/>
      <dgm:spPr>
        <a:solidFill>
          <a:srgbClr val="002060"/>
        </a:solidFill>
      </dgm:spPr>
      <dgm:t>
        <a:bodyPr/>
        <a:lstStyle/>
        <a:p>
          <a:endParaRPr lang="pt-BR"/>
        </a:p>
      </dgm:t>
    </dgm:pt>
    <dgm:pt modelId="{BDAAD997-EDB6-42A5-9B46-BE187989EE92}">
      <dgm:prSet phldrT="[Texto]"/>
      <dgm:spPr/>
      <dgm:t>
        <a:bodyPr/>
        <a:lstStyle/>
        <a:p>
          <a:r>
            <a:rPr lang="pt-BR" dirty="0" smtClean="0"/>
            <a:t>Indústria</a:t>
          </a:r>
          <a:endParaRPr lang="pt-BR" dirty="0"/>
        </a:p>
      </dgm:t>
    </dgm:pt>
    <dgm:pt modelId="{09E5E2AA-DA6D-4FCF-8D22-07E8BD6F3F68}" type="parTrans" cxnId="{A62B8BFE-9F36-4757-B8E9-6EB6B9AE8D46}">
      <dgm:prSet/>
      <dgm:spPr/>
      <dgm:t>
        <a:bodyPr/>
        <a:lstStyle/>
        <a:p>
          <a:endParaRPr lang="pt-BR"/>
        </a:p>
      </dgm:t>
    </dgm:pt>
    <dgm:pt modelId="{235A9D04-F0A9-4FAA-8DDE-143F83504212}" type="sibTrans" cxnId="{A62B8BFE-9F36-4757-B8E9-6EB6B9AE8D46}">
      <dgm:prSet/>
      <dgm:spPr/>
      <dgm:t>
        <a:bodyPr/>
        <a:lstStyle/>
        <a:p>
          <a:endParaRPr lang="pt-BR"/>
        </a:p>
      </dgm:t>
    </dgm:pt>
    <dgm:pt modelId="{30BBF6A1-1DE7-4E85-B0DE-D1A593DEC7DB}">
      <dgm:prSet phldrT="[Texto]"/>
      <dgm:spPr/>
      <dgm:t>
        <a:bodyPr/>
        <a:lstStyle/>
        <a:p>
          <a:r>
            <a:rPr lang="pt-BR" dirty="0" smtClean="0"/>
            <a:t>Academia</a:t>
          </a:r>
          <a:endParaRPr lang="pt-BR" dirty="0"/>
        </a:p>
      </dgm:t>
    </dgm:pt>
    <dgm:pt modelId="{E1717068-73DE-406D-9CFF-AB509C081EC0}" type="parTrans" cxnId="{D0800D80-860F-474D-8A64-C1710C6DF941}">
      <dgm:prSet/>
      <dgm:spPr/>
      <dgm:t>
        <a:bodyPr/>
        <a:lstStyle/>
        <a:p>
          <a:endParaRPr lang="pt-BR"/>
        </a:p>
      </dgm:t>
    </dgm:pt>
    <dgm:pt modelId="{65031036-D87B-4166-A7FB-402CF1CEE29B}" type="sibTrans" cxnId="{D0800D80-860F-474D-8A64-C1710C6DF941}">
      <dgm:prSet/>
      <dgm:spPr/>
      <dgm:t>
        <a:bodyPr/>
        <a:lstStyle/>
        <a:p>
          <a:endParaRPr lang="pt-BR"/>
        </a:p>
      </dgm:t>
    </dgm:pt>
    <dgm:pt modelId="{81D6872D-593A-48B1-9206-CC11637A6E7C}" type="pres">
      <dgm:prSet presAssocID="{3C33B175-285B-4BAD-9D2B-7388E39AF32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1866DAF-9925-4450-818E-A59609958BC6}" type="pres">
      <dgm:prSet presAssocID="{3C33B175-285B-4BAD-9D2B-7388E39AF32E}" presName="cycle" presStyleCnt="0"/>
      <dgm:spPr/>
    </dgm:pt>
    <dgm:pt modelId="{B828819F-388C-47EB-81DF-A7737D220409}" type="pres">
      <dgm:prSet presAssocID="{FEDEFB05-8760-4F16-B61D-C61A273829E5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F4FA75C-8DFF-48DD-BA81-CA23066E5DC9}" type="pres">
      <dgm:prSet presAssocID="{3D813180-6C4E-4931-85E6-0C98A70A8630}" presName="sibTransFirstNode" presStyleLbl="bgShp" presStyleIdx="0" presStyleCnt="1"/>
      <dgm:spPr/>
      <dgm:t>
        <a:bodyPr/>
        <a:lstStyle/>
        <a:p>
          <a:endParaRPr lang="pt-BR"/>
        </a:p>
      </dgm:t>
    </dgm:pt>
    <dgm:pt modelId="{7E3F5D3D-37D1-4DA8-9A67-9AA44BE85E41}" type="pres">
      <dgm:prSet presAssocID="{BDAAD997-EDB6-42A5-9B46-BE187989EE92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5E13753-A1EF-4E19-8435-273817870B7F}" type="pres">
      <dgm:prSet presAssocID="{30BBF6A1-1DE7-4E85-B0DE-D1A593DEC7DB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7CFF465-A535-4D19-8AA9-934BD46BB7B7}" type="presOf" srcId="{BDAAD997-EDB6-42A5-9B46-BE187989EE92}" destId="{7E3F5D3D-37D1-4DA8-9A67-9AA44BE85E41}" srcOrd="0" destOrd="0" presId="urn:microsoft.com/office/officeart/2005/8/layout/cycle3"/>
    <dgm:cxn modelId="{DD7F08A3-A3B1-4B66-A701-B6D92847E019}" type="presOf" srcId="{3C33B175-285B-4BAD-9D2B-7388E39AF32E}" destId="{81D6872D-593A-48B1-9206-CC11637A6E7C}" srcOrd="0" destOrd="0" presId="urn:microsoft.com/office/officeart/2005/8/layout/cycle3"/>
    <dgm:cxn modelId="{A62B8BFE-9F36-4757-B8E9-6EB6B9AE8D46}" srcId="{3C33B175-285B-4BAD-9D2B-7388E39AF32E}" destId="{BDAAD997-EDB6-42A5-9B46-BE187989EE92}" srcOrd="1" destOrd="0" parTransId="{09E5E2AA-DA6D-4FCF-8D22-07E8BD6F3F68}" sibTransId="{235A9D04-F0A9-4FAA-8DDE-143F83504212}"/>
    <dgm:cxn modelId="{4770B19D-7C58-4EE5-8148-5790EAAF8167}" type="presOf" srcId="{3D813180-6C4E-4931-85E6-0C98A70A8630}" destId="{8F4FA75C-8DFF-48DD-BA81-CA23066E5DC9}" srcOrd="0" destOrd="0" presId="urn:microsoft.com/office/officeart/2005/8/layout/cycle3"/>
    <dgm:cxn modelId="{F5ED48DC-9AD2-4960-8051-DBFB7A90E937}" type="presOf" srcId="{30BBF6A1-1DE7-4E85-B0DE-D1A593DEC7DB}" destId="{65E13753-A1EF-4E19-8435-273817870B7F}" srcOrd="0" destOrd="0" presId="urn:microsoft.com/office/officeart/2005/8/layout/cycle3"/>
    <dgm:cxn modelId="{7317B78F-ACFA-4895-9661-2FC3105EE5D2}" srcId="{3C33B175-285B-4BAD-9D2B-7388E39AF32E}" destId="{FEDEFB05-8760-4F16-B61D-C61A273829E5}" srcOrd="0" destOrd="0" parTransId="{5DD32D38-B2CE-4362-98C0-51183F230C58}" sibTransId="{3D813180-6C4E-4931-85E6-0C98A70A8630}"/>
    <dgm:cxn modelId="{DC109E2F-C7E9-4B57-8AE7-D2A03710492F}" type="presOf" srcId="{FEDEFB05-8760-4F16-B61D-C61A273829E5}" destId="{B828819F-388C-47EB-81DF-A7737D220409}" srcOrd="0" destOrd="0" presId="urn:microsoft.com/office/officeart/2005/8/layout/cycle3"/>
    <dgm:cxn modelId="{D0800D80-860F-474D-8A64-C1710C6DF941}" srcId="{3C33B175-285B-4BAD-9D2B-7388E39AF32E}" destId="{30BBF6A1-1DE7-4E85-B0DE-D1A593DEC7DB}" srcOrd="2" destOrd="0" parTransId="{E1717068-73DE-406D-9CFF-AB509C081EC0}" sibTransId="{65031036-D87B-4166-A7FB-402CF1CEE29B}"/>
    <dgm:cxn modelId="{4B45BBF5-2E5B-4706-9398-DC70DA1B46EE}" type="presParOf" srcId="{81D6872D-593A-48B1-9206-CC11637A6E7C}" destId="{D1866DAF-9925-4450-818E-A59609958BC6}" srcOrd="0" destOrd="0" presId="urn:microsoft.com/office/officeart/2005/8/layout/cycle3"/>
    <dgm:cxn modelId="{0A766685-2EFF-42FA-A63E-2F25A273712A}" type="presParOf" srcId="{D1866DAF-9925-4450-818E-A59609958BC6}" destId="{B828819F-388C-47EB-81DF-A7737D220409}" srcOrd="0" destOrd="0" presId="urn:microsoft.com/office/officeart/2005/8/layout/cycle3"/>
    <dgm:cxn modelId="{54E0F989-38F4-42DA-B7A5-5C2984B1BBA0}" type="presParOf" srcId="{D1866DAF-9925-4450-818E-A59609958BC6}" destId="{8F4FA75C-8DFF-48DD-BA81-CA23066E5DC9}" srcOrd="1" destOrd="0" presId="urn:microsoft.com/office/officeart/2005/8/layout/cycle3"/>
    <dgm:cxn modelId="{3975D152-5182-4DD3-B335-F8790F200FDF}" type="presParOf" srcId="{D1866DAF-9925-4450-818E-A59609958BC6}" destId="{7E3F5D3D-37D1-4DA8-9A67-9AA44BE85E41}" srcOrd="2" destOrd="0" presId="urn:microsoft.com/office/officeart/2005/8/layout/cycle3"/>
    <dgm:cxn modelId="{516B75ED-1DA9-49D0-B83E-072F0FE52408}" type="presParOf" srcId="{D1866DAF-9925-4450-818E-A59609958BC6}" destId="{65E13753-A1EF-4E19-8435-273817870B7F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06E4F-A9AE-4689-BBE8-3CC14678887B}" type="datetimeFigureOut">
              <a:rPr lang="pt-BR" smtClean="0"/>
              <a:t>13/11/2017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5799D-E78E-4180-9A7D-993485E22E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983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2917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Entretanto tal cenário proporciona também oportunidades.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7667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A possibilidade do</a:t>
            </a:r>
            <a:r>
              <a:rPr lang="pt-BR" b="0" baseline="0" dirty="0" smtClean="0"/>
              <a:t> desenvolvimento de parcerias internacionais, como forma de obter tecnologias avançadas e conhecimento.</a:t>
            </a:r>
          </a:p>
          <a:p>
            <a:r>
              <a:rPr lang="pt-BR" b="0" baseline="0" dirty="0" smtClean="0"/>
              <a:t>Desde que situadas dentro de uma visão de Estado, longo prazo.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079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A inserção da BID tem que levar</a:t>
            </a:r>
            <a:r>
              <a:rPr lang="pt-BR" b="0" baseline="0" dirty="0" smtClean="0"/>
              <a:t> em consideração o longo prazo. O que fazer com os submarinos, com a fábrica de helicópteros ....</a:t>
            </a:r>
          </a:p>
          <a:p>
            <a:r>
              <a:rPr lang="pt-BR" b="0" baseline="0" dirty="0" smtClean="0"/>
              <a:t>Acreditamos que deve ser buscada a inserção da BID no ciclo de vida dos produtos, para se tornar parte da cadeia de fornecedores internacionais.</a:t>
            </a:r>
          </a:p>
          <a:p>
            <a:r>
              <a:rPr lang="pt-BR" b="0" baseline="0" dirty="0" smtClean="0"/>
              <a:t>Exportação.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Turquia e Indonésia: se</a:t>
            </a:r>
            <a:r>
              <a:rPr lang="pt-BR" b="0" baseline="0" dirty="0" smtClean="0"/>
              <a:t> inseriram no </a:t>
            </a:r>
            <a:r>
              <a:rPr lang="pt-BR" b="0" dirty="0" err="1" smtClean="0"/>
              <a:t>supply</a:t>
            </a:r>
            <a:r>
              <a:rPr lang="pt-BR" b="0" dirty="0" smtClean="0"/>
              <a:t> </a:t>
            </a:r>
            <a:r>
              <a:rPr lang="pt-BR" b="0" dirty="0" err="1" smtClean="0"/>
              <a:t>chain</a:t>
            </a:r>
            <a:r>
              <a:rPr lang="pt-BR" b="0" dirty="0" smtClean="0"/>
              <a:t> mundial.</a:t>
            </a:r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0332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Tecnologias</a:t>
            </a:r>
            <a:r>
              <a:rPr lang="pt-BR" b="0" baseline="0" dirty="0" smtClean="0"/>
              <a:t> críticas – Decisão de Estado.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baseline="0" dirty="0" smtClean="0"/>
              <a:t>Não podemos fazer tudo dentro de casa, temos que definir áreas prioritárias.</a:t>
            </a:r>
            <a:endParaRPr lang="pt-BR" b="0" dirty="0" smtClean="0"/>
          </a:p>
          <a:p>
            <a:r>
              <a:rPr lang="pt-BR" b="0" baseline="0" dirty="0" smtClean="0"/>
              <a:t>Aproveitar as oportunidades de parcerias como forma de acesso à essas tecnologias.</a:t>
            </a:r>
          </a:p>
          <a:p>
            <a:r>
              <a:rPr lang="pt-BR" b="0" baseline="0" dirty="0" smtClean="0"/>
              <a:t>[em cima HX Naval e seção do submarino fabricada no Brasil]</a:t>
            </a:r>
          </a:p>
          <a:p>
            <a:r>
              <a:rPr lang="pt-BR" b="0" baseline="0" dirty="0" smtClean="0"/>
              <a:t>[embaixo a esquerda sistema inercial; ao lado componentes de satélites; microeletrônica]</a:t>
            </a:r>
            <a:endParaRPr lang="pt-BR" b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5399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Nessa sequencia temos a evolução da exportações (em verde) e importações (em laranja) de material bélico, feitas pelo Brasil, entre 1976 e 2015.</a:t>
            </a:r>
          </a:p>
          <a:p>
            <a:r>
              <a:rPr lang="pt-BR" b="0" dirty="0" smtClean="0"/>
              <a:t>Neste primeiro slide estão os períodos</a:t>
            </a:r>
            <a:r>
              <a:rPr lang="pt-BR" b="0" baseline="0" dirty="0" smtClean="0"/>
              <a:t> de 1976-1985 e 1986-1995.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1935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Neste segundo slide estão os períodos</a:t>
            </a:r>
            <a:r>
              <a:rPr lang="pt-BR" b="0" baseline="0" dirty="0" smtClean="0"/>
              <a:t> de 1996-2005 e 2006-2015.</a:t>
            </a:r>
          </a:p>
          <a:p>
            <a:r>
              <a:rPr lang="pt-BR" b="0" baseline="0" dirty="0" smtClean="0"/>
              <a:t>O Brasil perdeu mercado nas exportações e existe muito espaço para ser conquistado caso consigamos ter uma BID competitiva e inserida no ciclo de vida dos produtos.</a:t>
            </a:r>
          </a:p>
          <a:p>
            <a:r>
              <a:rPr lang="pt-BR" b="0" baseline="0" dirty="0" smtClean="0"/>
              <a:t>As empresas que sobrevivem, tem feito graças as exportações (</a:t>
            </a:r>
            <a:r>
              <a:rPr lang="pt-BR" b="0" baseline="0" dirty="0" err="1" smtClean="0"/>
              <a:t>Avibras</a:t>
            </a:r>
            <a:r>
              <a:rPr lang="pt-BR" b="0" baseline="0" dirty="0" smtClean="0"/>
              <a:t>).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403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A cooperação requer visão de longo prazo</a:t>
            </a:r>
            <a:r>
              <a:rPr lang="pt-BR" b="0" baseline="0" dirty="0" smtClean="0"/>
              <a:t> para atingir objetivos.</a:t>
            </a:r>
          </a:p>
          <a:p>
            <a:r>
              <a:rPr lang="pt-BR" b="0" baseline="0" dirty="0" smtClean="0"/>
              <a:t>[vejo este slide como um caso de sucesso parcial e insucessos, pois apesar de diversos acordos o país perdeu claramente a corrida para países que começaram depois]</a:t>
            </a:r>
          </a:p>
          <a:p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5463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Apesar dos dados serem</a:t>
            </a:r>
            <a:r>
              <a:rPr lang="pt-BR" b="0" baseline="0" dirty="0" smtClean="0"/>
              <a:t> de alguns anos para trás, a situação atual não mudou muito.[com base em apresentação enviada pela ABIMDE]</a:t>
            </a:r>
            <a:endParaRPr lang="pt-BR" b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Os que conseguem sobreviver estão atuando no mercado externo. BID hoje = sobreviventes</a:t>
            </a:r>
          </a:p>
          <a:p>
            <a:r>
              <a:rPr lang="pt-BR" b="0" dirty="0" smtClean="0"/>
              <a:t>Novos players = empreiteiras e grupos originados de aquisições e fusões.</a:t>
            </a:r>
          </a:p>
          <a:p>
            <a:r>
              <a:rPr lang="pt-BR" b="0" dirty="0" smtClean="0"/>
              <a:t>Entretanto a maior parte das empresas da BID são pequenas ou médias. Isso certamente torna importante pensar nesse segmento para construir uma BID sólida.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5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Legislação:</a:t>
            </a:r>
            <a:r>
              <a:rPr lang="pt-BR" b="0" baseline="0" dirty="0" smtClean="0"/>
              <a:t> aplicabilidade da lei de EED, quantas empresas usam o RETID?</a:t>
            </a:r>
          </a:p>
          <a:p>
            <a:r>
              <a:rPr lang="pt-BR" b="0" baseline="0" dirty="0" smtClean="0"/>
              <a:t>A visão de longo prazo deve estar presente nos programas e projetos – visão de Estado.</a:t>
            </a:r>
          </a:p>
          <a:p>
            <a:r>
              <a:rPr lang="pt-BR" b="0" baseline="0" dirty="0" smtClean="0"/>
              <a:t>A inovação acontece rápido. Mas para nós, a inovação padece de uma visão global e sistêmica o que em termos de legislação, trás como consequência a insegurança jurídica para as empresas investirem. (quase 2 anos do marco legal de ciência, tecnologia e inovação, sem ter sido regulamentado – submissão a mesma legislação que adquire lápis e borracha).</a:t>
            </a:r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098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negócio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devem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considerados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nível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governo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das </a:t>
            </a:r>
            <a:r>
              <a:rPr lang="en-US" baseline="0" dirty="0" err="1" smtClean="0"/>
              <a:t>empresas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Parcerias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público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privadas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Leasing.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89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O mundo experimenta transformações grandes e rápidas que dificultam as empresas e governos a se planejar. Vivemos em um mundo onde não há mais monotonia ou estabilidade. Vivemos em um mundo VUCA.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595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 </a:t>
            </a:r>
            <a:r>
              <a:rPr lang="en-US" dirty="0" err="1" smtClean="0"/>
              <a:t>exemplo</a:t>
            </a:r>
            <a:r>
              <a:rPr lang="en-US" dirty="0" smtClean="0"/>
              <a:t> é o novo </a:t>
            </a:r>
            <a:r>
              <a:rPr lang="en-US" dirty="0" err="1" smtClean="0"/>
              <a:t>espaço</a:t>
            </a:r>
            <a:r>
              <a:rPr lang="en-US" dirty="0" smtClean="0"/>
              <a:t>, </a:t>
            </a:r>
            <a:r>
              <a:rPr lang="en-US" dirty="0" err="1" smtClean="0"/>
              <a:t>onde</a:t>
            </a:r>
            <a:r>
              <a:rPr lang="en-US" dirty="0" smtClean="0"/>
              <a:t> </a:t>
            </a:r>
            <a:r>
              <a:rPr lang="en-US" dirty="0" err="1" smtClean="0"/>
              <a:t>ocorre</a:t>
            </a:r>
            <a:r>
              <a:rPr lang="en-US" dirty="0" smtClean="0"/>
              <a:t> a </a:t>
            </a:r>
            <a:r>
              <a:rPr lang="en-US" dirty="0" err="1" smtClean="0"/>
              <a:t>desintermediação</a:t>
            </a:r>
            <a:r>
              <a:rPr lang="en-US" dirty="0" smtClean="0"/>
              <a:t> do </a:t>
            </a:r>
            <a:r>
              <a:rPr lang="en-US" dirty="0" err="1" smtClean="0"/>
              <a:t>governo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iniciativa</a:t>
            </a:r>
            <a:r>
              <a:rPr lang="en-US" dirty="0" smtClean="0"/>
              <a:t> </a:t>
            </a:r>
            <a:r>
              <a:rPr lang="en-US" dirty="0" err="1" smtClean="0"/>
              <a:t>privada</a:t>
            </a:r>
            <a:r>
              <a:rPr lang="en-US" dirty="0" smtClean="0"/>
              <a:t> age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rápido</a:t>
            </a:r>
            <a:r>
              <a:rPr lang="en-US" dirty="0" smtClean="0"/>
              <a:t>, mas tem que </a:t>
            </a:r>
            <a:r>
              <a:rPr lang="en-US" dirty="0" err="1" smtClean="0"/>
              <a:t>ter</a:t>
            </a:r>
            <a:r>
              <a:rPr lang="en-US" dirty="0" smtClean="0"/>
              <a:t> a Liberdade para </a:t>
            </a:r>
            <a:r>
              <a:rPr lang="en-US" dirty="0" err="1" smtClean="0"/>
              <a:t>exercer</a:t>
            </a:r>
            <a:r>
              <a:rPr lang="en-US" dirty="0" smtClean="0"/>
              <a:t> </a:t>
            </a:r>
            <a:r>
              <a:rPr lang="en-US" dirty="0" err="1" smtClean="0"/>
              <a:t>modelos</a:t>
            </a:r>
            <a:r>
              <a:rPr lang="en-US" dirty="0" smtClean="0"/>
              <a:t> de </a:t>
            </a:r>
            <a:r>
              <a:rPr lang="en-US" dirty="0" err="1" smtClean="0"/>
              <a:t>negócio</a:t>
            </a:r>
            <a:r>
              <a:rPr lang="en-US" dirty="0" smtClean="0"/>
              <a:t> que </a:t>
            </a:r>
            <a:r>
              <a:rPr lang="en-US" dirty="0" err="1" smtClean="0"/>
              <a:t>permitam</a:t>
            </a:r>
            <a:r>
              <a:rPr lang="en-US" dirty="0" smtClean="0"/>
              <a:t> à </a:t>
            </a:r>
            <a:r>
              <a:rPr lang="en-US" dirty="0" err="1" smtClean="0"/>
              <a:t>ela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sustentável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799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baseline="0" dirty="0" smtClean="0"/>
              <a:t>A inovação via catch-</a:t>
            </a:r>
            <a:r>
              <a:rPr lang="pt-BR" b="0" baseline="0" dirty="0" err="1" smtClean="0"/>
              <a:t>up</a:t>
            </a:r>
            <a:r>
              <a:rPr lang="pt-BR" b="0" baseline="0" dirty="0" smtClean="0"/>
              <a:t>, aproveitar os programas de offset para realizar a verdadeira absorção do conhecimento (aprender e depois aplicar para evoluir).</a:t>
            </a:r>
          </a:p>
          <a:p>
            <a:endParaRPr lang="pt-BR" b="0" baseline="0" dirty="0" smtClean="0"/>
          </a:p>
          <a:p>
            <a:r>
              <a:rPr lang="pt-BR" b="0" baseline="0" dirty="0" smtClean="0"/>
              <a:t>Modelo Inovação China e Coréia: ilustrar modelos Z1 e Z8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2066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Os</a:t>
            </a:r>
            <a:r>
              <a:rPr lang="pt-BR" baseline="0" dirty="0" smtClean="0"/>
              <a:t> dois principais atores possuem objetivos distintos, entretanto, mesmo com esta diferença, são compatíveis e convergem para incentivar a busca por inovação.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r>
              <a:rPr lang="pt-BR" dirty="0" smtClean="0"/>
              <a:t>O sistema do</a:t>
            </a:r>
            <a:r>
              <a:rPr lang="pt-BR" baseline="0" dirty="0" smtClean="0"/>
              <a:t> </a:t>
            </a:r>
            <a:r>
              <a:rPr lang="pt-BR" baseline="0" dirty="0" err="1" smtClean="0"/>
              <a:t>MoD</a:t>
            </a:r>
            <a:r>
              <a:rPr lang="pt-BR" baseline="0" dirty="0" smtClean="0"/>
              <a:t> apresenta</a:t>
            </a:r>
            <a:r>
              <a:rPr lang="pt-BR" dirty="0" smtClean="0"/>
              <a:t> diversos problemas.</a:t>
            </a:r>
          </a:p>
          <a:p>
            <a:r>
              <a:rPr lang="pt-BR" dirty="0" smtClean="0"/>
              <a:t>As necessidades do </a:t>
            </a:r>
            <a:r>
              <a:rPr lang="pt-BR" dirty="0" err="1" smtClean="0"/>
              <a:t>MoD</a:t>
            </a:r>
            <a:r>
              <a:rPr lang="pt-BR" dirty="0" smtClean="0"/>
              <a:t> são legítimas mas não são comunicadas claramente. As empresas não sabem o que o governo quer e precisa.</a:t>
            </a:r>
          </a:p>
          <a:p>
            <a:r>
              <a:rPr lang="pt-BR" dirty="0" smtClean="0"/>
              <a:t>A cultura do </a:t>
            </a:r>
            <a:r>
              <a:rPr lang="pt-BR" dirty="0" err="1" smtClean="0"/>
              <a:t>MoD</a:t>
            </a:r>
            <a:r>
              <a:rPr lang="pt-BR" dirty="0" smtClean="0"/>
              <a:t> é avessa ao risco. Não se tolera risco e inovação tem muito risco. </a:t>
            </a:r>
          </a:p>
          <a:p>
            <a:r>
              <a:rPr lang="pt-BR" dirty="0" smtClean="0"/>
              <a:t>A estrutura é muito burocrática e cria relações de contratante</a:t>
            </a:r>
            <a:r>
              <a:rPr lang="pt-BR" baseline="0" dirty="0" smtClean="0"/>
              <a:t> – fornecedor. Não há parceria, há um contrato. Isso pressiona ambos os lados a fugir do risco.</a:t>
            </a:r>
          </a:p>
          <a:p>
            <a:r>
              <a:rPr lang="pt-BR" baseline="0" dirty="0" smtClean="0"/>
              <a:t>Em 2015, o </a:t>
            </a:r>
            <a:r>
              <a:rPr lang="pt-BR" baseline="0" dirty="0" err="1" smtClean="0"/>
              <a:t>MoD</a:t>
            </a:r>
            <a:r>
              <a:rPr lang="pt-BR" baseline="0" dirty="0" smtClean="0"/>
              <a:t> chegou à conclusão que o nível de Inovação era muito baixo em seu sistema, em relação a outros países do mundo.</a:t>
            </a:r>
            <a:endParaRPr lang="pt-BR" dirty="0" smtClean="0"/>
          </a:p>
          <a:p>
            <a:endParaRPr lang="pt-B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635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Ciente</a:t>
            </a:r>
            <a:r>
              <a:rPr lang="pt-BR" baseline="0" dirty="0" smtClean="0"/>
              <a:t> dos problemas, o </a:t>
            </a:r>
            <a:r>
              <a:rPr lang="pt-BR" baseline="0" dirty="0" err="1" smtClean="0"/>
              <a:t>Gov</a:t>
            </a:r>
            <a:r>
              <a:rPr lang="pt-BR" baseline="0" dirty="0" smtClean="0"/>
              <a:t> UK encomendou </a:t>
            </a:r>
            <a:r>
              <a:rPr lang="pt-BR" dirty="0" smtClean="0"/>
              <a:t>estudo da RAND que propôs</a:t>
            </a:r>
            <a:r>
              <a:rPr lang="pt-BR" baseline="0" dirty="0" smtClean="0"/>
              <a:t> </a:t>
            </a:r>
            <a:r>
              <a:rPr lang="pt-BR" dirty="0" smtClean="0"/>
              <a:t>recomendações em 4 temas:</a:t>
            </a:r>
          </a:p>
          <a:p>
            <a:r>
              <a:rPr lang="pt-BR" dirty="0" smtClean="0"/>
              <a:t>- Criar uma cultura de inovação aberta, com</a:t>
            </a:r>
            <a:r>
              <a:rPr lang="pt-BR" baseline="0" dirty="0" smtClean="0"/>
              <a:t> mínima burocracia.</a:t>
            </a:r>
          </a:p>
          <a:p>
            <a:r>
              <a:rPr lang="pt-BR" baseline="0" dirty="0" smtClean="0"/>
              <a:t>- Criar um espaço de inovação para integrar e conectar inventores, investidores e mercado. A academia deve participar, mas vejam que ela não é mencionada. A academia tem que ajudar com invenções, não adianta produzir </a:t>
            </a:r>
            <a:r>
              <a:rPr lang="pt-BR" i="1" baseline="0" dirty="0" err="1" smtClean="0"/>
              <a:t>papers</a:t>
            </a:r>
            <a:r>
              <a:rPr lang="pt-BR" baseline="0" dirty="0" smtClean="0"/>
              <a:t> para publicação, isso não é inovação.</a:t>
            </a:r>
          </a:p>
          <a:p>
            <a:r>
              <a:rPr lang="pt-BR" baseline="0" dirty="0" smtClean="0"/>
              <a:t>- Estabelecer as redes de relacionamento, para a troca de conhecimento de modo a promover uma ambiente criativo no qual o conhecimento possa circular de modo rápido e informal .</a:t>
            </a:r>
          </a:p>
          <a:p>
            <a:r>
              <a:rPr lang="pt-BR" baseline="0" dirty="0" smtClean="0"/>
              <a:t>- Finalmente, </a:t>
            </a:r>
            <a:r>
              <a:rPr lang="pt-BR" baseline="0" dirty="0" err="1" smtClean="0"/>
              <a:t>empoderar</a:t>
            </a:r>
            <a:r>
              <a:rPr lang="pt-BR" baseline="0" dirty="0" smtClean="0"/>
              <a:t> atores externos, criando parcerias e não relações de fornecimento. Esses atores devem conectar as partes interessadas, motivando o sistema e promovendo seu funcionamento, à semelhança do que ocorre nos EUA, onde esse papel é realizado por instituições como a MITRE e a RAND.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4254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Modelo de Inovação Americano.</a:t>
            </a:r>
          </a:p>
          <a:p>
            <a:r>
              <a:rPr lang="pt-BR" dirty="0" smtClean="0"/>
              <a:t>Observando</a:t>
            </a:r>
            <a:r>
              <a:rPr lang="pt-BR" baseline="0" dirty="0" smtClean="0"/>
              <a:t> o modelo dos EUA, a</a:t>
            </a:r>
            <a:r>
              <a:rPr lang="pt-BR" dirty="0" smtClean="0"/>
              <a:t> partir da segunda guerra,</a:t>
            </a:r>
            <a:r>
              <a:rPr lang="pt-BR" baseline="0" dirty="0" smtClean="0"/>
              <a:t> o modelo de inovações impulsionado pela esfera militar, possibilitou alavancar a produção de novas tecnologias e ampliar a fronteira do conhecimento. O resultado foi a introdução de novas tecnologias </a:t>
            </a:r>
            <a:r>
              <a:rPr lang="pt-BR" b="1" baseline="0" dirty="0" err="1" smtClean="0"/>
              <a:t>disruptivas</a:t>
            </a:r>
            <a:r>
              <a:rPr lang="pt-BR" b="1" baseline="0" dirty="0" smtClean="0"/>
              <a:t>,</a:t>
            </a:r>
            <a:r>
              <a:rPr lang="pt-BR" baseline="0" dirty="0" smtClean="0"/>
              <a:t> tanto para o meio militar como também no mercado civil.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Diferente do modelo soviético, que tentou levar a estrutura de pesquisa e produção para dentro do Estado, os EUA articularam o governo, as universidades e as empresas, para gerar inovações a partir da Defesa. Este modelo começou a ser empregado durante a segunda guerra e aperfeiçoou-se durante a guerra fria.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3531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O idealizador desse modelo </a:t>
            </a:r>
            <a:r>
              <a:rPr lang="pt-BR" baseline="0" dirty="0" err="1" smtClean="0"/>
              <a:t>Vannevar</a:t>
            </a:r>
            <a:r>
              <a:rPr lang="pt-BR" baseline="0" dirty="0" smtClean="0"/>
              <a:t> Bush, em resposta ao questionamento do presidente Roosevelt, sugeriu a criação de uma agência para receber verbas do congresso e apoiar a pesquisa nas universidades sobre medicina e novos armamentos. Inicialmente essa sugestão não foi implementada, mas a partir de 1950 com a criação da </a:t>
            </a:r>
            <a:r>
              <a:rPr lang="pt-BR" baseline="0" dirty="0" err="1" smtClean="0"/>
              <a:t>National</a:t>
            </a:r>
            <a:r>
              <a:rPr lang="pt-BR" baseline="0" dirty="0" smtClean="0"/>
              <a:t> Science Foundation, e outras entidades como a  RAND e a MITRE.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Essas entidades atuam para facilitar o funcionamento do que se chama Triplo Hélice (governo, academia e indústria ou mercado). Estas partes interessadas possuem objetivos conflitantes e podem não encontrar maneiras de cooperar umas com as outras se não houver uma entidade autônoma que facilite e promova a sinergia entre os órgãos.</a:t>
            </a:r>
            <a:endParaRPr lang="pt-BR" dirty="0" smtClean="0"/>
          </a:p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251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 caso da Mitre, envolve-se diretamente em projetos de importância nacional, aplicando os conceitos de systems </a:t>
            </a:r>
            <a:r>
              <a:rPr lang="pt-BR" dirty="0" err="1" smtClean="0"/>
              <a:t>engineering</a:t>
            </a:r>
            <a:r>
              <a:rPr lang="pt-BR" dirty="0" smtClean="0"/>
              <a:t> e tecnologias avançadas</a:t>
            </a:r>
            <a:r>
              <a:rPr lang="pt-BR" baseline="0" dirty="0" smtClean="0"/>
              <a:t> </a:t>
            </a:r>
            <a:r>
              <a:rPr lang="pt-BR" dirty="0" smtClean="0"/>
              <a:t>para enfrentar os desafios de atender às necessidades do governo e do bem comum da sociedade, com excelência. </a:t>
            </a:r>
          </a:p>
          <a:p>
            <a:endParaRPr lang="pt-BR" dirty="0" smtClean="0"/>
          </a:p>
          <a:p>
            <a:r>
              <a:rPr lang="pt-BR" dirty="0" smtClean="0"/>
              <a:t>Esse papel sistêmico e integrador projetou a Mitre para atuação não só para agências militares de defesa e inteligência como também para as civis da aviação, saúde, judiciário, segurança cibernética, modernização de organizações, e do judiciário.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3653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Organizações</a:t>
            </a:r>
            <a:r>
              <a:rPr lang="pt-BR" baseline="0" dirty="0" smtClean="0"/>
              <a:t> desse tipo, c</a:t>
            </a:r>
            <a:r>
              <a:rPr lang="pt-BR" dirty="0" smtClean="0"/>
              <a:t>om atuação desvinculada de qualquer interesse comercial, só fornecendo para o governo e sequer podendo desenvolver produtos para o mercado, nem competir com empresas privadas. </a:t>
            </a:r>
          </a:p>
          <a:p>
            <a:endParaRPr lang="pt-BR" dirty="0" smtClean="0"/>
          </a:p>
          <a:p>
            <a:r>
              <a:rPr lang="pt-BR" dirty="0" smtClean="0"/>
              <a:t>Essas organizações garantem maior objetividade no desenvolvimento dos projetos do governo e na inter-relação com as demais entidades ligadas ao Governo Federal, empresas privadas e universidades permitindo um trânsito mais fluido entre os diversos entes da federação. </a:t>
            </a:r>
          </a:p>
          <a:p>
            <a:r>
              <a:rPr lang="pt-BR" dirty="0" smtClean="0"/>
              <a:t>Esse diferencial e a presença parceira e continuada tornaram essas entidades organizações estratégicas pois não utilizam as informações privilegiadas e confidenciais a que têm acesso para obter qualquer vantagem competitiva, bem como aplicam todo o seu conhecimento adquirido em projetos diversos, com continuidade, garantindo que as melhores práticas e as mais modernas tecnologias sejam aplicadas e disseminadas, em prol da sociedade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2233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Segundo</a:t>
            </a:r>
            <a:r>
              <a:rPr lang="pt-BR" baseline="0" dirty="0" smtClean="0"/>
              <a:t> estudo publicado em livro de Mariana </a:t>
            </a:r>
            <a:r>
              <a:rPr lang="pt-BR" baseline="0" dirty="0" err="1" smtClean="0"/>
              <a:t>Mazucato</a:t>
            </a:r>
            <a:r>
              <a:rPr lang="pt-BR" baseline="0" dirty="0" smtClean="0"/>
              <a:t> – 2016 – sobre as políticas de inovação no Brasil.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(</a:t>
            </a:r>
            <a:r>
              <a:rPr lang="pt-BR" sz="1200" dirty="0" smtClean="0">
                <a:solidFill>
                  <a:prstClr val="black"/>
                </a:solidFill>
              </a:rPr>
              <a:t>The </a:t>
            </a:r>
            <a:r>
              <a:rPr lang="pt-BR" sz="1200" dirty="0" err="1" smtClean="0">
                <a:solidFill>
                  <a:prstClr val="black"/>
                </a:solidFill>
              </a:rPr>
              <a:t>Brazilian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Innovation</a:t>
            </a:r>
            <a:r>
              <a:rPr lang="pt-BR" sz="1200" dirty="0" smtClean="0">
                <a:solidFill>
                  <a:prstClr val="black"/>
                </a:solidFill>
              </a:rPr>
              <a:t> System: A </a:t>
            </a:r>
            <a:r>
              <a:rPr lang="pt-BR" sz="1200" dirty="0" err="1" smtClean="0">
                <a:solidFill>
                  <a:prstClr val="black"/>
                </a:solidFill>
              </a:rPr>
              <a:t>Mission-Oriented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Policy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 err="1" smtClean="0">
                <a:solidFill>
                  <a:prstClr val="black"/>
                </a:solidFill>
              </a:rPr>
              <a:t>Proposal</a:t>
            </a:r>
            <a:r>
              <a:rPr lang="pt-BR" sz="1200" dirty="0" smtClean="0">
                <a:solidFill>
                  <a:prstClr val="black"/>
                </a:solidFill>
              </a:rPr>
              <a:t> - Mazzucato e Penna (2016).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 smtClean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prstClr val="black"/>
                </a:solidFill>
              </a:rPr>
              <a:t>Apesar</a:t>
            </a:r>
            <a:r>
              <a:rPr lang="pt-BR" sz="1200" baseline="0" dirty="0" smtClean="0">
                <a:solidFill>
                  <a:prstClr val="black"/>
                </a:solidFill>
              </a:rPr>
              <a:t> de apresentar forças como: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prstClr val="white"/>
                </a:solidFill>
              </a:rPr>
              <a:t>- Boa infraestrutura de educação e pesquisa.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prstClr val="white"/>
                </a:solidFill>
              </a:rPr>
              <a:t>- Vastos recursos naturais.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prstClr val="white"/>
                </a:solidFill>
              </a:rPr>
              <a:t>- Aparato público de apoio à ciência, tecnologia e educação.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b="0" dirty="0" smtClean="0">
                <a:solidFill>
                  <a:prstClr val="white"/>
                </a:solidFill>
              </a:rPr>
              <a:t>Mercado consumidor robusto.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dirty="0" smtClean="0">
                <a:solidFill>
                  <a:srgbClr val="002060"/>
                </a:solidFill>
              </a:rPr>
              <a:t>O sistema apresenta fraquezas</a:t>
            </a:r>
            <a:r>
              <a:rPr lang="pt-BR" sz="1200" b="0" baseline="0" dirty="0" smtClean="0">
                <a:solidFill>
                  <a:srgbClr val="002060"/>
                </a:solidFill>
              </a:rPr>
              <a:t> e a principal delas e a necessidade de algo ou alguém que faça a hélice girar.</a:t>
            </a:r>
            <a:endParaRPr lang="pt-BR" sz="1200" b="0" dirty="0" smtClean="0">
              <a:solidFill>
                <a:prstClr val="white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6198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257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Vivemos</a:t>
            </a:r>
            <a:r>
              <a:rPr lang="pt-BR" b="0" baseline="0" dirty="0" smtClean="0"/>
              <a:t> uma nova escalada militar no mundo.</a:t>
            </a:r>
          </a:p>
          <a:p>
            <a:r>
              <a:rPr lang="pt-BR" b="0" baseline="0" dirty="0" smtClean="0"/>
              <a:t>[Falar sobre o relógio do fim do mundo.]</a:t>
            </a:r>
          </a:p>
          <a:p>
            <a:r>
              <a:rPr lang="pt-BR" b="0" baseline="0" dirty="0" smtClean="0"/>
              <a:t>A evolução tecnológica traz mudanças na organização (menor efetivo), governança e forma das ações militares.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137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Desequilíbrio </a:t>
            </a:r>
          </a:p>
          <a:p>
            <a:r>
              <a:rPr lang="pt-BR" dirty="0" smtClean="0"/>
              <a:t>Desbalanceado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996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Desequilíbrio </a:t>
            </a:r>
          </a:p>
          <a:p>
            <a:r>
              <a:rPr lang="pt-BR" dirty="0" smtClean="0"/>
              <a:t>Desbalanceado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938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Desequilíbrio </a:t>
            </a:r>
          </a:p>
          <a:p>
            <a:r>
              <a:rPr lang="pt-BR" dirty="0" smtClean="0"/>
              <a:t>Desbalanceado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418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Desequilíbrio </a:t>
            </a:r>
          </a:p>
          <a:p>
            <a:r>
              <a:rPr lang="pt-BR" dirty="0" smtClean="0"/>
              <a:t>Desbalanceado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671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77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baseline="0" dirty="0" smtClean="0"/>
              <a:t>Visão da variação do gasto militar no mundo de 2014 para 2015, notando que a região onde está o Brasil, teve  um decréscimo notável.</a:t>
            </a:r>
            <a:endParaRPr lang="pt-BR" b="0" dirty="0" smtClean="0"/>
          </a:p>
          <a:p>
            <a:r>
              <a:rPr lang="pt-BR" b="0" dirty="0" smtClean="0"/>
              <a:t>Mas vamos observar os dados mais</a:t>
            </a:r>
            <a:r>
              <a:rPr lang="pt-BR" b="0" baseline="0" dirty="0" smtClean="0"/>
              <a:t> recentes.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512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0" dirty="0" smtClean="0"/>
              <a:t>Dados </a:t>
            </a:r>
            <a:r>
              <a:rPr lang="pt-BR" b="0" baseline="0" dirty="0" smtClean="0"/>
              <a:t>mais recentes do SIPRI – 2017. (SIPRI – Stockholm </a:t>
            </a:r>
            <a:r>
              <a:rPr lang="pt-BR" b="0" baseline="0" dirty="0" err="1" smtClean="0"/>
              <a:t>International</a:t>
            </a:r>
            <a:r>
              <a:rPr lang="pt-BR" b="0" baseline="0" dirty="0" smtClean="0"/>
              <a:t> Peace </a:t>
            </a:r>
            <a:r>
              <a:rPr lang="pt-BR" b="0" baseline="0" dirty="0" err="1" smtClean="0"/>
              <a:t>Research</a:t>
            </a:r>
            <a:r>
              <a:rPr lang="pt-BR" b="0" baseline="0" dirty="0" smtClean="0"/>
              <a:t> </a:t>
            </a:r>
            <a:r>
              <a:rPr lang="pt-BR" b="0" baseline="0" dirty="0" err="1" smtClean="0"/>
              <a:t>Institute</a:t>
            </a:r>
            <a:r>
              <a:rPr lang="pt-BR" b="0" baseline="0" dirty="0" smtClean="0"/>
              <a:t>)</a:t>
            </a:r>
          </a:p>
          <a:p>
            <a:r>
              <a:rPr lang="pt-BR" b="0" baseline="0" dirty="0" smtClean="0"/>
              <a:t>Visão dos países com mais gastos militares no mundo no ano de 2016.</a:t>
            </a:r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3754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baseline="0" dirty="0" smtClean="0"/>
              <a:t>Visão de como está distribuído o gasto militar no ano de 2016, mostrando a posição do Brasil.</a:t>
            </a:r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550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baseline="0" dirty="0" smtClean="0"/>
              <a:t>Visão da variação do gasto militar no mundo de 2015 para 2016, notando que a região onde está o Brasil, teve  um decréscimo notável.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91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O impacto da economia</a:t>
            </a:r>
            <a:r>
              <a:rPr lang="pt-BR" b="0" baseline="0" dirty="0" smtClean="0"/>
              <a:t> nos investimentos em defesa no Brasil.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057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0" dirty="0" smtClean="0"/>
              <a:t>Nesse contexto VUCA temos ocorrendo</a:t>
            </a:r>
            <a:r>
              <a:rPr lang="pt-BR" b="0" baseline="0" dirty="0" smtClean="0"/>
              <a:t> o reaparelhamento das Forças e programas estratégicos.</a:t>
            </a:r>
            <a:endParaRPr lang="pt-BR" b="0" dirty="0" smtClean="0"/>
          </a:p>
          <a:p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5799D-E78E-4180-9A7D-993485E22EA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76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62C9C4D-0A9C-471F-94EE-42A410EC3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70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57E6B50-D92F-486B-BD4A-95252D8FA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540000" y="1224000"/>
            <a:ext cx="11136312" cy="472168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8" name="Título 8"/>
          <p:cNvSpPr>
            <a:spLocks noGrp="1"/>
          </p:cNvSpPr>
          <p:nvPr>
            <p:ph type="title" hasCustomPrompt="1"/>
          </p:nvPr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pt-BR" sz="4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TÍTULO DO </a:t>
            </a:r>
            <a:r>
              <a:rPr lang="pt-BR" sz="40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SLIDE</a:t>
            </a:r>
            <a:endParaRPr lang="pt-BR" sz="40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3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62C9C4D-0A9C-471F-94EE-42A410EC3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97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06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2.jp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593"/>
            <a:ext cx="121904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230199" y="87728"/>
            <a:ext cx="4446796" cy="402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AUMENTO DA INSEGURANÇA INTERNACIONAL:</a:t>
            </a:r>
          </a:p>
          <a:p>
            <a:endParaRPr lang="pt-BR" sz="105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t-BR" sz="105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pt-BR" sz="105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pt-BR" sz="4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DESAFIOS E OPORTUNIDADES PARA O </a:t>
            </a:r>
            <a:r>
              <a:rPr lang="pt-BR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4533106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INVESTIMENTO EM </a:t>
            </a:r>
            <a:r>
              <a:rPr lang="pt-BR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DEFESA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NO BRASIL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1860" t="25465" r="54251" b="3856"/>
          <a:stretch/>
        </p:blipFill>
        <p:spPr>
          <a:xfrm>
            <a:off x="2217683" y="1284372"/>
            <a:ext cx="6937984" cy="47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545123" y="1163355"/>
            <a:ext cx="11359662" cy="4596349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REAPARELHAMENTO DAS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FORÇAS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6462"/>
          <a:stretch/>
        </p:blipFill>
        <p:spPr>
          <a:xfrm>
            <a:off x="214346" y="1109227"/>
            <a:ext cx="3628080" cy="249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810" y="3768247"/>
            <a:ext cx="3903217" cy="271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om o PAED, o Estado investe na modernização de equipamentos das Forças Armadas e no fortalecimento da indústria de defe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11" y="3445731"/>
            <a:ext cx="3618803" cy="249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/>
          <a:srcRect l="3374"/>
          <a:stretch/>
        </p:blipFill>
        <p:spPr>
          <a:xfrm>
            <a:off x="336737" y="3963868"/>
            <a:ext cx="3505689" cy="249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8959" y="870813"/>
            <a:ext cx="4935066" cy="24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30754"/>
            <a:ext cx="12193485" cy="6889976"/>
            <a:chOff x="0" y="-30754"/>
            <a:chExt cx="12193485" cy="6889976"/>
          </a:xfrm>
          <a:solidFill>
            <a:srgbClr val="48887C"/>
          </a:solidFill>
        </p:grpSpPr>
        <p:grpSp>
          <p:nvGrpSpPr>
            <p:cNvPr id="17" name="Grupo 16"/>
            <p:cNvGrpSpPr/>
            <p:nvPr/>
          </p:nvGrpSpPr>
          <p:grpSpPr>
            <a:xfrm>
              <a:off x="0" y="-30754"/>
              <a:ext cx="12193484" cy="6888754"/>
              <a:chOff x="1955801" y="1237216"/>
              <a:chExt cx="10237445" cy="827563"/>
            </a:xfrm>
            <a:grpFill/>
          </p:grpSpPr>
          <p:sp>
            <p:nvSpPr>
              <p:cNvPr id="21" name="Retângulo 20"/>
              <p:cNvSpPr/>
              <p:nvPr/>
            </p:nvSpPr>
            <p:spPr>
              <a:xfrm>
                <a:off x="1955801" y="1237216"/>
                <a:ext cx="10236199" cy="8275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955801" y="1542358"/>
                <a:ext cx="10237445" cy="225541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BR" sz="60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OPORTUNIDADES</a:t>
                </a:r>
              </a:p>
              <a:p>
                <a:pPr algn="ctr">
                  <a:spcBef>
                    <a:spcPts val="2400"/>
                  </a:spcBef>
                </a:pPr>
                <a:endParaRPr lang="pt-BR" sz="3600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Forma livre 8"/>
            <p:cNvSpPr/>
            <p:nvPr/>
          </p:nvSpPr>
          <p:spPr>
            <a:xfrm>
              <a:off x="0" y="4267200"/>
              <a:ext cx="10109200" cy="2578768"/>
            </a:xfrm>
            <a:custGeom>
              <a:avLst/>
              <a:gdLst>
                <a:gd name="connsiteX0" fmla="*/ 0 w 10109200"/>
                <a:gd name="connsiteY0" fmla="*/ 12700 h 2628900"/>
                <a:gd name="connsiteX1" fmla="*/ 2667000 w 10109200"/>
                <a:gd name="connsiteY1" fmla="*/ 0 h 2628900"/>
                <a:gd name="connsiteX2" fmla="*/ 4241800 w 10109200"/>
                <a:gd name="connsiteY2" fmla="*/ 1600200 h 2628900"/>
                <a:gd name="connsiteX3" fmla="*/ 6337300 w 10109200"/>
                <a:gd name="connsiteY3" fmla="*/ 1612900 h 2628900"/>
                <a:gd name="connsiteX4" fmla="*/ 7200900 w 10109200"/>
                <a:gd name="connsiteY4" fmla="*/ 698500 h 2628900"/>
                <a:gd name="connsiteX5" fmla="*/ 8166100 w 10109200"/>
                <a:gd name="connsiteY5" fmla="*/ 698500 h 2628900"/>
                <a:gd name="connsiteX6" fmla="*/ 10109200 w 10109200"/>
                <a:gd name="connsiteY6" fmla="*/ 262890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9200" h="2628900">
                  <a:moveTo>
                    <a:pt x="0" y="12700"/>
                  </a:moveTo>
                  <a:lnTo>
                    <a:pt x="2667000" y="0"/>
                  </a:lnTo>
                  <a:lnTo>
                    <a:pt x="4241800" y="1600200"/>
                  </a:lnTo>
                  <a:lnTo>
                    <a:pt x="6337300" y="1612900"/>
                  </a:lnTo>
                  <a:lnTo>
                    <a:pt x="7200900" y="698500"/>
                  </a:lnTo>
                  <a:lnTo>
                    <a:pt x="8166100" y="698500"/>
                  </a:lnTo>
                  <a:lnTo>
                    <a:pt x="10109200" y="2628900"/>
                  </a:lnTo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27" name="Picture 3" descr="C:\Users\Criacao3\Pictures\EZUT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060" y="6040072"/>
              <a:ext cx="2638425" cy="819150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o 17"/>
          <p:cNvGrpSpPr/>
          <p:nvPr/>
        </p:nvGrpSpPr>
        <p:grpSpPr>
          <a:xfrm>
            <a:off x="452471" y="321829"/>
            <a:ext cx="1451462" cy="1747524"/>
            <a:chOff x="820900" y="1237216"/>
            <a:chExt cx="1029600" cy="827563"/>
          </a:xfrm>
          <a:solidFill>
            <a:srgbClr val="7EC4B5"/>
          </a:solidFill>
        </p:grpSpPr>
        <p:sp>
          <p:nvSpPr>
            <p:cNvPr id="19" name="Retângulo 18"/>
            <p:cNvSpPr/>
            <p:nvPr/>
          </p:nvSpPr>
          <p:spPr>
            <a:xfrm>
              <a:off x="820900" y="1237216"/>
              <a:ext cx="1029600" cy="827563"/>
            </a:xfrm>
            <a:prstGeom prst="rect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>
                <a:latin typeface="Century Gothic" panose="020B0502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046199" y="1305981"/>
              <a:ext cx="579009" cy="685033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2</a:t>
              </a:r>
              <a:endParaRPr lang="pt-BR" sz="199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0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67120" cy="636958"/>
          </a:xfrm>
        </p:spPr>
        <p:txBody>
          <a:bodyPr/>
          <a:lstStyle/>
          <a:p>
            <a:r>
              <a:rPr lang="pt-BR" sz="36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PARCERIAS </a:t>
            </a:r>
            <a:r>
              <a:rPr lang="pt-BR" sz="36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INTERNACIONAIS</a:t>
            </a:r>
            <a:endParaRPr lang="pt-BR" sz="3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" y="801667"/>
            <a:ext cx="3582142" cy="238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381" y="818719"/>
            <a:ext cx="3854318" cy="2384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Resultado de imagem para programa Hxb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t="8001" r="13404" b="18909"/>
          <a:stretch/>
        </p:blipFill>
        <p:spPr bwMode="auto">
          <a:xfrm>
            <a:off x="561855" y="3737092"/>
            <a:ext cx="3608828" cy="236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bandeira da franç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1" y="1059532"/>
            <a:ext cx="1044382" cy="69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Resultado de imagem para bandeira da franç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349" y="3861833"/>
            <a:ext cx="1044382" cy="69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bandeira da suéc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937" y="935742"/>
            <a:ext cx="1111379" cy="692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9"/>
          <a:srcRect t="3928" b="6068"/>
          <a:stretch/>
        </p:blipFill>
        <p:spPr>
          <a:xfrm>
            <a:off x="5596533" y="3737092"/>
            <a:ext cx="3850094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Resultado de image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81" y="3861833"/>
            <a:ext cx="1089435" cy="72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34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545123" y="1777725"/>
            <a:ext cx="11359662" cy="4596349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401456" y="953049"/>
            <a:ext cx="11136312" cy="63004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t-BR" sz="2400" dirty="0" smtClean="0">
                <a:latin typeface="Century Gothic" panose="020B0502020202020204" pitchFamily="34" charset="0"/>
              </a:rPr>
              <a:t>Cadeia de Fornecedores ( ex.: Turquia, México, Polônia, Indonésia)</a:t>
            </a:r>
            <a:endParaRPr lang="pt-BR" sz="1000" dirty="0" smtClean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400" dirty="0" smtClean="0"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endParaRPr lang="pt-BR" sz="2400" dirty="0" smtClean="0">
              <a:latin typeface="Century Gothic" panose="020B0502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15367" cy="636958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OFFSET – </a:t>
            </a:r>
            <a:r>
              <a:rPr lang="pt-BR" sz="38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INSERÇÃO DA </a:t>
            </a:r>
            <a:r>
              <a:rPr lang="pt-BR" sz="3800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BID</a:t>
            </a:r>
            <a:r>
              <a:rPr lang="pt-BR" sz="38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r>
              <a:rPr lang="pt-BR" sz="3800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NO </a:t>
            </a:r>
            <a:r>
              <a:rPr lang="pt-BR" sz="38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CICLO DE VIDA</a:t>
            </a:r>
            <a:endParaRPr lang="pt-BR" sz="3800" dirty="0"/>
          </a:p>
        </p:txBody>
      </p:sp>
      <p:pic>
        <p:nvPicPr>
          <p:cNvPr id="2050" name="Picture 2" descr="Resultado de imagem para fuselage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 r="11070"/>
          <a:stretch/>
        </p:blipFill>
        <p:spPr bwMode="auto">
          <a:xfrm>
            <a:off x="3386472" y="2045980"/>
            <a:ext cx="2507672" cy="160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60" y="1672023"/>
            <a:ext cx="2192984" cy="157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6673" t="10055" b="2769"/>
          <a:stretch/>
        </p:blipFill>
        <p:spPr>
          <a:xfrm>
            <a:off x="670761" y="3781433"/>
            <a:ext cx="2522507" cy="176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Imagem relacionad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4" r="11762"/>
          <a:stretch/>
        </p:blipFill>
        <p:spPr bwMode="auto">
          <a:xfrm>
            <a:off x="3392687" y="4281166"/>
            <a:ext cx="2842393" cy="1758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m para Estaleiro espaço itagu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82" y="1583090"/>
            <a:ext cx="2461090" cy="1637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Resultado de imagem para console EC725 nav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499" y="3651103"/>
            <a:ext cx="2619375" cy="174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6638" y="1837367"/>
            <a:ext cx="2440480" cy="166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11"/>
          <a:srcRect l="7039" t="6817" b="13057"/>
          <a:stretch/>
        </p:blipFill>
        <p:spPr>
          <a:xfrm>
            <a:off x="9253293" y="3890301"/>
            <a:ext cx="2710937" cy="176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6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15367" cy="636958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TECNOLOGIAS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CRÍTICAS</a:t>
            </a:r>
            <a:endParaRPr lang="pt-BR" dirty="0"/>
          </a:p>
        </p:txBody>
      </p:sp>
      <p:pic>
        <p:nvPicPr>
          <p:cNvPr id="3074" name="Picture 2" descr="Resultado de imagem para ec725 nav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93" y="1055229"/>
            <a:ext cx="3426060" cy="182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26" y="3481551"/>
            <a:ext cx="2931414" cy="1953055"/>
          </a:xfrm>
          <a:prstGeom prst="rect">
            <a:avLst/>
          </a:prstGeom>
        </p:spPr>
      </p:pic>
      <p:pic>
        <p:nvPicPr>
          <p:cNvPr id="3075" name="Imagem 2" descr="Imagem relacionad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7" r="9465"/>
          <a:stretch/>
        </p:blipFill>
        <p:spPr bwMode="auto">
          <a:xfrm>
            <a:off x="7544566" y="761105"/>
            <a:ext cx="3667142" cy="20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8393" y="3716696"/>
            <a:ext cx="3891092" cy="25805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926" y="934817"/>
            <a:ext cx="2914286" cy="2200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280" y="3215221"/>
            <a:ext cx="2485714" cy="2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67120" cy="636958"/>
          </a:xfrm>
        </p:spPr>
        <p:txBody>
          <a:bodyPr/>
          <a:lstStyle/>
          <a:p>
            <a:r>
              <a:rPr lang="pt-BR" sz="36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COMEX DE </a:t>
            </a:r>
            <a:r>
              <a:rPr lang="pt-BR" sz="36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MATERIAL BÉLICO</a:t>
            </a:r>
            <a:endParaRPr lang="pt-BR" sz="3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t="9494"/>
          <a:stretch/>
        </p:blipFill>
        <p:spPr>
          <a:xfrm>
            <a:off x="885788" y="924086"/>
            <a:ext cx="7897993" cy="561657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56899" y="5424865"/>
            <a:ext cx="358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        Brasil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– entre 1976 e 2015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52500" y="6486525"/>
            <a:ext cx="2447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>
                    <a:lumMod val="50000"/>
                  </a:schemeClr>
                </a:solidFill>
              </a:rPr>
              <a:t>Fonte: SIPRI 2016</a:t>
            </a:r>
            <a:endParaRPr lang="pt-B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3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39" y="827101"/>
            <a:ext cx="7772134" cy="6030899"/>
          </a:xfrm>
          <a:prstGeom prst="rect">
            <a:avLst/>
          </a:prstGeom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539999" y="164709"/>
            <a:ext cx="11567120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COMEX DE </a:t>
            </a:r>
            <a:r>
              <a:rPr lang="pt-BR" sz="36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MATERIAL BÉLICO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611278" y="5473357"/>
            <a:ext cx="358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      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Brasil – entre 1976 e 2015</a:t>
            </a:r>
          </a:p>
        </p:txBody>
      </p:sp>
    </p:spTree>
    <p:extLst>
      <p:ext uri="{BB962C8B-B14F-4D97-AF65-F5344CB8AC3E}">
        <p14:creationId xmlns:p14="http://schemas.microsoft.com/office/powerpoint/2010/main" val="37232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2"/>
          <p:cNvSpPr txBox="1">
            <a:spLocks/>
          </p:cNvSpPr>
          <p:nvPr/>
        </p:nvSpPr>
        <p:spPr>
          <a:xfrm>
            <a:off x="539999" y="164709"/>
            <a:ext cx="11567120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COOPERAÇÃO </a:t>
            </a:r>
            <a:r>
              <a:rPr lang="pt-BR" sz="36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ESPACIAL</a:t>
            </a:r>
            <a:endParaRPr lang="pt-BR" sz="36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9041"/>
            <a:ext cx="12192408" cy="595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30754"/>
            <a:ext cx="12193485" cy="6889976"/>
            <a:chOff x="0" y="-30754"/>
            <a:chExt cx="12193485" cy="6889976"/>
          </a:xfrm>
          <a:solidFill>
            <a:srgbClr val="48887C"/>
          </a:solidFill>
        </p:grpSpPr>
        <p:grpSp>
          <p:nvGrpSpPr>
            <p:cNvPr id="17" name="Grupo 16"/>
            <p:cNvGrpSpPr/>
            <p:nvPr/>
          </p:nvGrpSpPr>
          <p:grpSpPr>
            <a:xfrm>
              <a:off x="0" y="-30754"/>
              <a:ext cx="12193484" cy="6888754"/>
              <a:chOff x="1955801" y="1237216"/>
              <a:chExt cx="10237445" cy="827563"/>
            </a:xfrm>
            <a:grpFill/>
          </p:grpSpPr>
          <p:sp>
            <p:nvSpPr>
              <p:cNvPr id="21" name="Retângulo 20"/>
              <p:cNvSpPr/>
              <p:nvPr/>
            </p:nvSpPr>
            <p:spPr>
              <a:xfrm>
                <a:off x="1955801" y="1237216"/>
                <a:ext cx="10236199" cy="8275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955801" y="1542358"/>
                <a:ext cx="10237445" cy="225541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BR" sz="60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DESAFIOS</a:t>
                </a:r>
              </a:p>
              <a:p>
                <a:pPr algn="ctr">
                  <a:spcBef>
                    <a:spcPts val="2400"/>
                  </a:spcBef>
                </a:pPr>
                <a:endParaRPr lang="pt-BR" sz="3600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Forma livre 8"/>
            <p:cNvSpPr/>
            <p:nvPr/>
          </p:nvSpPr>
          <p:spPr>
            <a:xfrm>
              <a:off x="0" y="4267200"/>
              <a:ext cx="10109200" cy="2578768"/>
            </a:xfrm>
            <a:custGeom>
              <a:avLst/>
              <a:gdLst>
                <a:gd name="connsiteX0" fmla="*/ 0 w 10109200"/>
                <a:gd name="connsiteY0" fmla="*/ 12700 h 2628900"/>
                <a:gd name="connsiteX1" fmla="*/ 2667000 w 10109200"/>
                <a:gd name="connsiteY1" fmla="*/ 0 h 2628900"/>
                <a:gd name="connsiteX2" fmla="*/ 4241800 w 10109200"/>
                <a:gd name="connsiteY2" fmla="*/ 1600200 h 2628900"/>
                <a:gd name="connsiteX3" fmla="*/ 6337300 w 10109200"/>
                <a:gd name="connsiteY3" fmla="*/ 1612900 h 2628900"/>
                <a:gd name="connsiteX4" fmla="*/ 7200900 w 10109200"/>
                <a:gd name="connsiteY4" fmla="*/ 698500 h 2628900"/>
                <a:gd name="connsiteX5" fmla="*/ 8166100 w 10109200"/>
                <a:gd name="connsiteY5" fmla="*/ 698500 h 2628900"/>
                <a:gd name="connsiteX6" fmla="*/ 10109200 w 10109200"/>
                <a:gd name="connsiteY6" fmla="*/ 262890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9200" h="2628900">
                  <a:moveTo>
                    <a:pt x="0" y="12700"/>
                  </a:moveTo>
                  <a:lnTo>
                    <a:pt x="2667000" y="0"/>
                  </a:lnTo>
                  <a:lnTo>
                    <a:pt x="4241800" y="1600200"/>
                  </a:lnTo>
                  <a:lnTo>
                    <a:pt x="6337300" y="1612900"/>
                  </a:lnTo>
                  <a:lnTo>
                    <a:pt x="7200900" y="698500"/>
                  </a:lnTo>
                  <a:lnTo>
                    <a:pt x="8166100" y="698500"/>
                  </a:lnTo>
                  <a:lnTo>
                    <a:pt x="10109200" y="2628900"/>
                  </a:lnTo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27" name="Picture 3" descr="C:\Users\Criacao3\Pictures\EZU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060" y="6040072"/>
              <a:ext cx="2638425" cy="819150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o 17"/>
          <p:cNvGrpSpPr/>
          <p:nvPr/>
        </p:nvGrpSpPr>
        <p:grpSpPr>
          <a:xfrm>
            <a:off x="452471" y="321829"/>
            <a:ext cx="1451462" cy="1747524"/>
            <a:chOff x="820900" y="1237216"/>
            <a:chExt cx="1029600" cy="827563"/>
          </a:xfrm>
          <a:solidFill>
            <a:srgbClr val="7EC4B5"/>
          </a:solidFill>
        </p:grpSpPr>
        <p:sp>
          <p:nvSpPr>
            <p:cNvPr id="19" name="Retângulo 18"/>
            <p:cNvSpPr/>
            <p:nvPr/>
          </p:nvSpPr>
          <p:spPr>
            <a:xfrm>
              <a:off x="820900" y="1237216"/>
              <a:ext cx="1029600" cy="827563"/>
            </a:xfrm>
            <a:prstGeom prst="rect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>
                <a:latin typeface="Century Gothic" panose="020B0502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046199" y="1305980"/>
              <a:ext cx="579009" cy="685033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3</a:t>
              </a:r>
              <a:endParaRPr lang="pt-BR" sz="199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95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="" xmlns:a16="http://schemas.microsoft.com/office/drawing/2014/main" id="{357E6B50-D92F-486B-BD4A-95252D8FA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820900" y="1065587"/>
            <a:ext cx="11371100" cy="1200329"/>
            <a:chOff x="3030700" y="1136471"/>
            <a:chExt cx="11371100" cy="1200329"/>
          </a:xfrm>
        </p:grpSpPr>
        <p:grpSp>
          <p:nvGrpSpPr>
            <p:cNvPr id="21" name="Agrupar 20"/>
            <p:cNvGrpSpPr/>
            <p:nvPr/>
          </p:nvGrpSpPr>
          <p:grpSpPr>
            <a:xfrm>
              <a:off x="4165601" y="1308100"/>
              <a:ext cx="10236199" cy="1028700"/>
              <a:chOff x="4165601" y="1308100"/>
              <a:chExt cx="10236199" cy="1028700"/>
            </a:xfrm>
          </p:grpSpPr>
          <p:sp>
            <p:nvSpPr>
              <p:cNvPr id="15" name="Retângulo 14"/>
              <p:cNvSpPr/>
              <p:nvPr/>
            </p:nvSpPr>
            <p:spPr>
              <a:xfrm>
                <a:off x="4165601" y="1308100"/>
                <a:ext cx="10236199" cy="1028700"/>
              </a:xfrm>
              <a:prstGeom prst="rect">
                <a:avLst/>
              </a:prstGeom>
              <a:solidFill>
                <a:srgbClr val="53B28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4356100" y="1397000"/>
                <a:ext cx="292900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8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Contexto</a:t>
                </a:r>
                <a:endParaRPr lang="pt-BR" sz="4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Agrupar 17"/>
            <p:cNvGrpSpPr/>
            <p:nvPr/>
          </p:nvGrpSpPr>
          <p:grpSpPr>
            <a:xfrm>
              <a:off x="3030700" y="1136471"/>
              <a:ext cx="1029600" cy="1200329"/>
              <a:chOff x="2533200" y="1136471"/>
              <a:chExt cx="1029600" cy="1200329"/>
            </a:xfrm>
          </p:grpSpPr>
          <p:sp>
            <p:nvSpPr>
              <p:cNvPr id="19" name="Retângulo 18"/>
              <p:cNvSpPr/>
              <p:nvPr/>
            </p:nvSpPr>
            <p:spPr>
              <a:xfrm>
                <a:off x="2533200" y="1308100"/>
                <a:ext cx="1029600" cy="10287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2696783" y="1136471"/>
                <a:ext cx="70243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72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24" name="Agrupar 23"/>
          <p:cNvGrpSpPr/>
          <p:nvPr/>
        </p:nvGrpSpPr>
        <p:grpSpPr>
          <a:xfrm>
            <a:off x="820900" y="2198352"/>
            <a:ext cx="11371100" cy="1200329"/>
            <a:chOff x="3030700" y="1136471"/>
            <a:chExt cx="11371100" cy="1200329"/>
          </a:xfrm>
        </p:grpSpPr>
        <p:grpSp>
          <p:nvGrpSpPr>
            <p:cNvPr id="25" name="Agrupar 24"/>
            <p:cNvGrpSpPr/>
            <p:nvPr/>
          </p:nvGrpSpPr>
          <p:grpSpPr>
            <a:xfrm>
              <a:off x="4165600" y="1308100"/>
              <a:ext cx="10236200" cy="1028700"/>
              <a:chOff x="4165600" y="1308100"/>
              <a:chExt cx="10236200" cy="1028700"/>
            </a:xfrm>
          </p:grpSpPr>
          <p:sp>
            <p:nvSpPr>
              <p:cNvPr id="29" name="Retângulo 28"/>
              <p:cNvSpPr/>
              <p:nvPr/>
            </p:nvSpPr>
            <p:spPr>
              <a:xfrm>
                <a:off x="4165600" y="1308100"/>
                <a:ext cx="10236200" cy="1028700"/>
              </a:xfrm>
              <a:prstGeom prst="rect">
                <a:avLst/>
              </a:prstGeom>
              <a:solidFill>
                <a:srgbClr val="53B28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4356100" y="1397000"/>
                <a:ext cx="465704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8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Oportunidades</a:t>
                </a:r>
                <a:endParaRPr lang="pt-BR" sz="4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Agrupar 25"/>
            <p:cNvGrpSpPr/>
            <p:nvPr/>
          </p:nvGrpSpPr>
          <p:grpSpPr>
            <a:xfrm>
              <a:off x="3030700" y="1136471"/>
              <a:ext cx="1029600" cy="1200329"/>
              <a:chOff x="2533200" y="1136471"/>
              <a:chExt cx="1029600" cy="1200329"/>
            </a:xfrm>
          </p:grpSpPr>
          <p:sp>
            <p:nvSpPr>
              <p:cNvPr id="27" name="Retângulo 26"/>
              <p:cNvSpPr/>
              <p:nvPr/>
            </p:nvSpPr>
            <p:spPr>
              <a:xfrm>
                <a:off x="2533200" y="1308100"/>
                <a:ext cx="1029600" cy="10287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2696783" y="1136471"/>
                <a:ext cx="70243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72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31" name="Agrupar 30"/>
          <p:cNvGrpSpPr/>
          <p:nvPr/>
        </p:nvGrpSpPr>
        <p:grpSpPr>
          <a:xfrm>
            <a:off x="820900" y="3331117"/>
            <a:ext cx="11371099" cy="1200329"/>
            <a:chOff x="3030700" y="1136471"/>
            <a:chExt cx="11371099" cy="1200329"/>
          </a:xfrm>
        </p:grpSpPr>
        <p:grpSp>
          <p:nvGrpSpPr>
            <p:cNvPr id="32" name="Agrupar 31"/>
            <p:cNvGrpSpPr/>
            <p:nvPr/>
          </p:nvGrpSpPr>
          <p:grpSpPr>
            <a:xfrm>
              <a:off x="4165600" y="1308100"/>
              <a:ext cx="10236199" cy="1028700"/>
              <a:chOff x="4165600" y="1308100"/>
              <a:chExt cx="10236199" cy="1028700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4165600" y="1308100"/>
                <a:ext cx="10236199" cy="1028700"/>
              </a:xfrm>
              <a:prstGeom prst="rect">
                <a:avLst/>
              </a:prstGeom>
              <a:solidFill>
                <a:srgbClr val="53B28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CaixaDeTexto 36"/>
              <p:cNvSpPr txBox="1"/>
              <p:nvPr/>
            </p:nvSpPr>
            <p:spPr>
              <a:xfrm>
                <a:off x="4356100" y="1397000"/>
                <a:ext cx="267252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8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Desafios</a:t>
                </a:r>
                <a:endParaRPr lang="pt-BR" sz="4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3" name="Agrupar 32"/>
            <p:cNvGrpSpPr/>
            <p:nvPr/>
          </p:nvGrpSpPr>
          <p:grpSpPr>
            <a:xfrm>
              <a:off x="3030700" y="1136471"/>
              <a:ext cx="1029600" cy="1200329"/>
              <a:chOff x="2533200" y="1136471"/>
              <a:chExt cx="1029600" cy="1200329"/>
            </a:xfrm>
          </p:grpSpPr>
          <p:sp>
            <p:nvSpPr>
              <p:cNvPr id="34" name="Retângulo 33"/>
              <p:cNvSpPr/>
              <p:nvPr/>
            </p:nvSpPr>
            <p:spPr>
              <a:xfrm>
                <a:off x="2533200" y="1308100"/>
                <a:ext cx="1029600" cy="10287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35" name="CaixaDeTexto 34"/>
              <p:cNvSpPr txBox="1"/>
              <p:nvPr/>
            </p:nvSpPr>
            <p:spPr>
              <a:xfrm>
                <a:off x="2696783" y="1136471"/>
                <a:ext cx="70243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sz="72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grpSp>
        <p:nvGrpSpPr>
          <p:cNvPr id="38" name="Agrupar 37"/>
          <p:cNvGrpSpPr/>
          <p:nvPr/>
        </p:nvGrpSpPr>
        <p:grpSpPr>
          <a:xfrm>
            <a:off x="820900" y="4463883"/>
            <a:ext cx="11371099" cy="1200329"/>
            <a:chOff x="3030700" y="1136471"/>
            <a:chExt cx="11371099" cy="1200329"/>
          </a:xfrm>
        </p:grpSpPr>
        <p:grpSp>
          <p:nvGrpSpPr>
            <p:cNvPr id="39" name="Agrupar 38"/>
            <p:cNvGrpSpPr/>
            <p:nvPr/>
          </p:nvGrpSpPr>
          <p:grpSpPr>
            <a:xfrm>
              <a:off x="4165600" y="1308100"/>
              <a:ext cx="10236199" cy="1028700"/>
              <a:chOff x="4165600" y="1308100"/>
              <a:chExt cx="10236199" cy="1028700"/>
            </a:xfrm>
          </p:grpSpPr>
          <p:sp>
            <p:nvSpPr>
              <p:cNvPr id="43" name="Retângulo 42"/>
              <p:cNvSpPr/>
              <p:nvPr/>
            </p:nvSpPr>
            <p:spPr>
              <a:xfrm>
                <a:off x="4165600" y="1308100"/>
                <a:ext cx="10236199" cy="1028700"/>
              </a:xfrm>
              <a:prstGeom prst="rect">
                <a:avLst/>
              </a:prstGeom>
              <a:solidFill>
                <a:srgbClr val="53B28C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CaixaDeTexto 43"/>
              <p:cNvSpPr txBox="1"/>
              <p:nvPr/>
            </p:nvSpPr>
            <p:spPr>
              <a:xfrm>
                <a:off x="4356100" y="1397000"/>
                <a:ext cx="286969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48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Soluções</a:t>
                </a:r>
                <a:endParaRPr lang="pt-BR" sz="4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Agrupar 39"/>
            <p:cNvGrpSpPr/>
            <p:nvPr/>
          </p:nvGrpSpPr>
          <p:grpSpPr>
            <a:xfrm>
              <a:off x="3030700" y="1136471"/>
              <a:ext cx="1029600" cy="1200329"/>
              <a:chOff x="2533200" y="1136471"/>
              <a:chExt cx="1029600" cy="1200329"/>
            </a:xfrm>
          </p:grpSpPr>
          <p:sp>
            <p:nvSpPr>
              <p:cNvPr id="41" name="Retângulo 40"/>
              <p:cNvSpPr/>
              <p:nvPr/>
            </p:nvSpPr>
            <p:spPr>
              <a:xfrm>
                <a:off x="2533200" y="1308100"/>
                <a:ext cx="1029600" cy="1028700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entury Gothic" panose="020B0502020202020204" pitchFamily="34" charset="0"/>
                </a:endParaRPr>
              </a:p>
            </p:txBody>
          </p:sp>
          <p:sp>
            <p:nvSpPr>
              <p:cNvPr id="42" name="CaixaDeTexto 41"/>
              <p:cNvSpPr txBox="1"/>
              <p:nvPr/>
            </p:nvSpPr>
            <p:spPr>
              <a:xfrm>
                <a:off x="2696783" y="1136471"/>
                <a:ext cx="702435" cy="120032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pt-BR" sz="7200" b="1" dirty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347493" y="1604855"/>
            <a:ext cx="3454485" cy="79177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 smtClean="0">
                <a:latin typeface="Century Gothic" panose="020B0502020202020204" pitchFamily="34" charset="0"/>
              </a:rPr>
              <a:t>Indústria pulverizada e sem massa crítica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15367" cy="636958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PERFIL DA </a:t>
            </a:r>
            <a:r>
              <a:rPr lang="pt-BR" sz="38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BID</a:t>
            </a:r>
            <a:endParaRPr lang="pt-BR" sz="38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8684" t="20888" r="19915" b="8278"/>
          <a:stretch/>
        </p:blipFill>
        <p:spPr>
          <a:xfrm>
            <a:off x="4141891" y="911616"/>
            <a:ext cx="7523319" cy="487958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49008" y="4265444"/>
            <a:ext cx="3582822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>
                <a:latin typeface="Century Gothic" panose="020B0502020202020204" pitchFamily="34" charset="0"/>
              </a:rPr>
              <a:t>Era recente trouxe novos players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92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45123" y="1163355"/>
            <a:ext cx="11359662" cy="459634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11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919054" y="1399710"/>
            <a:ext cx="11136312" cy="4721682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pt-BR" sz="2400" dirty="0">
              <a:latin typeface="Century Gothic" panose="020B0502020202020204" pitchFamily="34" charset="0"/>
            </a:endParaRPr>
          </a:p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 smtClean="0">
                <a:latin typeface="Century Gothic" panose="020B0502020202020204" pitchFamily="34" charset="0"/>
              </a:rPr>
              <a:t>Legislação complexa</a:t>
            </a:r>
          </a:p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>
                <a:latin typeface="Century Gothic" panose="020B0502020202020204" pitchFamily="34" charset="0"/>
              </a:rPr>
              <a:t>Falta de definição de uma </a:t>
            </a:r>
            <a:r>
              <a:rPr lang="pt-BR" sz="2400" b="1" dirty="0">
                <a:latin typeface="Century Gothic" panose="020B0502020202020204" pitchFamily="34" charset="0"/>
              </a:rPr>
              <a:t>Meta de Estado </a:t>
            </a:r>
            <a:r>
              <a:rPr lang="pt-BR" sz="2400" dirty="0">
                <a:latin typeface="Century Gothic" panose="020B0502020202020204" pitchFamily="34" charset="0"/>
              </a:rPr>
              <a:t>para o Setor de Defesa como um todo</a:t>
            </a:r>
          </a:p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 smtClean="0">
                <a:latin typeface="Century Gothic" panose="020B0502020202020204" pitchFamily="34" charset="0"/>
              </a:rPr>
              <a:t>Velocidade de Inovação no mundo </a:t>
            </a:r>
          </a:p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 smtClean="0">
                <a:latin typeface="Century Gothic" panose="020B0502020202020204" pitchFamily="34" charset="0"/>
              </a:rPr>
              <a:t>Novos </a:t>
            </a:r>
            <a:r>
              <a:rPr lang="pt-BR" sz="2400" dirty="0">
                <a:latin typeface="Century Gothic" panose="020B0502020202020204" pitchFamily="34" charset="0"/>
              </a:rPr>
              <a:t>modelos de </a:t>
            </a:r>
            <a:r>
              <a:rPr lang="pt-BR" sz="2400" dirty="0" smtClean="0">
                <a:latin typeface="Century Gothic" panose="020B0502020202020204" pitchFamily="34" charset="0"/>
              </a:rPr>
              <a:t>negócio</a:t>
            </a:r>
          </a:p>
          <a:p>
            <a:pPr>
              <a:spcAft>
                <a:spcPts val="1200"/>
              </a:spcAft>
            </a:pPr>
            <a:endParaRPr lang="pt-BR" sz="2400" dirty="0">
              <a:latin typeface="Century Gothic" panose="020B0502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9999" y="164709"/>
            <a:ext cx="11515367" cy="636958"/>
          </a:xfrm>
        </p:spPr>
        <p:txBody>
          <a:bodyPr/>
          <a:lstStyle/>
          <a:p>
            <a:r>
              <a:rPr lang="pt-BR" sz="4400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DESAFIOS</a:t>
            </a:r>
          </a:p>
        </p:txBody>
      </p:sp>
    </p:spTree>
    <p:extLst>
      <p:ext uri="{BB962C8B-B14F-4D97-AF65-F5344CB8AC3E}">
        <p14:creationId xmlns:p14="http://schemas.microsoft.com/office/powerpoint/2010/main" val="171816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6039461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5123" y="1163355"/>
            <a:ext cx="11359662" cy="4596349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EAAE10E2-51B4-494A-AD05-AB10C1DDFEED}"/>
              </a:ext>
            </a:extLst>
          </p:cNvPr>
          <p:cNvSpPr/>
          <p:nvPr/>
        </p:nvSpPr>
        <p:spPr>
          <a:xfrm>
            <a:off x="468622" y="268821"/>
            <a:ext cx="5052284" cy="6463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4400" dirty="0" err="1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PPPs</a:t>
            </a:r>
            <a:r>
              <a:rPr lang="pt-BR" sz="4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, LEASING ...</a:t>
            </a:r>
            <a:endParaRPr lang="pt-BR" sz="4400" b="1" dirty="0">
              <a:solidFill>
                <a:srgbClr val="009999"/>
              </a:solidFill>
              <a:latin typeface="Century Gothic" panose="020B0502020202020204" pitchFamily="34" charset="0"/>
              <a:ea typeface="+mj-ea"/>
              <a:cs typeface="Gotham Light" pitchFamily="50" charset="0"/>
            </a:endParaRPr>
          </a:p>
        </p:txBody>
      </p:sp>
      <p:pic>
        <p:nvPicPr>
          <p:cNvPr id="3078" name="Picture 6" descr="Resultado de imagem para EC120 spain for trai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538" y="3046034"/>
            <a:ext cx="4618310" cy="314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Healthcare: Public Private Partnershi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06" y="1287188"/>
            <a:ext cx="3913960" cy="260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06" y="1866777"/>
            <a:ext cx="3949863" cy="296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17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6039461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5123" y="1163355"/>
            <a:ext cx="11359662" cy="4596349"/>
          </a:xfrm>
          <a:prstGeom prst="rect">
            <a:avLst/>
          </a:prstGeom>
          <a:gradFill flip="none" rotWithShape="1">
            <a:gsLst>
              <a:gs pos="0">
                <a:srgbClr val="FFFFFF">
                  <a:shade val="30000"/>
                  <a:satMod val="115000"/>
                </a:srgbClr>
              </a:gs>
              <a:gs pos="50000">
                <a:srgbClr val="FFFFFF">
                  <a:shade val="67500"/>
                  <a:satMod val="115000"/>
                </a:srgbClr>
              </a:gs>
              <a:gs pos="100000">
                <a:srgbClr val="FFFFFF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EAAE10E2-51B4-494A-AD05-AB10C1DDFEED}"/>
              </a:ext>
            </a:extLst>
          </p:cNvPr>
          <p:cNvSpPr/>
          <p:nvPr/>
        </p:nvSpPr>
        <p:spPr>
          <a:xfrm>
            <a:off x="468622" y="268821"/>
            <a:ext cx="5052284" cy="64633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4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NOVO</a:t>
            </a:r>
            <a:r>
              <a:rPr lang="pt-BR" sz="4400" b="1" dirty="0">
                <a:solidFill>
                  <a:srgbClr val="009999"/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ESPAÇO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7" y="4482361"/>
            <a:ext cx="2895243" cy="1926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1"/>
          <a:stretch/>
        </p:blipFill>
        <p:spPr>
          <a:xfrm>
            <a:off x="3640357" y="4182291"/>
            <a:ext cx="2535930" cy="175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11999" r="16423" b="28289"/>
          <a:stretch/>
        </p:blipFill>
        <p:spPr>
          <a:xfrm>
            <a:off x="6501271" y="4725563"/>
            <a:ext cx="2927311" cy="1638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45" y="3995452"/>
            <a:ext cx="2497016" cy="117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54" y="1681948"/>
            <a:ext cx="3063238" cy="172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32" y="2345397"/>
            <a:ext cx="2648567" cy="1761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80" y="2013372"/>
            <a:ext cx="2615551" cy="177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2"/>
          <a:stretch/>
        </p:blipFill>
        <p:spPr>
          <a:xfrm>
            <a:off x="972760" y="2190349"/>
            <a:ext cx="1628406" cy="207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22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30754"/>
            <a:ext cx="12193485" cy="6889976"/>
            <a:chOff x="0" y="-30754"/>
            <a:chExt cx="12193485" cy="6889976"/>
          </a:xfrm>
          <a:solidFill>
            <a:srgbClr val="48887C"/>
          </a:solidFill>
        </p:grpSpPr>
        <p:grpSp>
          <p:nvGrpSpPr>
            <p:cNvPr id="17" name="Grupo 16"/>
            <p:cNvGrpSpPr/>
            <p:nvPr/>
          </p:nvGrpSpPr>
          <p:grpSpPr>
            <a:xfrm>
              <a:off x="0" y="-30754"/>
              <a:ext cx="12193484" cy="6888754"/>
              <a:chOff x="1955801" y="1237216"/>
              <a:chExt cx="10237445" cy="827563"/>
            </a:xfrm>
            <a:grpFill/>
          </p:grpSpPr>
          <p:sp>
            <p:nvSpPr>
              <p:cNvPr id="21" name="Retângulo 20"/>
              <p:cNvSpPr/>
              <p:nvPr/>
            </p:nvSpPr>
            <p:spPr>
              <a:xfrm>
                <a:off x="1955801" y="1237216"/>
                <a:ext cx="10236199" cy="8275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955801" y="1542358"/>
                <a:ext cx="10237445" cy="225541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BR" sz="60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POSSÍVEIS SOLUÇÕES</a:t>
                </a:r>
              </a:p>
              <a:p>
                <a:pPr algn="ctr">
                  <a:spcBef>
                    <a:spcPts val="2400"/>
                  </a:spcBef>
                </a:pPr>
                <a:endParaRPr lang="pt-BR" sz="3600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Forma livre 8"/>
            <p:cNvSpPr/>
            <p:nvPr/>
          </p:nvSpPr>
          <p:spPr>
            <a:xfrm>
              <a:off x="0" y="4267200"/>
              <a:ext cx="10109200" cy="2578768"/>
            </a:xfrm>
            <a:custGeom>
              <a:avLst/>
              <a:gdLst>
                <a:gd name="connsiteX0" fmla="*/ 0 w 10109200"/>
                <a:gd name="connsiteY0" fmla="*/ 12700 h 2628900"/>
                <a:gd name="connsiteX1" fmla="*/ 2667000 w 10109200"/>
                <a:gd name="connsiteY1" fmla="*/ 0 h 2628900"/>
                <a:gd name="connsiteX2" fmla="*/ 4241800 w 10109200"/>
                <a:gd name="connsiteY2" fmla="*/ 1600200 h 2628900"/>
                <a:gd name="connsiteX3" fmla="*/ 6337300 w 10109200"/>
                <a:gd name="connsiteY3" fmla="*/ 1612900 h 2628900"/>
                <a:gd name="connsiteX4" fmla="*/ 7200900 w 10109200"/>
                <a:gd name="connsiteY4" fmla="*/ 698500 h 2628900"/>
                <a:gd name="connsiteX5" fmla="*/ 8166100 w 10109200"/>
                <a:gd name="connsiteY5" fmla="*/ 698500 h 2628900"/>
                <a:gd name="connsiteX6" fmla="*/ 10109200 w 10109200"/>
                <a:gd name="connsiteY6" fmla="*/ 262890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9200" h="2628900">
                  <a:moveTo>
                    <a:pt x="0" y="12700"/>
                  </a:moveTo>
                  <a:lnTo>
                    <a:pt x="2667000" y="0"/>
                  </a:lnTo>
                  <a:lnTo>
                    <a:pt x="4241800" y="1600200"/>
                  </a:lnTo>
                  <a:lnTo>
                    <a:pt x="6337300" y="1612900"/>
                  </a:lnTo>
                  <a:lnTo>
                    <a:pt x="7200900" y="698500"/>
                  </a:lnTo>
                  <a:lnTo>
                    <a:pt x="8166100" y="698500"/>
                  </a:lnTo>
                  <a:lnTo>
                    <a:pt x="10109200" y="2628900"/>
                  </a:lnTo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27" name="Picture 3" descr="C:\Users\Criacao3\Pictures\EZU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060" y="6040072"/>
              <a:ext cx="2638425" cy="819150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o 17"/>
          <p:cNvGrpSpPr/>
          <p:nvPr/>
        </p:nvGrpSpPr>
        <p:grpSpPr>
          <a:xfrm>
            <a:off x="452471" y="321829"/>
            <a:ext cx="1451462" cy="1747524"/>
            <a:chOff x="820900" y="1237216"/>
            <a:chExt cx="1029600" cy="827563"/>
          </a:xfrm>
          <a:solidFill>
            <a:srgbClr val="7EC4B5"/>
          </a:solidFill>
        </p:grpSpPr>
        <p:sp>
          <p:nvSpPr>
            <p:cNvPr id="19" name="Retângulo 18"/>
            <p:cNvSpPr/>
            <p:nvPr/>
          </p:nvSpPr>
          <p:spPr>
            <a:xfrm>
              <a:off x="820900" y="1237216"/>
              <a:ext cx="1029600" cy="827563"/>
            </a:xfrm>
            <a:prstGeom prst="rect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>
                <a:latin typeface="Century Gothic" panose="020B0502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046199" y="1305979"/>
              <a:ext cx="579009" cy="685033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4</a:t>
              </a:r>
              <a:endParaRPr lang="pt-BR" sz="199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2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411663" y="1027758"/>
            <a:ext cx="11136312" cy="472168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pt-BR" sz="2400" dirty="0" smtClean="0">
                <a:latin typeface="Century Gothic" panose="020B0502020202020204" pitchFamily="34" charset="0"/>
              </a:rPr>
              <a:t>Como recuperar o tempo perdido e incluir o Brasil no contexto mundial </a:t>
            </a:r>
          </a:p>
          <a:p>
            <a:pPr marL="457200" indent="-457200">
              <a:spcAft>
                <a:spcPts val="1200"/>
              </a:spcAft>
              <a:buFont typeface="Wingdings 3" panose="05040102010807070707" pitchFamily="18" charset="2"/>
              <a:buChar char=""/>
            </a:pPr>
            <a:r>
              <a:rPr lang="pt-BR" sz="2400" dirty="0" smtClean="0">
                <a:latin typeface="Century Gothic" panose="020B0502020202020204" pitchFamily="34" charset="0"/>
              </a:rPr>
              <a:t>Modelos de Inovação Chinês e Coreano</a:t>
            </a:r>
          </a:p>
          <a:p>
            <a:pPr>
              <a:spcAft>
                <a:spcPts val="1200"/>
              </a:spcAft>
            </a:pPr>
            <a:r>
              <a:rPr lang="pt-BR" sz="2400" dirty="0">
                <a:latin typeface="Century Gothic" panose="020B0502020202020204" pitchFamily="34" charset="0"/>
              </a:rPr>
              <a:t> </a:t>
            </a:r>
            <a:r>
              <a:rPr lang="pt-BR" sz="2400" dirty="0" smtClean="0">
                <a:latin typeface="Century Gothic" panose="020B0502020202020204" pitchFamily="34" charset="0"/>
              </a:rPr>
              <a:t>     “Engenharia Reversa”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40000" y="192601"/>
            <a:ext cx="8344383" cy="411174"/>
          </a:xfrm>
        </p:spPr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MODELOS </a:t>
            </a:r>
            <a:r>
              <a:rPr lang="pt-BR" sz="38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DE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INOVAÇÃO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b="3961"/>
          <a:stretch/>
        </p:blipFill>
        <p:spPr>
          <a:xfrm>
            <a:off x="225679" y="4332906"/>
            <a:ext cx="3109481" cy="201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l="-605" t="9928" r="605" b="11641"/>
          <a:stretch/>
        </p:blipFill>
        <p:spPr>
          <a:xfrm>
            <a:off x="3399328" y="3388599"/>
            <a:ext cx="3736059" cy="1952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Resultado de imagem para helicopteros chines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97" y="2096453"/>
            <a:ext cx="4893791" cy="285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MODELO </a:t>
            </a:r>
            <a:r>
              <a:rPr lang="pt-BR" sz="4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DE </a:t>
            </a:r>
            <a:r>
              <a:rPr lang="pt-BR" sz="4400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INOVAÇÃO </a:t>
            </a:r>
            <a:r>
              <a:rPr lang="pt-BR" sz="44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BRITÂNICO</a:t>
            </a:r>
            <a:endParaRPr lang="pt-BR" sz="4400" b="1" dirty="0">
              <a:solidFill>
                <a:srgbClr val="009999"/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  <a14:imgEffect>
                      <a14:brightnessContrast bright="6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08" y="884519"/>
            <a:ext cx="8015959" cy="596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73980" y="1283017"/>
            <a:ext cx="3168352" cy="5040560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3200" b="1" dirty="0" err="1">
                <a:solidFill>
                  <a:schemeClr val="bg1">
                    <a:lumMod val="95000"/>
                  </a:schemeClr>
                </a:solidFill>
              </a:rPr>
              <a:t>MoD</a:t>
            </a:r>
            <a:endParaRPr lang="pt-BR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662412" y="1283017"/>
            <a:ext cx="3168352" cy="5040560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t-BR" sz="3200" b="1" dirty="0">
                <a:solidFill>
                  <a:schemeClr val="bg1">
                    <a:lumMod val="95000"/>
                  </a:schemeClr>
                </a:solidFill>
              </a:rPr>
              <a:t>Empresas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2062012" y="2219121"/>
            <a:ext cx="2592288" cy="3672408"/>
          </a:xfrm>
          <a:prstGeom prst="rect">
            <a:avLst/>
          </a:prstGeom>
          <a:solidFill>
            <a:srgbClr val="6F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Aumentar a capacidade de defesa das Forças  Armadas</a:t>
            </a:r>
          </a:p>
        </p:txBody>
      </p:sp>
      <p:sp>
        <p:nvSpPr>
          <p:cNvPr id="8" name="Retângulo 7"/>
          <p:cNvSpPr/>
          <p:nvPr/>
        </p:nvSpPr>
        <p:spPr>
          <a:xfrm>
            <a:off x="5950444" y="2219121"/>
            <a:ext cx="2592288" cy="3672408"/>
          </a:xfrm>
          <a:prstGeom prst="rect">
            <a:avLst/>
          </a:prstGeom>
          <a:solidFill>
            <a:srgbClr val="6F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chemeClr val="bg1"/>
                </a:solidFill>
              </a:rPr>
              <a:t>Aumentar seus lucros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909346" y="6568966"/>
            <a:ext cx="7072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>
                <a:solidFill>
                  <a:srgbClr val="002060"/>
                </a:solidFill>
              </a:rPr>
              <a:t>Innovations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Models</a:t>
            </a:r>
            <a:r>
              <a:rPr lang="pt-BR" sz="1100" dirty="0">
                <a:solidFill>
                  <a:srgbClr val="002060"/>
                </a:solidFill>
              </a:rPr>
              <a:t>: </a:t>
            </a:r>
            <a:r>
              <a:rPr lang="pt-BR" sz="1100" dirty="0" err="1">
                <a:solidFill>
                  <a:srgbClr val="002060"/>
                </a:solidFill>
              </a:rPr>
              <a:t>Enabling</a:t>
            </a:r>
            <a:r>
              <a:rPr lang="pt-BR" sz="1100" dirty="0">
                <a:solidFill>
                  <a:srgbClr val="002060"/>
                </a:solidFill>
              </a:rPr>
              <a:t> new </a:t>
            </a:r>
            <a:r>
              <a:rPr lang="pt-BR" sz="1100" dirty="0" err="1">
                <a:solidFill>
                  <a:srgbClr val="002060"/>
                </a:solidFill>
              </a:rPr>
              <a:t>defense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solutions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and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enhanced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benefits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from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science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and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technology</a:t>
            </a:r>
            <a:r>
              <a:rPr lang="pt-BR" sz="1100" dirty="0">
                <a:solidFill>
                  <a:srgbClr val="002060"/>
                </a:solidFill>
              </a:rPr>
              <a:t> (RAND – 2015)</a:t>
            </a:r>
          </a:p>
        </p:txBody>
      </p:sp>
    </p:spTree>
    <p:extLst>
      <p:ext uri="{BB962C8B-B14F-4D97-AF65-F5344CB8AC3E}">
        <p14:creationId xmlns:p14="http://schemas.microsoft.com/office/powerpoint/2010/main" val="6208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MODELO DE  </a:t>
            </a:r>
            <a:r>
              <a:rPr lang="pt-BR" sz="44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INOVAÇÃO BRITÂNICO</a:t>
            </a:r>
            <a:endParaRPr lang="pt-BR" sz="4400" b="1" dirty="0">
              <a:solidFill>
                <a:srgbClr val="009999"/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  <a14:imgEffect>
                      <a14:brightnessContrast bright="6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68" y="819150"/>
            <a:ext cx="8127020" cy="604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241268" y="1475138"/>
            <a:ext cx="8127020" cy="619954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noProof="1" smtClean="0">
                <a:solidFill>
                  <a:prstClr val="white"/>
                </a:solidFill>
              </a:rPr>
              <a:t>Criar uma cultura de inovação aberta no MoD.</a:t>
            </a:r>
            <a:endParaRPr lang="pt-BR" sz="2800" b="1" noProof="1">
              <a:solidFill>
                <a:prstClr val="white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41268" y="2616248"/>
            <a:ext cx="8144811" cy="991439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prstClr val="white"/>
                </a:solidFill>
              </a:rPr>
              <a:t>Criar espaço de inovação para conectar inventores, investidores e mercado de defesa.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241268" y="4155418"/>
            <a:ext cx="8127020" cy="619954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prstClr val="white"/>
                </a:solidFill>
              </a:rPr>
              <a:t>Estabelecer redes para interações e relacionamentos.</a:t>
            </a: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241268" y="5246007"/>
            <a:ext cx="8127020" cy="1016770"/>
          </a:xfrm>
          <a:prstGeom prst="rect">
            <a:avLst/>
          </a:prstGeom>
          <a:solidFill>
            <a:srgbClr val="469292"/>
          </a:solidFill>
          <a:ln>
            <a:noFill/>
          </a:ln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noProof="1" smtClean="0">
                <a:solidFill>
                  <a:prstClr val="white"/>
                </a:solidFill>
              </a:rPr>
              <a:t>Empoderar atores externos para motivar este sistema e engajar as partes interessadas.</a:t>
            </a:r>
            <a:endParaRPr lang="pt-BR" sz="2800" b="1" noProof="1">
              <a:solidFill>
                <a:prstClr val="white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978359" y="6568966"/>
            <a:ext cx="7072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err="1">
                <a:solidFill>
                  <a:srgbClr val="002060"/>
                </a:solidFill>
              </a:rPr>
              <a:t>Innovations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Models</a:t>
            </a:r>
            <a:r>
              <a:rPr lang="pt-BR" sz="1100" dirty="0">
                <a:solidFill>
                  <a:srgbClr val="002060"/>
                </a:solidFill>
              </a:rPr>
              <a:t>: </a:t>
            </a:r>
            <a:r>
              <a:rPr lang="pt-BR" sz="1100" dirty="0" err="1">
                <a:solidFill>
                  <a:srgbClr val="002060"/>
                </a:solidFill>
              </a:rPr>
              <a:t>Enabling</a:t>
            </a:r>
            <a:r>
              <a:rPr lang="pt-BR" sz="1100" dirty="0">
                <a:solidFill>
                  <a:srgbClr val="002060"/>
                </a:solidFill>
              </a:rPr>
              <a:t> new </a:t>
            </a:r>
            <a:r>
              <a:rPr lang="pt-BR" sz="1100" dirty="0" err="1">
                <a:solidFill>
                  <a:srgbClr val="002060"/>
                </a:solidFill>
              </a:rPr>
              <a:t>defense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solutions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and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enhanced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benefits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from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science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and</a:t>
            </a:r>
            <a:r>
              <a:rPr lang="pt-BR" sz="1100" dirty="0">
                <a:solidFill>
                  <a:srgbClr val="002060"/>
                </a:solidFill>
              </a:rPr>
              <a:t> </a:t>
            </a:r>
            <a:r>
              <a:rPr lang="pt-BR" sz="1100" dirty="0" err="1">
                <a:solidFill>
                  <a:srgbClr val="002060"/>
                </a:solidFill>
              </a:rPr>
              <a:t>technology</a:t>
            </a:r>
            <a:r>
              <a:rPr lang="pt-BR" sz="1100" dirty="0">
                <a:solidFill>
                  <a:srgbClr val="002060"/>
                </a:solidFill>
              </a:rPr>
              <a:t> (RAND – 2015)</a:t>
            </a:r>
          </a:p>
        </p:txBody>
      </p:sp>
      <p:sp>
        <p:nvSpPr>
          <p:cNvPr id="2" name="Elipse 1"/>
          <p:cNvSpPr/>
          <p:nvPr/>
        </p:nvSpPr>
        <p:spPr>
          <a:xfrm>
            <a:off x="894073" y="4925066"/>
            <a:ext cx="8839200" cy="165865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18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77554" y="905753"/>
            <a:ext cx="5555994" cy="811801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936846" y="2992713"/>
            <a:ext cx="5549292" cy="1448632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30772" y="5865062"/>
            <a:ext cx="5555994" cy="975743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24002" y="897884"/>
            <a:ext cx="2428924" cy="596011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68542" y="888888"/>
            <a:ext cx="8017596" cy="5978106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pt-BR" sz="1200" dirty="0" smtClean="0">
                <a:solidFill>
                  <a:prstClr val="black"/>
                </a:solidFill>
              </a:rPr>
              <a:t>                  </a:t>
            </a:r>
            <a:r>
              <a:rPr lang="pt-BR" sz="1200" dirty="0" err="1" smtClean="0">
                <a:solidFill>
                  <a:prstClr val="black"/>
                </a:solidFill>
              </a:rPr>
              <a:t>Vitelio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>
                <a:solidFill>
                  <a:prstClr val="black"/>
                </a:solidFill>
              </a:rPr>
              <a:t>Marcos Brustolin INOVAÇÃO E DESENVOLVIMENTO VIA DEFESA NACIONAL NOS EUA E NO BRASIL</a:t>
            </a: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1649480" y="950259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Estrela de 5 pontas 7"/>
          <p:cNvSpPr/>
          <p:nvPr/>
        </p:nvSpPr>
        <p:spPr>
          <a:xfrm>
            <a:off x="3019905" y="1381557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Estrela de 5 pontas 8"/>
          <p:cNvSpPr/>
          <p:nvPr/>
        </p:nvSpPr>
        <p:spPr>
          <a:xfrm>
            <a:off x="3019905" y="3580927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Estrela de 5 pontas 9"/>
          <p:cNvSpPr/>
          <p:nvPr/>
        </p:nvSpPr>
        <p:spPr>
          <a:xfrm>
            <a:off x="3019905" y="5813908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strela de 5 pontas 10"/>
          <p:cNvSpPr/>
          <p:nvPr/>
        </p:nvSpPr>
        <p:spPr>
          <a:xfrm>
            <a:off x="1753916" y="2484403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Estrela de 5 pontas 11"/>
          <p:cNvSpPr/>
          <p:nvPr/>
        </p:nvSpPr>
        <p:spPr>
          <a:xfrm>
            <a:off x="1753916" y="4697435"/>
            <a:ext cx="792780" cy="84474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950593" y="910374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Governo/militares Política Tecnológica de Defesa Nacional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950593" y="2626662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Organizações Governamentais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253779" y="4676569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Universidades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672066" y="4676569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Empresas e indústrias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6672066" y="5849129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Mercado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650801" y="2306023"/>
            <a:ext cx="1697718" cy="7062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prstClr val="black"/>
                </a:solidFill>
              </a:rPr>
              <a:t>Congresso Nacional</a:t>
            </a:r>
          </a:p>
        </p:txBody>
      </p:sp>
      <p:cxnSp>
        <p:nvCxnSpPr>
          <p:cNvPr id="19" name="Conector de seta reta 18"/>
          <p:cNvCxnSpPr/>
          <p:nvPr/>
        </p:nvCxnSpPr>
        <p:spPr>
          <a:xfrm flipH="1">
            <a:off x="3456456" y="1331669"/>
            <a:ext cx="1327357" cy="12448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V="1">
            <a:off x="3660940" y="1656272"/>
            <a:ext cx="1135347" cy="110639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>
            <a:off x="5619240" y="1833016"/>
            <a:ext cx="5069" cy="68796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6172706" y="1797182"/>
            <a:ext cx="7703" cy="756361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flipV="1">
            <a:off x="5142480" y="3332900"/>
            <a:ext cx="792088" cy="123727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flipV="1">
            <a:off x="4484528" y="3356994"/>
            <a:ext cx="792088" cy="123727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flipH="1">
            <a:off x="4827152" y="3329145"/>
            <a:ext cx="792088" cy="124103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flipH="1">
            <a:off x="4069287" y="3356993"/>
            <a:ext cx="808406" cy="124103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de seta reta 26"/>
          <p:cNvCxnSpPr/>
          <p:nvPr/>
        </p:nvCxnSpPr>
        <p:spPr>
          <a:xfrm>
            <a:off x="7086697" y="3356993"/>
            <a:ext cx="785369" cy="121318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>
            <a:off x="6315793" y="3329146"/>
            <a:ext cx="785369" cy="121318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/>
          <p:nvPr/>
        </p:nvCxnSpPr>
        <p:spPr>
          <a:xfrm flipH="1" flipV="1">
            <a:off x="5979888" y="3329147"/>
            <a:ext cx="769896" cy="121318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H="1" flipV="1">
            <a:off x="6690488" y="3312282"/>
            <a:ext cx="769896" cy="12131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>
            <a:stCxn id="16" idx="2"/>
          </p:cNvCxnSpPr>
          <p:nvPr/>
        </p:nvCxnSpPr>
        <p:spPr>
          <a:xfrm>
            <a:off x="7520925" y="5382804"/>
            <a:ext cx="0" cy="40865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/>
          <p:nvPr/>
        </p:nvCxnSpPr>
        <p:spPr>
          <a:xfrm flipH="1">
            <a:off x="5188290" y="4775051"/>
            <a:ext cx="1105057" cy="8934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5276616" y="5285927"/>
            <a:ext cx="1016731" cy="12286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8369784" y="1245621"/>
            <a:ext cx="30472" cy="329671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>
            <a:off x="6690488" y="1245621"/>
            <a:ext cx="170976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/>
          <p:cNvSpPr txBox="1"/>
          <p:nvPr/>
        </p:nvSpPr>
        <p:spPr>
          <a:xfrm rot="19023241">
            <a:off x="3304894" y="1628267"/>
            <a:ext cx="14188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rgbClr val="C00000"/>
                </a:solidFill>
              </a:rPr>
              <a:t>Prev</a:t>
            </a:r>
            <a:r>
              <a:rPr lang="pt-BR" sz="1200" dirty="0">
                <a:solidFill>
                  <a:srgbClr val="C00000"/>
                </a:solidFill>
              </a:rPr>
              <a:t> Orçamentária</a:t>
            </a:r>
          </a:p>
        </p:txBody>
      </p:sp>
      <p:sp>
        <p:nvSpPr>
          <p:cNvPr id="37" name="CaixaDeTexto 36"/>
          <p:cNvSpPr txBox="1"/>
          <p:nvPr/>
        </p:nvSpPr>
        <p:spPr>
          <a:xfrm rot="18983046">
            <a:off x="3629619" y="1999604"/>
            <a:ext cx="994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B050"/>
                </a:solidFill>
              </a:rPr>
              <a:t>Orçamento</a:t>
            </a:r>
          </a:p>
        </p:txBody>
      </p:sp>
      <p:sp>
        <p:nvSpPr>
          <p:cNvPr id="38" name="CaixaDeTexto 37"/>
          <p:cNvSpPr txBox="1"/>
          <p:nvPr/>
        </p:nvSpPr>
        <p:spPr>
          <a:xfrm rot="18158338">
            <a:off x="4090025" y="3766218"/>
            <a:ext cx="680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C00000"/>
                </a:solidFill>
              </a:rPr>
              <a:t>Editais</a:t>
            </a:r>
          </a:p>
        </p:txBody>
      </p:sp>
      <p:sp>
        <p:nvSpPr>
          <p:cNvPr id="39" name="CaixaDeTexto 38"/>
          <p:cNvSpPr txBox="1"/>
          <p:nvPr/>
        </p:nvSpPr>
        <p:spPr>
          <a:xfrm rot="18158338">
            <a:off x="4299220" y="3816023"/>
            <a:ext cx="935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Competição</a:t>
            </a:r>
          </a:p>
        </p:txBody>
      </p:sp>
      <p:sp>
        <p:nvSpPr>
          <p:cNvPr id="40" name="CaixaDeTexto 39"/>
          <p:cNvSpPr txBox="1"/>
          <p:nvPr/>
        </p:nvSpPr>
        <p:spPr>
          <a:xfrm rot="18093775">
            <a:off x="4638783" y="3873575"/>
            <a:ext cx="830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B050"/>
                </a:solidFill>
              </a:rPr>
              <a:t>Dinheiro</a:t>
            </a:r>
          </a:p>
        </p:txBody>
      </p:sp>
      <p:sp>
        <p:nvSpPr>
          <p:cNvPr id="41" name="CaixaDeTexto 40"/>
          <p:cNvSpPr txBox="1"/>
          <p:nvPr/>
        </p:nvSpPr>
        <p:spPr>
          <a:xfrm rot="3653634">
            <a:off x="6511792" y="3958203"/>
            <a:ext cx="87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00B050"/>
                </a:solidFill>
              </a:rPr>
              <a:t>Dinheiro</a:t>
            </a:r>
          </a:p>
        </p:txBody>
      </p:sp>
      <p:sp>
        <p:nvSpPr>
          <p:cNvPr id="42" name="CaixaDeTexto 41"/>
          <p:cNvSpPr txBox="1"/>
          <p:nvPr/>
        </p:nvSpPr>
        <p:spPr>
          <a:xfrm rot="3400812">
            <a:off x="7267887" y="3761843"/>
            <a:ext cx="673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C00000"/>
                </a:solidFill>
              </a:rPr>
              <a:t>Editais</a:t>
            </a:r>
          </a:p>
        </p:txBody>
      </p:sp>
      <p:sp>
        <p:nvSpPr>
          <p:cNvPr id="43" name="CaixaDeTexto 42"/>
          <p:cNvSpPr txBox="1"/>
          <p:nvPr/>
        </p:nvSpPr>
        <p:spPr>
          <a:xfrm rot="3503604">
            <a:off x="6807446" y="3940806"/>
            <a:ext cx="1041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Concorrência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5142479" y="4862899"/>
            <a:ext cx="14589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1F497D">
                    <a:lumMod val="75000"/>
                  </a:srgbClr>
                </a:solidFill>
              </a:rPr>
              <a:t>Conhecimento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5541403" y="3942299"/>
            <a:ext cx="885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Inovação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7810090" y="5483685"/>
            <a:ext cx="954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Inovação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4368601" y="1833016"/>
            <a:ext cx="1173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solidFill>
                  <a:srgbClr val="F79646">
                    <a:lumMod val="75000"/>
                  </a:srgbClr>
                </a:solidFill>
              </a:rPr>
              <a:t>Problemas</a:t>
            </a:r>
          </a:p>
          <a:p>
            <a:pPr algn="r"/>
            <a:r>
              <a:rPr lang="pt-BR" sz="1400" dirty="0">
                <a:solidFill>
                  <a:srgbClr val="F79646">
                    <a:lumMod val="75000"/>
                  </a:srgbClr>
                </a:solidFill>
              </a:rPr>
              <a:t>Tecnológicos </a:t>
            </a:r>
          </a:p>
          <a:p>
            <a:pPr algn="r"/>
            <a:r>
              <a:rPr lang="pt-BR" sz="1400" dirty="0">
                <a:solidFill>
                  <a:srgbClr val="F79646">
                    <a:lumMod val="75000"/>
                  </a:srgbClr>
                </a:solidFill>
              </a:rPr>
              <a:t>Críticos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6351524" y="1805738"/>
            <a:ext cx="14478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CC00CC"/>
                </a:solidFill>
              </a:rPr>
              <a:t>Inovações </a:t>
            </a:r>
          </a:p>
          <a:p>
            <a:r>
              <a:rPr lang="pt-BR" sz="1400" dirty="0">
                <a:solidFill>
                  <a:srgbClr val="CC00CC"/>
                </a:solidFill>
              </a:rPr>
              <a:t>Científicas e </a:t>
            </a:r>
          </a:p>
          <a:p>
            <a:r>
              <a:rPr lang="pt-BR" sz="1400" dirty="0">
                <a:solidFill>
                  <a:srgbClr val="CC00CC"/>
                </a:solidFill>
              </a:rPr>
              <a:t>Tecnológicas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8421746" y="2051799"/>
            <a:ext cx="1290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070C0"/>
                </a:solidFill>
              </a:rPr>
              <a:t>Permissão para </a:t>
            </a:r>
          </a:p>
          <a:p>
            <a:r>
              <a:rPr lang="pt-BR" sz="1400" dirty="0">
                <a:solidFill>
                  <a:srgbClr val="0070C0"/>
                </a:solidFill>
              </a:rPr>
              <a:t>uso Comercial</a:t>
            </a:r>
          </a:p>
        </p:txBody>
      </p:sp>
      <p:sp>
        <p:nvSpPr>
          <p:cNvPr id="65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MODELO DE 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INOVAÇÃO AMERICANO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0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5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7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2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065304" y="1254299"/>
            <a:ext cx="4822263" cy="740812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065304" y="3168303"/>
            <a:ext cx="4816446" cy="1321955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065304" y="5773456"/>
            <a:ext cx="4822263" cy="890418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39078" y="1224950"/>
            <a:ext cx="2326226" cy="543892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739078" y="1224950"/>
            <a:ext cx="7142672" cy="5487017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pt-BR" sz="1200" dirty="0" smtClean="0">
                <a:solidFill>
                  <a:prstClr val="black"/>
                </a:solidFill>
              </a:rPr>
              <a:t>          </a:t>
            </a:r>
            <a:r>
              <a:rPr lang="pt-BR" sz="1200" dirty="0" err="1" smtClean="0">
                <a:solidFill>
                  <a:prstClr val="black"/>
                </a:solidFill>
              </a:rPr>
              <a:t>Vitelio</a:t>
            </a:r>
            <a:r>
              <a:rPr lang="pt-BR" sz="1200" dirty="0" smtClean="0">
                <a:solidFill>
                  <a:prstClr val="black"/>
                </a:solidFill>
              </a:rPr>
              <a:t> </a:t>
            </a:r>
            <a:r>
              <a:rPr lang="pt-BR" sz="1200" dirty="0">
                <a:solidFill>
                  <a:prstClr val="black"/>
                </a:solidFill>
              </a:rPr>
              <a:t>Marcos Brustolin INOVAÇÃO E DESENVOLVIMENTO VIA DEFESA NACIONAL NOS EUA E NO BRASIL</a:t>
            </a:r>
            <a:endParaRPr lang="pt-BR" sz="1200" dirty="0">
              <a:solidFill>
                <a:prstClr val="white"/>
              </a:solidFill>
            </a:endParaRPr>
          </a:p>
        </p:txBody>
      </p:sp>
      <p:sp>
        <p:nvSpPr>
          <p:cNvPr id="7" name="Estrela de 5 pontas 6"/>
          <p:cNvSpPr/>
          <p:nvPr/>
        </p:nvSpPr>
        <p:spPr>
          <a:xfrm>
            <a:off x="1929757" y="1359068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8" name="Estrela de 5 pontas 7"/>
          <p:cNvSpPr/>
          <p:nvPr/>
        </p:nvSpPr>
        <p:spPr>
          <a:xfrm>
            <a:off x="2978419" y="1842506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9" name="Estrela de 5 pontas 8"/>
          <p:cNvSpPr/>
          <p:nvPr/>
        </p:nvSpPr>
        <p:spPr>
          <a:xfrm>
            <a:off x="3090104" y="3453669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Estrela de 5 pontas 9"/>
          <p:cNvSpPr/>
          <p:nvPr/>
        </p:nvSpPr>
        <p:spPr>
          <a:xfrm>
            <a:off x="3090104" y="5686650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1" name="Estrela de 5 pontas 10"/>
          <p:cNvSpPr/>
          <p:nvPr/>
        </p:nvSpPr>
        <p:spPr>
          <a:xfrm>
            <a:off x="1962088" y="2907823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Estrela de 5 pontas 11"/>
          <p:cNvSpPr/>
          <p:nvPr/>
        </p:nvSpPr>
        <p:spPr>
          <a:xfrm>
            <a:off x="1824115" y="4570177"/>
            <a:ext cx="759260" cy="77087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aphicFrame>
        <p:nvGraphicFramePr>
          <p:cNvPr id="13" name="Diagrama 12"/>
          <p:cNvGraphicFramePr/>
          <p:nvPr>
            <p:extLst/>
          </p:nvPr>
        </p:nvGraphicFramePr>
        <p:xfrm>
          <a:off x="3376599" y="2094849"/>
          <a:ext cx="4855792" cy="288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Elipse 13"/>
          <p:cNvSpPr/>
          <p:nvPr/>
        </p:nvSpPr>
        <p:spPr>
          <a:xfrm>
            <a:off x="5079619" y="2945193"/>
            <a:ext cx="1444851" cy="131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RAND MITRE</a:t>
            </a:r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MODELO DE 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INOVAÇÃO AMERICANO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7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-30754"/>
            <a:ext cx="12193485" cy="6889976"/>
            <a:chOff x="0" y="-30754"/>
            <a:chExt cx="12193485" cy="6889976"/>
          </a:xfrm>
          <a:solidFill>
            <a:srgbClr val="48887C"/>
          </a:solidFill>
        </p:grpSpPr>
        <p:grpSp>
          <p:nvGrpSpPr>
            <p:cNvPr id="17" name="Grupo 16"/>
            <p:cNvGrpSpPr/>
            <p:nvPr/>
          </p:nvGrpSpPr>
          <p:grpSpPr>
            <a:xfrm>
              <a:off x="0" y="-30754"/>
              <a:ext cx="12193484" cy="6888754"/>
              <a:chOff x="1955801" y="1237216"/>
              <a:chExt cx="10237445" cy="827563"/>
            </a:xfrm>
            <a:grpFill/>
          </p:grpSpPr>
          <p:sp>
            <p:nvSpPr>
              <p:cNvPr id="21" name="Retângulo 20"/>
              <p:cNvSpPr/>
              <p:nvPr/>
            </p:nvSpPr>
            <p:spPr>
              <a:xfrm>
                <a:off x="1955801" y="1237216"/>
                <a:ext cx="10236199" cy="82756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44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CaixaDeTexto 21"/>
              <p:cNvSpPr txBox="1"/>
              <p:nvPr/>
            </p:nvSpPr>
            <p:spPr>
              <a:xfrm>
                <a:off x="1955801" y="1542358"/>
                <a:ext cx="10237445" cy="225541"/>
              </a:xfrm>
              <a:prstGeom prst="rect">
                <a:avLst/>
              </a:prstGeom>
              <a:grp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pt-BR" sz="6000" b="1" dirty="0" smtClean="0">
                    <a:solidFill>
                      <a:schemeClr val="bg1"/>
                    </a:solidFill>
                    <a:latin typeface="Century Gothic" panose="020B0502020202020204" pitchFamily="34" charset="0"/>
                    <a:cs typeface="Times New Roman" panose="02020603050405020304" pitchFamily="18" charset="0"/>
                  </a:rPr>
                  <a:t>CONTEXTO</a:t>
                </a:r>
              </a:p>
              <a:p>
                <a:pPr algn="ctr">
                  <a:spcBef>
                    <a:spcPts val="2400"/>
                  </a:spcBef>
                </a:pPr>
                <a:endParaRPr lang="pt-BR" sz="3600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Forma livre 8"/>
            <p:cNvSpPr/>
            <p:nvPr/>
          </p:nvSpPr>
          <p:spPr>
            <a:xfrm>
              <a:off x="0" y="4267200"/>
              <a:ext cx="10109200" cy="2578768"/>
            </a:xfrm>
            <a:custGeom>
              <a:avLst/>
              <a:gdLst>
                <a:gd name="connsiteX0" fmla="*/ 0 w 10109200"/>
                <a:gd name="connsiteY0" fmla="*/ 12700 h 2628900"/>
                <a:gd name="connsiteX1" fmla="*/ 2667000 w 10109200"/>
                <a:gd name="connsiteY1" fmla="*/ 0 h 2628900"/>
                <a:gd name="connsiteX2" fmla="*/ 4241800 w 10109200"/>
                <a:gd name="connsiteY2" fmla="*/ 1600200 h 2628900"/>
                <a:gd name="connsiteX3" fmla="*/ 6337300 w 10109200"/>
                <a:gd name="connsiteY3" fmla="*/ 1612900 h 2628900"/>
                <a:gd name="connsiteX4" fmla="*/ 7200900 w 10109200"/>
                <a:gd name="connsiteY4" fmla="*/ 698500 h 2628900"/>
                <a:gd name="connsiteX5" fmla="*/ 8166100 w 10109200"/>
                <a:gd name="connsiteY5" fmla="*/ 698500 h 2628900"/>
                <a:gd name="connsiteX6" fmla="*/ 10109200 w 10109200"/>
                <a:gd name="connsiteY6" fmla="*/ 2628900 h 262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09200" h="2628900">
                  <a:moveTo>
                    <a:pt x="0" y="12700"/>
                  </a:moveTo>
                  <a:lnTo>
                    <a:pt x="2667000" y="0"/>
                  </a:lnTo>
                  <a:lnTo>
                    <a:pt x="4241800" y="1600200"/>
                  </a:lnTo>
                  <a:lnTo>
                    <a:pt x="6337300" y="1612900"/>
                  </a:lnTo>
                  <a:lnTo>
                    <a:pt x="7200900" y="698500"/>
                  </a:lnTo>
                  <a:lnTo>
                    <a:pt x="8166100" y="698500"/>
                  </a:lnTo>
                  <a:lnTo>
                    <a:pt x="10109200" y="2628900"/>
                  </a:lnTo>
                </a:path>
              </a:pathLst>
            </a:cu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27" name="Picture 3" descr="C:\Users\Criacao3\Pictures\EZUT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5060" y="6040072"/>
              <a:ext cx="2638425" cy="819150"/>
            </a:xfrm>
            <a:prstGeom prst="rect">
              <a:avLst/>
            </a:prstGeom>
            <a:grpFill/>
            <a:extLst/>
          </p:spPr>
        </p:pic>
      </p:grpSp>
      <p:grpSp>
        <p:nvGrpSpPr>
          <p:cNvPr id="18" name="Grupo 17"/>
          <p:cNvGrpSpPr/>
          <p:nvPr/>
        </p:nvGrpSpPr>
        <p:grpSpPr>
          <a:xfrm>
            <a:off x="452471" y="321829"/>
            <a:ext cx="1451462" cy="1747524"/>
            <a:chOff x="820900" y="1237216"/>
            <a:chExt cx="1029600" cy="827563"/>
          </a:xfrm>
          <a:solidFill>
            <a:srgbClr val="7EC4B5"/>
          </a:solidFill>
        </p:grpSpPr>
        <p:sp>
          <p:nvSpPr>
            <p:cNvPr id="19" name="Retângulo 18"/>
            <p:cNvSpPr/>
            <p:nvPr/>
          </p:nvSpPr>
          <p:spPr>
            <a:xfrm>
              <a:off x="820900" y="1237216"/>
              <a:ext cx="1029600" cy="827563"/>
            </a:xfrm>
            <a:prstGeom prst="rect">
              <a:avLst/>
            </a:prstGeom>
            <a:grpFill/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4400">
                <a:latin typeface="Century Gothic" panose="020B0502020202020204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927578" y="1305982"/>
              <a:ext cx="816249" cy="685033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pt-BR" sz="8800" b="1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1</a:t>
              </a:r>
              <a:endParaRPr lang="pt-BR" sz="199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5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741872"/>
            <a:ext cx="12192000" cy="527936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3442" t="1068" r="15186" b="15116"/>
          <a:stretch/>
        </p:blipFill>
        <p:spPr>
          <a:xfrm>
            <a:off x="3330855" y="1333887"/>
            <a:ext cx="3394392" cy="22411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8493" t="12807" r="11032" b="4729"/>
          <a:stretch/>
        </p:blipFill>
        <p:spPr>
          <a:xfrm>
            <a:off x="8029149" y="112762"/>
            <a:ext cx="4174062" cy="2279561"/>
          </a:xfrm>
          <a:prstGeom prst="rect">
            <a:avLst/>
          </a:prstGeom>
        </p:spPr>
      </p:pic>
      <p:pic>
        <p:nvPicPr>
          <p:cNvPr id="6" name="Espaço Reservado para Conteúdo 4"/>
          <p:cNvPicPr>
            <a:picLocks noChangeAspect="1"/>
          </p:cNvPicPr>
          <p:nvPr/>
        </p:nvPicPr>
        <p:blipFill rotWithShape="1">
          <a:blip r:embed="rId5"/>
          <a:srcRect l="7980" t="12972" r="10451" b="6048"/>
          <a:stretch/>
        </p:blipFill>
        <p:spPr>
          <a:xfrm>
            <a:off x="7373609" y="1748718"/>
            <a:ext cx="3881888" cy="222449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/>
          <a:srcRect l="8698" t="12436" r="10423" b="4235"/>
          <a:stretch/>
        </p:blipFill>
        <p:spPr>
          <a:xfrm>
            <a:off x="8275607" y="3784766"/>
            <a:ext cx="3916393" cy="215042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7"/>
          <a:srcRect l="9404" t="12623" r="10002" b="5409"/>
          <a:stretch/>
        </p:blipFill>
        <p:spPr>
          <a:xfrm>
            <a:off x="5676182" y="4787823"/>
            <a:ext cx="3778370" cy="2048029"/>
          </a:xfrm>
          <a:prstGeom prst="rect">
            <a:avLst/>
          </a:prstGeom>
        </p:spPr>
      </p:pic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2" y="4167509"/>
            <a:ext cx="2668343" cy="266834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9"/>
          <a:srcRect l="13738" t="8054" r="13608"/>
          <a:stretch/>
        </p:blipFill>
        <p:spPr>
          <a:xfrm>
            <a:off x="-11211" y="1617901"/>
            <a:ext cx="3733079" cy="265613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5375D8D2-5E76-4FB0-B937-FC331E12CD51}"/>
              </a:ext>
            </a:extLst>
          </p:cNvPr>
          <p:cNvSpPr/>
          <p:nvPr/>
        </p:nvSpPr>
        <p:spPr>
          <a:xfrm>
            <a:off x="-11210" y="61785"/>
            <a:ext cx="8029148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THE MITRE CORPORATION</a:t>
            </a:r>
          </a:p>
          <a:p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FIFTY YEARS OF SERVICE  IN THE PUBLIC </a:t>
            </a:r>
            <a:r>
              <a:rPr lang="pt-B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INTEREST</a:t>
            </a:r>
            <a:endParaRPr lang="pt-BR" sz="44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10"/>
          <a:srcRect l="14654" r="13595"/>
          <a:stretch/>
        </p:blipFill>
        <p:spPr>
          <a:xfrm>
            <a:off x="2881673" y="4127072"/>
            <a:ext cx="3295290" cy="258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="" xmlns:a16="http://schemas.microsoft.com/office/drawing/2014/main" id="{357E6B50-D92F-486B-BD4A-95252D8F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8" name="Retângulo: Cantos Arredondados 27">
            <a:extLst>
              <a:ext uri="{FF2B5EF4-FFF2-40B4-BE49-F238E27FC236}">
                <a16:creationId xmlns="" xmlns:a16="http://schemas.microsoft.com/office/drawing/2014/main" id="{79756989-C7DA-47FF-B5A7-715C0C81F581}"/>
              </a:ext>
            </a:extLst>
          </p:cNvPr>
          <p:cNvSpPr/>
          <p:nvPr/>
        </p:nvSpPr>
        <p:spPr>
          <a:xfrm>
            <a:off x="427657" y="1632753"/>
            <a:ext cx="2070721" cy="3284305"/>
          </a:xfrm>
          <a:prstGeom prst="roundRect">
            <a:avLst>
              <a:gd name="adj" fmla="val 11523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="" xmlns:a16="http://schemas.microsoft.com/office/drawing/2014/main" id="{5A1DE18E-00EC-427F-9EA3-7BF3C18873DB}"/>
              </a:ext>
            </a:extLst>
          </p:cNvPr>
          <p:cNvSpPr/>
          <p:nvPr/>
        </p:nvSpPr>
        <p:spPr>
          <a:xfrm>
            <a:off x="427657" y="3461098"/>
            <a:ext cx="2016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ISENÇÃO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NEUTRALIDADE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="" xmlns:a16="http://schemas.microsoft.com/office/drawing/2014/main" id="{606585F9-FE24-49E7-90F1-DA53EFC36E92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1155959" y="1939598"/>
            <a:ext cx="718472" cy="917199"/>
          </a:xfrm>
          <a:prstGeom prst="rect">
            <a:avLst/>
          </a:prstGeom>
        </p:spPr>
      </p:pic>
      <p:sp>
        <p:nvSpPr>
          <p:cNvPr id="31" name="Retângulo: Cantos Arredondados 30">
            <a:extLst>
              <a:ext uri="{FF2B5EF4-FFF2-40B4-BE49-F238E27FC236}">
                <a16:creationId xmlns="" xmlns:a16="http://schemas.microsoft.com/office/drawing/2014/main" id="{728B1CDC-65A6-4BE6-A782-F74B38D97503}"/>
              </a:ext>
            </a:extLst>
          </p:cNvPr>
          <p:cNvSpPr/>
          <p:nvPr/>
        </p:nvSpPr>
        <p:spPr>
          <a:xfrm>
            <a:off x="2704735" y="1632753"/>
            <a:ext cx="2070720" cy="3284305"/>
          </a:xfrm>
          <a:prstGeom prst="roundRect">
            <a:avLst>
              <a:gd name="adj" fmla="val 11523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="" xmlns:a16="http://schemas.microsoft.com/office/drawing/2014/main" id="{32BAA25C-A110-47A3-9B75-5D2C889E652D}"/>
              </a:ext>
            </a:extLst>
          </p:cNvPr>
          <p:cNvSpPr/>
          <p:nvPr/>
        </p:nvSpPr>
        <p:spPr>
          <a:xfrm>
            <a:off x="2650617" y="3443842"/>
            <a:ext cx="2177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VISÃO DE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LONGO PRAZO 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="" xmlns:a16="http://schemas.microsoft.com/office/drawing/2014/main" id="{B0E29DA3-8749-46CC-902C-4E9282B0B77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491989" y="1995269"/>
            <a:ext cx="709860" cy="864177"/>
          </a:xfrm>
          <a:prstGeom prst="rect">
            <a:avLst/>
          </a:prstGeom>
        </p:spPr>
      </p:pic>
      <p:sp>
        <p:nvSpPr>
          <p:cNvPr id="36" name="Retângulo: Cantos Arredondados 35">
            <a:extLst>
              <a:ext uri="{FF2B5EF4-FFF2-40B4-BE49-F238E27FC236}">
                <a16:creationId xmlns="" xmlns:a16="http://schemas.microsoft.com/office/drawing/2014/main" id="{97FA6F39-9443-4ECB-874D-CBBBC4722EF8}"/>
              </a:ext>
            </a:extLst>
          </p:cNvPr>
          <p:cNvSpPr/>
          <p:nvPr/>
        </p:nvSpPr>
        <p:spPr>
          <a:xfrm>
            <a:off x="5027455" y="1650006"/>
            <a:ext cx="2047232" cy="3284305"/>
          </a:xfrm>
          <a:prstGeom prst="roundRect">
            <a:avLst>
              <a:gd name="adj" fmla="val 11523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="" xmlns:a16="http://schemas.microsoft.com/office/drawing/2014/main" id="{D46BE7F7-3E43-447F-B8DF-9AE5D531C446}"/>
              </a:ext>
            </a:extLst>
          </p:cNvPr>
          <p:cNvSpPr/>
          <p:nvPr/>
        </p:nvSpPr>
        <p:spPr>
          <a:xfrm>
            <a:off x="7335162" y="1632753"/>
            <a:ext cx="2070721" cy="3284305"/>
          </a:xfrm>
          <a:prstGeom prst="roundRect">
            <a:avLst>
              <a:gd name="adj" fmla="val 11523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2" name="Retângulo 41">
            <a:extLst>
              <a:ext uri="{FF2B5EF4-FFF2-40B4-BE49-F238E27FC236}">
                <a16:creationId xmlns="" xmlns:a16="http://schemas.microsoft.com/office/drawing/2014/main" id="{496B09FB-B2A3-4F18-9008-5C78BB6796F0}"/>
              </a:ext>
            </a:extLst>
          </p:cNvPr>
          <p:cNvSpPr/>
          <p:nvPr/>
        </p:nvSpPr>
        <p:spPr>
          <a:xfrm>
            <a:off x="5018161" y="3478350"/>
            <a:ext cx="2056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COMPROMISSO COM </a:t>
            </a:r>
            <a:b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ENTREGA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 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EXCELÊNCIA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pt-BR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agem 42">
            <a:extLst>
              <a:ext uri="{FF2B5EF4-FFF2-40B4-BE49-F238E27FC236}">
                <a16:creationId xmlns="" xmlns:a16="http://schemas.microsoft.com/office/drawing/2014/main" id="{23C3C903-A916-4C95-9E20-4AD5B39FBD3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39102" y="1935720"/>
            <a:ext cx="698852" cy="946362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="" xmlns:a16="http://schemas.microsoft.com/office/drawing/2014/main" id="{2A3E3846-673A-4452-9A82-835B732396C7}"/>
              </a:ext>
            </a:extLst>
          </p:cNvPr>
          <p:cNvSpPr/>
          <p:nvPr/>
        </p:nvSpPr>
        <p:spPr>
          <a:xfrm>
            <a:off x="7497890" y="3461098"/>
            <a:ext cx="1745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RELEVANTES</a:t>
            </a:r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IMPACTOS SOCIAIS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="" xmlns:a16="http://schemas.microsoft.com/office/drawing/2014/main" id="{317EE350-75D3-49A2-8B6B-85B73A3642F5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</a:blip>
          <a:stretch>
            <a:fillRect/>
          </a:stretch>
        </p:blipFill>
        <p:spPr>
          <a:xfrm>
            <a:off x="7833432" y="1969180"/>
            <a:ext cx="859835" cy="876371"/>
          </a:xfrm>
          <a:prstGeom prst="rect">
            <a:avLst/>
          </a:prstGeom>
        </p:spPr>
      </p:pic>
      <p:sp>
        <p:nvSpPr>
          <p:cNvPr id="46" name="Retângulo: Cantos Arredondados 45">
            <a:extLst>
              <a:ext uri="{FF2B5EF4-FFF2-40B4-BE49-F238E27FC236}">
                <a16:creationId xmlns="" xmlns:a16="http://schemas.microsoft.com/office/drawing/2014/main" id="{7DDA180C-8DD9-4FC9-A504-9855CFC7BA9E}"/>
              </a:ext>
            </a:extLst>
          </p:cNvPr>
          <p:cNvSpPr/>
          <p:nvPr/>
        </p:nvSpPr>
        <p:spPr>
          <a:xfrm>
            <a:off x="9605264" y="1650005"/>
            <a:ext cx="2070721" cy="3284305"/>
          </a:xfrm>
          <a:prstGeom prst="roundRect">
            <a:avLst>
              <a:gd name="adj" fmla="val 11523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="" xmlns:a16="http://schemas.microsoft.com/office/drawing/2014/main" id="{FC3BE70F-A72D-400C-AA11-7D847F6225CC}"/>
              </a:ext>
            </a:extLst>
          </p:cNvPr>
          <p:cNvSpPr/>
          <p:nvPr/>
        </p:nvSpPr>
        <p:spPr>
          <a:xfrm>
            <a:off x="9767992" y="3432183"/>
            <a:ext cx="1745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CAPACIDADE TÉCNICA</a:t>
            </a:r>
            <a:endParaRPr lang="pt-BR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="" xmlns:a16="http://schemas.microsoft.com/office/drawing/2014/main" id="{31828E44-558B-45DA-BF64-532991730C4E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10443706" y="1988205"/>
            <a:ext cx="718875" cy="873926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="" xmlns:a16="http://schemas.microsoft.com/office/drawing/2014/main" id="{5375D8D2-5E76-4FB0-B937-FC331E12CD51}"/>
              </a:ext>
            </a:extLst>
          </p:cNvPr>
          <p:cNvSpPr/>
          <p:nvPr/>
        </p:nvSpPr>
        <p:spPr>
          <a:xfrm>
            <a:off x="278839" y="61785"/>
            <a:ext cx="8799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HONEST</a:t>
            </a:r>
            <a:r>
              <a:rPr lang="pt-BR" sz="40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r>
              <a:rPr lang="pt-BR" sz="4400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BROKER</a:t>
            </a:r>
            <a:endParaRPr lang="pt-BR" sz="4400" b="1" dirty="0">
              <a:solidFill>
                <a:srgbClr val="009999"/>
              </a:solidFill>
              <a:latin typeface="Century Gothic" panose="020B0502020202020204" pitchFamily="34" charset="0"/>
              <a:cs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7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1071563"/>
            <a:ext cx="7574757" cy="504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3" y="1090616"/>
            <a:ext cx="7579513" cy="505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2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32" y="1042988"/>
            <a:ext cx="7650956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1033461"/>
            <a:ext cx="7515227" cy="50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8" y="1042988"/>
            <a:ext cx="7579518" cy="50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HÉLICE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DA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 INOVAÇÃO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  <p:pic>
        <p:nvPicPr>
          <p:cNvPr id="7" name="Animacao_7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987" y="1028700"/>
            <a:ext cx="7505698" cy="500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150904"/>
            <a:ext cx="12192000" cy="6888754"/>
          </a:xfrm>
          <a:prstGeom prst="rect">
            <a:avLst/>
          </a:prstGeom>
          <a:solidFill>
            <a:srgbClr val="48887C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400">
              <a:latin typeface="Century Gothic" panose="020B0502020202020204" pitchFamily="34" charset="0"/>
            </a:endParaRPr>
          </a:p>
        </p:txBody>
      </p:sp>
      <p:sp>
        <p:nvSpPr>
          <p:cNvPr id="10" name="Shape 293"/>
          <p:cNvSpPr txBox="1">
            <a:spLocks/>
          </p:cNvSpPr>
          <p:nvPr/>
        </p:nvSpPr>
        <p:spPr>
          <a:xfrm>
            <a:off x="942415" y="687131"/>
            <a:ext cx="1100568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endParaRPr lang="en" sz="40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Há 20 anos ajudando o Brasil a resolver seus problemas mais complexos!</a:t>
            </a:r>
            <a:endParaRPr lang="en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Forma livre 8"/>
          <p:cNvSpPr/>
          <p:nvPr/>
        </p:nvSpPr>
        <p:spPr>
          <a:xfrm>
            <a:off x="0" y="4267200"/>
            <a:ext cx="10109200" cy="2578768"/>
          </a:xfrm>
          <a:custGeom>
            <a:avLst/>
            <a:gdLst>
              <a:gd name="connsiteX0" fmla="*/ 0 w 10109200"/>
              <a:gd name="connsiteY0" fmla="*/ 12700 h 2628900"/>
              <a:gd name="connsiteX1" fmla="*/ 2667000 w 10109200"/>
              <a:gd name="connsiteY1" fmla="*/ 0 h 2628900"/>
              <a:gd name="connsiteX2" fmla="*/ 4241800 w 10109200"/>
              <a:gd name="connsiteY2" fmla="*/ 1600200 h 2628900"/>
              <a:gd name="connsiteX3" fmla="*/ 6337300 w 10109200"/>
              <a:gd name="connsiteY3" fmla="*/ 1612900 h 2628900"/>
              <a:gd name="connsiteX4" fmla="*/ 7200900 w 10109200"/>
              <a:gd name="connsiteY4" fmla="*/ 698500 h 2628900"/>
              <a:gd name="connsiteX5" fmla="*/ 8166100 w 10109200"/>
              <a:gd name="connsiteY5" fmla="*/ 698500 h 2628900"/>
              <a:gd name="connsiteX6" fmla="*/ 10109200 w 10109200"/>
              <a:gd name="connsiteY6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09200" h="2628900">
                <a:moveTo>
                  <a:pt x="0" y="12700"/>
                </a:moveTo>
                <a:lnTo>
                  <a:pt x="2667000" y="0"/>
                </a:lnTo>
                <a:lnTo>
                  <a:pt x="4241800" y="1600200"/>
                </a:lnTo>
                <a:lnTo>
                  <a:pt x="6337300" y="1612900"/>
                </a:lnTo>
                <a:lnTo>
                  <a:pt x="7200900" y="698500"/>
                </a:lnTo>
                <a:lnTo>
                  <a:pt x="8166100" y="698500"/>
                </a:lnTo>
                <a:lnTo>
                  <a:pt x="10109200" y="2628900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Forma livre 12"/>
          <p:cNvSpPr/>
          <p:nvPr/>
        </p:nvSpPr>
        <p:spPr>
          <a:xfrm>
            <a:off x="1411706" y="4379495"/>
            <a:ext cx="10780294" cy="2466473"/>
          </a:xfrm>
          <a:custGeom>
            <a:avLst/>
            <a:gdLst>
              <a:gd name="connsiteX0" fmla="*/ 0 w 10780294"/>
              <a:gd name="connsiteY0" fmla="*/ 2466473 h 2466473"/>
              <a:gd name="connsiteX1" fmla="*/ 348916 w 10780294"/>
              <a:gd name="connsiteY1" fmla="*/ 2165684 h 2466473"/>
              <a:gd name="connsiteX2" fmla="*/ 3753852 w 10780294"/>
              <a:gd name="connsiteY2" fmla="*/ 2189747 h 2466473"/>
              <a:gd name="connsiteX3" fmla="*/ 5919537 w 10780294"/>
              <a:gd name="connsiteY3" fmla="*/ 0 h 2466473"/>
              <a:gd name="connsiteX4" fmla="*/ 10780294 w 10780294"/>
              <a:gd name="connsiteY4" fmla="*/ 12031 h 2466473"/>
              <a:gd name="connsiteX5" fmla="*/ 10768263 w 10780294"/>
              <a:gd name="connsiteY5" fmla="*/ 2466473 h 2466473"/>
              <a:gd name="connsiteX6" fmla="*/ 0 w 10780294"/>
              <a:gd name="connsiteY6" fmla="*/ 2466473 h 246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80294" h="2466473">
                <a:moveTo>
                  <a:pt x="0" y="2466473"/>
                </a:moveTo>
                <a:lnTo>
                  <a:pt x="348916" y="2165684"/>
                </a:lnTo>
                <a:lnTo>
                  <a:pt x="3753852" y="2189747"/>
                </a:lnTo>
                <a:lnTo>
                  <a:pt x="5919537" y="0"/>
                </a:lnTo>
                <a:lnTo>
                  <a:pt x="10780294" y="12031"/>
                </a:lnTo>
                <a:cubicBezTo>
                  <a:pt x="10776284" y="830178"/>
                  <a:pt x="10772273" y="1648326"/>
                  <a:pt x="10768263" y="2466473"/>
                </a:cubicBezTo>
                <a:lnTo>
                  <a:pt x="0" y="24664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hape 295"/>
          <p:cNvSpPr txBox="1">
            <a:spLocks/>
          </p:cNvSpPr>
          <p:nvPr/>
        </p:nvSpPr>
        <p:spPr>
          <a:xfrm>
            <a:off x="294922" y="5697363"/>
            <a:ext cx="5561100" cy="78281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" sz="2400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www.ezute.org.br</a:t>
            </a:r>
            <a:endParaRPr lang="en" sz="24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806" y="4706615"/>
            <a:ext cx="4860989" cy="20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r="12546"/>
          <a:stretch/>
        </p:blipFill>
        <p:spPr bwMode="auto">
          <a:xfrm>
            <a:off x="495972" y="1207698"/>
            <a:ext cx="10752873" cy="4330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19395" y="1921373"/>
            <a:ext cx="9677360" cy="3081946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lnSpc>
                <a:spcPct val="150000"/>
              </a:lnSpc>
            </a:pPr>
            <a:r>
              <a:rPr lang="pt-BR" sz="2400" b="1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VOLATILITY</a:t>
            </a:r>
            <a:r>
              <a:rPr lang="pt-BR" sz="24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 – </a:t>
            </a:r>
            <a:r>
              <a:rPr lang="pt-BR" sz="20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cenários e condições mudam rapidamente</a:t>
            </a:r>
          </a:p>
          <a:p>
            <a:pPr marL="266700">
              <a:lnSpc>
                <a:spcPct val="150000"/>
              </a:lnSpc>
            </a:pPr>
            <a:r>
              <a:rPr lang="pt-BR" sz="2400" b="1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UNCERTAINTY</a:t>
            </a:r>
            <a:r>
              <a:rPr lang="pt-BR" sz="24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pt-BR" sz="20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– existem pouquíssimas certezas</a:t>
            </a:r>
          </a:p>
          <a:p>
            <a:pPr marL="266700">
              <a:lnSpc>
                <a:spcPct val="150000"/>
              </a:lnSpc>
            </a:pPr>
            <a:r>
              <a:rPr lang="pt-BR" sz="2400" b="1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COMPLEXITY</a:t>
            </a:r>
            <a:r>
              <a:rPr lang="pt-BR" sz="24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  - </a:t>
            </a:r>
            <a:r>
              <a:rPr lang="pt-BR" sz="20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qualquer empreendimento envolve complexidades</a:t>
            </a:r>
          </a:p>
          <a:p>
            <a:pPr marL="266700">
              <a:lnSpc>
                <a:spcPct val="150000"/>
              </a:lnSpc>
            </a:pPr>
            <a:r>
              <a:rPr lang="pt-BR" sz="2400" b="1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AMBIGUITY</a:t>
            </a:r>
            <a:r>
              <a:rPr lang="pt-BR" sz="24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 – </a:t>
            </a:r>
            <a:r>
              <a:rPr lang="pt-BR" sz="2000" noProof="1" smtClean="0">
                <a:solidFill>
                  <a:prstClr val="white"/>
                </a:solidFill>
                <a:latin typeface="Century Gothic" panose="020B0502020202020204" pitchFamily="34" charset="0"/>
              </a:rPr>
              <a:t>escolhas são substituídas por dilemas</a:t>
            </a:r>
            <a:endParaRPr lang="pt-BR" sz="2000" noProof="1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50052" y="5955216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009999"/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Como o nosso país está se saindo nesse </a:t>
            </a:r>
            <a:r>
              <a:rPr lang="pt-BR" sz="2400" b="1" dirty="0" err="1" smtClean="0">
                <a:solidFill>
                  <a:srgbClr val="009999"/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MUndo</a:t>
            </a:r>
            <a:r>
              <a:rPr lang="pt-BR" sz="2400" b="1" dirty="0" smtClean="0">
                <a:solidFill>
                  <a:srgbClr val="009999"/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 </a:t>
            </a:r>
            <a:r>
              <a:rPr lang="pt-BR" sz="2400" b="1" dirty="0">
                <a:solidFill>
                  <a:srgbClr val="009999"/>
                </a:solidFill>
                <a:latin typeface="Century Gothic" panose="020B0502020202020204" pitchFamily="34" charset="0"/>
                <a:ea typeface="+mj-ea"/>
                <a:cs typeface="Gotham Light" pitchFamily="50" charset="0"/>
              </a:rPr>
              <a:t>VUCA?</a:t>
            </a: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539999" y="164709"/>
            <a:ext cx="11289143" cy="63695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MUNDO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VUCA </a:t>
            </a:r>
            <a:endParaRPr lang="pt-BR" b="1" dirty="0">
              <a:solidFill>
                <a:srgbClr val="009999"/>
              </a:solidFill>
              <a:latin typeface="Century Gothic" panose="020B0502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7650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CRESCENTE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MILITARIZAÇÃO MUNDIAL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/>
          <a:srcRect l="65980" t="48855" r="5381" b="5892"/>
          <a:stretch/>
        </p:blipFill>
        <p:spPr>
          <a:xfrm>
            <a:off x="1141047" y="801667"/>
            <a:ext cx="10087046" cy="523840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843340" y="6254469"/>
            <a:ext cx="371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FIESP/</a:t>
            </a:r>
            <a:r>
              <a:rPr lang="pt-BR" dirty="0" err="1" smtClean="0"/>
              <a:t>Comdefesa</a:t>
            </a:r>
            <a:r>
              <a:rPr lang="pt-BR" dirty="0" smtClean="0"/>
              <a:t> (A. </a:t>
            </a:r>
            <a:r>
              <a:rPr lang="pt-BR" dirty="0" err="1" smtClean="0"/>
              <a:t>Katsanos</a:t>
            </a:r>
            <a:r>
              <a:rPr lang="pt-BR" dirty="0" smtClean="0"/>
              <a:t>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23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GASTOS EM </a:t>
            </a:r>
            <a:r>
              <a:rPr lang="pt-BR" b="1" dirty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DEFESA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NO MUNDO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7394" t="36182" r="57860" b="18705"/>
          <a:stretch/>
        </p:blipFill>
        <p:spPr>
          <a:xfrm>
            <a:off x="1923518" y="1100494"/>
            <a:ext cx="7745506" cy="464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GASTOS EM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DEFESA NO MUNDO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7335" t="30078" r="38874" b="20703"/>
          <a:stretch/>
        </p:blipFill>
        <p:spPr>
          <a:xfrm>
            <a:off x="569625" y="968010"/>
            <a:ext cx="9859303" cy="50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GASTOS EM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DEFESA NO MUNDO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26977" t="12306" r="26904" b="12304"/>
          <a:stretch/>
        </p:blipFill>
        <p:spPr>
          <a:xfrm>
            <a:off x="2882059" y="830243"/>
            <a:ext cx="6558699" cy="602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Criacao3\Pictures\EZU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5060" y="6040072"/>
            <a:ext cx="263842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GASTOS EM </a:t>
            </a:r>
            <a:r>
              <a:rPr lang="pt-BR" b="1" dirty="0" smtClean="0">
                <a:solidFill>
                  <a:srgbClr val="009999"/>
                </a:solidFill>
                <a:latin typeface="Century Gothic" panose="020B0502020202020204" pitchFamily="34" charset="0"/>
                <a:cs typeface="Gotham Light" pitchFamily="50" charset="0"/>
              </a:rPr>
              <a:t>DEFESA NO MUNDO</a:t>
            </a:r>
            <a:r>
              <a:rPr lang="pt-BR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Gotham Light" pitchFamily="50" charset="0"/>
              </a:rPr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3353" t="18164" r="22841" b="17383"/>
          <a:stretch/>
        </p:blipFill>
        <p:spPr>
          <a:xfrm>
            <a:off x="2437327" y="801668"/>
            <a:ext cx="7778236" cy="52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2147</Words>
  <Application>Microsoft Office PowerPoint</Application>
  <PresentationFormat>Widescreen</PresentationFormat>
  <Paragraphs>248</Paragraphs>
  <Slides>38</Slides>
  <Notes>34</Notes>
  <HiddenSlides>0</HiddenSlides>
  <MMClips>1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Gotham Light</vt:lpstr>
      <vt:lpstr>Times New Roman</vt:lpstr>
      <vt:lpstr>Wingdings 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CRESCENTE MILITARIZAÇÃO MUNDIAL</vt:lpstr>
      <vt:lpstr>GASTOS EM DEFESA NO MUNDO</vt:lpstr>
      <vt:lpstr>GASTOS EM DEFESA NO MUNDO</vt:lpstr>
      <vt:lpstr>GASTOS EM DEFESA NO MUNDO </vt:lpstr>
      <vt:lpstr>GASTOS EM DEFESA NO MUNDO </vt:lpstr>
      <vt:lpstr>INVESTIMENTO EM DEFESA NO BRASIL</vt:lpstr>
      <vt:lpstr>REAPARELHAMENTO DAS FORÇAS</vt:lpstr>
      <vt:lpstr>Apresentação do PowerPoint</vt:lpstr>
      <vt:lpstr>PARCERIAS INTERNACIONAIS</vt:lpstr>
      <vt:lpstr>OFFSET – INSERÇÃO DA BID NO CICLO DE VIDA</vt:lpstr>
      <vt:lpstr>TECNOLOGIAS CRÍTICAS</vt:lpstr>
      <vt:lpstr>COMEX DE MATERIAL BÉLICO</vt:lpstr>
      <vt:lpstr>Apresentação do PowerPoint</vt:lpstr>
      <vt:lpstr>Apresentação do PowerPoint</vt:lpstr>
      <vt:lpstr>Apresentação do PowerPoint</vt:lpstr>
      <vt:lpstr>PERFIL DA BID</vt:lpstr>
      <vt:lpstr>DESAFIOS</vt:lpstr>
      <vt:lpstr>Apresentação do PowerPoint</vt:lpstr>
      <vt:lpstr>Apresentação do PowerPoint</vt:lpstr>
      <vt:lpstr>Apresentação do PowerPoint</vt:lpstr>
      <vt:lpstr>MODELOS DE INOVAÇÃO</vt:lpstr>
      <vt:lpstr>MODELO DE INOVAÇÃO BRITÂNICO</vt:lpstr>
      <vt:lpstr>MODELO DE  INOVAÇÃO BRITÂNICO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Criacao7</dc:creator>
  <cp:lastModifiedBy>Eduardo Marson Ferreira</cp:lastModifiedBy>
  <cp:revision>299</cp:revision>
  <dcterms:created xsi:type="dcterms:W3CDTF">2017-06-05T19:40:02Z</dcterms:created>
  <dcterms:modified xsi:type="dcterms:W3CDTF">2017-11-13T18:32:59Z</dcterms:modified>
</cp:coreProperties>
</file>