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notesMasterIdLst>
    <p:notesMasterId r:id="rId14"/>
  </p:notesMasterIdLst>
  <p:sldIdLst>
    <p:sldId id="256" r:id="rId2"/>
    <p:sldId id="1018" r:id="rId3"/>
    <p:sldId id="1023" r:id="rId4"/>
    <p:sldId id="1024" r:id="rId5"/>
    <p:sldId id="1020" r:id="rId6"/>
    <p:sldId id="1021" r:id="rId7"/>
    <p:sldId id="1022" r:id="rId8"/>
    <p:sldId id="1025" r:id="rId9"/>
    <p:sldId id="1019" r:id="rId10"/>
    <p:sldId id="997" r:id="rId11"/>
    <p:sldId id="1005" r:id="rId12"/>
    <p:sldId id="1026" r:id="rId13"/>
  </p:sldIdLst>
  <p:sldSz cx="18288000" cy="10287000"/>
  <p:notesSz cx="6797675" cy="9926638"/>
  <p:embeddedFontLst>
    <p:embeddedFont>
      <p:font typeface="Amasis MT Pro Black" panose="02040A04050005020304" pitchFamily="18" charset="0"/>
      <p:bold r:id="rId15"/>
    </p:embeddedFont>
    <p:embeddedFont>
      <p:font typeface="Anton" pitchFamily="2" charset="0"/>
      <p:regular r:id="rId16"/>
    </p:embeddedFon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Microsoft Tai Le" panose="020B0502040204020203" pitchFamily="34" charset="0"/>
      <p:regular r:id="rId21"/>
      <p:bold r:id="rId2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48" autoAdjust="0"/>
  </p:normalViewPr>
  <p:slideViewPr>
    <p:cSldViewPr>
      <p:cViewPr varScale="1">
        <p:scale>
          <a:sx n="60" d="100"/>
          <a:sy n="60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B8364-29C7-4044-9ADE-76B7ED9C51F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BA5A4-0156-4BC3-B83C-FD72A0FE8B58}">
      <dgm:prSet/>
      <dgm:spPr/>
      <dgm:t>
        <a:bodyPr/>
        <a:lstStyle/>
        <a:p>
          <a:r>
            <a:rPr lang="pt-BR" b="1"/>
            <a:t>O B2B  entre  as e</a:t>
          </a:r>
          <a:r>
            <a:rPr lang="pt-BR" b="1" i="0"/>
            <a:t>mpresas do  Simples </a:t>
          </a:r>
          <a:r>
            <a:rPr lang="pt-BR" b="1"/>
            <a:t>Nacional </a:t>
          </a:r>
          <a:r>
            <a:rPr lang="pt-BR" b="1" i="0"/>
            <a:t>que comercializam produtos ou prestam serviços a outras empresas.</a:t>
          </a:r>
          <a:endParaRPr lang="en-US"/>
        </a:p>
      </dgm:t>
    </dgm:pt>
    <dgm:pt modelId="{C83AC2ED-FE40-4D7D-84F6-F67D925E0985}" type="parTrans" cxnId="{8740E115-11FA-4379-9C67-87FE86C29C26}">
      <dgm:prSet/>
      <dgm:spPr/>
      <dgm:t>
        <a:bodyPr/>
        <a:lstStyle/>
        <a:p>
          <a:endParaRPr lang="en-US"/>
        </a:p>
      </dgm:t>
    </dgm:pt>
    <dgm:pt modelId="{0BFEFD88-275B-496B-991C-843E6F302DFB}" type="sibTrans" cxnId="{8740E115-11FA-4379-9C67-87FE86C29C26}">
      <dgm:prSet/>
      <dgm:spPr/>
      <dgm:t>
        <a:bodyPr/>
        <a:lstStyle/>
        <a:p>
          <a:endParaRPr lang="en-US"/>
        </a:p>
      </dgm:t>
    </dgm:pt>
    <dgm:pt modelId="{63794A66-435E-4549-BAD2-4BB2807F349E}">
      <dgm:prSet/>
      <dgm:spPr/>
      <dgm:t>
        <a:bodyPr/>
        <a:lstStyle/>
        <a:p>
          <a:r>
            <a:rPr lang="pt-BR"/>
            <a:t>Operações de empresas do SIMPLES com Lucro Presumido ou Real; </a:t>
          </a:r>
          <a:endParaRPr lang="en-US"/>
        </a:p>
      </dgm:t>
    </dgm:pt>
    <dgm:pt modelId="{E85A591C-A3DF-4AD7-B31B-60187FA27725}" type="parTrans" cxnId="{9D6006D1-FD95-4796-9D40-4C5CE1C3A7F5}">
      <dgm:prSet/>
      <dgm:spPr/>
      <dgm:t>
        <a:bodyPr/>
        <a:lstStyle/>
        <a:p>
          <a:endParaRPr lang="en-US"/>
        </a:p>
      </dgm:t>
    </dgm:pt>
    <dgm:pt modelId="{A26E8A98-D416-4D38-8547-48CAFEA6BB6F}" type="sibTrans" cxnId="{9D6006D1-FD95-4796-9D40-4C5CE1C3A7F5}">
      <dgm:prSet/>
      <dgm:spPr/>
      <dgm:t>
        <a:bodyPr/>
        <a:lstStyle/>
        <a:p>
          <a:endParaRPr lang="en-US"/>
        </a:p>
      </dgm:t>
    </dgm:pt>
    <dgm:pt modelId="{89963C44-5F77-47A4-B7AF-FCC5A3739A44}">
      <dgm:prSet/>
      <dgm:spPr/>
      <dgm:t>
        <a:bodyPr/>
        <a:lstStyle/>
        <a:p>
          <a:r>
            <a:rPr lang="pt-BR"/>
            <a:t>Regimes específicos e alíquotas reduzidas integradas nas cadeias produtivas;</a:t>
          </a:r>
          <a:endParaRPr lang="en-US"/>
        </a:p>
      </dgm:t>
    </dgm:pt>
    <dgm:pt modelId="{1BA0A580-7E72-4A90-AB5F-CF27B71B9A77}" type="parTrans" cxnId="{4AAD0EBF-4698-4F98-B443-20EA21D2CD46}">
      <dgm:prSet/>
      <dgm:spPr/>
      <dgm:t>
        <a:bodyPr/>
        <a:lstStyle/>
        <a:p>
          <a:endParaRPr lang="en-US"/>
        </a:p>
      </dgm:t>
    </dgm:pt>
    <dgm:pt modelId="{B18DF348-7252-435B-9595-51A2E1A49556}" type="sibTrans" cxnId="{4AAD0EBF-4698-4F98-B443-20EA21D2CD46}">
      <dgm:prSet/>
      <dgm:spPr/>
      <dgm:t>
        <a:bodyPr/>
        <a:lstStyle/>
        <a:p>
          <a:endParaRPr lang="en-US"/>
        </a:p>
      </dgm:t>
    </dgm:pt>
    <dgm:pt modelId="{53FA56F1-9B05-4131-AAC0-4B864251B604}">
      <dgm:prSet/>
      <dgm:spPr/>
      <dgm:t>
        <a:bodyPr/>
        <a:lstStyle/>
        <a:p>
          <a:r>
            <a:rPr lang="pt-BR"/>
            <a:t>Relação dos itens da cesta básica nacional e com alíquota zero/reduzida;</a:t>
          </a:r>
          <a:endParaRPr lang="en-US"/>
        </a:p>
      </dgm:t>
    </dgm:pt>
    <dgm:pt modelId="{B6FD23CB-20F7-45CF-BC16-772F1852A4F9}" type="parTrans" cxnId="{0DA85D6E-AC99-43BC-B9E0-6944386CDCA8}">
      <dgm:prSet/>
      <dgm:spPr/>
      <dgm:t>
        <a:bodyPr/>
        <a:lstStyle/>
        <a:p>
          <a:endParaRPr lang="en-US"/>
        </a:p>
      </dgm:t>
    </dgm:pt>
    <dgm:pt modelId="{9AFB43E6-E4FB-484E-8A4D-A55EDC797D08}" type="sibTrans" cxnId="{0DA85D6E-AC99-43BC-B9E0-6944386CDCA8}">
      <dgm:prSet/>
      <dgm:spPr/>
      <dgm:t>
        <a:bodyPr/>
        <a:lstStyle/>
        <a:p>
          <a:endParaRPr lang="en-US"/>
        </a:p>
      </dgm:t>
    </dgm:pt>
    <dgm:pt modelId="{8AB1A967-1296-49B8-A4ED-19DB0795F869}">
      <dgm:prSet/>
      <dgm:spPr/>
      <dgm:t>
        <a:bodyPr/>
        <a:lstStyle/>
        <a:p>
          <a:r>
            <a:rPr lang="pt-BR"/>
            <a:t>O “USO e CONSUMO PESSOAL”, que não permitirá crédito do IVA DUAL (CBS+IBS);</a:t>
          </a:r>
          <a:endParaRPr lang="en-US"/>
        </a:p>
      </dgm:t>
    </dgm:pt>
    <dgm:pt modelId="{0063DC03-FC17-4E51-A7CE-0FD8B3A05852}" type="parTrans" cxnId="{5E089AB7-1E17-422E-B747-FBDA5FEB9737}">
      <dgm:prSet/>
      <dgm:spPr/>
      <dgm:t>
        <a:bodyPr/>
        <a:lstStyle/>
        <a:p>
          <a:endParaRPr lang="en-US"/>
        </a:p>
      </dgm:t>
    </dgm:pt>
    <dgm:pt modelId="{86AA4DA4-0B27-423C-8022-23FE890F240C}" type="sibTrans" cxnId="{5E089AB7-1E17-422E-B747-FBDA5FEB9737}">
      <dgm:prSet/>
      <dgm:spPr/>
      <dgm:t>
        <a:bodyPr/>
        <a:lstStyle/>
        <a:p>
          <a:endParaRPr lang="en-US"/>
        </a:p>
      </dgm:t>
    </dgm:pt>
    <dgm:pt modelId="{BAA5F63E-6054-4E8B-8CFF-4FDC519660A2}">
      <dgm:prSet/>
      <dgm:spPr/>
      <dgm:t>
        <a:bodyPr/>
        <a:lstStyle/>
        <a:p>
          <a:r>
            <a:rPr lang="pt-BR" dirty="0"/>
            <a:t>Elevado esforço fiscal da união, estado e </a:t>
          </a:r>
          <a:r>
            <a:rPr lang="pt-BR" dirty="0" err="1"/>
            <a:t>municipio</a:t>
          </a:r>
          <a:r>
            <a:rPr lang="pt-BR" dirty="0"/>
            <a:t>;</a:t>
          </a:r>
          <a:endParaRPr lang="en-US" dirty="0"/>
        </a:p>
      </dgm:t>
    </dgm:pt>
    <dgm:pt modelId="{EF9693F3-DCAE-4B14-BA10-AF74E6347E45}" type="parTrans" cxnId="{2A0C5399-AD75-4631-9229-370010C3BECD}">
      <dgm:prSet/>
      <dgm:spPr/>
      <dgm:t>
        <a:bodyPr/>
        <a:lstStyle/>
        <a:p>
          <a:endParaRPr lang="en-US"/>
        </a:p>
      </dgm:t>
    </dgm:pt>
    <dgm:pt modelId="{0ED08807-10B8-4633-9E89-CBC2BF97F7D8}" type="sibTrans" cxnId="{2A0C5399-AD75-4631-9229-370010C3BECD}">
      <dgm:prSet/>
      <dgm:spPr/>
      <dgm:t>
        <a:bodyPr/>
        <a:lstStyle/>
        <a:p>
          <a:endParaRPr lang="en-US"/>
        </a:p>
      </dgm:t>
    </dgm:pt>
    <dgm:pt modelId="{B9029BA2-E0C6-40CB-BAED-43D12BB189CB}">
      <dgm:prSet/>
      <dgm:spPr/>
      <dgm:t>
        <a:bodyPr/>
        <a:lstStyle/>
        <a:p>
          <a:r>
            <a:rPr lang="pt-BR"/>
            <a:t>Longo tempo de convívio entre dois modelos BEM DIFERENTES (2026 a 2032); e</a:t>
          </a:r>
          <a:endParaRPr lang="en-US"/>
        </a:p>
      </dgm:t>
    </dgm:pt>
    <dgm:pt modelId="{0B5AE240-D5B5-4EDC-ABB9-ACB6799901E0}" type="parTrans" cxnId="{BC92F249-D1D1-4F5F-8E85-39364A0C1AC9}">
      <dgm:prSet/>
      <dgm:spPr/>
      <dgm:t>
        <a:bodyPr/>
        <a:lstStyle/>
        <a:p>
          <a:endParaRPr lang="en-US"/>
        </a:p>
      </dgm:t>
    </dgm:pt>
    <dgm:pt modelId="{2DECE875-7AEB-4244-900A-A04C8E39E21D}" type="sibTrans" cxnId="{BC92F249-D1D1-4F5F-8E85-39364A0C1AC9}">
      <dgm:prSet/>
      <dgm:spPr/>
      <dgm:t>
        <a:bodyPr/>
        <a:lstStyle/>
        <a:p>
          <a:endParaRPr lang="en-US"/>
        </a:p>
      </dgm:t>
    </dgm:pt>
    <dgm:pt modelId="{604CF982-8387-49D0-8CFB-F36D0E141AAC}">
      <dgm:prSet/>
      <dgm:spPr/>
      <dgm:t>
        <a:bodyPr/>
        <a:lstStyle/>
        <a:p>
          <a:r>
            <a:rPr lang="pt-BR"/>
            <a:t>Risco de judicialização e risco político.</a:t>
          </a:r>
          <a:endParaRPr lang="en-US"/>
        </a:p>
      </dgm:t>
    </dgm:pt>
    <dgm:pt modelId="{57AEDFF6-AF43-4589-BB48-A2974F606BF6}" type="parTrans" cxnId="{4D996D7E-9113-4D30-BCFC-D7928921BD47}">
      <dgm:prSet/>
      <dgm:spPr/>
      <dgm:t>
        <a:bodyPr/>
        <a:lstStyle/>
        <a:p>
          <a:endParaRPr lang="en-US"/>
        </a:p>
      </dgm:t>
    </dgm:pt>
    <dgm:pt modelId="{05DDA354-DC71-4710-8B2B-09B5D9371E7C}" type="sibTrans" cxnId="{4D996D7E-9113-4D30-BCFC-D7928921BD47}">
      <dgm:prSet/>
      <dgm:spPr/>
      <dgm:t>
        <a:bodyPr/>
        <a:lstStyle/>
        <a:p>
          <a:endParaRPr lang="en-US"/>
        </a:p>
      </dgm:t>
    </dgm:pt>
    <dgm:pt modelId="{D91946A6-91B2-4FC2-A444-894DA885485D}" type="pres">
      <dgm:prSet presAssocID="{61DB8364-29C7-4044-9ADE-76B7ED9C51FF}" presName="Name0" presStyleCnt="0">
        <dgm:presLayoutVars>
          <dgm:dir/>
          <dgm:resizeHandles val="exact"/>
        </dgm:presLayoutVars>
      </dgm:prSet>
      <dgm:spPr/>
    </dgm:pt>
    <dgm:pt modelId="{90E00077-F399-4576-ABC6-911BB9A37346}" type="pres">
      <dgm:prSet presAssocID="{74CBA5A4-0156-4BC3-B83C-FD72A0FE8B58}" presName="node" presStyleLbl="node1" presStyleIdx="0" presStyleCnt="8">
        <dgm:presLayoutVars>
          <dgm:bulletEnabled val="1"/>
        </dgm:presLayoutVars>
      </dgm:prSet>
      <dgm:spPr/>
    </dgm:pt>
    <dgm:pt modelId="{B28B6214-C9E7-4C44-A891-AF159BA77F9B}" type="pres">
      <dgm:prSet presAssocID="{0BFEFD88-275B-496B-991C-843E6F302DFB}" presName="sibTrans" presStyleLbl="sibTrans1D1" presStyleIdx="0" presStyleCnt="7"/>
      <dgm:spPr/>
    </dgm:pt>
    <dgm:pt modelId="{43FBA994-365E-4F87-96E1-8726C969807E}" type="pres">
      <dgm:prSet presAssocID="{0BFEFD88-275B-496B-991C-843E6F302DFB}" presName="connectorText" presStyleLbl="sibTrans1D1" presStyleIdx="0" presStyleCnt="7"/>
      <dgm:spPr/>
    </dgm:pt>
    <dgm:pt modelId="{147D0B59-5709-4F31-8DB8-023EFD5CDFB0}" type="pres">
      <dgm:prSet presAssocID="{63794A66-435E-4549-BAD2-4BB2807F349E}" presName="node" presStyleLbl="node1" presStyleIdx="1" presStyleCnt="8">
        <dgm:presLayoutVars>
          <dgm:bulletEnabled val="1"/>
        </dgm:presLayoutVars>
      </dgm:prSet>
      <dgm:spPr/>
    </dgm:pt>
    <dgm:pt modelId="{6126AFB5-C19C-480F-ACE9-BBDA83FAEAC4}" type="pres">
      <dgm:prSet presAssocID="{A26E8A98-D416-4D38-8547-48CAFEA6BB6F}" presName="sibTrans" presStyleLbl="sibTrans1D1" presStyleIdx="1" presStyleCnt="7"/>
      <dgm:spPr/>
    </dgm:pt>
    <dgm:pt modelId="{80C9080A-F53D-45EB-907B-C2AB3F89B7D8}" type="pres">
      <dgm:prSet presAssocID="{A26E8A98-D416-4D38-8547-48CAFEA6BB6F}" presName="connectorText" presStyleLbl="sibTrans1D1" presStyleIdx="1" presStyleCnt="7"/>
      <dgm:spPr/>
    </dgm:pt>
    <dgm:pt modelId="{96A49D50-2AAE-4B18-97A5-1CA78DFD58C6}" type="pres">
      <dgm:prSet presAssocID="{89963C44-5F77-47A4-B7AF-FCC5A3739A44}" presName="node" presStyleLbl="node1" presStyleIdx="2" presStyleCnt="8">
        <dgm:presLayoutVars>
          <dgm:bulletEnabled val="1"/>
        </dgm:presLayoutVars>
      </dgm:prSet>
      <dgm:spPr/>
    </dgm:pt>
    <dgm:pt modelId="{A0A4CC6C-CAB9-4211-8BA9-FD04AC7CE0B9}" type="pres">
      <dgm:prSet presAssocID="{B18DF348-7252-435B-9595-51A2E1A49556}" presName="sibTrans" presStyleLbl="sibTrans1D1" presStyleIdx="2" presStyleCnt="7"/>
      <dgm:spPr/>
    </dgm:pt>
    <dgm:pt modelId="{E4754C5D-4F6F-486F-8F27-5CE0679EC3E4}" type="pres">
      <dgm:prSet presAssocID="{B18DF348-7252-435B-9595-51A2E1A49556}" presName="connectorText" presStyleLbl="sibTrans1D1" presStyleIdx="2" presStyleCnt="7"/>
      <dgm:spPr/>
    </dgm:pt>
    <dgm:pt modelId="{BE81BCB8-5B85-4E0C-8C21-047CB25FEBFF}" type="pres">
      <dgm:prSet presAssocID="{53FA56F1-9B05-4131-AAC0-4B864251B604}" presName="node" presStyleLbl="node1" presStyleIdx="3" presStyleCnt="8">
        <dgm:presLayoutVars>
          <dgm:bulletEnabled val="1"/>
        </dgm:presLayoutVars>
      </dgm:prSet>
      <dgm:spPr/>
    </dgm:pt>
    <dgm:pt modelId="{BC3AFD19-5F8A-420B-BBE2-1AEBE9360384}" type="pres">
      <dgm:prSet presAssocID="{9AFB43E6-E4FB-484E-8A4D-A55EDC797D08}" presName="sibTrans" presStyleLbl="sibTrans1D1" presStyleIdx="3" presStyleCnt="7"/>
      <dgm:spPr/>
    </dgm:pt>
    <dgm:pt modelId="{F386D893-7993-4F42-A284-0BBBCA0F2ECC}" type="pres">
      <dgm:prSet presAssocID="{9AFB43E6-E4FB-484E-8A4D-A55EDC797D08}" presName="connectorText" presStyleLbl="sibTrans1D1" presStyleIdx="3" presStyleCnt="7"/>
      <dgm:spPr/>
    </dgm:pt>
    <dgm:pt modelId="{FDB18F19-ED14-4392-A52A-DE6E9F4C040E}" type="pres">
      <dgm:prSet presAssocID="{8AB1A967-1296-49B8-A4ED-19DB0795F869}" presName="node" presStyleLbl="node1" presStyleIdx="4" presStyleCnt="8">
        <dgm:presLayoutVars>
          <dgm:bulletEnabled val="1"/>
        </dgm:presLayoutVars>
      </dgm:prSet>
      <dgm:spPr/>
    </dgm:pt>
    <dgm:pt modelId="{38AD82B9-66F7-4039-9549-CB5A334B1131}" type="pres">
      <dgm:prSet presAssocID="{86AA4DA4-0B27-423C-8022-23FE890F240C}" presName="sibTrans" presStyleLbl="sibTrans1D1" presStyleIdx="4" presStyleCnt="7"/>
      <dgm:spPr/>
    </dgm:pt>
    <dgm:pt modelId="{557E20A2-6285-4F52-A271-7422B1EC061F}" type="pres">
      <dgm:prSet presAssocID="{86AA4DA4-0B27-423C-8022-23FE890F240C}" presName="connectorText" presStyleLbl="sibTrans1D1" presStyleIdx="4" presStyleCnt="7"/>
      <dgm:spPr/>
    </dgm:pt>
    <dgm:pt modelId="{1A3D95C6-38BD-43B1-BCE1-EA756625B774}" type="pres">
      <dgm:prSet presAssocID="{BAA5F63E-6054-4E8B-8CFF-4FDC519660A2}" presName="node" presStyleLbl="node1" presStyleIdx="5" presStyleCnt="8">
        <dgm:presLayoutVars>
          <dgm:bulletEnabled val="1"/>
        </dgm:presLayoutVars>
      </dgm:prSet>
      <dgm:spPr/>
    </dgm:pt>
    <dgm:pt modelId="{43832406-7C36-4900-B9E0-157F88626925}" type="pres">
      <dgm:prSet presAssocID="{0ED08807-10B8-4633-9E89-CBC2BF97F7D8}" presName="sibTrans" presStyleLbl="sibTrans1D1" presStyleIdx="5" presStyleCnt="7"/>
      <dgm:spPr/>
    </dgm:pt>
    <dgm:pt modelId="{6533AEAE-27F0-48A5-8E12-EAD1228BC6B9}" type="pres">
      <dgm:prSet presAssocID="{0ED08807-10B8-4633-9E89-CBC2BF97F7D8}" presName="connectorText" presStyleLbl="sibTrans1D1" presStyleIdx="5" presStyleCnt="7"/>
      <dgm:spPr/>
    </dgm:pt>
    <dgm:pt modelId="{719CBD97-4435-4634-B5D8-6240574E0E4C}" type="pres">
      <dgm:prSet presAssocID="{B9029BA2-E0C6-40CB-BAED-43D12BB189CB}" presName="node" presStyleLbl="node1" presStyleIdx="6" presStyleCnt="8">
        <dgm:presLayoutVars>
          <dgm:bulletEnabled val="1"/>
        </dgm:presLayoutVars>
      </dgm:prSet>
      <dgm:spPr/>
    </dgm:pt>
    <dgm:pt modelId="{FB1DAA78-B6D0-46D5-A56B-1BC6D1F9C4E7}" type="pres">
      <dgm:prSet presAssocID="{2DECE875-7AEB-4244-900A-A04C8E39E21D}" presName="sibTrans" presStyleLbl="sibTrans1D1" presStyleIdx="6" presStyleCnt="7"/>
      <dgm:spPr/>
    </dgm:pt>
    <dgm:pt modelId="{63F52628-15B4-40FE-AA28-212112091E53}" type="pres">
      <dgm:prSet presAssocID="{2DECE875-7AEB-4244-900A-A04C8E39E21D}" presName="connectorText" presStyleLbl="sibTrans1D1" presStyleIdx="6" presStyleCnt="7"/>
      <dgm:spPr/>
    </dgm:pt>
    <dgm:pt modelId="{43BF7D22-39E4-465D-877D-80253F490298}" type="pres">
      <dgm:prSet presAssocID="{604CF982-8387-49D0-8CFB-F36D0E141AAC}" presName="node" presStyleLbl="node1" presStyleIdx="7" presStyleCnt="8">
        <dgm:presLayoutVars>
          <dgm:bulletEnabled val="1"/>
        </dgm:presLayoutVars>
      </dgm:prSet>
      <dgm:spPr/>
    </dgm:pt>
  </dgm:ptLst>
  <dgm:cxnLst>
    <dgm:cxn modelId="{1DDA890B-0B60-423C-92AE-29581D15097A}" type="presOf" srcId="{0ED08807-10B8-4633-9E89-CBC2BF97F7D8}" destId="{43832406-7C36-4900-B9E0-157F88626925}" srcOrd="0" destOrd="0" presId="urn:microsoft.com/office/officeart/2016/7/layout/RepeatingBendingProcessNew"/>
    <dgm:cxn modelId="{A0DA210F-074C-4BF6-A62B-5662669F052C}" type="presOf" srcId="{B18DF348-7252-435B-9595-51A2E1A49556}" destId="{A0A4CC6C-CAB9-4211-8BA9-FD04AC7CE0B9}" srcOrd="0" destOrd="0" presId="urn:microsoft.com/office/officeart/2016/7/layout/RepeatingBendingProcessNew"/>
    <dgm:cxn modelId="{8740E115-11FA-4379-9C67-87FE86C29C26}" srcId="{61DB8364-29C7-4044-9ADE-76B7ED9C51FF}" destId="{74CBA5A4-0156-4BC3-B83C-FD72A0FE8B58}" srcOrd="0" destOrd="0" parTransId="{C83AC2ED-FE40-4D7D-84F6-F67D925E0985}" sibTransId="{0BFEFD88-275B-496B-991C-843E6F302DFB}"/>
    <dgm:cxn modelId="{ACFCDA16-FBD4-4586-B2C1-EBEC0355B213}" type="presOf" srcId="{B18DF348-7252-435B-9595-51A2E1A49556}" destId="{E4754C5D-4F6F-486F-8F27-5CE0679EC3E4}" srcOrd="1" destOrd="0" presId="urn:microsoft.com/office/officeart/2016/7/layout/RepeatingBendingProcessNew"/>
    <dgm:cxn modelId="{DBDD531F-AD1C-454D-9C26-A6DBA59C30B0}" type="presOf" srcId="{A26E8A98-D416-4D38-8547-48CAFEA6BB6F}" destId="{6126AFB5-C19C-480F-ACE9-BBDA83FAEAC4}" srcOrd="0" destOrd="0" presId="urn:microsoft.com/office/officeart/2016/7/layout/RepeatingBendingProcessNew"/>
    <dgm:cxn modelId="{D12C3B20-5C07-44A8-B7AE-1C5B8B9BAC7B}" type="presOf" srcId="{63794A66-435E-4549-BAD2-4BB2807F349E}" destId="{147D0B59-5709-4F31-8DB8-023EFD5CDFB0}" srcOrd="0" destOrd="0" presId="urn:microsoft.com/office/officeart/2016/7/layout/RepeatingBendingProcessNew"/>
    <dgm:cxn modelId="{3D561725-B884-465F-AB9C-FEF247F2F124}" type="presOf" srcId="{89963C44-5F77-47A4-B7AF-FCC5A3739A44}" destId="{96A49D50-2AAE-4B18-97A5-1CA78DFD58C6}" srcOrd="0" destOrd="0" presId="urn:microsoft.com/office/officeart/2016/7/layout/RepeatingBendingProcessNew"/>
    <dgm:cxn modelId="{FAE64425-3ADD-4ADD-B03D-3B6989BE339F}" type="presOf" srcId="{9AFB43E6-E4FB-484E-8A4D-A55EDC797D08}" destId="{BC3AFD19-5F8A-420B-BBE2-1AEBE9360384}" srcOrd="0" destOrd="0" presId="urn:microsoft.com/office/officeart/2016/7/layout/RepeatingBendingProcessNew"/>
    <dgm:cxn modelId="{B049962C-BDA0-4569-893C-00318D020492}" type="presOf" srcId="{2DECE875-7AEB-4244-900A-A04C8E39E21D}" destId="{63F52628-15B4-40FE-AA28-212112091E53}" srcOrd="1" destOrd="0" presId="urn:microsoft.com/office/officeart/2016/7/layout/RepeatingBendingProcessNew"/>
    <dgm:cxn modelId="{F2F90464-7BD9-459E-A8BA-419844FA0A9D}" type="presOf" srcId="{0BFEFD88-275B-496B-991C-843E6F302DFB}" destId="{43FBA994-365E-4F87-96E1-8726C969807E}" srcOrd="1" destOrd="0" presId="urn:microsoft.com/office/officeart/2016/7/layout/RepeatingBendingProcessNew"/>
    <dgm:cxn modelId="{3D7BDB69-5886-4615-8438-C4F000A4F0B6}" type="presOf" srcId="{BAA5F63E-6054-4E8B-8CFF-4FDC519660A2}" destId="{1A3D95C6-38BD-43B1-BCE1-EA756625B774}" srcOrd="0" destOrd="0" presId="urn:microsoft.com/office/officeart/2016/7/layout/RepeatingBendingProcessNew"/>
    <dgm:cxn modelId="{BC92F249-D1D1-4F5F-8E85-39364A0C1AC9}" srcId="{61DB8364-29C7-4044-9ADE-76B7ED9C51FF}" destId="{B9029BA2-E0C6-40CB-BAED-43D12BB189CB}" srcOrd="6" destOrd="0" parTransId="{0B5AE240-D5B5-4EDC-ABB9-ACB6799901E0}" sibTransId="{2DECE875-7AEB-4244-900A-A04C8E39E21D}"/>
    <dgm:cxn modelId="{0DA85D6E-AC99-43BC-B9E0-6944386CDCA8}" srcId="{61DB8364-29C7-4044-9ADE-76B7ED9C51FF}" destId="{53FA56F1-9B05-4131-AAC0-4B864251B604}" srcOrd="3" destOrd="0" parTransId="{B6FD23CB-20F7-45CF-BC16-772F1852A4F9}" sibTransId="{9AFB43E6-E4FB-484E-8A4D-A55EDC797D08}"/>
    <dgm:cxn modelId="{4D996D7E-9113-4D30-BCFC-D7928921BD47}" srcId="{61DB8364-29C7-4044-9ADE-76B7ED9C51FF}" destId="{604CF982-8387-49D0-8CFB-F36D0E141AAC}" srcOrd="7" destOrd="0" parTransId="{57AEDFF6-AF43-4589-BB48-A2974F606BF6}" sibTransId="{05DDA354-DC71-4710-8B2B-09B5D9371E7C}"/>
    <dgm:cxn modelId="{2157C782-DC5E-45F4-A252-CE0821BDA3CC}" type="presOf" srcId="{53FA56F1-9B05-4131-AAC0-4B864251B604}" destId="{BE81BCB8-5B85-4E0C-8C21-047CB25FEBFF}" srcOrd="0" destOrd="0" presId="urn:microsoft.com/office/officeart/2016/7/layout/RepeatingBendingProcessNew"/>
    <dgm:cxn modelId="{17C97490-036E-404D-96B6-7E861A4B4E16}" type="presOf" srcId="{604CF982-8387-49D0-8CFB-F36D0E141AAC}" destId="{43BF7D22-39E4-465D-877D-80253F490298}" srcOrd="0" destOrd="0" presId="urn:microsoft.com/office/officeart/2016/7/layout/RepeatingBendingProcessNew"/>
    <dgm:cxn modelId="{7434B194-4DE5-4262-9E91-124481CF17CC}" type="presOf" srcId="{74CBA5A4-0156-4BC3-B83C-FD72A0FE8B58}" destId="{90E00077-F399-4576-ABC6-911BB9A37346}" srcOrd="0" destOrd="0" presId="urn:microsoft.com/office/officeart/2016/7/layout/RepeatingBendingProcessNew"/>
    <dgm:cxn modelId="{92617095-AE02-44AA-BCA3-D71685907455}" type="presOf" srcId="{61DB8364-29C7-4044-9ADE-76B7ED9C51FF}" destId="{D91946A6-91B2-4FC2-A444-894DA885485D}" srcOrd="0" destOrd="0" presId="urn:microsoft.com/office/officeart/2016/7/layout/RepeatingBendingProcessNew"/>
    <dgm:cxn modelId="{2A0C5399-AD75-4631-9229-370010C3BECD}" srcId="{61DB8364-29C7-4044-9ADE-76B7ED9C51FF}" destId="{BAA5F63E-6054-4E8B-8CFF-4FDC519660A2}" srcOrd="5" destOrd="0" parTransId="{EF9693F3-DCAE-4B14-BA10-AF74E6347E45}" sibTransId="{0ED08807-10B8-4633-9E89-CBC2BF97F7D8}"/>
    <dgm:cxn modelId="{7ACBC3A6-CEB6-42EC-AE13-2E4C7783DF97}" type="presOf" srcId="{86AA4DA4-0B27-423C-8022-23FE890F240C}" destId="{38AD82B9-66F7-4039-9549-CB5A334B1131}" srcOrd="0" destOrd="0" presId="urn:microsoft.com/office/officeart/2016/7/layout/RepeatingBendingProcessNew"/>
    <dgm:cxn modelId="{CE7040AC-A5E9-49CF-AD59-89593234ADD2}" type="presOf" srcId="{B9029BA2-E0C6-40CB-BAED-43D12BB189CB}" destId="{719CBD97-4435-4634-B5D8-6240574E0E4C}" srcOrd="0" destOrd="0" presId="urn:microsoft.com/office/officeart/2016/7/layout/RepeatingBendingProcessNew"/>
    <dgm:cxn modelId="{311B8CB3-380D-46C8-A13F-6B632DA8A461}" type="presOf" srcId="{2DECE875-7AEB-4244-900A-A04C8E39E21D}" destId="{FB1DAA78-B6D0-46D5-A56B-1BC6D1F9C4E7}" srcOrd="0" destOrd="0" presId="urn:microsoft.com/office/officeart/2016/7/layout/RepeatingBendingProcessNew"/>
    <dgm:cxn modelId="{5E089AB7-1E17-422E-B747-FBDA5FEB9737}" srcId="{61DB8364-29C7-4044-9ADE-76B7ED9C51FF}" destId="{8AB1A967-1296-49B8-A4ED-19DB0795F869}" srcOrd="4" destOrd="0" parTransId="{0063DC03-FC17-4E51-A7CE-0FD8B3A05852}" sibTransId="{86AA4DA4-0B27-423C-8022-23FE890F240C}"/>
    <dgm:cxn modelId="{4AAD0EBF-4698-4F98-B443-20EA21D2CD46}" srcId="{61DB8364-29C7-4044-9ADE-76B7ED9C51FF}" destId="{89963C44-5F77-47A4-B7AF-FCC5A3739A44}" srcOrd="2" destOrd="0" parTransId="{1BA0A580-7E72-4A90-AB5F-CF27B71B9A77}" sibTransId="{B18DF348-7252-435B-9595-51A2E1A49556}"/>
    <dgm:cxn modelId="{D7717BC2-086F-4F5F-96D6-E47053E9B4F9}" type="presOf" srcId="{86AA4DA4-0B27-423C-8022-23FE890F240C}" destId="{557E20A2-6285-4F52-A271-7422B1EC061F}" srcOrd="1" destOrd="0" presId="urn:microsoft.com/office/officeart/2016/7/layout/RepeatingBendingProcessNew"/>
    <dgm:cxn modelId="{FFED5AC9-BCD7-4401-8005-96805D552095}" type="presOf" srcId="{0ED08807-10B8-4633-9E89-CBC2BF97F7D8}" destId="{6533AEAE-27F0-48A5-8E12-EAD1228BC6B9}" srcOrd="1" destOrd="0" presId="urn:microsoft.com/office/officeart/2016/7/layout/RepeatingBendingProcessNew"/>
    <dgm:cxn modelId="{9D6006D1-FD95-4796-9D40-4C5CE1C3A7F5}" srcId="{61DB8364-29C7-4044-9ADE-76B7ED9C51FF}" destId="{63794A66-435E-4549-BAD2-4BB2807F349E}" srcOrd="1" destOrd="0" parTransId="{E85A591C-A3DF-4AD7-B31B-60187FA27725}" sibTransId="{A26E8A98-D416-4D38-8547-48CAFEA6BB6F}"/>
    <dgm:cxn modelId="{8BCA30D6-E5A8-41A0-A55C-5C8521556834}" type="presOf" srcId="{8AB1A967-1296-49B8-A4ED-19DB0795F869}" destId="{FDB18F19-ED14-4392-A52A-DE6E9F4C040E}" srcOrd="0" destOrd="0" presId="urn:microsoft.com/office/officeart/2016/7/layout/RepeatingBendingProcessNew"/>
    <dgm:cxn modelId="{17E74CE0-FB97-4F7E-AC75-0636E197D213}" type="presOf" srcId="{0BFEFD88-275B-496B-991C-843E6F302DFB}" destId="{B28B6214-C9E7-4C44-A891-AF159BA77F9B}" srcOrd="0" destOrd="0" presId="urn:microsoft.com/office/officeart/2016/7/layout/RepeatingBendingProcessNew"/>
    <dgm:cxn modelId="{384A9CE7-66EF-4159-9F9C-F427C23B7599}" type="presOf" srcId="{A26E8A98-D416-4D38-8547-48CAFEA6BB6F}" destId="{80C9080A-F53D-45EB-907B-C2AB3F89B7D8}" srcOrd="1" destOrd="0" presId="urn:microsoft.com/office/officeart/2016/7/layout/RepeatingBendingProcessNew"/>
    <dgm:cxn modelId="{1F6A09EB-0075-49AF-9721-5F4DA062FE9D}" type="presOf" srcId="{9AFB43E6-E4FB-484E-8A4D-A55EDC797D08}" destId="{F386D893-7993-4F42-A284-0BBBCA0F2ECC}" srcOrd="1" destOrd="0" presId="urn:microsoft.com/office/officeart/2016/7/layout/RepeatingBendingProcessNew"/>
    <dgm:cxn modelId="{D0B67013-27B9-4F92-A923-CDC182020836}" type="presParOf" srcId="{D91946A6-91B2-4FC2-A444-894DA885485D}" destId="{90E00077-F399-4576-ABC6-911BB9A37346}" srcOrd="0" destOrd="0" presId="urn:microsoft.com/office/officeart/2016/7/layout/RepeatingBendingProcessNew"/>
    <dgm:cxn modelId="{B186DEC9-6FBA-43B5-A938-2865A65AF7A4}" type="presParOf" srcId="{D91946A6-91B2-4FC2-A444-894DA885485D}" destId="{B28B6214-C9E7-4C44-A891-AF159BA77F9B}" srcOrd="1" destOrd="0" presId="urn:microsoft.com/office/officeart/2016/7/layout/RepeatingBendingProcessNew"/>
    <dgm:cxn modelId="{62501973-8898-45F8-B93D-CCC7C866D701}" type="presParOf" srcId="{B28B6214-C9E7-4C44-A891-AF159BA77F9B}" destId="{43FBA994-365E-4F87-96E1-8726C969807E}" srcOrd="0" destOrd="0" presId="urn:microsoft.com/office/officeart/2016/7/layout/RepeatingBendingProcessNew"/>
    <dgm:cxn modelId="{573F6BBB-07A4-4878-8733-386FDDA02309}" type="presParOf" srcId="{D91946A6-91B2-4FC2-A444-894DA885485D}" destId="{147D0B59-5709-4F31-8DB8-023EFD5CDFB0}" srcOrd="2" destOrd="0" presId="urn:microsoft.com/office/officeart/2016/7/layout/RepeatingBendingProcessNew"/>
    <dgm:cxn modelId="{E6F761E7-E444-4018-9095-AADB66A11A46}" type="presParOf" srcId="{D91946A6-91B2-4FC2-A444-894DA885485D}" destId="{6126AFB5-C19C-480F-ACE9-BBDA83FAEAC4}" srcOrd="3" destOrd="0" presId="urn:microsoft.com/office/officeart/2016/7/layout/RepeatingBendingProcessNew"/>
    <dgm:cxn modelId="{9FE5CFC5-1F48-4163-8004-A77C09B1C5FA}" type="presParOf" srcId="{6126AFB5-C19C-480F-ACE9-BBDA83FAEAC4}" destId="{80C9080A-F53D-45EB-907B-C2AB3F89B7D8}" srcOrd="0" destOrd="0" presId="urn:microsoft.com/office/officeart/2016/7/layout/RepeatingBendingProcessNew"/>
    <dgm:cxn modelId="{9404254D-AC11-4B8C-B297-A5071F8020B1}" type="presParOf" srcId="{D91946A6-91B2-4FC2-A444-894DA885485D}" destId="{96A49D50-2AAE-4B18-97A5-1CA78DFD58C6}" srcOrd="4" destOrd="0" presId="urn:microsoft.com/office/officeart/2016/7/layout/RepeatingBendingProcessNew"/>
    <dgm:cxn modelId="{47F4A320-E9E9-4868-8607-01B703D0A160}" type="presParOf" srcId="{D91946A6-91B2-4FC2-A444-894DA885485D}" destId="{A0A4CC6C-CAB9-4211-8BA9-FD04AC7CE0B9}" srcOrd="5" destOrd="0" presId="urn:microsoft.com/office/officeart/2016/7/layout/RepeatingBendingProcessNew"/>
    <dgm:cxn modelId="{28DC3737-8C93-4513-A8EE-0D18D56060B9}" type="presParOf" srcId="{A0A4CC6C-CAB9-4211-8BA9-FD04AC7CE0B9}" destId="{E4754C5D-4F6F-486F-8F27-5CE0679EC3E4}" srcOrd="0" destOrd="0" presId="urn:microsoft.com/office/officeart/2016/7/layout/RepeatingBendingProcessNew"/>
    <dgm:cxn modelId="{F9FEEF5D-69CE-473A-816A-9A46FB4CBB6D}" type="presParOf" srcId="{D91946A6-91B2-4FC2-A444-894DA885485D}" destId="{BE81BCB8-5B85-4E0C-8C21-047CB25FEBFF}" srcOrd="6" destOrd="0" presId="urn:microsoft.com/office/officeart/2016/7/layout/RepeatingBendingProcessNew"/>
    <dgm:cxn modelId="{A970449F-4261-40AD-8A53-DB41E051CBE8}" type="presParOf" srcId="{D91946A6-91B2-4FC2-A444-894DA885485D}" destId="{BC3AFD19-5F8A-420B-BBE2-1AEBE9360384}" srcOrd="7" destOrd="0" presId="urn:microsoft.com/office/officeart/2016/7/layout/RepeatingBendingProcessNew"/>
    <dgm:cxn modelId="{E1D77FA6-CEF6-4C30-AB50-834927CA1153}" type="presParOf" srcId="{BC3AFD19-5F8A-420B-BBE2-1AEBE9360384}" destId="{F386D893-7993-4F42-A284-0BBBCA0F2ECC}" srcOrd="0" destOrd="0" presId="urn:microsoft.com/office/officeart/2016/7/layout/RepeatingBendingProcessNew"/>
    <dgm:cxn modelId="{126790DB-E061-47A9-B67E-A6D36FB20EBE}" type="presParOf" srcId="{D91946A6-91B2-4FC2-A444-894DA885485D}" destId="{FDB18F19-ED14-4392-A52A-DE6E9F4C040E}" srcOrd="8" destOrd="0" presId="urn:microsoft.com/office/officeart/2016/7/layout/RepeatingBendingProcessNew"/>
    <dgm:cxn modelId="{5249844E-C6FB-452F-8868-F4900027BCB1}" type="presParOf" srcId="{D91946A6-91B2-4FC2-A444-894DA885485D}" destId="{38AD82B9-66F7-4039-9549-CB5A334B1131}" srcOrd="9" destOrd="0" presId="urn:microsoft.com/office/officeart/2016/7/layout/RepeatingBendingProcessNew"/>
    <dgm:cxn modelId="{CC11C5CE-7BEC-4453-9F94-35A9035F00F5}" type="presParOf" srcId="{38AD82B9-66F7-4039-9549-CB5A334B1131}" destId="{557E20A2-6285-4F52-A271-7422B1EC061F}" srcOrd="0" destOrd="0" presId="urn:microsoft.com/office/officeart/2016/7/layout/RepeatingBendingProcessNew"/>
    <dgm:cxn modelId="{5A409B53-611A-4565-B6C8-4A8983A746C2}" type="presParOf" srcId="{D91946A6-91B2-4FC2-A444-894DA885485D}" destId="{1A3D95C6-38BD-43B1-BCE1-EA756625B774}" srcOrd="10" destOrd="0" presId="urn:microsoft.com/office/officeart/2016/7/layout/RepeatingBendingProcessNew"/>
    <dgm:cxn modelId="{53390C37-377A-49BD-94C7-EBCF45EA39FB}" type="presParOf" srcId="{D91946A6-91B2-4FC2-A444-894DA885485D}" destId="{43832406-7C36-4900-B9E0-157F88626925}" srcOrd="11" destOrd="0" presId="urn:microsoft.com/office/officeart/2016/7/layout/RepeatingBendingProcessNew"/>
    <dgm:cxn modelId="{656D4551-A02B-4729-924D-B755CC3EE9B3}" type="presParOf" srcId="{43832406-7C36-4900-B9E0-157F88626925}" destId="{6533AEAE-27F0-48A5-8E12-EAD1228BC6B9}" srcOrd="0" destOrd="0" presId="urn:microsoft.com/office/officeart/2016/7/layout/RepeatingBendingProcessNew"/>
    <dgm:cxn modelId="{F65F81D3-5AF8-4E05-A3C8-9FAAAC3BE23D}" type="presParOf" srcId="{D91946A6-91B2-4FC2-A444-894DA885485D}" destId="{719CBD97-4435-4634-B5D8-6240574E0E4C}" srcOrd="12" destOrd="0" presId="urn:microsoft.com/office/officeart/2016/7/layout/RepeatingBendingProcessNew"/>
    <dgm:cxn modelId="{C2D68407-2D80-4377-93E8-9823956A30A0}" type="presParOf" srcId="{D91946A6-91B2-4FC2-A444-894DA885485D}" destId="{FB1DAA78-B6D0-46D5-A56B-1BC6D1F9C4E7}" srcOrd="13" destOrd="0" presId="urn:microsoft.com/office/officeart/2016/7/layout/RepeatingBendingProcessNew"/>
    <dgm:cxn modelId="{1BFBB7C1-521C-4F93-8F0E-BB252084114D}" type="presParOf" srcId="{FB1DAA78-B6D0-46D5-A56B-1BC6D1F9C4E7}" destId="{63F52628-15B4-40FE-AA28-212112091E53}" srcOrd="0" destOrd="0" presId="urn:microsoft.com/office/officeart/2016/7/layout/RepeatingBendingProcessNew"/>
    <dgm:cxn modelId="{FC6693EE-81F3-4EE3-810A-7BBDA93F875C}" type="presParOf" srcId="{D91946A6-91B2-4FC2-A444-894DA885485D}" destId="{43BF7D22-39E4-465D-877D-80253F49029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B6214-C9E7-4C44-A891-AF159BA77F9B}">
      <dsp:nvSpPr>
        <dsp:cNvPr id="0" name=""/>
        <dsp:cNvSpPr/>
      </dsp:nvSpPr>
      <dsp:spPr>
        <a:xfrm>
          <a:off x="3654831" y="2103100"/>
          <a:ext cx="809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64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8645" y="2144619"/>
        <a:ext cx="42012" cy="8402"/>
      </dsp:txXfrm>
    </dsp:sp>
    <dsp:sp modelId="{90E00077-F399-4576-ABC6-911BB9A37346}">
      <dsp:nvSpPr>
        <dsp:cNvPr id="0" name=""/>
        <dsp:cNvSpPr/>
      </dsp:nvSpPr>
      <dsp:spPr>
        <a:xfrm>
          <a:off x="3410" y="1052854"/>
          <a:ext cx="3653220" cy="2191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O B2B  entre  as e</a:t>
          </a:r>
          <a:r>
            <a:rPr lang="pt-BR" sz="2200" b="1" i="0" kern="1200"/>
            <a:t>mpresas do  Simples </a:t>
          </a:r>
          <a:r>
            <a:rPr lang="pt-BR" sz="2200" b="1" kern="1200"/>
            <a:t>Nacional </a:t>
          </a:r>
          <a:r>
            <a:rPr lang="pt-BR" sz="2200" b="1" i="0" kern="1200"/>
            <a:t>que comercializam produtos ou prestam serviços a outras empresas.</a:t>
          </a:r>
          <a:endParaRPr lang="en-US" sz="2200" kern="1200"/>
        </a:p>
      </dsp:txBody>
      <dsp:txXfrm>
        <a:off x="3410" y="1052854"/>
        <a:ext cx="3653220" cy="2191932"/>
      </dsp:txXfrm>
    </dsp:sp>
    <dsp:sp modelId="{6126AFB5-C19C-480F-ACE9-BBDA83FAEAC4}">
      <dsp:nvSpPr>
        <dsp:cNvPr id="0" name=""/>
        <dsp:cNvSpPr/>
      </dsp:nvSpPr>
      <dsp:spPr>
        <a:xfrm>
          <a:off x="8148292" y="2103100"/>
          <a:ext cx="809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64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32106" y="2144619"/>
        <a:ext cx="42012" cy="8402"/>
      </dsp:txXfrm>
    </dsp:sp>
    <dsp:sp modelId="{147D0B59-5709-4F31-8DB8-023EFD5CDFB0}">
      <dsp:nvSpPr>
        <dsp:cNvPr id="0" name=""/>
        <dsp:cNvSpPr/>
      </dsp:nvSpPr>
      <dsp:spPr>
        <a:xfrm>
          <a:off x="4496871" y="1052854"/>
          <a:ext cx="3653220" cy="2191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Operações de empresas do SIMPLES com Lucro Presumido ou Real; </a:t>
          </a:r>
          <a:endParaRPr lang="en-US" sz="2200" kern="1200"/>
        </a:p>
      </dsp:txBody>
      <dsp:txXfrm>
        <a:off x="4496871" y="1052854"/>
        <a:ext cx="3653220" cy="2191932"/>
      </dsp:txXfrm>
    </dsp:sp>
    <dsp:sp modelId="{A0A4CC6C-CAB9-4211-8BA9-FD04AC7CE0B9}">
      <dsp:nvSpPr>
        <dsp:cNvPr id="0" name=""/>
        <dsp:cNvSpPr/>
      </dsp:nvSpPr>
      <dsp:spPr>
        <a:xfrm>
          <a:off x="12641754" y="2103100"/>
          <a:ext cx="809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640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025568" y="2144619"/>
        <a:ext cx="42012" cy="8402"/>
      </dsp:txXfrm>
    </dsp:sp>
    <dsp:sp modelId="{96A49D50-2AAE-4B18-97A5-1CA78DFD58C6}">
      <dsp:nvSpPr>
        <dsp:cNvPr id="0" name=""/>
        <dsp:cNvSpPr/>
      </dsp:nvSpPr>
      <dsp:spPr>
        <a:xfrm>
          <a:off x="8990333" y="1052854"/>
          <a:ext cx="3653220" cy="2191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Regimes específicos e alíquotas reduzidas integradas nas cadeias produtivas;</a:t>
          </a:r>
          <a:endParaRPr lang="en-US" sz="2200" kern="1200"/>
        </a:p>
      </dsp:txBody>
      <dsp:txXfrm>
        <a:off x="8990333" y="1052854"/>
        <a:ext cx="3653220" cy="2191932"/>
      </dsp:txXfrm>
    </dsp:sp>
    <dsp:sp modelId="{BC3AFD19-5F8A-420B-BBE2-1AEBE9360384}">
      <dsp:nvSpPr>
        <dsp:cNvPr id="0" name=""/>
        <dsp:cNvSpPr/>
      </dsp:nvSpPr>
      <dsp:spPr>
        <a:xfrm>
          <a:off x="1830020" y="3242987"/>
          <a:ext cx="13480384" cy="809640"/>
        </a:xfrm>
        <a:custGeom>
          <a:avLst/>
          <a:gdLst/>
          <a:ahLst/>
          <a:cxnLst/>
          <a:rect l="0" t="0" r="0" b="0"/>
          <a:pathLst>
            <a:path>
              <a:moveTo>
                <a:pt x="13480384" y="0"/>
              </a:moveTo>
              <a:lnTo>
                <a:pt x="13480384" y="421920"/>
              </a:lnTo>
              <a:lnTo>
                <a:pt x="0" y="421920"/>
              </a:lnTo>
              <a:lnTo>
                <a:pt x="0" y="8096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32549" y="3643606"/>
        <a:ext cx="675327" cy="8402"/>
      </dsp:txXfrm>
    </dsp:sp>
    <dsp:sp modelId="{BE81BCB8-5B85-4E0C-8C21-047CB25FEBFF}">
      <dsp:nvSpPr>
        <dsp:cNvPr id="0" name=""/>
        <dsp:cNvSpPr/>
      </dsp:nvSpPr>
      <dsp:spPr>
        <a:xfrm>
          <a:off x="13483794" y="1052854"/>
          <a:ext cx="3653220" cy="2191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Relação dos itens da cesta básica nacional e com alíquota zero/reduzida;</a:t>
          </a:r>
          <a:endParaRPr lang="en-US" sz="2200" kern="1200"/>
        </a:p>
      </dsp:txBody>
      <dsp:txXfrm>
        <a:off x="13483794" y="1052854"/>
        <a:ext cx="3653220" cy="2191932"/>
      </dsp:txXfrm>
    </dsp:sp>
    <dsp:sp modelId="{38AD82B9-66F7-4039-9549-CB5A334B1131}">
      <dsp:nvSpPr>
        <dsp:cNvPr id="0" name=""/>
        <dsp:cNvSpPr/>
      </dsp:nvSpPr>
      <dsp:spPr>
        <a:xfrm>
          <a:off x="3654831" y="5135274"/>
          <a:ext cx="809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64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8645" y="5176792"/>
        <a:ext cx="42012" cy="8402"/>
      </dsp:txXfrm>
    </dsp:sp>
    <dsp:sp modelId="{FDB18F19-ED14-4392-A52A-DE6E9F4C040E}">
      <dsp:nvSpPr>
        <dsp:cNvPr id="0" name=""/>
        <dsp:cNvSpPr/>
      </dsp:nvSpPr>
      <dsp:spPr>
        <a:xfrm>
          <a:off x="3410" y="4085027"/>
          <a:ext cx="3653220" cy="2191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 “USO e CONSUMO PESSOAL”, que não permitirá crédito do IVA DUAL (CBS+IBS);</a:t>
          </a:r>
          <a:endParaRPr lang="en-US" sz="2200" kern="1200"/>
        </a:p>
      </dsp:txBody>
      <dsp:txXfrm>
        <a:off x="3410" y="4085027"/>
        <a:ext cx="3653220" cy="2191932"/>
      </dsp:txXfrm>
    </dsp:sp>
    <dsp:sp modelId="{43832406-7C36-4900-B9E0-157F88626925}">
      <dsp:nvSpPr>
        <dsp:cNvPr id="0" name=""/>
        <dsp:cNvSpPr/>
      </dsp:nvSpPr>
      <dsp:spPr>
        <a:xfrm>
          <a:off x="8148292" y="5135274"/>
          <a:ext cx="809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64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32106" y="5176792"/>
        <a:ext cx="42012" cy="8402"/>
      </dsp:txXfrm>
    </dsp:sp>
    <dsp:sp modelId="{1A3D95C6-38BD-43B1-BCE1-EA756625B774}">
      <dsp:nvSpPr>
        <dsp:cNvPr id="0" name=""/>
        <dsp:cNvSpPr/>
      </dsp:nvSpPr>
      <dsp:spPr>
        <a:xfrm>
          <a:off x="4496871" y="4085027"/>
          <a:ext cx="3653220" cy="2191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Elevado esforço fiscal da união, estado e </a:t>
          </a:r>
          <a:r>
            <a:rPr lang="pt-BR" sz="2200" kern="1200" dirty="0" err="1"/>
            <a:t>municipio</a:t>
          </a:r>
          <a:r>
            <a:rPr lang="pt-BR" sz="2200" kern="1200" dirty="0"/>
            <a:t>;</a:t>
          </a:r>
          <a:endParaRPr lang="en-US" sz="2200" kern="1200" dirty="0"/>
        </a:p>
      </dsp:txBody>
      <dsp:txXfrm>
        <a:off x="4496871" y="4085027"/>
        <a:ext cx="3653220" cy="2191932"/>
      </dsp:txXfrm>
    </dsp:sp>
    <dsp:sp modelId="{FB1DAA78-B6D0-46D5-A56B-1BC6D1F9C4E7}">
      <dsp:nvSpPr>
        <dsp:cNvPr id="0" name=""/>
        <dsp:cNvSpPr/>
      </dsp:nvSpPr>
      <dsp:spPr>
        <a:xfrm>
          <a:off x="12641754" y="5135274"/>
          <a:ext cx="809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64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025568" y="5176792"/>
        <a:ext cx="42012" cy="8402"/>
      </dsp:txXfrm>
    </dsp:sp>
    <dsp:sp modelId="{719CBD97-4435-4634-B5D8-6240574E0E4C}">
      <dsp:nvSpPr>
        <dsp:cNvPr id="0" name=""/>
        <dsp:cNvSpPr/>
      </dsp:nvSpPr>
      <dsp:spPr>
        <a:xfrm>
          <a:off x="8990333" y="4085027"/>
          <a:ext cx="3653220" cy="2191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Longo tempo de convívio entre dois modelos BEM DIFERENTES (2026 a 2032); e</a:t>
          </a:r>
          <a:endParaRPr lang="en-US" sz="2200" kern="1200"/>
        </a:p>
      </dsp:txBody>
      <dsp:txXfrm>
        <a:off x="8990333" y="4085027"/>
        <a:ext cx="3653220" cy="2191932"/>
      </dsp:txXfrm>
    </dsp:sp>
    <dsp:sp modelId="{43BF7D22-39E4-465D-877D-80253F490298}">
      <dsp:nvSpPr>
        <dsp:cNvPr id="0" name=""/>
        <dsp:cNvSpPr/>
      </dsp:nvSpPr>
      <dsp:spPr>
        <a:xfrm>
          <a:off x="13483794" y="4085027"/>
          <a:ext cx="3653220" cy="2191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1" tIns="187903" rIns="179011" bIns="18790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Risco de judicialização e risco político.</a:t>
          </a:r>
          <a:endParaRPr lang="en-US" sz="2200" kern="1200"/>
        </a:p>
      </dsp:txBody>
      <dsp:txXfrm>
        <a:off x="13483794" y="4085027"/>
        <a:ext cx="3653220" cy="2191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0BF01-402E-4DE3-BA90-0A67A315ED92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25FA-008C-4F39-8846-D07C5E69E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4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7FA29-8FF7-9334-B766-2462E86B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38A515-E6F5-F34A-C2F1-864D42F3D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AC3B53-9EB9-BF48-F41B-75A36D0C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4BC072-3DB3-3DDD-E177-05BCDBC4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ED9AC-7927-65CF-F4D2-9ED6F0CE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2DD64-2244-8565-9FE7-58330AFC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C1FA40-FF24-2933-4BAD-74D99C38E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BFACE5-0727-D613-D3C2-A761C80A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26DA0B-30F8-53C1-3160-91BB12A6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42F43D-0FE9-0EF7-E239-B1507F9F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2A005-8DFB-0C27-0D0E-FC6231F73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6CA161-DE38-DCAF-73B9-DD3D101CD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947DB4-A770-AD80-A93C-A96C53AD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0DD851-2D1E-6406-F974-DBBB2A24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D8A31D-B47F-D44D-22ED-BC32289E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1B756-97B4-6DBF-4420-0247B6AB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A26302-D8B5-47A8-65AD-FA71D2128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660A9-9D15-A3D9-1567-03EA9F30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D70BCC-D973-46FB-4982-23666BAB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5186C9-CAEB-5A76-0BE8-F94410C5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9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8A9EC-73BF-985F-0F14-5CF8627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2C725D-BA24-06B7-3E76-8F192576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7C7541-5F4E-AFDB-07C9-16881C32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1841E-917E-1990-AB90-17CE2209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919FE-8B46-B828-D426-259ACA67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18D73-C140-27A6-A19F-2CA78641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4CDE3C-71E1-2151-F5DE-2B6130422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1E0CA9-38A1-EE4F-84DB-91ACDC319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8A1E01-8263-177D-CF61-466CBDE3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C2527-D299-9086-02DE-86D82E9D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02D728-64D2-7DE1-A759-2ECEF0C1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D6B62-01CB-750D-500A-4FBE9B1C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45EE29-F3BE-D991-1A4B-AC48AAEF6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634C9C-DC1C-291F-7334-608903F07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D87CAC-A54F-270E-8235-7E2677776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E5CB28-FBAB-FA82-5892-122F58B8F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72A0B0-BA0E-8C1C-7A55-ACF5B4E2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316DBC-A331-0238-E5BF-62A190BF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E9B217-6A42-E0EA-7D36-924450F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2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0E932-8D14-69BA-0868-B19E8CFD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1B316D-A1D6-DEDA-763A-7C539205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4D6730-005B-769D-EDF1-27207EE5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47B0C4-6AE5-34C5-80D1-FD05486B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D1153B9-D4F7-E5C8-241D-419194BC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33B3FC-243E-40B7-F1C5-393F112E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7A4DB0-2F24-7A74-61DC-F206FC4F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EC087-E606-6BF4-7E1A-3D3B5E79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211965-057B-8BD2-5071-60D4C0E0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43A488-319E-727D-A962-02E7AFB66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860A1A-4066-2EB1-4A54-760C0BA1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F09706-B173-34DB-162A-7BED061B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1C3D29-FF43-CD03-67C7-DB85A2F0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44DEE-3382-5EF6-CE3D-0D205145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DBEB52-94BE-9E6D-60FA-956270A27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6E4983-4411-0F2D-1290-F2DECE370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D6B01C-8E0A-C48A-892A-5E95756C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A75C7A-C201-1312-60F2-47AC40C1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EA67CB-C767-F4E2-E00B-221D832C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1E0D189-6659-4272-1622-118302BF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0AA10E-E531-66B2-3792-55D0FC56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F88E5-DE4D-F925-9D81-0390E43BD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4CB51D-45EE-7EBA-84A4-BFE5FAF26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3CC4C-F66B-88E1-9CD0-3AFEC13DD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abeis.com.br/tributario/cbs/" TargetMode="External"/><Relationship Id="rId2" Type="http://schemas.openxmlformats.org/officeDocument/2006/relationships/hyperlink" Target="https://www.contabeis.com.br/tributario/ib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2019833" y="2844769"/>
            <a:ext cx="10680821" cy="3600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Amasis MT Pro Black" panose="02040A04050005020304" pitchFamily="18" charset="0"/>
              </a:rPr>
              <a:t>2ª SESSÃO LEGISLATIVA ORDINÁRIA DA</a:t>
            </a:r>
          </a:p>
          <a:p>
            <a:pPr algn="ctr"/>
            <a:r>
              <a:rPr lang="pt-BR" sz="1800" b="0" i="0" u="none" strike="noStrike" baseline="0" dirty="0">
                <a:latin typeface="Amasis MT Pro Black" panose="02040A04050005020304" pitchFamily="18" charset="0"/>
              </a:rPr>
              <a:t>57ª LEGISLATURA</a:t>
            </a:r>
          </a:p>
          <a:p>
            <a:pPr algn="ctr"/>
            <a:r>
              <a:rPr lang="pt-BR" sz="1800" b="0" i="0" u="none" strike="noStrike" baseline="0" dirty="0">
                <a:latin typeface="Amasis MT Pro Black" panose="02040A04050005020304" pitchFamily="18" charset="0"/>
              </a:rPr>
              <a:t>Em 19 de novembro de 2024</a:t>
            </a:r>
          </a:p>
          <a:p>
            <a:pPr algn="ctr"/>
            <a:r>
              <a:rPr lang="pt-BR" sz="1800" b="0" i="0" u="none" strike="noStrike" baseline="0" dirty="0">
                <a:latin typeface="Amasis MT Pro Black" panose="02040A04050005020304" pitchFamily="18" charset="0"/>
              </a:rPr>
              <a:t>às 14h30</a:t>
            </a:r>
          </a:p>
          <a:p>
            <a:pPr algn="ctr"/>
            <a:r>
              <a:rPr lang="pt-BR" sz="1800" b="1" i="0" u="none" strike="noStrike" baseline="0" dirty="0">
                <a:latin typeface="Amasis MT Pro Black" panose="02040A04050005020304" pitchFamily="18" charset="0"/>
              </a:rPr>
              <a:t>PAUTA</a:t>
            </a:r>
          </a:p>
          <a:p>
            <a:pPr algn="ctr"/>
            <a:r>
              <a:rPr lang="pt-BR" sz="1800" b="0" i="0" u="none" strike="noStrike" baseline="0" dirty="0">
                <a:latin typeface="Amasis MT Pro Black" panose="02040A04050005020304" pitchFamily="18" charset="0"/>
              </a:rPr>
              <a:t>43ª Reunião, Extraordinária</a:t>
            </a:r>
          </a:p>
          <a:p>
            <a:pPr algn="ctr"/>
            <a:r>
              <a:rPr lang="pt-BR" dirty="0">
                <a:latin typeface="Amasis MT Pro Black" panose="02040A04050005020304" pitchFamily="18" charset="0"/>
              </a:rPr>
              <a:t>AUDIENCIA PUBLICA INTETARIVA – SIMPLES NACIONAL</a:t>
            </a:r>
            <a:endParaRPr lang="pt-BR" sz="1800" b="0" i="0" u="none" strike="noStrike" baseline="0" dirty="0">
              <a:latin typeface="Amasis MT Pro Black" panose="02040A04050005020304" pitchFamily="18" charset="0"/>
            </a:endParaRPr>
          </a:p>
          <a:p>
            <a:pPr algn="ctr"/>
            <a:r>
              <a:rPr lang="pt-BR" sz="2400" b="1" i="0" u="none" strike="noStrike" baseline="0" dirty="0">
                <a:latin typeface="Amasis MT Pro Black" panose="02040A04050005020304" pitchFamily="18" charset="0"/>
              </a:rPr>
              <a:t>COMISSÃO DE CONSTITUIÇÃO, JUSTIÇA E CIDADANIA – CCJ</a:t>
            </a:r>
          </a:p>
          <a:p>
            <a:pPr algn="ctr"/>
            <a:endParaRPr lang="pt-BR" sz="2400" b="1" dirty="0">
              <a:solidFill>
                <a:srgbClr val="9F8D3E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pt-BR" sz="1800" b="1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ANGELA ANDRADE DANTAS MENDONÇA</a:t>
            </a:r>
          </a:p>
          <a:p>
            <a:pPr algn="ctr"/>
            <a:r>
              <a:rPr lang="pt-BR" b="1" dirty="0">
                <a:latin typeface="Amasis MT Pro Black" panose="02040A040500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pt-BR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epresentante do Conselho Federal de Contabilidade (CFC).</a:t>
            </a:r>
            <a:endParaRPr lang="pt-BR" sz="1800" dirty="0">
              <a:effectLst/>
              <a:latin typeface="Amasis MT Pro Black" panose="02040A040500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9F8D3E"/>
              </a:solidFill>
              <a:latin typeface="Anto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35C3BA-A48C-EDBE-A642-103332A473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10273DA-7799-D31C-5ADE-2C97BB555041}"/>
              </a:ext>
            </a:extLst>
          </p:cNvPr>
          <p:cNvSpPr/>
          <p:nvPr/>
        </p:nvSpPr>
        <p:spPr>
          <a:xfrm>
            <a:off x="1587379" y="7227781"/>
            <a:ext cx="8238323" cy="14537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Comissão da Reforma  Tributária </a:t>
            </a:r>
          </a:p>
          <a:p>
            <a:pPr algn="ctr"/>
            <a:r>
              <a:rPr lang="pt-BR" sz="2400" dirty="0"/>
              <a:t> Conselho Federal de Contabilidade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77FB79-BC58-7B40-9915-DDD6BF85D4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6598" y="995975"/>
            <a:ext cx="10614056" cy="1499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03042B-CC2B-73BA-9563-25E14CB6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822960"/>
            <a:ext cx="5401290" cy="614934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/>
            <a:r>
              <a:rPr lang="en-US" sz="8100" b="1" kern="1200" dirty="0">
                <a:latin typeface="+mj-lt"/>
                <a:ea typeface="+mj-ea"/>
                <a:cs typeface="+mj-cs"/>
              </a:rPr>
              <a:t>AS EMPRESAS DO SIMPLES NACIONAL O QUE ESPERAR…..</a:t>
            </a:r>
            <a:endParaRPr lang="en-US" sz="81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15975" y="4888073"/>
            <a:ext cx="6720840" cy="27432"/>
          </a:xfrm>
          <a:custGeom>
            <a:avLst/>
            <a:gdLst>
              <a:gd name="connsiteX0" fmla="*/ 0 w 6720840"/>
              <a:gd name="connsiteY0" fmla="*/ 0 h 27432"/>
              <a:gd name="connsiteX1" fmla="*/ 672084 w 6720840"/>
              <a:gd name="connsiteY1" fmla="*/ 0 h 27432"/>
              <a:gd name="connsiteX2" fmla="*/ 1344168 w 6720840"/>
              <a:gd name="connsiteY2" fmla="*/ 0 h 27432"/>
              <a:gd name="connsiteX3" fmla="*/ 2016252 w 6720840"/>
              <a:gd name="connsiteY3" fmla="*/ 0 h 27432"/>
              <a:gd name="connsiteX4" fmla="*/ 2822753 w 6720840"/>
              <a:gd name="connsiteY4" fmla="*/ 0 h 27432"/>
              <a:gd name="connsiteX5" fmla="*/ 3562045 w 6720840"/>
              <a:gd name="connsiteY5" fmla="*/ 0 h 27432"/>
              <a:gd name="connsiteX6" fmla="*/ 4032504 w 6720840"/>
              <a:gd name="connsiteY6" fmla="*/ 0 h 27432"/>
              <a:gd name="connsiteX7" fmla="*/ 4637380 w 6720840"/>
              <a:gd name="connsiteY7" fmla="*/ 0 h 27432"/>
              <a:gd name="connsiteX8" fmla="*/ 5443880 w 6720840"/>
              <a:gd name="connsiteY8" fmla="*/ 0 h 27432"/>
              <a:gd name="connsiteX9" fmla="*/ 6115964 w 6720840"/>
              <a:gd name="connsiteY9" fmla="*/ 0 h 27432"/>
              <a:gd name="connsiteX10" fmla="*/ 6720840 w 6720840"/>
              <a:gd name="connsiteY10" fmla="*/ 0 h 27432"/>
              <a:gd name="connsiteX11" fmla="*/ 6720840 w 6720840"/>
              <a:gd name="connsiteY11" fmla="*/ 27432 h 27432"/>
              <a:gd name="connsiteX12" fmla="*/ 6183173 w 6720840"/>
              <a:gd name="connsiteY12" fmla="*/ 27432 h 27432"/>
              <a:gd name="connsiteX13" fmla="*/ 5376672 w 6720840"/>
              <a:gd name="connsiteY13" fmla="*/ 27432 h 27432"/>
              <a:gd name="connsiteX14" fmla="*/ 4839005 w 6720840"/>
              <a:gd name="connsiteY14" fmla="*/ 27432 h 27432"/>
              <a:gd name="connsiteX15" fmla="*/ 4368546 w 6720840"/>
              <a:gd name="connsiteY15" fmla="*/ 27432 h 27432"/>
              <a:gd name="connsiteX16" fmla="*/ 3898087 w 6720840"/>
              <a:gd name="connsiteY16" fmla="*/ 27432 h 27432"/>
              <a:gd name="connsiteX17" fmla="*/ 3158795 w 6720840"/>
              <a:gd name="connsiteY17" fmla="*/ 27432 h 27432"/>
              <a:gd name="connsiteX18" fmla="*/ 2688336 w 6720840"/>
              <a:gd name="connsiteY18" fmla="*/ 27432 h 27432"/>
              <a:gd name="connsiteX19" fmla="*/ 2016252 w 6720840"/>
              <a:gd name="connsiteY19" fmla="*/ 27432 h 27432"/>
              <a:gd name="connsiteX20" fmla="*/ 1478585 w 6720840"/>
              <a:gd name="connsiteY20" fmla="*/ 27432 h 27432"/>
              <a:gd name="connsiteX21" fmla="*/ 806501 w 6720840"/>
              <a:gd name="connsiteY21" fmla="*/ 27432 h 27432"/>
              <a:gd name="connsiteX22" fmla="*/ 0 w 6720840"/>
              <a:gd name="connsiteY22" fmla="*/ 27432 h 27432"/>
              <a:gd name="connsiteX23" fmla="*/ 0 w 6720840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20840" h="27432" fill="none" extrusionOk="0">
                <a:moveTo>
                  <a:pt x="0" y="0"/>
                </a:moveTo>
                <a:cubicBezTo>
                  <a:pt x="230225" y="22712"/>
                  <a:pt x="497837" y="-22454"/>
                  <a:pt x="672084" y="0"/>
                </a:cubicBezTo>
                <a:cubicBezTo>
                  <a:pt x="846331" y="22454"/>
                  <a:pt x="1065787" y="7145"/>
                  <a:pt x="1344168" y="0"/>
                </a:cubicBezTo>
                <a:cubicBezTo>
                  <a:pt x="1622549" y="-7145"/>
                  <a:pt x="1727735" y="19685"/>
                  <a:pt x="2016252" y="0"/>
                </a:cubicBezTo>
                <a:cubicBezTo>
                  <a:pt x="2304769" y="-19685"/>
                  <a:pt x="2474481" y="18666"/>
                  <a:pt x="2822753" y="0"/>
                </a:cubicBezTo>
                <a:cubicBezTo>
                  <a:pt x="3171025" y="-18666"/>
                  <a:pt x="3328492" y="-4011"/>
                  <a:pt x="3562045" y="0"/>
                </a:cubicBezTo>
                <a:cubicBezTo>
                  <a:pt x="3795598" y="4011"/>
                  <a:pt x="3934344" y="18190"/>
                  <a:pt x="4032504" y="0"/>
                </a:cubicBezTo>
                <a:cubicBezTo>
                  <a:pt x="4130664" y="-18190"/>
                  <a:pt x="4364758" y="-5129"/>
                  <a:pt x="4637380" y="0"/>
                </a:cubicBezTo>
                <a:cubicBezTo>
                  <a:pt x="4910002" y="5129"/>
                  <a:pt x="5217194" y="-8463"/>
                  <a:pt x="5443880" y="0"/>
                </a:cubicBezTo>
                <a:cubicBezTo>
                  <a:pt x="5670566" y="8463"/>
                  <a:pt x="5966429" y="-893"/>
                  <a:pt x="6115964" y="0"/>
                </a:cubicBezTo>
                <a:cubicBezTo>
                  <a:pt x="6265499" y="893"/>
                  <a:pt x="6595925" y="-18622"/>
                  <a:pt x="6720840" y="0"/>
                </a:cubicBezTo>
                <a:cubicBezTo>
                  <a:pt x="6720582" y="7487"/>
                  <a:pt x="6719919" y="19984"/>
                  <a:pt x="6720840" y="27432"/>
                </a:cubicBezTo>
                <a:cubicBezTo>
                  <a:pt x="6498484" y="41642"/>
                  <a:pt x="6403740" y="11820"/>
                  <a:pt x="6183173" y="27432"/>
                </a:cubicBezTo>
                <a:cubicBezTo>
                  <a:pt x="5962606" y="43044"/>
                  <a:pt x="5588173" y="23028"/>
                  <a:pt x="5376672" y="27432"/>
                </a:cubicBezTo>
                <a:cubicBezTo>
                  <a:pt x="5165171" y="31836"/>
                  <a:pt x="4976332" y="28258"/>
                  <a:pt x="4839005" y="27432"/>
                </a:cubicBezTo>
                <a:cubicBezTo>
                  <a:pt x="4701678" y="26606"/>
                  <a:pt x="4496355" y="47443"/>
                  <a:pt x="4368546" y="27432"/>
                </a:cubicBezTo>
                <a:cubicBezTo>
                  <a:pt x="4240737" y="7421"/>
                  <a:pt x="4061284" y="13951"/>
                  <a:pt x="3898087" y="27432"/>
                </a:cubicBezTo>
                <a:cubicBezTo>
                  <a:pt x="3734890" y="40913"/>
                  <a:pt x="3502915" y="13124"/>
                  <a:pt x="3158795" y="27432"/>
                </a:cubicBezTo>
                <a:cubicBezTo>
                  <a:pt x="2814675" y="41740"/>
                  <a:pt x="2835392" y="27235"/>
                  <a:pt x="2688336" y="27432"/>
                </a:cubicBezTo>
                <a:cubicBezTo>
                  <a:pt x="2541280" y="27629"/>
                  <a:pt x="2307706" y="60476"/>
                  <a:pt x="2016252" y="27432"/>
                </a:cubicBezTo>
                <a:cubicBezTo>
                  <a:pt x="1724798" y="-5612"/>
                  <a:pt x="1733667" y="27732"/>
                  <a:pt x="1478585" y="27432"/>
                </a:cubicBezTo>
                <a:cubicBezTo>
                  <a:pt x="1223503" y="27132"/>
                  <a:pt x="1078527" y="31851"/>
                  <a:pt x="806501" y="27432"/>
                </a:cubicBezTo>
                <a:cubicBezTo>
                  <a:pt x="534475" y="23013"/>
                  <a:pt x="221411" y="-1678"/>
                  <a:pt x="0" y="27432"/>
                </a:cubicBezTo>
                <a:cubicBezTo>
                  <a:pt x="-14" y="18173"/>
                  <a:pt x="-517" y="8990"/>
                  <a:pt x="0" y="0"/>
                </a:cubicBezTo>
                <a:close/>
              </a:path>
              <a:path w="6720840" h="27432" stroke="0" extrusionOk="0">
                <a:moveTo>
                  <a:pt x="0" y="0"/>
                </a:moveTo>
                <a:cubicBezTo>
                  <a:pt x="124531" y="-22389"/>
                  <a:pt x="354282" y="5467"/>
                  <a:pt x="604876" y="0"/>
                </a:cubicBezTo>
                <a:cubicBezTo>
                  <a:pt x="855470" y="-5467"/>
                  <a:pt x="967013" y="22460"/>
                  <a:pt x="1075334" y="0"/>
                </a:cubicBezTo>
                <a:cubicBezTo>
                  <a:pt x="1183655" y="-22460"/>
                  <a:pt x="1610061" y="34787"/>
                  <a:pt x="1881835" y="0"/>
                </a:cubicBezTo>
                <a:cubicBezTo>
                  <a:pt x="2153609" y="-34787"/>
                  <a:pt x="2307152" y="13752"/>
                  <a:pt x="2486711" y="0"/>
                </a:cubicBezTo>
                <a:cubicBezTo>
                  <a:pt x="2666270" y="-13752"/>
                  <a:pt x="2890091" y="-12576"/>
                  <a:pt x="3091586" y="0"/>
                </a:cubicBezTo>
                <a:cubicBezTo>
                  <a:pt x="3293082" y="12576"/>
                  <a:pt x="3715287" y="-3114"/>
                  <a:pt x="3898087" y="0"/>
                </a:cubicBezTo>
                <a:cubicBezTo>
                  <a:pt x="4080887" y="3114"/>
                  <a:pt x="4270844" y="15240"/>
                  <a:pt x="4435754" y="0"/>
                </a:cubicBezTo>
                <a:cubicBezTo>
                  <a:pt x="4600664" y="-15240"/>
                  <a:pt x="4997045" y="-22440"/>
                  <a:pt x="5242255" y="0"/>
                </a:cubicBezTo>
                <a:cubicBezTo>
                  <a:pt x="5487465" y="22440"/>
                  <a:pt x="5701832" y="1667"/>
                  <a:pt x="6048756" y="0"/>
                </a:cubicBezTo>
                <a:cubicBezTo>
                  <a:pt x="6395680" y="-1667"/>
                  <a:pt x="6436180" y="8118"/>
                  <a:pt x="6720840" y="0"/>
                </a:cubicBezTo>
                <a:cubicBezTo>
                  <a:pt x="6720009" y="6329"/>
                  <a:pt x="6721244" y="16858"/>
                  <a:pt x="6720840" y="27432"/>
                </a:cubicBezTo>
                <a:cubicBezTo>
                  <a:pt x="6355819" y="6368"/>
                  <a:pt x="6238603" y="9637"/>
                  <a:pt x="5981548" y="27432"/>
                </a:cubicBezTo>
                <a:cubicBezTo>
                  <a:pt x="5724493" y="45227"/>
                  <a:pt x="5501077" y="1054"/>
                  <a:pt x="5175047" y="27432"/>
                </a:cubicBezTo>
                <a:cubicBezTo>
                  <a:pt x="4849017" y="53810"/>
                  <a:pt x="4559292" y="-3445"/>
                  <a:pt x="4368546" y="27432"/>
                </a:cubicBezTo>
                <a:cubicBezTo>
                  <a:pt x="4177800" y="58309"/>
                  <a:pt x="4094337" y="39926"/>
                  <a:pt x="3830879" y="27432"/>
                </a:cubicBezTo>
                <a:cubicBezTo>
                  <a:pt x="3567421" y="14938"/>
                  <a:pt x="3376102" y="1847"/>
                  <a:pt x="3158795" y="27432"/>
                </a:cubicBezTo>
                <a:cubicBezTo>
                  <a:pt x="2941488" y="53017"/>
                  <a:pt x="2565542" y="53678"/>
                  <a:pt x="2352294" y="27432"/>
                </a:cubicBezTo>
                <a:cubicBezTo>
                  <a:pt x="2139046" y="1186"/>
                  <a:pt x="1869687" y="11507"/>
                  <a:pt x="1680210" y="27432"/>
                </a:cubicBezTo>
                <a:cubicBezTo>
                  <a:pt x="1490733" y="43357"/>
                  <a:pt x="1411517" y="33447"/>
                  <a:pt x="1209751" y="27432"/>
                </a:cubicBezTo>
                <a:cubicBezTo>
                  <a:pt x="1007985" y="21417"/>
                  <a:pt x="885144" y="31673"/>
                  <a:pt x="672084" y="27432"/>
                </a:cubicBezTo>
                <a:cubicBezTo>
                  <a:pt x="459024" y="23191"/>
                  <a:pt x="153553" y="25175"/>
                  <a:pt x="0" y="27432"/>
                </a:cubicBezTo>
                <a:cubicBezTo>
                  <a:pt x="-177" y="19307"/>
                  <a:pt x="-1145" y="917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D45A6-5C43-E916-A759-F67D58A3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627" y="828136"/>
            <a:ext cx="9336502" cy="9458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Cumalatividade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Plena: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impossibilidade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creditamento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comprador, </a:t>
            </a:r>
            <a:r>
              <a:rPr lang="pt-BR" sz="3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associado à vedação à apropriação de créditos, e  inviabilidade de repasse de crédito presumido aos adquirentes de seus produtos e serviços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Baixa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oferta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creditos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Estima</a:t>
            </a:r>
            <a:r>
              <a:rPr lang="pt-BR" sz="3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um aumento de custo nas operações pelo aumento da alíquota de IBS e CBS.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 cumprimento das obrigações acessórias, será reduzida. A apuração será via controle financeiro?</a:t>
            </a:r>
            <a:r>
              <a:rPr lang="pt-BR" sz="1200" b="0" i="0" dirty="0">
                <a:solidFill>
                  <a:srgbClr val="404040"/>
                </a:solidFill>
                <a:effectLst/>
                <a:latin typeface="Barlow" panose="00000500000000000000" pitchFamily="2" charset="0"/>
              </a:rPr>
              <a:t> de </a:t>
            </a:r>
            <a:r>
              <a:rPr lang="pt-BR" sz="1200" b="1" i="0" u="none" strike="noStrike" dirty="0">
                <a:solidFill>
                  <a:srgbClr val="348E9D"/>
                </a:solidFill>
                <a:effectLst/>
                <a:latin typeface="Barlow" panose="00000500000000000000" pitchFamily="2" charset="0"/>
                <a:hlinkClick r:id="rId2"/>
              </a:rPr>
              <a:t>IBS</a:t>
            </a:r>
            <a:r>
              <a:rPr lang="pt-BR" sz="1200" b="0" i="0" dirty="0">
                <a:solidFill>
                  <a:srgbClr val="404040"/>
                </a:solidFill>
                <a:effectLst/>
                <a:latin typeface="Barlow" panose="00000500000000000000" pitchFamily="2" charset="0"/>
              </a:rPr>
              <a:t> e </a:t>
            </a:r>
            <a:r>
              <a:rPr lang="pt-BR" sz="1200" b="1" i="0" u="sng" dirty="0">
                <a:solidFill>
                  <a:srgbClr val="47B5C1"/>
                </a:solidFill>
                <a:effectLst/>
                <a:latin typeface="Barlow" panose="00000500000000000000" pitchFamily="2" charset="0"/>
                <a:hlinkClick r:id="rId3"/>
              </a:rPr>
              <a:t>CBS</a:t>
            </a:r>
            <a:endParaRPr lang="pt-BR" sz="32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 text</a:t>
            </a:r>
            <a:r>
              <a:rPr lang="pt-BR" sz="3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 não solucionou as complexidades atualmente existentes.</a:t>
            </a:r>
          </a:p>
          <a:p>
            <a:pPr indent="-228600" defTabSz="914400"/>
            <a:endParaRPr lang="en-US" sz="28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0C6E74B-E84C-EA80-DD11-DF4505715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71" y="6972300"/>
            <a:ext cx="4804064" cy="180276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E329D0-1420-0930-0593-D5C08241E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1999" y="8775061"/>
            <a:ext cx="2292927" cy="15119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2651A4-C07A-2811-6F8A-4195E3CAA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6433" y="9297566"/>
            <a:ext cx="82607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1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78767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480462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6208224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177965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107517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549121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áfico em documento com caneta">
            <a:extLst>
              <a:ext uri="{FF2B5EF4-FFF2-40B4-BE49-F238E27FC236}">
                <a16:creationId xmlns:a16="http://schemas.microsoft.com/office/drawing/2014/main" id="{616BBEF8-479E-2DE9-4A41-FE71C588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1" r="16810"/>
          <a:stretch/>
        </p:blipFill>
        <p:spPr>
          <a:xfrm>
            <a:off x="-1" y="-3"/>
            <a:ext cx="1143001" cy="102870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8A8320-D9DF-6073-425A-AD87D4C3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1" y="835492"/>
            <a:ext cx="15773400" cy="1700540"/>
          </a:xfrm>
        </p:spPr>
        <p:txBody>
          <a:bodyPr>
            <a:normAutofit/>
          </a:bodyPr>
          <a:lstStyle/>
          <a:p>
            <a:r>
              <a:rPr lang="pt-BR" sz="5500" b="1" dirty="0">
                <a:latin typeface="Calibri"/>
              </a:rPr>
              <a:t>PONTOS QUE PRECISAM DE ATENÇÃO</a:t>
            </a:r>
            <a:br>
              <a:rPr lang="pt-BR" sz="5500" b="1" dirty="0">
                <a:latin typeface="Calibri"/>
              </a:rPr>
            </a:br>
            <a:endParaRPr lang="pt-BR" sz="5500" dirty="0"/>
          </a:p>
        </p:txBody>
      </p:sp>
      <p:graphicFrame>
        <p:nvGraphicFramePr>
          <p:cNvPr id="42" name="Espaço Reservado para Conteúdo 2">
            <a:extLst>
              <a:ext uri="{FF2B5EF4-FFF2-40B4-BE49-F238E27FC236}">
                <a16:creationId xmlns:a16="http://schemas.microsoft.com/office/drawing/2014/main" id="{6AFB9443-B838-A98E-00E2-3E0A5394A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954070"/>
              </p:ext>
            </p:extLst>
          </p:nvPr>
        </p:nvGraphicFramePr>
        <p:xfrm>
          <a:off x="1371600" y="2121693"/>
          <a:ext cx="17140426" cy="732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FA9F2B55-7E10-89B1-95C6-FAC6A6766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3399" y="8648700"/>
            <a:ext cx="1752601" cy="11964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08E6AAD-9817-30E4-4861-4B3DEC094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9218" y="8648700"/>
            <a:ext cx="2292295" cy="15180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E65AF33-5029-46B2-3EEA-E19FD1868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599" y="9389079"/>
            <a:ext cx="82607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3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E3260-0864-8FFD-D58D-D905D428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549FC-1023-36CE-10CC-761ED46F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982DCB-FFDD-572D-9CD1-723B746E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914D1-D19A-B3AD-FD36-7DF36145D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D9277D-2C70-91C1-C920-D85093F6D58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2661B50-C710-9E2B-458D-4E66114024DC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82CCA56-1440-490E-FD15-82DD902E4AD7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56AB5F1-60EF-A6A5-1E87-86BE80FABDE7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A923EF-E564-2E84-7A8B-BF527375F9D3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F7BAF90-11DF-3C9F-6C61-32536EB87179}"/>
              </a:ext>
            </a:extLst>
          </p:cNvPr>
          <p:cNvSpPr txBox="1"/>
          <p:nvPr/>
        </p:nvSpPr>
        <p:spPr>
          <a:xfrm>
            <a:off x="1587378" y="1098920"/>
            <a:ext cx="10186888" cy="84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5"/>
              </a:lnSpc>
            </a:pPr>
            <a:r>
              <a:rPr lang="en-US" sz="5599" dirty="0">
                <a:solidFill>
                  <a:srgbClr val="104872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REFORMA TRIBUTÁRIA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20CE04-51D1-59B4-3640-F02CCD521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2833F7D-B139-4B39-60B1-916853CCABD5}"/>
              </a:ext>
            </a:extLst>
          </p:cNvPr>
          <p:cNvSpPr/>
          <p:nvPr/>
        </p:nvSpPr>
        <p:spPr>
          <a:xfrm>
            <a:off x="2041525" y="9410700"/>
            <a:ext cx="8238323" cy="800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Comissão da Reforma  Tributária </a:t>
            </a:r>
          </a:p>
          <a:p>
            <a:pPr algn="ctr"/>
            <a:r>
              <a:rPr lang="pt-BR" sz="2400" dirty="0"/>
              <a:t> Conselho Federal de Contabilidade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B8C7F56-7F15-3876-EEF1-EC3D958C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5720277"/>
          </a:xfrm>
        </p:spPr>
        <p:txBody>
          <a:bodyPr>
            <a:normAutofit/>
          </a:bodyPr>
          <a:lstStyle/>
          <a:p>
            <a:pPr algn="l"/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Simples Nacional é um regime tributário que desempenha papel crucial na economia brasileira, contribuindo em cerca de 27% para a formação do PIB Nacional, se estima que gera aproximadamente 80% dos empregos formais</a:t>
            </a:r>
            <a:r>
              <a:rPr lang="pt-BR" sz="3200" b="0" i="0" u="none" strike="noStrike" baseline="0" dirty="0">
                <a:solidFill>
                  <a:srgbClr val="CD9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representa mais  de 90% das empresas registradas no Pa</a:t>
            </a: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</a:p>
          <a:p>
            <a:pPr algn="l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Simples Nacional conhecido como regime de tributação diferenciado,  simplifica a arrecadação com a unificação dos Tributos: </a:t>
            </a:r>
            <a:r>
              <a:rPr lang="pt-BR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IRPJ/CSLL, PIS/</a:t>
            </a:r>
            <a:r>
              <a:rPr lang="pt-BR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Cofins</a:t>
            </a:r>
            <a:r>
              <a:rPr lang="pt-BR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ICMS/ISS, CPP e IPI em uma única guia de recolhimento e sob uma alíquota específica e seis faixas de receitas anuais que variam de 180 mil a 4,8 milhões.</a:t>
            </a:r>
          </a:p>
          <a:p>
            <a:pPr algn="l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Simplifica o processo de atendimento a exigências fiscais e tributárias, reduz burocracia e fomenta crescimento das micro, pequena e médias empresas. </a:t>
            </a:r>
          </a:p>
        </p:txBody>
      </p:sp>
    </p:spTree>
    <p:extLst>
      <p:ext uri="{BB962C8B-B14F-4D97-AF65-F5344CB8AC3E}">
        <p14:creationId xmlns:p14="http://schemas.microsoft.com/office/powerpoint/2010/main" val="364339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BA7B-F636-E3B4-67AE-FAF91187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AB6233-6236-EC06-5A3E-162F3850DA7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4D6248D-2A87-D33E-A2D9-7E617C9E2C15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361491C-98DD-12B4-AD65-F1CC04241B27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E2B3202-372B-E7BF-C4EC-7D3439917E98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A59318E-EC75-41A9-0FE2-6B2287746787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949BE2D6-29F8-18F1-F459-1D6EE62E8913}"/>
              </a:ext>
            </a:extLst>
          </p:cNvPr>
          <p:cNvSpPr txBox="1"/>
          <p:nvPr/>
        </p:nvSpPr>
        <p:spPr>
          <a:xfrm>
            <a:off x="1587378" y="1098920"/>
            <a:ext cx="10186888" cy="84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5"/>
              </a:lnSpc>
            </a:pPr>
            <a:r>
              <a:rPr lang="en-US" sz="5599" dirty="0">
                <a:solidFill>
                  <a:srgbClr val="104872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REFORMA TRIBUTÁRIA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AEFB51-E16D-D9DC-4570-482BC0BF20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E8C27BC-6957-2551-4C15-8C53B8FCA975}"/>
              </a:ext>
            </a:extLst>
          </p:cNvPr>
          <p:cNvSpPr/>
          <p:nvPr/>
        </p:nvSpPr>
        <p:spPr>
          <a:xfrm>
            <a:off x="1843944" y="9319822"/>
            <a:ext cx="8238323" cy="800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Comissão da Reforma  Tributária </a:t>
            </a:r>
          </a:p>
          <a:p>
            <a:pPr algn="ctr"/>
            <a:r>
              <a:rPr lang="pt-BR" sz="2400" dirty="0"/>
              <a:t> Conselho Federal de Contabilidade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5DEA29A0-0673-C860-6F49-75D79632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5720277"/>
          </a:xfrm>
        </p:spPr>
        <p:txBody>
          <a:bodyPr>
            <a:normAutofit/>
          </a:bodyPr>
          <a:lstStyle/>
          <a:p>
            <a:pPr algn="l"/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Pontos focais preocupantes da reforma tributária sobre as micro e pequenas empresas, expresso pelas entidades que defendem o Simples Nacional:</a:t>
            </a:r>
          </a:p>
          <a:p>
            <a:pPr algn="l"/>
            <a:endParaRPr lang="pt-BR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3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 impacto na competitividade comercial dessas empresas</a:t>
            </a:r>
          </a:p>
          <a:p>
            <a:pPr marL="0" indent="0" algn="l">
              <a:buNone/>
            </a:pPr>
            <a:endParaRPr lang="pt-BR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3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 aumento do custo de compliance tributário </a:t>
            </a:r>
          </a:p>
          <a:p>
            <a:pPr marL="0" indent="0" algn="l">
              <a:buNone/>
            </a:pPr>
            <a:endParaRPr lang="pt-BR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3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possibilidade de desidratação do regime do Simples Nacional, caso ele perca suas vantagens competitivas com a reforma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2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59B2-38A0-8294-61A9-3980E362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EB75C7-FF5A-6CA4-0B11-71BB978D4071}"/>
              </a:ext>
            </a:extLst>
          </p:cNvPr>
          <p:cNvSpPr/>
          <p:nvPr/>
        </p:nvSpPr>
        <p:spPr>
          <a:xfrm>
            <a:off x="0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07E98D-7E33-723B-08C3-8A1C255C6EF9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4552264-F659-A165-CD95-489253FC929D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5A3607B-82B7-B179-C651-AA3C64403CBA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19245FF-E92B-9D7E-FD81-C7812F2B918E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990A24-D9AB-750E-7628-A2CA816F5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857A529-6E8A-DB75-4CF6-46FBE0CB6797}"/>
              </a:ext>
            </a:extLst>
          </p:cNvPr>
          <p:cNvSpPr/>
          <p:nvPr/>
        </p:nvSpPr>
        <p:spPr>
          <a:xfrm>
            <a:off x="1843944" y="9319822"/>
            <a:ext cx="8238323" cy="800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Comissão da Reforma  Tributária </a:t>
            </a:r>
          </a:p>
          <a:p>
            <a:pPr algn="ctr"/>
            <a:r>
              <a:rPr lang="pt-BR" sz="2400" dirty="0"/>
              <a:t> Conselho Federal de Contabilidade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88ADF55-3835-693F-6847-348ACCC58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572027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DO SIMPLES NACIONAL </a:t>
            </a:r>
            <a:endParaRPr lang="pt-BR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 texto não solucionou as complexidades atualmente existentes.</a:t>
            </a:r>
          </a:p>
          <a:p>
            <a:r>
              <a:rPr lang="pt-BR" sz="36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Estima</a:t>
            </a:r>
            <a:r>
              <a:rPr lang="pt-BR" sz="3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um aumento de custo nas operações pelo aumento da alíquota de IBS e CBS associado à vedação à apropriação de créditos, e a inviabilidade de repasse de crédito presumido aos adquirentes de seus produtos e serviços.</a:t>
            </a:r>
            <a:endParaRPr lang="pt-BR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ACC7BCA0-BDDF-3347-7CD1-FCDE636B9C93}"/>
              </a:ext>
            </a:extLst>
          </p:cNvPr>
          <p:cNvSpPr txBox="1"/>
          <p:nvPr/>
        </p:nvSpPr>
        <p:spPr>
          <a:xfrm>
            <a:off x="1587379" y="1108962"/>
            <a:ext cx="11774265" cy="84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95"/>
              </a:lnSpc>
            </a:pPr>
            <a:r>
              <a:rPr lang="en-US" sz="5599" dirty="0">
                <a:solidFill>
                  <a:srgbClr val="104872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REFORMA TRIBUTÁRIA </a:t>
            </a:r>
          </a:p>
        </p:txBody>
      </p:sp>
    </p:spTree>
    <p:extLst>
      <p:ext uri="{BB962C8B-B14F-4D97-AF65-F5344CB8AC3E}">
        <p14:creationId xmlns:p14="http://schemas.microsoft.com/office/powerpoint/2010/main" val="45400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C9EA-0A2B-E8B2-6D4F-BBCA2867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A8C865-532C-7E86-21F3-84FA47F7CB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8157755-0BE9-4C65-F70E-F4183B73DA58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923DBC1-14D7-5E5E-A2A3-B80A483AA250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058D465-2ABF-3BB2-FE62-0BF62148A2F4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4DF496C-690E-52E4-65E7-EB83AF7FC779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5D343F-D0F4-4EDB-F2D6-67AEE8FBCC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D6CA32B-6149-0DCD-970D-68F8DD8F5AE3}"/>
              </a:ext>
            </a:extLst>
          </p:cNvPr>
          <p:cNvSpPr/>
          <p:nvPr/>
        </p:nvSpPr>
        <p:spPr>
          <a:xfrm>
            <a:off x="2041525" y="9410700"/>
            <a:ext cx="8238323" cy="800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Comissão da Reforma  Tributária </a:t>
            </a:r>
          </a:p>
          <a:p>
            <a:pPr algn="ctr"/>
            <a:r>
              <a:rPr lang="pt-BR" sz="2400" dirty="0"/>
              <a:t> Conselho Federal de Contabilidade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CF7E1EE7-316F-C5CD-565A-7FE31D60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57" y="2883409"/>
            <a:ext cx="15773400" cy="5720277"/>
          </a:xfrm>
        </p:spPr>
        <p:txBody>
          <a:bodyPr>
            <a:normAutofit/>
          </a:bodyPr>
          <a:lstStyle/>
          <a:p>
            <a:pPr algn="l"/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artigo 21  do PLP 68, estabelece os considerados sujeitos passivos dos novos tributos podendo optar entre dois cenários diferentes de tributação:</a:t>
            </a:r>
          </a:p>
          <a:p>
            <a:pPr algn="l"/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Art. 21. É contribuinte do IBS e da CBS: </a:t>
            </a:r>
          </a:p>
          <a:p>
            <a:pPr marL="0" indent="0" algn="l">
              <a:buNone/>
            </a:pP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I - o fornecedor que realizar operações:</a:t>
            </a:r>
          </a:p>
          <a:p>
            <a:pPr marL="0" indent="0" algn="l">
              <a:buNone/>
            </a:pP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II - aquele previsto expressamente em outras hipóteses nesta Lei Complementar. </a:t>
            </a:r>
          </a:p>
          <a:p>
            <a:pPr marL="0" indent="0" algn="l">
              <a:buNone/>
            </a:pP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§ 4º Os optantes pelo Simples Nacional poderão exercer a opção de apurar e recolher o IBS e a CBS pelo regime regular, hipótese na qual o IBS e a CBS serão apurados e recolhidos conforme o disposto nesta Lei Complementar. </a:t>
            </a:r>
          </a:p>
          <a:p>
            <a:pPr marL="0" indent="0" algn="l">
              <a:buNone/>
            </a:pP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§ 5º A opção a que se refere o § 4º será irretratável para todo o ano-calendário e será exercida no mesmo prazo previsto para exercício da opção pelo Simples Nacional, nos termos do art. 16 da Lei Complementar nº 123/2006.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E333D8-C224-3FDA-8D38-58B64DDB1B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7715" y="879366"/>
            <a:ext cx="1061405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9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6A45C-8C4D-5808-4CB3-FBCD35FB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6BF8B2-E65C-3499-25E5-069B8117BFB6}"/>
              </a:ext>
            </a:extLst>
          </p:cNvPr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2738D90-016C-347F-CA9F-97CEFB9DF36D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06489B-03DE-75FB-1ADB-D2ADC07A654F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F03A5E7-4AE1-C03B-5DA8-7F09FA332176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5678785-2512-112D-75CA-F35BC8E974BF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E7180C-2512-E632-032D-CC12C4940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84C7AFB-3DD6-5319-E63B-11DB77AE34C5}"/>
              </a:ext>
            </a:extLst>
          </p:cNvPr>
          <p:cNvSpPr/>
          <p:nvPr/>
        </p:nvSpPr>
        <p:spPr>
          <a:xfrm>
            <a:off x="2041525" y="9410700"/>
            <a:ext cx="8238323" cy="800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Comissão da Reforma  Tributária </a:t>
            </a:r>
          </a:p>
          <a:p>
            <a:pPr algn="ctr"/>
            <a:r>
              <a:rPr lang="pt-BR" sz="2400" dirty="0"/>
              <a:t> Conselho Federal de Contabilidade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93AAD59-569F-B50B-D1A2-EA914FBE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651" y="2310187"/>
            <a:ext cx="15773400" cy="5720277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pt-B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Proposta do Conselho Federal de Contabilidade</a:t>
            </a:r>
          </a:p>
          <a:p>
            <a:pPr marL="0" indent="0" algn="l">
              <a:buNone/>
            </a:pPr>
            <a:endParaRPr lang="pt-BR" sz="3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Alterar o § 5º e acrescentar o § 5º-A do art. 21.</a:t>
            </a:r>
          </a:p>
          <a:p>
            <a:pPr marL="0" indent="0" algn="just">
              <a:buNone/>
            </a:pPr>
            <a:r>
              <a:rPr lang="pt-B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§ 5º </a:t>
            </a: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opção a que se refere o § 4º poderá ser para todo o ano-calendário ou para operações individuais, e será exercida no mesmo prazo previsto para exercício da opção pelo Simples Nacional, nos termos do art. 16 da Lei Complementar nº 123/2006, observado o disposto no § 6º deste artigo.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pt-BR" sz="32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§5º-A</a:t>
            </a: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 opção para operações individuais a que se refere o §5º será possível para até 40% da sua receita mensal, e neste caso o contribuinte poderá apropriar um crédito presumido de 40% do valor do fornecimento de cada operação, sem possibilidade de apropriar outros créditos.”</a:t>
            </a:r>
            <a:endParaRPr lang="pt-BR" sz="32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4F810B-393B-A9FF-A1D5-21F2849C1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9724" y="870196"/>
            <a:ext cx="1061405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6CA8D-1BA7-E624-7396-71EC6D800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05D8D0-CA0A-D302-8E1D-99391BAC1A3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06D8C30-3F43-C5E5-880B-71A00E114474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9D0AC6F-CFB1-2166-5D9A-F2F4BE98DD90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AB94DCC-9805-0731-2BAF-907AC5C17D6D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7CF7515-4F54-D150-7AFB-AAAB79850B80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FDC48E-37BC-83F3-9025-953C4DD156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2E77CA4-BE86-78DE-9E3F-64FA4149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61062"/>
            <a:ext cx="17297399" cy="832076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pt-BR" sz="3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PROPOSTA</a:t>
            </a:r>
          </a:p>
          <a:p>
            <a:pPr marL="0" indent="0" algn="just">
              <a:buNone/>
            </a:pPr>
            <a:r>
              <a:rPr lang="pt-BR" sz="3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Capítulo XI - </a:t>
            </a:r>
            <a:r>
              <a:rPr lang="pt-BR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DOS CRÉDITOS PRESUMIDOS PARA OS OPTANTES PELO SIMPLES NACIONAL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 o ART. 166-A.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TÍTULO IV - DOS REGIMES DIFERENCIADOS DO IBS E DA CBS 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LIVRO I - DO IMPOSTO SOBRE BENS E SERVIÇOS (IBS) E DA CONTRIBUIÇÃO SOCIAL SOBRE BENS E SERVIÇOS (CBS):</a:t>
            </a:r>
            <a:endParaRPr lang="pt-BR" sz="32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pt-B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Art. 166-A.</a:t>
            </a: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O contribuinte de IBS e de CBS optantes pelo Simples Nacional e sujeito ao regime regular poderá apropriar créditos presumidos dos referidos tributos, nos períodos em que se enquadrar nas faixas 1 a 4 das tabelas do Simples Nacional, previstas na Lei Complementar nº 123/2006.  </a:t>
            </a: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§ 1º Os créditos presumidos de que trata o </a:t>
            </a:r>
            <a:r>
              <a:rPr lang="pt-B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caput</a:t>
            </a: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deste artigo serão calculados mediante aplicação dos seguintes percentuais sobre o valor dos fornecimentos:</a:t>
            </a:r>
            <a:endParaRPr lang="pt-BR" sz="3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- para o crédito presumido de IBS: o percentual equivalente à 40% do valor do fornecimento, conforme recebimento.</a:t>
            </a:r>
            <a:endParaRPr lang="pt-BR" sz="3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II - para o crédito presumido de CBS: o percentual equivalente à 40% do valor do fornecimento, conforme recebimento. </a:t>
            </a:r>
            <a:endParaRPr lang="pt-BR" sz="3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pt-BR" sz="2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1D36FC9-296D-BFD4-FD7A-F58A5C3A26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893" y="9428161"/>
            <a:ext cx="8260796" cy="101202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D59B4F3-514E-82DD-50F7-FEEA147D36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5347" y="57071"/>
            <a:ext cx="1061405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8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AA056-4DD3-C3C2-EC9E-0452E1819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0CD72B-DE15-B0BC-2CF2-BB627FBEF3C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DC613B4-8EFE-0BCE-DD0D-62B898F84991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D09F298-AD8E-5A7A-2578-F5BE4F6E6DE9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859EA86-30B4-5DE0-CEDE-2E5123E86DA6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33E94F7-34DC-A31F-A4BF-0826299224CB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D52368-D667-DC36-91F8-72B193DE0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475A292-F80B-0855-6FDF-23827930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61062"/>
            <a:ext cx="17297399" cy="832076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pt-BR" sz="3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PROPOSTA</a:t>
            </a:r>
          </a:p>
          <a:p>
            <a:pPr marL="0" indent="0" algn="just">
              <a:buNone/>
            </a:pPr>
            <a:r>
              <a:rPr lang="pt-BR" sz="3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Capítulo XI - </a:t>
            </a:r>
            <a:r>
              <a:rPr lang="pt-BR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DOS CRÉDITOS PRESUMIDOS PARA OS OPTANTES PELO SIMPLES NACIONAL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 o ART. 166-A.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TÍTULO IV - DOS REGIMES DIFERENCIADOS DO IBS E DA CBS 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LIVRO I - DO IMPOSTO SOBRE BENS E SERVIÇOS (IBS) E DA CONTRIBUIÇÃO SOCIAL SOBRE BENS E SERVIÇOS (CBS):</a:t>
            </a:r>
            <a:endParaRPr lang="pt-BR" sz="32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pt-BR" sz="15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Art. 166-A.</a:t>
            </a: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O contribuinte de IBS e de CBS optantes pelo Simples Nacional e sujeito ao regime regular poderá apropriar créditos presumidos dos referidos tributos, nos períodos em que se enquadrar nas faixas 1 a 4 das tabelas do Simples Nacional, previstas na Lei Complementar nº 123/2006.  </a:t>
            </a:r>
            <a:endParaRPr lang="pt-BR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pt-BR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§ 2º Os créditos presumidos de que trata o </a:t>
            </a:r>
            <a:r>
              <a:rPr lang="pt-B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caput </a:t>
            </a: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deste artigo somente poderão ser utilizados para deduzir, respectivamente, o IBS e a CBS devidos pelo contribuinte, por ocasião dos fornecimentos sujeitos à tributação, e não excluem a utilização de demais créditos. </a:t>
            </a:r>
            <a:endParaRPr lang="pt-BR" sz="3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§ 3º O regulamento disporá sobre a forma de apropriação dos créditos presumidos.”</a:t>
            </a:r>
            <a:endParaRPr lang="pt-BR" sz="3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pt-BR" sz="3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25224C-CEB4-6E5A-6D2F-9C333BE034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893" y="9484280"/>
            <a:ext cx="8260796" cy="10120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3ABA17-6A25-82C6-EC75-63010FBD2B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8400" y="18971"/>
            <a:ext cx="1061405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6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FAC8E-4B2C-8135-68FA-D06FA1DD6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02F545-4C78-C1CF-FDAA-68D1CA4139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9148" b="-9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DA620AA-D1B9-E7B3-24D0-534BDD6F9A71}"/>
              </a:ext>
            </a:extLst>
          </p:cNvPr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76A2405-C185-DA26-9F10-7D7BDE8DED7A}"/>
              </a:ext>
            </a:extLst>
          </p:cNvPr>
          <p:cNvSpPr/>
          <p:nvPr/>
        </p:nvSpPr>
        <p:spPr>
          <a:xfrm flipH="1">
            <a:off x="0" y="8681560"/>
            <a:ext cx="1587379" cy="1605440"/>
          </a:xfrm>
          <a:custGeom>
            <a:avLst/>
            <a:gdLst/>
            <a:ahLst/>
            <a:cxnLst/>
            <a:rect l="l" t="t" r="r" b="b"/>
            <a:pathLst>
              <a:path w="1587379" h="1605440">
                <a:moveTo>
                  <a:pt x="1587379" y="0"/>
                </a:moveTo>
                <a:lnTo>
                  <a:pt x="0" y="0"/>
                </a:lnTo>
                <a:lnTo>
                  <a:pt x="0" y="1605440"/>
                </a:lnTo>
                <a:lnTo>
                  <a:pt x="1587379" y="1605440"/>
                </a:lnTo>
                <a:lnTo>
                  <a:pt x="158737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AAC67F8-08B0-5B14-15D1-FC07A8B540AD}"/>
              </a:ext>
            </a:extLst>
          </p:cNvPr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94763" b="-2861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6CF8B84-FDDA-DFED-5764-13DC43E13B50}"/>
              </a:ext>
            </a:extLst>
          </p:cNvPr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BED0CA-7DC3-A299-E7DA-D511EBE1D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4825" y="8287966"/>
            <a:ext cx="2543175" cy="18002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D6E9604-AACB-AF9D-B6CE-CE76262B079E}"/>
              </a:ext>
            </a:extLst>
          </p:cNvPr>
          <p:cNvSpPr/>
          <p:nvPr/>
        </p:nvSpPr>
        <p:spPr>
          <a:xfrm>
            <a:off x="2041525" y="9410700"/>
            <a:ext cx="8238323" cy="800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Comissão da Reforma  Tributária </a:t>
            </a:r>
          </a:p>
          <a:p>
            <a:pPr algn="ctr"/>
            <a:r>
              <a:rPr lang="pt-BR" sz="2400" dirty="0"/>
              <a:t> Conselho Federal de Contabilidade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621E2C9A-4EA4-D864-FC98-097FA597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73" y="1575577"/>
            <a:ext cx="16192500" cy="729529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egulamentação da reforma tributária promete (PLP 68)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pt-B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cumulatividade ampla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qual o contribuinte seria </a:t>
            </a:r>
            <a:r>
              <a:rPr lang="pt-B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capaz de deduzir das bases de cálculo dos novos tributos todas suas entradas,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exceção daquelas classificadas como uso e consumo pessoal.</a:t>
            </a:r>
          </a:p>
          <a:p>
            <a:pPr>
              <a:lnSpc>
                <a:spcPct val="100000"/>
              </a:lnSpc>
            </a:pP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o contribuinte se </a:t>
            </a: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manter integralmente no Simples Nacional</a:t>
            </a: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repassar um crédito menor</a:t>
            </a: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que o que será transferido por empresas fora do regime SN, </a:t>
            </a: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perde competividade</a:t>
            </a: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o  contribuinte adota</a:t>
            </a: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regime fiscal híbrido</a:t>
            </a: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passando a fazer o recolhimento do IBS e CBS separadamente e arca com o custo tributário elevado e do cumprimento de mais obrigações acessórias de ambos os regimes tributários, o que tornaria a operação inviável para a maioria dos pequenos negócios.</a:t>
            </a:r>
          </a:p>
          <a:p>
            <a:pPr>
              <a:lnSpc>
                <a:spcPct val="100000"/>
              </a:lnSpc>
            </a:pPr>
            <a:r>
              <a:rPr 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Possibilitar a </a:t>
            </a:r>
            <a:r>
              <a:rPr lang="pt-BR" sz="3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transferência de credito integral da CBS </a:t>
            </a:r>
            <a:r>
              <a:rPr 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mesmo porcentual do regime regular.</a:t>
            </a:r>
          </a:p>
          <a:p>
            <a:pPr>
              <a:lnSpc>
                <a:spcPct val="100000"/>
              </a:lnSpc>
            </a:pPr>
            <a:r>
              <a:rPr 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Possibilidade de se optar pelo recolhimento do IBS e </a:t>
            </a:r>
            <a:r>
              <a:rPr lang="pt-BR" sz="32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CBs</a:t>
            </a:r>
            <a:r>
              <a:rPr 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fora do Simples </a:t>
            </a:r>
            <a:r>
              <a:rPr lang="pt-BR" sz="32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Naconal</a:t>
            </a:r>
            <a:r>
              <a:rPr 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todo o ano-calendário ou por operação individual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FD3180-EAFA-89FD-7B1D-ED869AEA3B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379" y="75831"/>
            <a:ext cx="1061405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6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1337</Words>
  <Application>Microsoft Office PowerPoint</Application>
  <PresentationFormat>Personalizar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Wingdings</vt:lpstr>
      <vt:lpstr>Barlow</vt:lpstr>
      <vt:lpstr>Microsoft Tai Le</vt:lpstr>
      <vt:lpstr>Anton</vt:lpstr>
      <vt:lpstr>Aptos Display</vt:lpstr>
      <vt:lpstr>Calibri</vt:lpstr>
      <vt:lpstr>Arial</vt:lpstr>
      <vt:lpstr>Amasis MT Pro Black</vt:lpstr>
      <vt:lpstr>Aptos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EMPRESAS DO SIMPLES NACIONAL O QUE ESPERAR…..</vt:lpstr>
      <vt:lpstr>PONTOS QUE PRECISAM DE ATENÇÃO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Tributária CRCGO</dc:title>
  <dc:creator>Fernando Witicovski</dc:creator>
  <cp:lastModifiedBy>Elizabeth Passos de Oliveira Silva</cp:lastModifiedBy>
  <cp:revision>38</cp:revision>
  <cp:lastPrinted>2024-11-18T16:40:33Z</cp:lastPrinted>
  <dcterms:created xsi:type="dcterms:W3CDTF">2006-08-16T00:00:00Z</dcterms:created>
  <dcterms:modified xsi:type="dcterms:W3CDTF">2024-11-18T21:20:50Z</dcterms:modified>
  <dc:identifier>DAFqUqp9nKo</dc:identifier>
</cp:coreProperties>
</file>