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79" r:id="rId2"/>
    <p:sldId id="256" r:id="rId3"/>
    <p:sldId id="257" r:id="rId4"/>
    <p:sldId id="258" r:id="rId5"/>
    <p:sldId id="275" r:id="rId6"/>
    <p:sldId id="290" r:id="rId7"/>
    <p:sldId id="291" r:id="rId8"/>
    <p:sldId id="292" r:id="rId9"/>
    <p:sldId id="289" r:id="rId10"/>
    <p:sldId id="259" r:id="rId11"/>
    <p:sldId id="272" r:id="rId12"/>
    <p:sldId id="273" r:id="rId13"/>
    <p:sldId id="260" r:id="rId14"/>
    <p:sldId id="261" r:id="rId15"/>
    <p:sldId id="268" r:id="rId16"/>
    <p:sldId id="269" r:id="rId17"/>
    <p:sldId id="287" r:id="rId18"/>
    <p:sldId id="276" r:id="rId19"/>
    <p:sldId id="263" r:id="rId20"/>
    <p:sldId id="264" r:id="rId21"/>
    <p:sldId id="265" r:id="rId22"/>
    <p:sldId id="266" r:id="rId23"/>
    <p:sldId id="278" r:id="rId24"/>
    <p:sldId id="282" r:id="rId25"/>
    <p:sldId id="293" r:id="rId26"/>
    <p:sldId id="280" r:id="rId27"/>
    <p:sldId id="285" r:id="rId28"/>
    <p:sldId id="283" r:id="rId29"/>
    <p:sldId id="284"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2104" autoAdjust="0"/>
    <p:restoredTop sz="94660"/>
  </p:normalViewPr>
  <p:slideViewPr>
    <p:cSldViewPr snapToGrid="0" snapToObjects="1">
      <p:cViewPr>
        <p:scale>
          <a:sx n="100" d="100"/>
          <a:sy n="100" d="100"/>
        </p:scale>
        <p:origin x="-48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2B011E2-D0B6-BF4F-AF44-FC06DD544F09}"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2B011E2-D0B6-BF4F-AF44-FC06DD544F09}"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2B011E2-D0B6-BF4F-AF44-FC06DD544F09}"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2B011E2-D0B6-BF4F-AF44-FC06DD544F09}"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2B011E2-D0B6-BF4F-AF44-FC06DD544F09}"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92B011E2-D0B6-BF4F-AF44-FC06DD544F09}"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92B011E2-D0B6-BF4F-AF44-FC06DD544F09}" type="datetimeFigureOut">
              <a:rPr lang="en-US" smtClean="0"/>
              <a:pPr/>
              <a:t>12/12/14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92B011E2-D0B6-BF4F-AF44-FC06DD544F09}" type="datetimeFigureOut">
              <a:rPr lang="en-US" smtClean="0"/>
              <a:pPr/>
              <a:t>12/12/14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011E2-D0B6-BF4F-AF44-FC06DD544F09}" type="datetimeFigureOut">
              <a:rPr lang="en-US" smtClean="0"/>
              <a:pPr/>
              <a:t>12/12/14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2B011E2-D0B6-BF4F-AF44-FC06DD544F09}"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2B011E2-D0B6-BF4F-AF44-FC06DD544F09}"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69CB8-68A2-604F-BC20-CE33481E85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011E2-D0B6-BF4F-AF44-FC06DD544F09}" type="datetimeFigureOut">
              <a:rPr lang="en-US" smtClean="0"/>
              <a:pPr/>
              <a:t>12/12/14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69CB8-68A2-604F-BC20-CE33481E850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protectedplanet.net/search?country_id=30&amp;iucn_category_id=7&amp;q=+Brazi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3350"/>
            <a:ext cx="9144000" cy="7124700"/>
          </a:xfrm>
          <a:prstGeom prst="rect">
            <a:avLst/>
          </a:prstGeom>
        </p:spPr>
      </p:pic>
      <p:sp>
        <p:nvSpPr>
          <p:cNvPr id="6" name="Title 5"/>
          <p:cNvSpPr>
            <a:spLocks noGrp="1"/>
          </p:cNvSpPr>
          <p:nvPr>
            <p:ph type="title"/>
          </p:nvPr>
        </p:nvSpPr>
        <p:spPr>
          <a:xfrm>
            <a:off x="0" y="274639"/>
            <a:ext cx="8686800" cy="436562"/>
          </a:xfrm>
        </p:spPr>
        <p:txBody>
          <a:bodyPr>
            <a:normAutofit fontScale="90000"/>
          </a:bodyPr>
          <a:lstStyle/>
          <a:p>
            <a:r>
              <a:rPr lang="en-US" sz="3600" dirty="0" smtClean="0">
                <a:solidFill>
                  <a:srgbClr val="FFFF00"/>
                </a:solidFill>
              </a:rPr>
              <a:t>Sustainable Development Goals </a:t>
            </a:r>
            <a:br>
              <a:rPr lang="en-US" sz="3600" dirty="0" smtClean="0">
                <a:solidFill>
                  <a:srgbClr val="FFFF00"/>
                </a:solidFill>
              </a:rPr>
            </a:br>
            <a:r>
              <a:rPr lang="en-US" sz="3600" dirty="0" smtClean="0">
                <a:solidFill>
                  <a:srgbClr val="FFFF00"/>
                </a:solidFill>
              </a:rPr>
              <a:t>and Protected Areas</a:t>
            </a:r>
            <a:endParaRPr lang="en-US" sz="36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Sustainable Development Goal 15</a:t>
            </a:r>
            <a:br>
              <a:rPr lang="en-US" dirty="0" smtClean="0"/>
            </a:br>
            <a:endParaRPr lang="en-US" dirty="0"/>
          </a:p>
        </p:txBody>
      </p:sp>
      <p:sp>
        <p:nvSpPr>
          <p:cNvPr id="3" name="Content Placeholder 2"/>
          <p:cNvSpPr>
            <a:spLocks noGrp="1"/>
          </p:cNvSpPr>
          <p:nvPr>
            <p:ph idx="1"/>
          </p:nvPr>
        </p:nvSpPr>
        <p:spPr/>
        <p:txBody>
          <a:bodyPr>
            <a:normAutofit/>
          </a:bodyPr>
          <a:lstStyle/>
          <a:p>
            <a:r>
              <a:rPr lang="en-US" sz="4000" dirty="0" smtClean="0"/>
              <a:t>“Protect</a:t>
            </a:r>
            <a:r>
              <a:rPr lang="en-US" sz="4000" dirty="0"/>
              <a:t>, restore and promote </a:t>
            </a:r>
            <a:r>
              <a:rPr lang="en-US" sz="4000" dirty="0">
                <a:solidFill>
                  <a:srgbClr val="FFFF00"/>
                </a:solidFill>
              </a:rPr>
              <a:t>sustainable use of terrestrial ecosystems</a:t>
            </a:r>
            <a:r>
              <a:rPr lang="en-US" sz="4000" dirty="0"/>
              <a:t>, sustainably manage forests, combat desertification, and halt and reverse land degradation and halt biodiversity </a:t>
            </a:r>
            <a:r>
              <a:rPr lang="en-US" sz="4000" dirty="0" smtClean="0"/>
              <a:t>loss”</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Aichi Targets to expand Protected Areas Worldwide</a:t>
            </a:r>
            <a:endParaRPr lang="en-US" dirty="0"/>
          </a:p>
        </p:txBody>
      </p:sp>
      <p:sp>
        <p:nvSpPr>
          <p:cNvPr id="3" name="Content Placeholder 2"/>
          <p:cNvSpPr>
            <a:spLocks noGrp="1"/>
          </p:cNvSpPr>
          <p:nvPr>
            <p:ph idx="1"/>
          </p:nvPr>
        </p:nvSpPr>
        <p:spPr>
          <a:xfrm>
            <a:off x="0" y="1600200"/>
            <a:ext cx="8686800" cy="5257800"/>
          </a:xfrm>
        </p:spPr>
        <p:txBody>
          <a:bodyPr>
            <a:normAutofit fontScale="85000" lnSpcReduction="20000"/>
          </a:bodyPr>
          <a:lstStyle/>
          <a:p>
            <a:pPr>
              <a:buNone/>
            </a:pPr>
            <a:r>
              <a:rPr lang="en-US" dirty="0" smtClean="0">
                <a:solidFill>
                  <a:srgbClr val="FFFF00"/>
                </a:solidFill>
              </a:rPr>
              <a:t>2010 Conference of the Parties of Convention on Biodiversity set Goals for Protected Areas:</a:t>
            </a:r>
          </a:p>
          <a:p>
            <a:pPr>
              <a:buNone/>
            </a:pPr>
            <a:r>
              <a:rPr lang="en-US" dirty="0"/>
              <a:t>Strategic Goal A: Address the underlying causes of biodiversity loss by mainstreaming biodiversity across government and </a:t>
            </a:r>
            <a:r>
              <a:rPr lang="en-US" dirty="0" smtClean="0"/>
              <a:t>society</a:t>
            </a:r>
          </a:p>
          <a:p>
            <a:pPr>
              <a:buNone/>
            </a:pPr>
            <a:r>
              <a:rPr lang="en-US" dirty="0" smtClean="0"/>
              <a:t>Strategic </a:t>
            </a:r>
            <a:r>
              <a:rPr lang="en-US" dirty="0"/>
              <a:t>Goal B: Reduce the direct pressures on biodiversity and promote sustainable use</a:t>
            </a:r>
            <a:r>
              <a:rPr lang="en-US" dirty="0" smtClean="0"/>
              <a:t> </a:t>
            </a:r>
          </a:p>
          <a:p>
            <a:pPr>
              <a:buNone/>
            </a:pPr>
            <a:r>
              <a:rPr lang="en-US" b="1" i="1" dirty="0" smtClean="0">
                <a:solidFill>
                  <a:srgbClr val="FFFF00"/>
                </a:solidFill>
              </a:rPr>
              <a:t>Strategic </a:t>
            </a:r>
            <a:r>
              <a:rPr lang="en-US" b="1" i="1" dirty="0">
                <a:solidFill>
                  <a:srgbClr val="FFFF00"/>
                </a:solidFill>
              </a:rPr>
              <a:t>Goal C: To improve the status of biodiversity by safeguarding ecosystems, species and genetic diversity</a:t>
            </a:r>
            <a:r>
              <a:rPr lang="en-US" b="1" i="1" dirty="0" smtClean="0">
                <a:solidFill>
                  <a:srgbClr val="FFFF00"/>
                </a:solidFill>
              </a:rPr>
              <a:t> </a:t>
            </a:r>
          </a:p>
          <a:p>
            <a:pPr>
              <a:buNone/>
            </a:pPr>
            <a:r>
              <a:rPr lang="en-US" dirty="0" smtClean="0"/>
              <a:t>Strategic </a:t>
            </a:r>
            <a:r>
              <a:rPr lang="en-US" dirty="0"/>
              <a:t>Goal D: Enhance the benefits to all from biodiversity and ecosystem </a:t>
            </a:r>
            <a:r>
              <a:rPr lang="en-US" dirty="0" smtClean="0"/>
              <a:t>services</a:t>
            </a:r>
          </a:p>
          <a:p>
            <a:pPr>
              <a:buNone/>
            </a:pPr>
            <a:r>
              <a:rPr lang="en-US" dirty="0" smtClean="0"/>
              <a:t> </a:t>
            </a:r>
            <a:r>
              <a:rPr lang="en-US" dirty="0"/>
              <a:t>Strategic Goal E: Enhance implementation through participatory planning, knowledge management and capacity building</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Aichi Target 11 </a:t>
            </a:r>
            <a:endParaRPr lang="en-US" dirty="0"/>
          </a:p>
        </p:txBody>
      </p:sp>
      <p:sp>
        <p:nvSpPr>
          <p:cNvPr id="3" name="Content Placeholder 2"/>
          <p:cNvSpPr>
            <a:spLocks noGrp="1"/>
          </p:cNvSpPr>
          <p:nvPr>
            <p:ph idx="1"/>
          </p:nvPr>
        </p:nvSpPr>
        <p:spPr>
          <a:xfrm>
            <a:off x="254000" y="1600200"/>
            <a:ext cx="8890000" cy="5257800"/>
          </a:xfrm>
        </p:spPr>
        <p:txBody>
          <a:bodyPr>
            <a:normAutofit fontScale="92500"/>
          </a:bodyPr>
          <a:lstStyle/>
          <a:p>
            <a:pPr>
              <a:buNone/>
            </a:pPr>
            <a:r>
              <a:rPr lang="en-US" b="1" i="1" dirty="0"/>
              <a:t>By 2020</a:t>
            </a:r>
            <a:r>
              <a:rPr lang="en-US" b="1" i="1" dirty="0" smtClean="0"/>
              <a:t>,</a:t>
            </a:r>
          </a:p>
          <a:p>
            <a:r>
              <a:rPr lang="en-US" b="1" dirty="0" smtClean="0">
                <a:solidFill>
                  <a:srgbClr val="008000"/>
                </a:solidFill>
              </a:rPr>
              <a:t> </a:t>
            </a:r>
            <a:r>
              <a:rPr lang="en-US" b="1" dirty="0">
                <a:solidFill>
                  <a:srgbClr val="FFFF00"/>
                </a:solidFill>
              </a:rPr>
              <a:t>at least 17 per cent of terrestrial and inland water,</a:t>
            </a:r>
            <a:r>
              <a:rPr lang="en-US" b="1" dirty="0" smtClean="0">
                <a:solidFill>
                  <a:srgbClr val="FFFF00"/>
                </a:solidFill>
              </a:rPr>
              <a:t> </a:t>
            </a:r>
          </a:p>
          <a:p>
            <a:r>
              <a:rPr lang="en-US" b="1" dirty="0"/>
              <a:t>a</a:t>
            </a:r>
            <a:r>
              <a:rPr lang="en-US" b="1" dirty="0" smtClean="0"/>
              <a:t>t least 10 </a:t>
            </a:r>
            <a:r>
              <a:rPr lang="en-US" b="1" dirty="0"/>
              <a:t>per cent of coastal and marine areas,</a:t>
            </a:r>
            <a:r>
              <a:rPr lang="en-US" b="1" dirty="0" smtClean="0"/>
              <a:t> </a:t>
            </a:r>
          </a:p>
          <a:p>
            <a:pPr>
              <a:buNone/>
            </a:pPr>
            <a:r>
              <a:rPr lang="en-US" dirty="0" smtClean="0">
                <a:solidFill>
                  <a:srgbClr val="FFFF00"/>
                </a:solidFill>
              </a:rPr>
              <a:t>are </a:t>
            </a:r>
            <a:r>
              <a:rPr lang="en-US" dirty="0">
                <a:solidFill>
                  <a:srgbClr val="FFFF00"/>
                </a:solidFill>
              </a:rPr>
              <a:t>conserved </a:t>
            </a:r>
            <a:r>
              <a:rPr lang="en-US" dirty="0" smtClean="0">
                <a:solidFill>
                  <a:srgbClr val="FFFF00"/>
                </a:solidFill>
              </a:rPr>
              <a:t>through: </a:t>
            </a:r>
          </a:p>
          <a:p>
            <a:pPr>
              <a:buFont typeface="Wingdings" charset="2"/>
              <a:buChar char="§"/>
            </a:pPr>
            <a:r>
              <a:rPr lang="en-US" dirty="0" smtClean="0">
                <a:solidFill>
                  <a:srgbClr val="FFFF00"/>
                </a:solidFill>
              </a:rPr>
              <a:t>effectively </a:t>
            </a:r>
            <a:r>
              <a:rPr lang="en-US" dirty="0">
                <a:solidFill>
                  <a:srgbClr val="FFFF00"/>
                </a:solidFill>
              </a:rPr>
              <a:t>and equitably </a:t>
            </a:r>
            <a:r>
              <a:rPr lang="en-US" dirty="0" smtClean="0">
                <a:solidFill>
                  <a:srgbClr val="FFFF00"/>
                </a:solidFill>
              </a:rPr>
              <a:t>managed,</a:t>
            </a:r>
          </a:p>
          <a:p>
            <a:pPr>
              <a:buFont typeface="Wingdings" charset="2"/>
              <a:buChar char="§"/>
            </a:pPr>
            <a:r>
              <a:rPr lang="en-US" dirty="0" smtClean="0">
                <a:solidFill>
                  <a:srgbClr val="FFFF00"/>
                </a:solidFill>
              </a:rPr>
              <a:t>ecologically </a:t>
            </a:r>
            <a:r>
              <a:rPr lang="en-US" dirty="0">
                <a:solidFill>
                  <a:srgbClr val="FFFF00"/>
                </a:solidFill>
              </a:rPr>
              <a:t>representative and well connected systems of protected areas and other effective area-based conservation </a:t>
            </a:r>
            <a:r>
              <a:rPr lang="en-US" dirty="0" smtClean="0">
                <a:solidFill>
                  <a:srgbClr val="FFFF00"/>
                </a:solidFill>
              </a:rPr>
              <a:t>measures,</a:t>
            </a:r>
          </a:p>
          <a:p>
            <a:pPr>
              <a:buFont typeface="Wingdings" charset="2"/>
              <a:buChar char="§"/>
            </a:pPr>
            <a:r>
              <a:rPr lang="en-US" dirty="0" smtClean="0">
                <a:solidFill>
                  <a:srgbClr val="FFFF00"/>
                </a:solidFill>
              </a:rPr>
              <a:t>and </a:t>
            </a:r>
            <a:r>
              <a:rPr lang="en-US" dirty="0">
                <a:solidFill>
                  <a:srgbClr val="FFFF00"/>
                </a:solidFill>
              </a:rPr>
              <a:t>integrated into the wider landscapes and seascapes.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3066" y="1834786"/>
            <a:ext cx="6316133" cy="4803080"/>
          </a:xfrm>
          <a:prstGeom prst="rect">
            <a:avLst/>
          </a:prstGeom>
        </p:spPr>
      </p:pic>
      <p:sp>
        <p:nvSpPr>
          <p:cNvPr id="5" name="Title 4"/>
          <p:cNvSpPr>
            <a:spLocks noGrp="1"/>
          </p:cNvSpPr>
          <p:nvPr>
            <p:ph type="title"/>
          </p:nvPr>
        </p:nvSpPr>
        <p:spPr/>
        <p:txBody>
          <a:bodyPr>
            <a:normAutofit fontScale="90000"/>
          </a:bodyPr>
          <a:lstStyle/>
          <a:p>
            <a:r>
              <a:rPr lang="en-US" dirty="0" smtClean="0"/>
              <a:t>How are we progressing in achieving </a:t>
            </a:r>
            <a:br>
              <a:rPr lang="en-US" dirty="0" smtClean="0"/>
            </a:br>
            <a:r>
              <a:rPr lang="en-US" dirty="0" smtClean="0"/>
              <a:t>Aichi Target 11?</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dirty="0" smtClean="0"/>
              <a:t/>
            </a:r>
            <a:br>
              <a:rPr lang="en-US" dirty="0" smtClean="0"/>
            </a:br>
            <a:r>
              <a:rPr lang="en-US" dirty="0" smtClean="0"/>
              <a:t>New data on protected areas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15.4% of terrestrial areas, 3.4% of </a:t>
            </a:r>
            <a:r>
              <a:rPr lang="en-US" b="1" dirty="0" smtClean="0"/>
              <a:t>oceans are now protected</a:t>
            </a:r>
          </a:p>
          <a:p>
            <a:r>
              <a:rPr lang="en-US" b="1" dirty="0"/>
              <a:t>F</a:t>
            </a:r>
            <a:r>
              <a:rPr lang="en-US" b="1" dirty="0" smtClean="0"/>
              <a:t>urther </a:t>
            </a:r>
            <a:r>
              <a:rPr lang="en-US" b="1" dirty="0"/>
              <a:t>progress needed to cover and effectively manage areas of importance for biodiversity and ecosystem services</a:t>
            </a:r>
            <a:r>
              <a:rPr lang="en-US" b="1" dirty="0" smtClean="0"/>
              <a:t> </a:t>
            </a:r>
          </a:p>
          <a:p>
            <a:r>
              <a:rPr lang="en-US" b="1" dirty="0" smtClean="0">
                <a:solidFill>
                  <a:srgbClr val="FFFF00"/>
                </a:solidFill>
              </a:rPr>
              <a:t> </a:t>
            </a:r>
            <a:r>
              <a:rPr lang="en-US" b="1" dirty="0">
                <a:solidFill>
                  <a:srgbClr val="FFFF00"/>
                </a:solidFill>
              </a:rPr>
              <a:t>The world is on track to meet a 2020 target on the expansion of protected areas,</a:t>
            </a:r>
            <a:r>
              <a:rPr lang="en-US" b="1" dirty="0" smtClean="0">
                <a:solidFill>
                  <a:srgbClr val="FFFF00"/>
                </a:solidFill>
              </a:rPr>
              <a:t> United </a:t>
            </a:r>
            <a:r>
              <a:rPr lang="en-US" b="1" dirty="0">
                <a:solidFill>
                  <a:srgbClr val="FFFF00"/>
                </a:solidFill>
              </a:rPr>
              <a:t>Nations Environment </a:t>
            </a:r>
            <a:r>
              <a:rPr lang="en-US" b="1" dirty="0" err="1">
                <a:solidFill>
                  <a:srgbClr val="FFFF00"/>
                </a:solidFill>
              </a:rPr>
              <a:t>Programme</a:t>
            </a:r>
            <a:r>
              <a:rPr lang="en-US" b="1" dirty="0">
                <a:solidFill>
                  <a:srgbClr val="FFFF00"/>
                </a:solidFill>
              </a:rPr>
              <a:t> (UNEP) report</a:t>
            </a:r>
            <a:r>
              <a:rPr lang="en-US" b="1" dirty="0" smtClean="0">
                <a:solidFill>
                  <a:srgbClr val="FFFF00"/>
                </a:solidFill>
              </a:rPr>
              <a:t> at IUCN World </a:t>
            </a:r>
            <a:r>
              <a:rPr lang="en-US" b="1" dirty="0">
                <a:solidFill>
                  <a:srgbClr val="FFFF00"/>
                </a:solidFill>
              </a:rPr>
              <a:t>Parks Congress</a:t>
            </a:r>
            <a:r>
              <a:rPr lang="en-US" b="1" dirty="0" smtClean="0">
                <a:solidFill>
                  <a:srgbClr val="FFFF00"/>
                </a:solidFill>
              </a:rPr>
              <a:t>.</a:t>
            </a:r>
            <a:r>
              <a:rPr lang="en-US" dirty="0" smtClean="0">
                <a:solidFill>
                  <a:srgbClr val="FFFF00"/>
                </a:solidFill>
              </a:rPr>
              <a:t> </a:t>
            </a:r>
          </a:p>
          <a:p>
            <a:r>
              <a:rPr lang="en-US" dirty="0" smtClean="0"/>
              <a:t>Recognition that protected areas play a crucial </a:t>
            </a:r>
            <a:r>
              <a:rPr lang="en-US" dirty="0"/>
              <a:t>role in </a:t>
            </a:r>
            <a:r>
              <a:rPr lang="en-US" dirty="0" smtClean="0"/>
              <a:t>the2015 Sustainable </a:t>
            </a:r>
            <a:r>
              <a:rPr lang="en-US" dirty="0"/>
              <a:t>Development Goals.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8350" y="-114300"/>
            <a:ext cx="10680700" cy="7086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124" y="1"/>
            <a:ext cx="8600459"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0811"/>
            <a:ext cx="9144000" cy="5467189"/>
          </a:xfrm>
          <a:prstGeom prst="rect">
            <a:avLst/>
          </a:prstGeom>
        </p:spPr>
      </p:pic>
      <p:sp>
        <p:nvSpPr>
          <p:cNvPr id="3" name="Title 2"/>
          <p:cNvSpPr>
            <a:spLocks noGrp="1"/>
          </p:cNvSpPr>
          <p:nvPr>
            <p:ph type="title"/>
          </p:nvPr>
        </p:nvSpPr>
        <p:spPr>
          <a:xfrm>
            <a:off x="457200" y="274638"/>
            <a:ext cx="8229600" cy="893762"/>
          </a:xfrm>
        </p:spPr>
        <p:txBody>
          <a:bodyPr>
            <a:normAutofit fontScale="90000"/>
          </a:bodyPr>
          <a:lstStyle/>
          <a:p>
            <a:r>
              <a:rPr lang="en-US" dirty="0" smtClean="0"/>
              <a:t>Percentage of Protected Areas in  global regions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dirty="0" smtClean="0"/>
              <a:t>Example of Brazil data: 1864 Protected Areas</a:t>
            </a:r>
            <a:r>
              <a:rPr lang="en-US" b="1" dirty="0" smtClean="0"/>
              <a:t/>
            </a:r>
            <a:br>
              <a:rPr lang="en-US" b="1" dirty="0" smtClean="0"/>
            </a:br>
            <a:endParaRPr lang="en-US" dirty="0"/>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a:xfrm>
            <a:off x="0" y="2174874"/>
            <a:ext cx="4497388" cy="4505743"/>
          </a:xfrm>
        </p:spPr>
        <p:txBody>
          <a:bodyPr/>
          <a:lstStyle/>
          <a:p>
            <a:endParaRPr lang="en-US" dirty="0"/>
          </a:p>
        </p:txBody>
      </p:sp>
      <p:sp>
        <p:nvSpPr>
          <p:cNvPr id="6" name="Text Placeholder 5"/>
          <p:cNvSpPr>
            <a:spLocks noGrp="1"/>
          </p:cNvSpPr>
          <p:nvPr>
            <p:ph type="body" sz="quarter" idx="3"/>
          </p:nvPr>
        </p:nvSpPr>
        <p:spPr/>
        <p:txBody>
          <a:bodyPr/>
          <a:lstStyle/>
          <a:p>
            <a:r>
              <a:rPr lang="en-US" dirty="0"/>
              <a:t>ECOREGION</a:t>
            </a:r>
          </a:p>
          <a:p>
            <a:endParaRPr lang="en-US" dirty="0"/>
          </a:p>
        </p:txBody>
      </p:sp>
      <p:sp>
        <p:nvSpPr>
          <p:cNvPr id="7" name="Content Placeholder 6"/>
          <p:cNvSpPr>
            <a:spLocks noGrp="1"/>
          </p:cNvSpPr>
          <p:nvPr>
            <p:ph sz="quarter" idx="4"/>
          </p:nvPr>
        </p:nvSpPr>
        <p:spPr/>
        <p:txBody>
          <a:bodyPr>
            <a:normAutofit/>
          </a:bodyPr>
          <a:lstStyle/>
          <a:p>
            <a:r>
              <a:rPr lang="en-US" sz="3600" b="1" dirty="0" smtClean="0"/>
              <a:t>Marine (135)</a:t>
            </a:r>
          </a:p>
          <a:p>
            <a:r>
              <a:rPr lang="en-US" sz="3600" b="1" dirty="0" smtClean="0"/>
              <a:t>Terrestrial (1732</a:t>
            </a:r>
            <a:endParaRPr lang="en-US" sz="3600" dirty="0"/>
          </a:p>
        </p:txBody>
      </p:sp>
      <p:sp>
        <p:nvSpPr>
          <p:cNvPr id="3" name="Rectangle 2"/>
          <p:cNvSpPr/>
          <p:nvPr/>
        </p:nvSpPr>
        <p:spPr>
          <a:xfrm>
            <a:off x="-1" y="982133"/>
            <a:ext cx="8923868" cy="5262980"/>
          </a:xfrm>
          <a:prstGeom prst="rect">
            <a:avLst/>
          </a:prstGeom>
        </p:spPr>
        <p:txBody>
          <a:bodyPr wrap="square">
            <a:spAutoFit/>
          </a:bodyPr>
          <a:lstStyle/>
          <a:p>
            <a:r>
              <a:rPr lang="en-US" sz="2400" b="1" dirty="0" smtClean="0"/>
              <a:t>IUCN Protected area </a:t>
            </a:r>
          </a:p>
          <a:p>
            <a:r>
              <a:rPr lang="en-US" sz="2400" b="1" dirty="0" smtClean="0"/>
              <a:t>category</a:t>
            </a:r>
          </a:p>
          <a:p>
            <a:r>
              <a:rPr lang="en-US" sz="3600" b="1" dirty="0" smtClean="0">
                <a:solidFill>
                  <a:srgbClr val="FFFF00"/>
                </a:solidFill>
              </a:rPr>
              <a:t>Ia (169)</a:t>
            </a:r>
          </a:p>
          <a:p>
            <a:r>
              <a:rPr lang="en-US" sz="3600" b="1" dirty="0" smtClean="0">
                <a:solidFill>
                  <a:srgbClr val="FFFF00"/>
                </a:solidFill>
              </a:rPr>
              <a:t>Ib (1)</a:t>
            </a:r>
          </a:p>
          <a:p>
            <a:r>
              <a:rPr lang="en-US" sz="3600" b="1" dirty="0" smtClean="0">
                <a:solidFill>
                  <a:srgbClr val="FFFF00"/>
                </a:solidFill>
              </a:rPr>
              <a:t>II (324)</a:t>
            </a:r>
          </a:p>
          <a:p>
            <a:r>
              <a:rPr lang="en-US" sz="3600" b="1" dirty="0" smtClean="0">
                <a:solidFill>
                  <a:srgbClr val="FFFF00"/>
                </a:solidFill>
              </a:rPr>
              <a:t>III (25)</a:t>
            </a:r>
          </a:p>
          <a:p>
            <a:r>
              <a:rPr lang="en-US" sz="3600" b="1" dirty="0" smtClean="0">
                <a:solidFill>
                  <a:srgbClr val="FFFF00"/>
                </a:solidFill>
              </a:rPr>
              <a:t>IV (47)</a:t>
            </a:r>
          </a:p>
          <a:p>
            <a:r>
              <a:rPr lang="en-US" sz="3600" b="1" dirty="0" smtClean="0">
                <a:solidFill>
                  <a:srgbClr val="FFFF00"/>
                </a:solidFill>
              </a:rPr>
              <a:t>V (253)</a:t>
            </a:r>
          </a:p>
          <a:p>
            <a:r>
              <a:rPr lang="en-US" sz="3600" b="1" dirty="0" smtClean="0">
                <a:solidFill>
                  <a:srgbClr val="FFFF00"/>
                </a:solidFill>
              </a:rPr>
              <a:t>VI (256)</a:t>
            </a:r>
            <a:endParaRPr lang="en-US" sz="3600" b="1" dirty="0" smtClean="0">
              <a:solidFill>
                <a:srgbClr val="FFFF00"/>
              </a:solidFill>
              <a:hlinkClick r:id="rId2"/>
            </a:endParaRPr>
          </a:p>
          <a:p>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Global Increase in Protected Areas  since 2010</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a:t>Terrestrial protected area coverage</a:t>
            </a:r>
            <a:r>
              <a:rPr lang="en-US" dirty="0" smtClean="0"/>
              <a:t> </a:t>
            </a:r>
          </a:p>
          <a:p>
            <a:r>
              <a:rPr lang="en-US" dirty="0" smtClean="0"/>
              <a:t>Has  </a:t>
            </a:r>
            <a:r>
              <a:rPr lang="en-US" dirty="0"/>
              <a:t>increased by about one million km</a:t>
            </a:r>
            <a:r>
              <a:rPr lang="en-US" baseline="30000" dirty="0"/>
              <a:t>2</a:t>
            </a:r>
            <a:r>
              <a:rPr lang="en-US" dirty="0"/>
              <a:t> since </a:t>
            </a:r>
            <a:r>
              <a:rPr lang="en-US" dirty="0" smtClean="0"/>
              <a:t>2010</a:t>
            </a:r>
            <a:endParaRPr lang="en-US" dirty="0"/>
          </a:p>
          <a:p>
            <a:r>
              <a:rPr lang="en-US" dirty="0" smtClean="0"/>
              <a:t> </a:t>
            </a:r>
            <a:r>
              <a:rPr lang="en-US" dirty="0"/>
              <a:t>In total, 20.6 million km</a:t>
            </a:r>
            <a:r>
              <a:rPr lang="en-US" baseline="30000" dirty="0"/>
              <a:t>2</a:t>
            </a:r>
            <a:r>
              <a:rPr lang="en-US" dirty="0"/>
              <a:t> of terrestrial and inland water areas are now covered</a:t>
            </a:r>
            <a:r>
              <a:rPr lang="en-US" dirty="0" smtClean="0"/>
              <a:t>.</a:t>
            </a:r>
          </a:p>
          <a:p>
            <a:r>
              <a:rPr lang="en-US" dirty="0" smtClean="0"/>
              <a:t> </a:t>
            </a:r>
            <a:r>
              <a:rPr lang="en-US" dirty="0"/>
              <a:t>To cover 17 per cent of terrestrial and inland waters, 2.2 million additional km</a:t>
            </a:r>
            <a:r>
              <a:rPr lang="en-US" baseline="30000" dirty="0"/>
              <a:t>2</a:t>
            </a:r>
            <a:r>
              <a:rPr lang="en-US" dirty="0"/>
              <a:t> of protected areas are needed.</a:t>
            </a:r>
            <a:r>
              <a:rPr lang="en-US" dirty="0" smtClean="0"/>
              <a:t> </a:t>
            </a:r>
          </a:p>
          <a:p>
            <a:r>
              <a:rPr lang="en-US" dirty="0" smtClean="0"/>
              <a:t>Just </a:t>
            </a:r>
            <a:r>
              <a:rPr lang="en-US" dirty="0"/>
              <a:t>over six million km</a:t>
            </a:r>
            <a:r>
              <a:rPr lang="en-US" baseline="30000" dirty="0"/>
              <a:t>2</a:t>
            </a:r>
            <a:r>
              <a:rPr lang="en-US" dirty="0"/>
              <a:t> of marine protected areas have been added since 2010, with 1.5 million km</a:t>
            </a:r>
            <a:r>
              <a:rPr lang="en-US" baseline="30000" dirty="0"/>
              <a:t>2</a:t>
            </a:r>
            <a:r>
              <a:rPr lang="en-US" dirty="0"/>
              <a:t> of this total coming since 2012</a:t>
            </a:r>
            <a:r>
              <a:rPr lang="en-US" dirty="0" smtClean="0"/>
              <a:t>.</a:t>
            </a:r>
          </a:p>
          <a:p>
            <a:r>
              <a:rPr lang="en-US" dirty="0" smtClean="0"/>
              <a:t> </a:t>
            </a:r>
            <a:r>
              <a:rPr lang="en-US" dirty="0"/>
              <a:t>In total, 12 million km</a:t>
            </a:r>
            <a:r>
              <a:rPr lang="en-US" baseline="30000" dirty="0"/>
              <a:t>2</a:t>
            </a:r>
            <a:r>
              <a:rPr lang="en-US" dirty="0"/>
              <a:t> of the global ocean is now covered.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4133"/>
            <a:ext cx="7772400" cy="3126317"/>
          </a:xfrm>
        </p:spPr>
        <p:txBody>
          <a:bodyPr>
            <a:normAutofit fontScale="90000"/>
          </a:bodyPr>
          <a:lstStyle/>
          <a:p>
            <a:r>
              <a:rPr lang="en-US" i="1" dirty="0" smtClean="0"/>
              <a:t>Federal Senate of Brazil</a:t>
            </a:r>
            <a:br>
              <a:rPr lang="en-US" i="1" dirty="0" smtClean="0"/>
            </a:br>
            <a:r>
              <a:rPr lang="en-US" dirty="0" smtClean="0"/>
              <a:t>Legal Dimension of Sustainable Development Goals: </a:t>
            </a:r>
            <a:br>
              <a:rPr lang="en-US" dirty="0" smtClean="0"/>
            </a:br>
            <a:r>
              <a:rPr lang="en-US" dirty="0" smtClean="0"/>
              <a:t>Global Perspectives</a:t>
            </a:r>
            <a:br>
              <a:rPr lang="en-US" dirty="0" smtClean="0"/>
            </a:br>
            <a:r>
              <a:rPr lang="en-US" dirty="0"/>
              <a:t/>
            </a:r>
            <a:br>
              <a:rPr lang="en-US" dirty="0"/>
            </a:br>
            <a:r>
              <a:rPr lang="en-US" dirty="0" smtClean="0">
                <a:solidFill>
                  <a:srgbClr val="FFFF00"/>
                </a:solidFill>
              </a:rPr>
              <a:t>Sustainable Development Goals and Protected Areas</a:t>
            </a:r>
            <a:endParaRPr lang="en-US" dirty="0">
              <a:solidFill>
                <a:srgbClr val="FFFF00"/>
              </a:solidFill>
            </a:endParaRPr>
          </a:p>
        </p:txBody>
      </p:sp>
      <p:sp>
        <p:nvSpPr>
          <p:cNvPr id="3" name="Subtitle 2"/>
          <p:cNvSpPr>
            <a:spLocks noGrp="1"/>
          </p:cNvSpPr>
          <p:nvPr>
            <p:ph type="subTitle" idx="1"/>
          </p:nvPr>
        </p:nvSpPr>
        <p:spPr>
          <a:xfrm>
            <a:off x="685800" y="4470399"/>
            <a:ext cx="8001000" cy="2116667"/>
          </a:xfrm>
        </p:spPr>
        <p:txBody>
          <a:bodyPr>
            <a:normAutofit fontScale="55000" lnSpcReduction="20000"/>
          </a:bodyPr>
          <a:lstStyle/>
          <a:p>
            <a:r>
              <a:rPr lang="en-US" sz="5143" dirty="0" smtClean="0">
                <a:solidFill>
                  <a:schemeClr val="tx1"/>
                </a:solidFill>
              </a:rPr>
              <a:t>Ben Boer</a:t>
            </a:r>
          </a:p>
          <a:p>
            <a:r>
              <a:rPr lang="en-US" sz="5143" dirty="0" smtClean="0">
                <a:solidFill>
                  <a:schemeClr val="tx1"/>
                </a:solidFill>
              </a:rPr>
              <a:t>Deputy Chair, IUCN World Commission on Environmental Law</a:t>
            </a:r>
          </a:p>
          <a:p>
            <a:r>
              <a:rPr lang="en-US" sz="5143" dirty="0" smtClean="0">
                <a:solidFill>
                  <a:schemeClr val="tx1"/>
                </a:solidFill>
              </a:rPr>
              <a:t>Distinguished Professor, Research Institute of Environmental Law, Wuhan University, China</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Benefits of protected areas to people and nature</a:t>
            </a:r>
            <a:endParaRPr lang="en-US" dirty="0"/>
          </a:p>
        </p:txBody>
      </p:sp>
      <p:sp>
        <p:nvSpPr>
          <p:cNvPr id="3" name="Content Placeholder 2"/>
          <p:cNvSpPr>
            <a:spLocks noGrp="1"/>
          </p:cNvSpPr>
          <p:nvPr>
            <p:ph idx="1"/>
          </p:nvPr>
        </p:nvSpPr>
        <p:spPr/>
        <p:txBody>
          <a:bodyPr/>
          <a:lstStyle/>
          <a:p>
            <a:r>
              <a:rPr lang="en-US" b="1" dirty="0" smtClean="0"/>
              <a:t> </a:t>
            </a:r>
            <a:r>
              <a:rPr lang="en-US" b="1" dirty="0"/>
              <a:t>Protected areas deliver numerous benefits for people and nature and need to be recognized as a proven and cost-effective natural way to deal with global challenges such as water provision, food security, disaster-risk reduction, and climate change mitigation and adaptation.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areas and the SDGs</a:t>
            </a:r>
            <a:endParaRPr lang="en-US" dirty="0"/>
          </a:p>
        </p:txBody>
      </p:sp>
      <p:sp>
        <p:nvSpPr>
          <p:cNvPr id="3" name="Content Placeholder 2"/>
          <p:cNvSpPr>
            <a:spLocks noGrp="1"/>
          </p:cNvSpPr>
          <p:nvPr>
            <p:ph idx="1"/>
          </p:nvPr>
        </p:nvSpPr>
        <p:spPr/>
        <p:txBody>
          <a:bodyPr/>
          <a:lstStyle/>
          <a:p>
            <a:pPr>
              <a:buNone/>
            </a:pPr>
            <a:r>
              <a:rPr lang="en-US" dirty="0" smtClean="0"/>
              <a:t>UNEP report recognizes that </a:t>
            </a:r>
          </a:p>
          <a:p>
            <a:pPr>
              <a:buNone/>
            </a:pPr>
            <a:r>
              <a:rPr lang="en-US" dirty="0" smtClean="0"/>
              <a:t>‘Protected </a:t>
            </a:r>
            <a:r>
              <a:rPr lang="en-US" dirty="0"/>
              <a:t>areas, as vital elements of the landscape and models of sustainable development, </a:t>
            </a:r>
            <a:r>
              <a:rPr lang="en-US" dirty="0">
                <a:solidFill>
                  <a:srgbClr val="FF0000"/>
                </a:solidFill>
              </a:rPr>
              <a:t>could play an important role in the establishment and monitoring of the Sustainable Development </a:t>
            </a:r>
            <a:r>
              <a:rPr lang="en-US" dirty="0" smtClean="0">
                <a:solidFill>
                  <a:srgbClr val="FF0000"/>
                </a:solidFill>
              </a:rPr>
              <a:t>Goals.</a:t>
            </a:r>
          </a:p>
          <a:p>
            <a:pPr>
              <a:buNone/>
            </a:pPr>
            <a:endParaRPr lang="en-US" dirty="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IUCN in Protected Areas</a:t>
            </a:r>
            <a:endParaRPr lang="en-US" dirty="0"/>
          </a:p>
        </p:txBody>
      </p:sp>
      <p:sp>
        <p:nvSpPr>
          <p:cNvPr id="3" name="Content Placeholder 2"/>
          <p:cNvSpPr>
            <a:spLocks noGrp="1"/>
          </p:cNvSpPr>
          <p:nvPr>
            <p:ph idx="1"/>
          </p:nvPr>
        </p:nvSpPr>
        <p:spPr/>
        <p:txBody>
          <a:bodyPr/>
          <a:lstStyle/>
          <a:p>
            <a:r>
              <a:rPr lang="en-US" dirty="0" smtClean="0"/>
              <a:t>World Commission on Protected Areas</a:t>
            </a:r>
          </a:p>
          <a:p>
            <a:pPr lvl="1"/>
            <a:r>
              <a:rPr lang="en-US" dirty="0" smtClean="0"/>
              <a:t>World Parks Congress November 2014</a:t>
            </a:r>
          </a:p>
          <a:p>
            <a:pPr lvl="1"/>
            <a:endParaRPr lang="en-US" dirty="0" smtClean="0"/>
          </a:p>
          <a:p>
            <a:pPr lvl="1"/>
            <a:r>
              <a:rPr lang="en-US" dirty="0" smtClean="0"/>
              <a:t>Role of Environmental Law in Protected areas and Sustainable Development Goals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threat of PADDD:  Protected Areas downsizing, downgrading, and </a:t>
            </a:r>
            <a:r>
              <a:rPr lang="en-US" sz="3200" dirty="0" err="1" smtClean="0"/>
              <a:t>degazettement</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r>
              <a:rPr lang="en-US" dirty="0" smtClean="0"/>
              <a:t>Despite the expansion in protected areas worldwide, there are threats in many countries because of inadequate legal protection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threat of PADDD:  Protected Areas downsizing, downgrading, and </a:t>
            </a:r>
            <a:r>
              <a:rPr lang="en-US" sz="3200" dirty="0" err="1" smtClean="0"/>
              <a:t>degazettement</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92500"/>
          </a:bodyPr>
          <a:lstStyle/>
          <a:p>
            <a:r>
              <a:rPr lang="en-US" dirty="0" smtClean="0"/>
              <a:t>Despite the expansion in protected areas worldwide, there are threats in many countries because of inadequate legal protection</a:t>
            </a:r>
          </a:p>
          <a:p>
            <a:endParaRPr lang="en-US" dirty="0" smtClean="0"/>
          </a:p>
          <a:p>
            <a:r>
              <a:rPr lang="en-US" dirty="0" smtClean="0"/>
              <a:t>This is also happening in Brazil; see Worldwide Fund for Nature “</a:t>
            </a:r>
            <a:r>
              <a:rPr lang="en-US" dirty="0"/>
              <a:t>Coalition for Protected Areas (</a:t>
            </a:r>
            <a:r>
              <a:rPr lang="en-US" i="1" dirty="0" err="1"/>
              <a:t>Coalizão</a:t>
            </a:r>
            <a:r>
              <a:rPr lang="en-US" i="1" dirty="0"/>
              <a:t> </a:t>
            </a:r>
            <a:r>
              <a:rPr lang="en-US" i="1" dirty="0" err="1"/>
              <a:t>Pró-UCs</a:t>
            </a:r>
            <a:r>
              <a:rPr lang="en-US" i="1" dirty="0"/>
              <a:t>)</a:t>
            </a:r>
            <a:r>
              <a:rPr lang="en-US" i="1" dirty="0" smtClean="0"/>
              <a:t> to </a:t>
            </a:r>
            <a:r>
              <a:rPr lang="en-US" i="1" dirty="0"/>
              <a:t>advocate for and strengthen the National System of </a:t>
            </a:r>
            <a:r>
              <a:rPr lang="en-US" i="1" dirty="0" smtClean="0"/>
              <a:t>Protected Areas”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81705"/>
            <a:ext cx="9144000" cy="69773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2506133" cy="1162050"/>
          </a:xfrm>
        </p:spPr>
        <p:txBody>
          <a:bodyPr/>
          <a:lstStyle/>
          <a:p>
            <a:r>
              <a:rPr lang="en-US" dirty="0" smtClean="0"/>
              <a:t>PADDD in Brazil</a:t>
            </a:r>
            <a:endParaRPr lang="en-US" dirty="0"/>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a:xfrm>
            <a:off x="0" y="1435100"/>
            <a:ext cx="2963333" cy="5084233"/>
          </a:xfrm>
        </p:spPr>
        <p:txBody>
          <a:bodyPr>
            <a:noAutofit/>
          </a:bodyPr>
          <a:lstStyle/>
          <a:p>
            <a:r>
              <a:rPr lang="en-US" sz="2400" dirty="0"/>
              <a:t>41 cases of PADDD in the Amazon – nearly one third of all the Brazilian cases – from 1988 to 2014. Altogether, 27 protected areas in Brazil are now threatened by active PADDD proposals, of which 30% are in the Northern region with potential loss of 4.5 million hectares</a:t>
            </a:r>
          </a:p>
        </p:txBody>
      </p:sp>
      <p:pic>
        <p:nvPicPr>
          <p:cNvPr id="4" name="Picture 3"/>
          <p:cNvPicPr>
            <a:picLocks noChangeAspect="1"/>
          </p:cNvPicPr>
          <p:nvPr/>
        </p:nvPicPr>
        <p:blipFill>
          <a:blip r:embed="rId2"/>
          <a:stretch>
            <a:fillRect/>
          </a:stretch>
        </p:blipFill>
        <p:spPr>
          <a:xfrm>
            <a:off x="3207615" y="0"/>
            <a:ext cx="5936385" cy="818938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PADDD in Brazil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“Altogether</a:t>
            </a:r>
            <a:r>
              <a:rPr lang="en-US" dirty="0"/>
              <a:t>, 27 protected areas in Brazil are now threatened by active PADDD proposals, of which 30% are in the Northern region with potential loss of 4.5 million hectares. Among the main </a:t>
            </a:r>
            <a:r>
              <a:rPr lang="en-US" dirty="0" smtClean="0"/>
              <a:t>causes are </a:t>
            </a:r>
            <a:r>
              <a:rPr lang="en-US" dirty="0"/>
              <a:t>the development of industrial scale activities such as mining, oil and gas, agriculture and building of infrastructure works like power plants</a:t>
            </a:r>
            <a:r>
              <a:rPr lang="en-US" dirty="0" smtClean="0"/>
              <a:t>.” </a:t>
            </a:r>
          </a:p>
          <a:p>
            <a:r>
              <a:rPr lang="en-US" dirty="0" smtClean="0"/>
              <a:t>“</a:t>
            </a:r>
            <a:r>
              <a:rPr lang="en-US" dirty="0"/>
              <a:t>The main impact of those activities is the exponential growth of deforestation rates in areas subjected to PADDD. Between 2000 and 2012 those areas reported deforestation rates 18 times higher than the protected areas in general, and 2.65 times higher than those regions that have never been protected</a:t>
            </a:r>
            <a:r>
              <a:rPr lang="en-US" dirty="0" smtClean="0"/>
              <a:t>”</a:t>
            </a:r>
          </a:p>
          <a:p>
            <a:pPr>
              <a:buNone/>
            </a:pPr>
            <a:r>
              <a:rPr lang="en-US" dirty="0" smtClean="0">
                <a:solidFill>
                  <a:srgbClr val="FFFF00"/>
                </a:solidFill>
              </a:rPr>
              <a:t>From WWF website</a:t>
            </a:r>
            <a:endParaRPr lang="en-US"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 for the non-regression principle in protected areas</a:t>
            </a:r>
            <a:endParaRPr lang="en-US" dirty="0"/>
          </a:p>
        </p:txBody>
      </p:sp>
      <p:sp>
        <p:nvSpPr>
          <p:cNvPr id="3" name="Content Placeholder 2"/>
          <p:cNvSpPr>
            <a:spLocks noGrp="1"/>
          </p:cNvSpPr>
          <p:nvPr>
            <p:ph idx="1"/>
          </p:nvPr>
        </p:nvSpPr>
        <p:spPr>
          <a:xfrm>
            <a:off x="457200" y="1600200"/>
            <a:ext cx="8229600" cy="4986867"/>
          </a:xfrm>
        </p:spPr>
        <p:txBody>
          <a:bodyPr>
            <a:normAutofit/>
          </a:bodyPr>
          <a:lstStyle/>
          <a:p>
            <a:r>
              <a:rPr lang="en-US" dirty="0"/>
              <a:t>N</a:t>
            </a:r>
            <a:r>
              <a:rPr lang="en-US" dirty="0" smtClean="0"/>
              <a:t>on-regression principle means “no back-sliding” in law and policy</a:t>
            </a:r>
          </a:p>
          <a:p>
            <a:r>
              <a:rPr lang="en-US" dirty="0" smtClean="0"/>
              <a:t>Once a natural area is legally protected you do not go backwards, only forwards</a:t>
            </a:r>
          </a:p>
          <a:p>
            <a:r>
              <a:rPr lang="en-US" dirty="0" smtClean="0"/>
              <a:t>This principle is emerging in a number of countries </a:t>
            </a:r>
          </a:p>
          <a:p>
            <a:r>
              <a:rPr lang="en-US" dirty="0" smtClean="0"/>
              <a:t>It is an important tool for ensuring that the Sustainable Development Goals are not eroded by retrograde legislation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5041900"/>
          </a:xfrm>
        </p:spPr>
        <p:txBody>
          <a:bodyPr>
            <a:normAutofit fontScale="77500" lnSpcReduction="20000"/>
          </a:bodyPr>
          <a:lstStyle/>
          <a:p>
            <a:r>
              <a:rPr lang="en-US" dirty="0" smtClean="0"/>
              <a:t>Protected areas are recognized as an important part of achieving sustainable Development Goal 15 on ecosystem conservation</a:t>
            </a:r>
          </a:p>
          <a:p>
            <a:r>
              <a:rPr lang="en-US" dirty="0" smtClean="0">
                <a:solidFill>
                  <a:srgbClr val="FFFF00"/>
                </a:solidFill>
              </a:rPr>
              <a:t>Protected areas world-wide are expanding and meeting the CBD Aichi Targets</a:t>
            </a:r>
          </a:p>
          <a:p>
            <a:r>
              <a:rPr lang="en-US" dirty="0" smtClean="0"/>
              <a:t>There is a substantial role for environmental law to play in the declaration, protection and management of protected areas</a:t>
            </a:r>
          </a:p>
          <a:p>
            <a:r>
              <a:rPr lang="en-US" dirty="0" smtClean="0">
                <a:solidFill>
                  <a:srgbClr val="FFFF00"/>
                </a:solidFill>
              </a:rPr>
              <a:t>In many countries, there are still significant threats to protected areas, because the protected areas law is either too weak, or not well enough enforced</a:t>
            </a:r>
          </a:p>
          <a:p>
            <a:r>
              <a:rPr lang="en-US" dirty="0" smtClean="0"/>
              <a:t>All SDGs also need to be protected by legal frameworks</a:t>
            </a:r>
          </a:p>
          <a:p>
            <a:r>
              <a:rPr lang="en-US" dirty="0" smtClean="0">
                <a:solidFill>
                  <a:srgbClr val="FFFF00"/>
                </a:solidFill>
              </a:rPr>
              <a:t>We need to think of </a:t>
            </a:r>
            <a:r>
              <a:rPr lang="en-US" i="1" dirty="0" smtClean="0">
                <a:solidFill>
                  <a:srgbClr val="FFFF00"/>
                </a:solidFill>
              </a:rPr>
              <a:t>all </a:t>
            </a:r>
            <a:r>
              <a:rPr lang="en-US" dirty="0" smtClean="0">
                <a:solidFill>
                  <a:srgbClr val="FFFF00"/>
                </a:solidFill>
              </a:rPr>
              <a:t>the SDGs as being subject to the principle of non-regression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Wingdings" charset="2"/>
              <a:buAutoNum type="arabicPlain"/>
            </a:pPr>
            <a:r>
              <a:rPr lang="en-US" dirty="0" smtClean="0"/>
              <a:t>What is a protected area?</a:t>
            </a:r>
          </a:p>
          <a:p>
            <a:pPr marL="514350" indent="-514350">
              <a:buFont typeface="Wingdings" charset="2"/>
              <a:buAutoNum type="arabicPlain"/>
            </a:pPr>
            <a:r>
              <a:rPr lang="en-US" dirty="0" smtClean="0"/>
              <a:t>Why conserve protected </a:t>
            </a:r>
            <a:r>
              <a:rPr lang="en-US" dirty="0" err="1" smtClean="0"/>
              <a:t>ares</a:t>
            </a:r>
            <a:endParaRPr lang="en-US" dirty="0" smtClean="0"/>
          </a:p>
          <a:p>
            <a:pPr marL="514350" indent="-514350">
              <a:buFont typeface="Wingdings" charset="2"/>
              <a:buAutoNum type="arabicPlain"/>
            </a:pPr>
            <a:r>
              <a:rPr lang="en-US" dirty="0" smtClean="0"/>
              <a:t>New data on protected areas</a:t>
            </a:r>
          </a:p>
          <a:p>
            <a:pPr marL="514350" indent="-514350">
              <a:buFont typeface="Wingdings" charset="2"/>
              <a:buAutoNum type="arabicPlain"/>
            </a:pPr>
            <a:r>
              <a:rPr lang="en-US" dirty="0" smtClean="0"/>
              <a:t>Sustainable Development Goal 15</a:t>
            </a:r>
          </a:p>
          <a:p>
            <a:pPr marL="514350" indent="-514350">
              <a:buFont typeface="Wingdings" charset="2"/>
              <a:buAutoNum type="arabicPlain"/>
            </a:pPr>
            <a:r>
              <a:rPr lang="en-US" dirty="0" smtClean="0"/>
              <a:t>The Biodiversity Convention and the Aichi Targets</a:t>
            </a:r>
          </a:p>
          <a:p>
            <a:pPr marL="514350" indent="-514350">
              <a:buFont typeface="Wingdings" charset="2"/>
              <a:buAutoNum type="arabicPlain"/>
            </a:pPr>
            <a:r>
              <a:rPr lang="en-US" dirty="0" smtClean="0"/>
              <a:t>The threat of PADDD:  Protected Areas Downsizing, downgrading, and </a:t>
            </a:r>
            <a:r>
              <a:rPr lang="en-US" dirty="0" err="1" smtClean="0"/>
              <a:t>degazettement</a:t>
            </a:r>
            <a:endParaRPr lang="en-US" dirty="0" smtClean="0"/>
          </a:p>
          <a:p>
            <a:pPr marL="514350" indent="-514350">
              <a:buFont typeface="Wingdings" charset="2"/>
              <a:buAutoNum type="arabicPlain"/>
            </a:pPr>
            <a:r>
              <a:rPr lang="en-US" dirty="0" smtClean="0"/>
              <a:t>Conclusions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3350"/>
            <a:ext cx="9144000" cy="7124700"/>
          </a:xfrm>
          <a:prstGeom prst="rect">
            <a:avLst/>
          </a:prstGeom>
        </p:spPr>
      </p:pic>
      <p:sp>
        <p:nvSpPr>
          <p:cNvPr id="6" name="Title 5"/>
          <p:cNvSpPr>
            <a:spLocks noGrp="1"/>
          </p:cNvSpPr>
          <p:nvPr>
            <p:ph type="title"/>
          </p:nvPr>
        </p:nvSpPr>
        <p:spPr>
          <a:xfrm>
            <a:off x="2362200" y="492920"/>
            <a:ext cx="8686800" cy="436562"/>
          </a:xfrm>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smtClean="0">
                <a:solidFill>
                  <a:srgbClr val="FFFF00"/>
                </a:solidFill>
              </a:rPr>
              <a:t>Thanks to </a:t>
            </a:r>
            <a:r>
              <a:rPr lang="en-US" sz="3600" dirty="0" smtClean="0">
                <a:solidFill>
                  <a:srgbClr val="FFFF00"/>
                </a:solidFill>
              </a:rPr>
              <a:t>the Earth!</a:t>
            </a:r>
            <a:endParaRPr lang="en-US" sz="36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protected area?</a:t>
            </a:r>
            <a:endParaRPr lang="en-US" dirty="0"/>
          </a:p>
        </p:txBody>
      </p:sp>
      <p:sp>
        <p:nvSpPr>
          <p:cNvPr id="3" name="Content Placeholder 2"/>
          <p:cNvSpPr>
            <a:spLocks noGrp="1"/>
          </p:cNvSpPr>
          <p:nvPr>
            <p:ph idx="1"/>
          </p:nvPr>
        </p:nvSpPr>
        <p:spPr/>
        <p:txBody>
          <a:bodyPr>
            <a:normAutofit fontScale="92500"/>
          </a:bodyPr>
          <a:lstStyle/>
          <a:p>
            <a:r>
              <a:rPr lang="en-US" dirty="0" smtClean="0"/>
              <a:t>IUCN Definition: </a:t>
            </a:r>
          </a:p>
          <a:p>
            <a:r>
              <a:rPr lang="en-US" dirty="0" smtClean="0">
                <a:solidFill>
                  <a:srgbClr val="FFFF00"/>
                </a:solidFill>
              </a:rPr>
              <a:t>‘A clearly defined geographical space, recognized, dedicated and managed, through legal or other effective means, to achieve long-term conservation of nature with associated ecosystem services and cultural values”</a:t>
            </a:r>
          </a:p>
          <a:p>
            <a:r>
              <a:rPr lang="en-US" dirty="0" smtClean="0"/>
              <a:t>Applies to land and marine areas</a:t>
            </a:r>
          </a:p>
          <a:p>
            <a:r>
              <a:rPr lang="en-US" dirty="0" smtClean="0"/>
              <a:t>Does it include the air (flyways for migratory birds)?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conserve protected areas?</a:t>
            </a:r>
            <a:endParaRPr lang="en-US" dirty="0"/>
          </a:p>
        </p:txBody>
      </p:sp>
      <p:sp>
        <p:nvSpPr>
          <p:cNvPr id="3" name="Content Placeholder 2"/>
          <p:cNvSpPr>
            <a:spLocks noGrp="1"/>
          </p:cNvSpPr>
          <p:nvPr>
            <p:ph idx="1"/>
          </p:nvPr>
        </p:nvSpPr>
        <p:spPr/>
        <p:txBody>
          <a:bodyPr>
            <a:normAutofit/>
          </a:bodyPr>
          <a:lstStyle/>
          <a:p>
            <a:pPr>
              <a:buNone/>
            </a:pPr>
            <a:r>
              <a:rPr lang="en-US" dirty="0"/>
              <a:t>Protected areas are</a:t>
            </a:r>
            <a:r>
              <a:rPr lang="en-US" dirty="0" smtClean="0"/>
              <a:t> </a:t>
            </a:r>
          </a:p>
          <a:p>
            <a:r>
              <a:rPr lang="en-US" dirty="0" smtClean="0">
                <a:solidFill>
                  <a:srgbClr val="FFFF00"/>
                </a:solidFill>
              </a:rPr>
              <a:t>essential </a:t>
            </a:r>
            <a:r>
              <a:rPr lang="en-US" dirty="0">
                <a:solidFill>
                  <a:srgbClr val="FFFF00"/>
                </a:solidFill>
              </a:rPr>
              <a:t>to the conservation of species, ecosystems and the livelihoods they support,</a:t>
            </a:r>
            <a:r>
              <a:rPr lang="en-US" dirty="0" smtClean="0">
                <a:solidFill>
                  <a:srgbClr val="FFFF00"/>
                </a:solidFill>
              </a:rPr>
              <a:t> Play </a:t>
            </a:r>
            <a:r>
              <a:rPr lang="en-US" dirty="0">
                <a:solidFill>
                  <a:srgbClr val="FFFF00"/>
                </a:solidFill>
              </a:rPr>
              <a:t>a key role in adapting to and mitigating the impacts of climate </a:t>
            </a:r>
            <a:r>
              <a:rPr lang="en-US" dirty="0" smtClean="0">
                <a:solidFill>
                  <a:srgbClr val="FFFF00"/>
                </a:solidFill>
              </a:rPr>
              <a:t>change</a:t>
            </a:r>
          </a:p>
          <a:p>
            <a:pPr lvl="1"/>
            <a:r>
              <a:rPr lang="en-US" dirty="0" smtClean="0"/>
              <a:t> </a:t>
            </a:r>
            <a:r>
              <a:rPr lang="en-US" dirty="0"/>
              <a:t>by reducing risks from natural hazards</a:t>
            </a:r>
            <a:r>
              <a:rPr lang="en-US" dirty="0" smtClean="0"/>
              <a:t> </a:t>
            </a:r>
          </a:p>
          <a:p>
            <a:pPr lvl="1"/>
            <a:r>
              <a:rPr lang="en-US" dirty="0" smtClean="0"/>
              <a:t>providing </a:t>
            </a:r>
            <a:r>
              <a:rPr lang="en-US" dirty="0"/>
              <a:t>a carbon sink through forests, 7.8 million km</a:t>
            </a:r>
            <a:r>
              <a:rPr lang="en-US" baseline="30000" dirty="0"/>
              <a:t>2</a:t>
            </a:r>
            <a:r>
              <a:rPr lang="en-US" dirty="0"/>
              <a:t> of which are in protected areas.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Development Goal 15</a:t>
            </a:r>
            <a:endParaRPr lang="en-US" dirty="0"/>
          </a:p>
        </p:txBody>
      </p:sp>
      <p:sp>
        <p:nvSpPr>
          <p:cNvPr id="3" name="Content Placeholder 2"/>
          <p:cNvSpPr>
            <a:spLocks noGrp="1"/>
          </p:cNvSpPr>
          <p:nvPr>
            <p:ph idx="1"/>
          </p:nvPr>
        </p:nvSpPr>
        <p:spPr/>
        <p:txBody>
          <a:bodyPr>
            <a:normAutofit fontScale="92500" lnSpcReduction="10000"/>
          </a:bodyPr>
          <a:lstStyle/>
          <a:p>
            <a:r>
              <a:rPr lang="en-US" dirty="0"/>
              <a:t>15.1 by 2020 ensure conservation, restoration and sustainable use of terrestrial and inland freshwater ecosystems and their services, in particular forests, wetlands, mountains and drylands, in line with obligations under international agreements15.2 by 2020, promote the implementation of sustainable management of all types of forests, halt deforestation, restore degraded forests, and increase </a:t>
            </a:r>
            <a:r>
              <a:rPr lang="en-US" dirty="0" err="1"/>
              <a:t>afforestation</a:t>
            </a:r>
            <a:r>
              <a:rPr lang="en-US" dirty="0"/>
              <a:t> and </a:t>
            </a:r>
            <a:r>
              <a:rPr lang="en-US" dirty="0" smtClean="0"/>
              <a:t>reforestation</a:t>
            </a:r>
            <a:endParaRPr lang="en-US" dirty="0"/>
          </a:p>
        </p:txBody>
      </p:sp>
      <p:pic>
        <p:nvPicPr>
          <p:cNvPr id="4" name="Picture 3"/>
          <p:cNvPicPr>
            <a:picLocks noChangeAspect="1"/>
          </p:cNvPicPr>
          <p:nvPr/>
        </p:nvPicPr>
        <p:blipFill>
          <a:blip r:embed="rId2"/>
          <a:stretch>
            <a:fillRect/>
          </a:stretch>
        </p:blipFill>
        <p:spPr>
          <a:xfrm>
            <a:off x="-457200" y="-450850"/>
            <a:ext cx="10058400" cy="7759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Development Goal 14</a:t>
            </a:r>
            <a:endParaRPr lang="en-US" dirty="0"/>
          </a:p>
        </p:txBody>
      </p:sp>
      <p:sp>
        <p:nvSpPr>
          <p:cNvPr id="3" name="Content Placeholder 2"/>
          <p:cNvSpPr>
            <a:spLocks noGrp="1"/>
          </p:cNvSpPr>
          <p:nvPr>
            <p:ph idx="1"/>
          </p:nvPr>
        </p:nvSpPr>
        <p:spPr/>
        <p:txBody>
          <a:bodyPr>
            <a:normAutofit/>
          </a:bodyPr>
          <a:lstStyle/>
          <a:p>
            <a:r>
              <a:rPr lang="en-US" sz="4800" dirty="0"/>
              <a:t>Conserve and sustainably use the oceans, seas and marine resources for sustainable development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63600"/>
          </a:xfrm>
        </p:spPr>
        <p:txBody>
          <a:bodyPr>
            <a:normAutofit/>
          </a:bodyPr>
          <a:lstStyle/>
          <a:p>
            <a:r>
              <a:rPr lang="en-US" sz="3600" dirty="0" smtClean="0"/>
              <a:t>Also an Oceans SDG and Protected Areas</a:t>
            </a:r>
            <a:endParaRPr lang="en-US" sz="3600" dirty="0"/>
          </a:p>
        </p:txBody>
      </p:sp>
      <p:pic>
        <p:nvPicPr>
          <p:cNvPr id="4" name="Picture 3"/>
          <p:cNvPicPr>
            <a:picLocks noChangeAspect="1"/>
          </p:cNvPicPr>
          <p:nvPr/>
        </p:nvPicPr>
        <p:blipFill>
          <a:blip r:embed="rId2"/>
          <a:stretch>
            <a:fillRect/>
          </a:stretch>
        </p:blipFill>
        <p:spPr>
          <a:xfrm>
            <a:off x="1" y="863600"/>
            <a:ext cx="9144000" cy="599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70542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1417</TotalTime>
  <Words>1346</Words>
  <Application>Microsoft Macintosh PowerPoint</Application>
  <PresentationFormat>On-screen Show (4:3)</PresentationFormat>
  <Paragraphs>107</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Sustainable Development Goals  and Protected Areas</vt:lpstr>
      <vt:lpstr>Federal Senate of Brazil Legal Dimension of Sustainable Development Goals:  Global Perspectives  Sustainable Development Goals and Protected Areas</vt:lpstr>
      <vt:lpstr>Outline</vt:lpstr>
      <vt:lpstr>What is a protected area?</vt:lpstr>
      <vt:lpstr>Why conserve protected areas?</vt:lpstr>
      <vt:lpstr>Sustainable Development Goal 15</vt:lpstr>
      <vt:lpstr>Sustainable Development Goal 14</vt:lpstr>
      <vt:lpstr>Also an Oceans SDG and Protected Areas</vt:lpstr>
      <vt:lpstr>Slide 9</vt:lpstr>
      <vt:lpstr>Sustainable Development Goal 15 </vt:lpstr>
      <vt:lpstr>Aichi Targets to expand Protected Areas Worldwide</vt:lpstr>
      <vt:lpstr>Aichi Target 11 </vt:lpstr>
      <vt:lpstr>How are we progressing in achieving  Aichi Target 11?</vt:lpstr>
      <vt:lpstr> New data on protected areas </vt:lpstr>
      <vt:lpstr>Slide 15</vt:lpstr>
      <vt:lpstr>Slide 16</vt:lpstr>
      <vt:lpstr>Percentage of Protected Areas in  global regions</vt:lpstr>
      <vt:lpstr>Example of Brazil data: 1864 Protected Areas </vt:lpstr>
      <vt:lpstr>Global Increase in Protected Areas  since 2010</vt:lpstr>
      <vt:lpstr>Benefits of protected areas to people and nature</vt:lpstr>
      <vt:lpstr>Protected areas and the SDGs</vt:lpstr>
      <vt:lpstr>Role of IUCN in Protected Areas</vt:lpstr>
      <vt:lpstr>The threat of PADDD:  Protected Areas downsizing, downgrading, and degazettement </vt:lpstr>
      <vt:lpstr>The threat of PADDD:  Protected Areas downsizing, downgrading, and degazettement </vt:lpstr>
      <vt:lpstr>Slide 25</vt:lpstr>
      <vt:lpstr>PADDD in Brazil</vt:lpstr>
      <vt:lpstr>PADDD in Brazil</vt:lpstr>
      <vt:lpstr>Need for the non-regression principle in protected areas</vt:lpstr>
      <vt:lpstr>Conclusions</vt:lpstr>
      <vt:lpstr> Thanks to the Earth!</vt:lpstr>
    </vt:vector>
  </TitlesOfParts>
  <Company>Boer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and Protected Areas</dc:title>
  <dc:creator>Bernhard Boer</dc:creator>
  <cp:lastModifiedBy>Bernhard Boer</cp:lastModifiedBy>
  <cp:revision>17</cp:revision>
  <dcterms:created xsi:type="dcterms:W3CDTF">2014-12-12T11:52:44Z</dcterms:created>
  <dcterms:modified xsi:type="dcterms:W3CDTF">2014-12-12T11:54:08Z</dcterms:modified>
</cp:coreProperties>
</file>