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33"/>
  </p:notesMasterIdLst>
  <p:sldIdLst>
    <p:sldId id="256" r:id="rId5"/>
    <p:sldId id="257" r:id="rId6"/>
    <p:sldId id="2147470502" r:id="rId7"/>
    <p:sldId id="2147470503" r:id="rId8"/>
    <p:sldId id="2032092593" r:id="rId9"/>
    <p:sldId id="2032092659" r:id="rId10"/>
    <p:sldId id="2032092650" r:id="rId11"/>
    <p:sldId id="2032092649" r:id="rId12"/>
    <p:sldId id="2147470504" r:id="rId13"/>
    <p:sldId id="2032092598" r:id="rId14"/>
    <p:sldId id="2032092643" r:id="rId15"/>
    <p:sldId id="636" r:id="rId16"/>
    <p:sldId id="2147470492" r:id="rId17"/>
    <p:sldId id="2032092647" r:id="rId18"/>
    <p:sldId id="2147470505" r:id="rId19"/>
    <p:sldId id="1702" r:id="rId20"/>
    <p:sldId id="2032092590" r:id="rId21"/>
    <p:sldId id="2032092591" r:id="rId22"/>
    <p:sldId id="2032092592" r:id="rId23"/>
    <p:sldId id="2032092644" r:id="rId24"/>
    <p:sldId id="2032092645" r:id="rId25"/>
    <p:sldId id="2147470499" r:id="rId26"/>
    <p:sldId id="2147470500" r:id="rId27"/>
    <p:sldId id="2147470487" r:id="rId28"/>
    <p:sldId id="2032092646" r:id="rId29"/>
    <p:sldId id="2147470507" r:id="rId30"/>
    <p:sldId id="2147470509" r:id="rId31"/>
    <p:sldId id="258" r:id="rId32"/>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825500" rtl="0" fontAlgn="auto" latinLnBrk="0" hangingPunct="0">
      <a:lnSpc>
        <a:spcPct val="100000"/>
      </a:lnSpc>
      <a:spcBef>
        <a:spcPts val="5900"/>
      </a:spcBef>
      <a:spcAft>
        <a:spcPts val="0"/>
      </a:spcAft>
      <a:buClrTx/>
      <a:buSzTx/>
      <a:buFontTx/>
      <a:buNone/>
      <a:tabLst/>
      <a:defRPr kumimoji="0" sz="4800" b="0"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457200" algn="l" defTabSz="825500" rtl="0" fontAlgn="auto" latinLnBrk="0" hangingPunct="0">
      <a:lnSpc>
        <a:spcPct val="100000"/>
      </a:lnSpc>
      <a:spcBef>
        <a:spcPts val="5900"/>
      </a:spcBef>
      <a:spcAft>
        <a:spcPts val="0"/>
      </a:spcAft>
      <a:buClrTx/>
      <a:buSzTx/>
      <a:buFontTx/>
      <a:buNone/>
      <a:tabLst/>
      <a:defRPr kumimoji="0" sz="4800" b="0"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914400" algn="l" defTabSz="825500" rtl="0" fontAlgn="auto" latinLnBrk="0" hangingPunct="0">
      <a:lnSpc>
        <a:spcPct val="100000"/>
      </a:lnSpc>
      <a:spcBef>
        <a:spcPts val="5900"/>
      </a:spcBef>
      <a:spcAft>
        <a:spcPts val="0"/>
      </a:spcAft>
      <a:buClrTx/>
      <a:buSzTx/>
      <a:buFontTx/>
      <a:buNone/>
      <a:tabLst/>
      <a:defRPr kumimoji="0" sz="4800" b="0"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1371600" algn="l" defTabSz="825500" rtl="0" fontAlgn="auto" latinLnBrk="0" hangingPunct="0">
      <a:lnSpc>
        <a:spcPct val="100000"/>
      </a:lnSpc>
      <a:spcBef>
        <a:spcPts val="5900"/>
      </a:spcBef>
      <a:spcAft>
        <a:spcPts val="0"/>
      </a:spcAft>
      <a:buClrTx/>
      <a:buSzTx/>
      <a:buFontTx/>
      <a:buNone/>
      <a:tabLst/>
      <a:defRPr kumimoji="0" sz="4800" b="0"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1828800" algn="l" defTabSz="825500" rtl="0" fontAlgn="auto" latinLnBrk="0" hangingPunct="0">
      <a:lnSpc>
        <a:spcPct val="100000"/>
      </a:lnSpc>
      <a:spcBef>
        <a:spcPts val="5900"/>
      </a:spcBef>
      <a:spcAft>
        <a:spcPts val="0"/>
      </a:spcAft>
      <a:buClrTx/>
      <a:buSzTx/>
      <a:buFontTx/>
      <a:buNone/>
      <a:tabLst/>
      <a:defRPr kumimoji="0" sz="4800" b="0"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2286000" algn="l" defTabSz="825500" rtl="0" fontAlgn="auto" latinLnBrk="0" hangingPunct="0">
      <a:lnSpc>
        <a:spcPct val="100000"/>
      </a:lnSpc>
      <a:spcBef>
        <a:spcPts val="5900"/>
      </a:spcBef>
      <a:spcAft>
        <a:spcPts val="0"/>
      </a:spcAft>
      <a:buClrTx/>
      <a:buSzTx/>
      <a:buFontTx/>
      <a:buNone/>
      <a:tabLst/>
      <a:defRPr kumimoji="0" sz="4800" b="0"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2743200" algn="l" defTabSz="825500" rtl="0" fontAlgn="auto" latinLnBrk="0" hangingPunct="0">
      <a:lnSpc>
        <a:spcPct val="100000"/>
      </a:lnSpc>
      <a:spcBef>
        <a:spcPts val="5900"/>
      </a:spcBef>
      <a:spcAft>
        <a:spcPts val="0"/>
      </a:spcAft>
      <a:buClrTx/>
      <a:buSzTx/>
      <a:buFontTx/>
      <a:buNone/>
      <a:tabLst/>
      <a:defRPr kumimoji="0" sz="4800" b="0"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3200400" algn="l" defTabSz="825500" rtl="0" fontAlgn="auto" latinLnBrk="0" hangingPunct="0">
      <a:lnSpc>
        <a:spcPct val="100000"/>
      </a:lnSpc>
      <a:spcBef>
        <a:spcPts val="5900"/>
      </a:spcBef>
      <a:spcAft>
        <a:spcPts val="0"/>
      </a:spcAft>
      <a:buClrTx/>
      <a:buSzTx/>
      <a:buFontTx/>
      <a:buNone/>
      <a:tabLst/>
      <a:defRPr kumimoji="0" sz="4800" b="0"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3657600" algn="l" defTabSz="825500" rtl="0" fontAlgn="auto" latinLnBrk="0" hangingPunct="0">
      <a:lnSpc>
        <a:spcPct val="100000"/>
      </a:lnSpc>
      <a:spcBef>
        <a:spcPts val="5900"/>
      </a:spcBef>
      <a:spcAft>
        <a:spcPts val="0"/>
      </a:spcAft>
      <a:buClrTx/>
      <a:buSzTx/>
      <a:buFontTx/>
      <a:buNone/>
      <a:tabLst/>
      <a:defRPr kumimoji="0" sz="4800" b="0"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3" d="100"/>
          <a:sy n="53" d="100"/>
        </p:scale>
        <p:origin x="798" y="54"/>
      </p:cViewPr>
      <p:guideLst/>
    </p:cSldViewPr>
  </p:slideViewPr>
  <p:notesTextViewPr>
    <p:cViewPr>
      <p:scale>
        <a:sx n="1" d="1"/>
        <a:sy n="1" d="1"/>
      </p:scale>
      <p:origin x="0" y="0"/>
    </p:cViewPr>
  </p:notesTextViewPr>
  <p:sorterViewPr>
    <p:cViewPr>
      <p:scale>
        <a:sx n="20" d="100"/>
        <a:sy n="20" d="100"/>
      </p:scale>
      <p:origin x="0" y="-10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4" name="Shape 134"/>
          <p:cNvSpPr>
            <a:spLocks noGrp="1" noRot="1" noChangeAspect="1"/>
          </p:cNvSpPr>
          <p:nvPr>
            <p:ph type="sldImg"/>
          </p:nvPr>
        </p:nvSpPr>
        <p:spPr>
          <a:xfrm>
            <a:off x="1143000" y="685800"/>
            <a:ext cx="4572000" cy="3429000"/>
          </a:xfrm>
          <a:prstGeom prst="rect">
            <a:avLst/>
          </a:prstGeom>
        </p:spPr>
        <p:txBody>
          <a:bodyPr/>
          <a:lstStyle/>
          <a:p>
            <a:endParaRPr/>
          </a:p>
        </p:txBody>
      </p:sp>
      <p:sp>
        <p:nvSpPr>
          <p:cNvPr id="135" name="Shape 135"/>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lstStyle/>
          <a:p>
            <a:r>
              <a:rPr lang="pt-BR" dirty="0"/>
              <a:t>Agradecer aos excelentíssimos senadores que nos deram a oportunidade de estar aqui para defender um tratamento ADEQUADO PARA AS PESSOAS QUE VIVEM COM A DOENÇA DO ESPECTRO DA </a:t>
            </a:r>
            <a:r>
              <a:rPr lang="pt-BR" dirty="0" err="1"/>
              <a:t>nmos</a:t>
            </a:r>
            <a:endParaRPr lang="pt-BR" dirty="0"/>
          </a:p>
          <a:p>
            <a:endParaRPr lang="pt-BR" dirty="0"/>
          </a:p>
        </p:txBody>
      </p:sp>
    </p:spTree>
    <p:extLst>
      <p:ext uri="{BB962C8B-B14F-4D97-AF65-F5344CB8AC3E}">
        <p14:creationId xmlns:p14="http://schemas.microsoft.com/office/powerpoint/2010/main" val="41930597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 name="Shape 316"/>
          <p:cNvSpPr>
            <a:spLocks noGrp="1" noRot="1" noChangeAspect="1"/>
          </p:cNvSpPr>
          <p:nvPr>
            <p:ph type="sldImg"/>
          </p:nvPr>
        </p:nvSpPr>
        <p:spPr>
          <a:xfrm>
            <a:off x="381000" y="685800"/>
            <a:ext cx="6096000" cy="3429000"/>
          </a:xfrm>
          <a:prstGeom prst="rect">
            <a:avLst/>
          </a:prstGeom>
        </p:spPr>
        <p:txBody>
          <a:bodyPr/>
          <a:lstStyle/>
          <a:p>
            <a:endParaRPr/>
          </a:p>
        </p:txBody>
      </p:sp>
      <p:sp>
        <p:nvSpPr>
          <p:cNvPr id="317" name="Shape 317"/>
          <p:cNvSpPr>
            <a:spLocks noGrp="1"/>
          </p:cNvSpPr>
          <p:nvPr>
            <p:ph type="body" sz="quarter" idx="1"/>
          </p:nvPr>
        </p:nvSpPr>
        <p:spPr>
          <a:prstGeom prst="rect">
            <a:avLst/>
          </a:prstGeom>
        </p:spPr>
        <p:txBody>
          <a:bodyPr/>
          <a:lstStyle/>
          <a:p>
            <a:pPr marL="171450" indent="-171450">
              <a:buSzPct val="100000"/>
              <a:buChar char="-"/>
            </a:pPr>
            <a:r>
              <a:rPr dirty="0"/>
              <a:t>A incidência de EM </a:t>
            </a:r>
            <a:r>
              <a:rPr lang="pt-BR" dirty="0"/>
              <a:t>tem aumentado ao redor do mundo</a:t>
            </a:r>
          </a:p>
          <a:p>
            <a:pPr marL="171450" indent="-171450">
              <a:buFontTx/>
              <a:buChar char="-"/>
              <a:defRPr/>
            </a:pPr>
            <a:r>
              <a:rPr lang="pt-BR" sz="1200" kern="1200" dirty="0">
                <a:solidFill>
                  <a:schemeClr val="tx1"/>
                </a:solidFill>
                <a:effectLst/>
                <a:latin typeface="+mn-lt"/>
                <a:ea typeface="+mn-ea"/>
                <a:cs typeface="+mn-cs"/>
              </a:rPr>
              <a:t>BRASIL: 15 a 27 por 100.000 habitantes</a:t>
            </a:r>
            <a:endParaRPr lang="pt-BR" dirty="0"/>
          </a:p>
          <a:p>
            <a:pPr marL="171450" indent="-171450">
              <a:buFontTx/>
              <a:buChar char="-"/>
              <a:defRPr/>
            </a:pPr>
            <a:r>
              <a:rPr lang="pt-BR" dirty="0"/>
              <a:t>Mais prevalente em regiões de alta latitude, o que sugere a influência de fatores ambientais (além de genéticos).</a:t>
            </a:r>
          </a:p>
          <a:p>
            <a:pPr marL="171450" indent="-171450">
              <a:buFontTx/>
              <a:buChar char="-"/>
              <a:defRPr/>
            </a:pPr>
            <a:r>
              <a:rPr lang="pt-BR" dirty="0"/>
              <a:t>NORUEGA: </a:t>
            </a:r>
            <a:r>
              <a:rPr lang="en-US" sz="1200" b="0" i="0" kern="1200" dirty="0">
                <a:solidFill>
                  <a:schemeClr val="tx1"/>
                </a:solidFill>
                <a:effectLst/>
                <a:latin typeface="+mn-lt"/>
                <a:ea typeface="+mn-ea"/>
                <a:cs typeface="+mn-cs"/>
              </a:rPr>
              <a:t>Norwegian Patient Registry, was 208 per 100,000 on December 31, 2013. The reported </a:t>
            </a:r>
            <a:r>
              <a:rPr lang="en-US" sz="1200" b="1" i="0" kern="1200" dirty="0">
                <a:solidFill>
                  <a:schemeClr val="tx1"/>
                </a:solidFill>
                <a:effectLst/>
                <a:latin typeface="+mn-lt"/>
                <a:ea typeface="+mn-ea"/>
                <a:cs typeface="+mn-cs"/>
              </a:rPr>
              <a:t>prevalence</a:t>
            </a:r>
            <a:r>
              <a:rPr lang="en-US" sz="1200" b="0" i="0" kern="1200" dirty="0">
                <a:solidFill>
                  <a:schemeClr val="tx1"/>
                </a:solidFill>
                <a:effectLst/>
                <a:latin typeface="+mn-lt"/>
                <a:ea typeface="+mn-ea"/>
                <a:cs typeface="+mn-cs"/>
              </a:rPr>
              <a:t> of MS in Norway has increased 10-fold, with several possible causes.</a:t>
            </a:r>
            <a:endParaRPr lang="pt-BR" dirty="0"/>
          </a:p>
          <a:p>
            <a:pPr marL="171450" indent="-171450">
              <a:buFontTx/>
              <a:buChar char="-"/>
              <a:defRPr/>
            </a:pPr>
            <a:r>
              <a:rPr lang="pt-BR" dirty="0"/>
              <a:t>Existe</a:t>
            </a:r>
            <a:r>
              <a:rPr lang="pt-BR" baseline="0" dirty="0"/>
              <a:t> uma clar</a:t>
            </a:r>
            <a:r>
              <a:rPr lang="pt-BR" dirty="0"/>
              <a:t>a influência da produção da vitamina </a:t>
            </a:r>
            <a:r>
              <a:rPr lang="pt-BR" dirty="0" err="1"/>
              <a:t>D</a:t>
            </a:r>
            <a:r>
              <a:rPr lang="pt-BR" dirty="0"/>
              <a:t> no desencadeamento da doença. Existe um estudo que  relaciona baixos índices de vitamina </a:t>
            </a:r>
            <a:r>
              <a:rPr lang="pt-BR" dirty="0" err="1"/>
              <a:t>D</a:t>
            </a:r>
            <a:r>
              <a:rPr lang="pt-BR" dirty="0"/>
              <a:t>, com aumento na incidência de doença. </a:t>
            </a:r>
          </a:p>
          <a:p>
            <a:pPr>
              <a:buFontTx/>
              <a:buChar char="-"/>
              <a:defRPr/>
            </a:pPr>
            <a:r>
              <a:rPr lang="pt-BR" dirty="0"/>
              <a:t>Existe alguma </a:t>
            </a:r>
            <a:r>
              <a:rPr lang="pt-BR" dirty="0" err="1"/>
              <a:t>co-relação</a:t>
            </a:r>
            <a:r>
              <a:rPr lang="pt-BR" dirty="0"/>
              <a:t> com o vírus </a:t>
            </a:r>
            <a:r>
              <a:rPr lang="pt-BR" dirty="0" err="1"/>
              <a:t>epstein-barr</a:t>
            </a:r>
            <a:r>
              <a:rPr lang="pt-BR" dirty="0"/>
              <a:t>, mas trata-se de algo difícil de mensurar já que este vírus afeta 95% da população adulta.</a:t>
            </a:r>
          </a:p>
          <a:p>
            <a:pPr marL="171450" indent="-171450">
              <a:buSzPct val="100000"/>
              <a:buChar char="-"/>
            </a:pPr>
            <a:r>
              <a:rPr lang="pt-BR" dirty="0"/>
              <a:t>Mais prevalente em regiões de alta latitude, o que sugere a influência de fatores ambientais (além de genéticos). -</a:t>
            </a:r>
          </a:p>
          <a:p>
            <a:pPr>
              <a:buFontTx/>
              <a:buNone/>
              <a:defRPr/>
            </a:pPr>
            <a:r>
              <a:rPr lang="pt-BR" dirty="0"/>
              <a:t>-</a:t>
            </a:r>
            <a:r>
              <a:rPr lang="pt-BR" baseline="0" dirty="0"/>
              <a:t> </a:t>
            </a:r>
            <a:r>
              <a:rPr lang="pt-BR" dirty="0"/>
              <a:t>A incidência de EM em mulheres fumantes é 1.8 maior do que nas não-fumantes. Ademais, estas têm um maior risco de progredir da forma remitente-recorrente para a  forma secundariamente progressiva.</a:t>
            </a:r>
          </a:p>
          <a:p>
            <a:endParaRPr dirty="0"/>
          </a:p>
        </p:txBody>
      </p:sp>
    </p:spTree>
    <p:extLst>
      <p:ext uri="{BB962C8B-B14F-4D97-AF65-F5344CB8AC3E}">
        <p14:creationId xmlns:p14="http://schemas.microsoft.com/office/powerpoint/2010/main" val="21950863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Anotações 1">
            <a:extLst>
              <a:ext uri="{FF2B5EF4-FFF2-40B4-BE49-F238E27FC236}">
                <a16:creationId xmlns:a16="http://schemas.microsoft.com/office/drawing/2014/main" id="{32249167-7EEB-4921-9685-0B0B1904C336}"/>
              </a:ext>
            </a:extLst>
          </p:cNvPr>
          <p:cNvSpPr>
            <a:spLocks noGrp="1"/>
          </p:cNvSpPr>
          <p:nvPr>
            <p:ph type="body" idx="1"/>
          </p:nvPr>
        </p:nvSpPr>
        <p:spPr/>
        <p:txBody>
          <a:bodyPr/>
          <a:lstStyle/>
          <a:p>
            <a:endParaRPr lang="pt-BR" dirty="0"/>
          </a:p>
        </p:txBody>
      </p:sp>
    </p:spTree>
    <p:extLst>
      <p:ext uri="{BB962C8B-B14F-4D97-AF65-F5344CB8AC3E}">
        <p14:creationId xmlns:p14="http://schemas.microsoft.com/office/powerpoint/2010/main" val="12260888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Anotações 1">
            <a:extLst>
              <a:ext uri="{FF2B5EF4-FFF2-40B4-BE49-F238E27FC236}">
                <a16:creationId xmlns:a16="http://schemas.microsoft.com/office/drawing/2014/main" id="{32249167-7EEB-4921-9685-0B0B1904C336}"/>
              </a:ext>
            </a:extLst>
          </p:cNvPr>
          <p:cNvSpPr>
            <a:spLocks noGrp="1"/>
          </p:cNvSpPr>
          <p:nvPr>
            <p:ph type="body" idx="1"/>
          </p:nvPr>
        </p:nvSpPr>
        <p:spPr/>
        <p:txBody>
          <a:bodyPr/>
          <a:lstStyle/>
          <a:p>
            <a:endParaRPr lang="pt-BR" dirty="0"/>
          </a:p>
        </p:txBody>
      </p:sp>
    </p:spTree>
    <p:extLst>
      <p:ext uri="{BB962C8B-B14F-4D97-AF65-F5344CB8AC3E}">
        <p14:creationId xmlns:p14="http://schemas.microsoft.com/office/powerpoint/2010/main" val="26113354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Anotações 1">
            <a:extLst>
              <a:ext uri="{FF2B5EF4-FFF2-40B4-BE49-F238E27FC236}">
                <a16:creationId xmlns:a16="http://schemas.microsoft.com/office/drawing/2014/main" id="{32249167-7EEB-4921-9685-0B0B1904C336}"/>
              </a:ext>
            </a:extLst>
          </p:cNvPr>
          <p:cNvSpPr>
            <a:spLocks noGrp="1"/>
          </p:cNvSpPr>
          <p:nvPr>
            <p:ph type="body" idx="1"/>
          </p:nvPr>
        </p:nvSpPr>
        <p:spPr/>
        <p:txBody>
          <a:bodyPr/>
          <a:lstStyle/>
          <a:p>
            <a:endParaRPr lang="pt-BR" dirty="0"/>
          </a:p>
        </p:txBody>
      </p:sp>
    </p:spTree>
    <p:extLst>
      <p:ext uri="{BB962C8B-B14F-4D97-AF65-F5344CB8AC3E}">
        <p14:creationId xmlns:p14="http://schemas.microsoft.com/office/powerpoint/2010/main" val="42809928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224a119e7f6_2_60: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83" name="Google Shape;183;g224a119e7f6_2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664070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Anotações 1">
            <a:extLst>
              <a:ext uri="{FF2B5EF4-FFF2-40B4-BE49-F238E27FC236}">
                <a16:creationId xmlns:a16="http://schemas.microsoft.com/office/drawing/2014/main" id="{32249167-7EEB-4921-9685-0B0B1904C336}"/>
              </a:ext>
            </a:extLst>
          </p:cNvPr>
          <p:cNvSpPr>
            <a:spLocks noGrp="1"/>
          </p:cNvSpPr>
          <p:nvPr>
            <p:ph type="body" idx="1"/>
          </p:nvPr>
        </p:nvSpPr>
        <p:spPr/>
        <p:txBody>
          <a:bodyPr/>
          <a:lstStyle/>
          <a:p>
            <a:endParaRPr lang="pt-BR" dirty="0"/>
          </a:p>
        </p:txBody>
      </p:sp>
    </p:spTree>
    <p:extLst>
      <p:ext uri="{BB962C8B-B14F-4D97-AF65-F5344CB8AC3E}">
        <p14:creationId xmlns:p14="http://schemas.microsoft.com/office/powerpoint/2010/main" val="41481981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lstStyle/>
          <a:p>
            <a:r>
              <a:rPr lang="pt-BR" dirty="0"/>
              <a:t>O DENMO (anteriormente conhecido como síndrome de </a:t>
            </a:r>
            <a:r>
              <a:rPr lang="pt-BR" dirty="0" err="1"/>
              <a:t>Devic</a:t>
            </a:r>
            <a:r>
              <a:rPr lang="pt-BR" dirty="0"/>
              <a:t> ou </a:t>
            </a:r>
            <a:r>
              <a:rPr lang="pt-BR" dirty="0" err="1"/>
              <a:t>neuromielite</a:t>
            </a:r>
            <a:r>
              <a:rPr lang="pt-BR" dirty="0"/>
              <a:t> óptica [NMO]) é um distúrbio inflamatório autoimune raro, crônico do sistema nervoso central (SNC), caracterizado por surtos predominantes de neurite óptica (NO) e mielite transversa longitudinal extensa e que, em menor frequência, também podem afetar o cérebro e o tronco encefálico. Atualmente é reconhecido que a maioria (80% a 90%) dos pacientes que satisfazem os critérios atuais para DENMO vivenciam surtos repetidos separados por períodos de remissão. O intervalo entre os surtos pode ser de semanas, meses ou anos.1,2 A cada surto há acúmulo do déficit neurológico, com recuperação lenta ou parcial, o que leva a incapacidade funcional por sequela motora, dor neuropática, insuficiência respiratória, alteração de consciência, disfunção da bexiga e perda visual.3,4 Quando não tratados, estima-se que cerca de 50% dos pacientes estarão dependentes de cadeira de rodas e cegos dentro de cinco anos. Historicamente, a mortalidade por DENMO era de 33% em cinco anos a partir do primeiro surto, porém um estudo conduzido na última década, sugere 9% em seis anos.5 </a:t>
            </a:r>
          </a:p>
          <a:p>
            <a:endParaRPr lang="pt-BR" dirty="0"/>
          </a:p>
        </p:txBody>
      </p:sp>
    </p:spTree>
    <p:extLst>
      <p:ext uri="{BB962C8B-B14F-4D97-AF65-F5344CB8AC3E}">
        <p14:creationId xmlns:p14="http://schemas.microsoft.com/office/powerpoint/2010/main" val="9162404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Shape 29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9" name="Shape 29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pt-BR" dirty="0"/>
              <a:t>Era assim =&gt; 199 - Serie original de </a:t>
            </a:r>
            <a:r>
              <a:rPr lang="pt-BR" dirty="0" err="1"/>
              <a:t>WingerchuK</a:t>
            </a:r>
            <a:r>
              <a:rPr lang="pt-BR" dirty="0"/>
              <a:t>(  antes da </a:t>
            </a:r>
            <a:r>
              <a:rPr lang="pt-BR" dirty="0" err="1"/>
              <a:t>desvoberyta</a:t>
            </a:r>
            <a:r>
              <a:rPr lang="pt-BR" dirty="0"/>
              <a:t> aqp4 mortalidade 30% morbidade 50%</a:t>
            </a:r>
          </a:p>
          <a:p>
            <a:pPr lvl="0">
              <a:spcBef>
                <a:spcPts val="0"/>
              </a:spcBef>
              <a:buNone/>
            </a:pPr>
            <a:r>
              <a:rPr lang="pt-BR" dirty="0"/>
              <a:t>%)</a:t>
            </a:r>
          </a:p>
          <a:p>
            <a:pPr lvl="0">
              <a:spcBef>
                <a:spcPts val="0"/>
              </a:spcBef>
              <a:buNone/>
            </a:pPr>
            <a:r>
              <a:rPr lang="pt-BR" dirty="0"/>
              <a:t>Ficou</a:t>
            </a:r>
            <a:r>
              <a:rPr lang="pt-BR" baseline="0" dirty="0"/>
              <a:t> assim =&gt; </a:t>
            </a:r>
            <a:r>
              <a:rPr lang="pt-BR" dirty="0"/>
              <a:t>Estudo do </a:t>
            </a:r>
            <a:r>
              <a:rPr lang="pt-BR" dirty="0" err="1"/>
              <a:t>Jarius</a:t>
            </a:r>
            <a:r>
              <a:rPr lang="pt-BR" dirty="0"/>
              <a:t> (</a:t>
            </a:r>
            <a:r>
              <a:rPr lang="pt-BR" dirty="0" err="1"/>
              <a:t>contrast</a:t>
            </a:r>
            <a:r>
              <a:rPr lang="pt-BR" dirty="0"/>
              <a:t> </a:t>
            </a:r>
            <a:r>
              <a:rPr lang="pt-BR" dirty="0" err="1"/>
              <a:t>pattern</a:t>
            </a:r>
            <a:r>
              <a:rPr lang="pt-BR" dirty="0"/>
              <a:t> </a:t>
            </a:r>
            <a:r>
              <a:rPr lang="pt-BR" dirty="0" err="1"/>
              <a:t>sn</a:t>
            </a:r>
            <a:r>
              <a:rPr lang="pt-BR" dirty="0"/>
              <a:t> e </a:t>
            </a:r>
            <a:r>
              <a:rPr lang="pt-BR" dirty="0" err="1"/>
              <a:t>sp</a:t>
            </a:r>
            <a:r>
              <a:rPr lang="pt-BR" dirty="0"/>
              <a:t>) : 6%  ate 11-12 ( estudo brasileiro Denis)</a:t>
            </a:r>
            <a:r>
              <a:rPr lang="pt-BR" baseline="0" dirty="0"/>
              <a:t>  </a:t>
            </a:r>
            <a:r>
              <a:rPr lang="pt-BR" dirty="0"/>
              <a:t>22%</a:t>
            </a:r>
          </a:p>
          <a:p>
            <a:pPr lvl="0">
              <a:spcBef>
                <a:spcPts val="0"/>
              </a:spcBef>
              <a:buNone/>
            </a:pPr>
            <a:r>
              <a:rPr lang="pt-BR" dirty="0"/>
              <a:t> - estudo francês</a:t>
            </a:r>
          </a:p>
          <a:p>
            <a:pPr lvl="0">
              <a:spcBef>
                <a:spcPts val="0"/>
              </a:spcBef>
              <a:buNone/>
            </a:pPr>
            <a:r>
              <a:rPr lang="pt-BR" dirty="0"/>
              <a:t>Morbidade estudo </a:t>
            </a:r>
            <a:r>
              <a:rPr lang="pt-BR" dirty="0" err="1"/>
              <a:t>Bichuetti</a:t>
            </a:r>
            <a:r>
              <a:rPr lang="pt-BR" dirty="0"/>
              <a:t> – 40% atingem</a:t>
            </a:r>
            <a:r>
              <a:rPr lang="pt-BR" baseline="0" dirty="0"/>
              <a:t> EDSS 6 em media de 4 anos</a:t>
            </a:r>
          </a:p>
          <a:p>
            <a:pPr lvl="0">
              <a:spcBef>
                <a:spcPts val="0"/>
              </a:spcBef>
              <a:buNone/>
            </a:pPr>
            <a:r>
              <a:rPr lang="pt-BR" sz="1200" b="1" dirty="0">
                <a:solidFill>
                  <a:srgbClr val="FF0000"/>
                </a:solidFill>
              </a:rPr>
              <a:t>Natural </a:t>
            </a:r>
            <a:r>
              <a:rPr lang="pt-BR" sz="1200" b="1" dirty="0" err="1">
                <a:solidFill>
                  <a:srgbClr val="FF0000"/>
                </a:solidFill>
              </a:rPr>
              <a:t>history</a:t>
            </a:r>
            <a:r>
              <a:rPr lang="pt-BR" dirty="0">
                <a:solidFill>
                  <a:srgbClr val="FF0000"/>
                </a:solidFill>
              </a:rPr>
              <a:t> series </a:t>
            </a:r>
            <a:r>
              <a:rPr lang="pt-BR" dirty="0" err="1">
                <a:solidFill>
                  <a:srgbClr val="FF0000"/>
                </a:solidFill>
              </a:rPr>
              <a:t>of</a:t>
            </a:r>
            <a:r>
              <a:rPr lang="pt-BR" dirty="0">
                <a:solidFill>
                  <a:srgbClr val="FF0000"/>
                </a:solidFill>
              </a:rPr>
              <a:t> NMOSD</a:t>
            </a:r>
            <a:endParaRPr lang="pt-BR" baseline="0" dirty="0"/>
          </a:p>
          <a:p>
            <a:pPr lvl="0">
              <a:spcBef>
                <a:spcPts val="0"/>
              </a:spcBef>
              <a:buNone/>
            </a:pPr>
            <a:endParaRPr lang="pt-BR" dirty="0"/>
          </a:p>
        </p:txBody>
      </p:sp>
      <p:sp>
        <p:nvSpPr>
          <p:cNvPr id="300" name="Shape 300"/>
          <p:cNvSpPr txBox="1">
            <a:spLocks noGrp="1"/>
          </p:cNvSpPr>
          <p:nvPr>
            <p:ph type="sldNum" idx="12"/>
          </p:nvPr>
        </p:nvSpPr>
        <p:spPr>
          <a:xfrm>
            <a:off x="3884612" y="8685211"/>
            <a:ext cx="2971799" cy="457200"/>
          </a:xfrm>
          <a:prstGeom prst="rect">
            <a:avLst/>
          </a:prstGeom>
        </p:spPr>
        <p:txBody>
          <a:bodyPr wrap="square" lIns="91425" tIns="45700" rIns="91425" bIns="45700" anchor="b" anchorCtr="0">
            <a:noAutofit/>
          </a:bodyPr>
          <a:lstStyle/>
          <a:p>
            <a:pPr lvl="0">
              <a:spcBef>
                <a:spcPts val="0"/>
              </a:spcBef>
              <a:buClr>
                <a:srgbClr val="000000"/>
              </a:buClr>
              <a:buSzPct val="25000"/>
              <a:buFont typeface="Calibri"/>
              <a:buNone/>
            </a:pPr>
            <a:fld id="{00000000-1234-1234-1234-123412341234}" type="slidenum">
              <a:rPr lang="pt-BR"/>
              <a:t>5</a:t>
            </a:fld>
            <a:endParaRPr lang="pt-BR"/>
          </a:p>
        </p:txBody>
      </p:sp>
    </p:spTree>
    <p:extLst>
      <p:ext uri="{BB962C8B-B14F-4D97-AF65-F5344CB8AC3E}">
        <p14:creationId xmlns:p14="http://schemas.microsoft.com/office/powerpoint/2010/main" val="12724544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
        <p:cNvGrpSpPr/>
        <p:nvPr/>
      </p:nvGrpSpPr>
      <p:grpSpPr>
        <a:xfrm>
          <a:off x="0" y="0"/>
          <a:ext cx="0" cy="0"/>
          <a:chOff x="0" y="0"/>
          <a:chExt cx="0" cy="0"/>
        </a:xfrm>
      </p:grpSpPr>
      <p:sp>
        <p:nvSpPr>
          <p:cNvPr id="39" name="Google Shape;39;g1e479fb52c9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 name="Google Shape;40;g1e479fb52c9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dirty="0"/>
              <a:t>Past studies have suggested that the natural 5-year mortality rate for NMO is about 22–30%, according , but more recent research suggests that with treatment the rate declines to 3–7%.</a:t>
            </a:r>
          </a:p>
          <a:p>
            <a:endParaRPr lang="en-US" dirty="0"/>
          </a:p>
          <a:p>
            <a:r>
              <a:rPr lang="en-US" dirty="0"/>
              <a:t>Mortality depends on several factors, including:</a:t>
            </a:r>
          </a:p>
          <a:p>
            <a:r>
              <a:rPr lang="en-US" dirty="0"/>
              <a:t>a person’s age</a:t>
            </a:r>
          </a:p>
          <a:p>
            <a:r>
              <a:rPr lang="en-US" dirty="0"/>
              <a:t>disabilities they have, caused by NMO</a:t>
            </a:r>
          </a:p>
          <a:p>
            <a:r>
              <a:rPr lang="en-US" dirty="0"/>
              <a:t>rate of relapses</a:t>
            </a:r>
          </a:p>
          <a:p>
            <a:endParaRPr lang="en-US" dirty="0"/>
          </a:p>
          <a:p>
            <a:r>
              <a:rPr lang="en-US" dirty="0"/>
              <a:t># Recognized Causes of death with NMO include:</a:t>
            </a:r>
          </a:p>
          <a:p>
            <a:r>
              <a:rPr lang="en-US" dirty="0"/>
              <a:t># infections</a:t>
            </a:r>
          </a:p>
          <a:p>
            <a:r>
              <a:rPr lang="en-US" dirty="0"/>
              <a:t># Respiratory insufficient – most due spine involvement.</a:t>
            </a:r>
          </a:p>
          <a:p>
            <a:r>
              <a:rPr lang="en-US" dirty="0"/>
              <a:t>#The overall mortality rate in our total</a:t>
            </a:r>
          </a:p>
          <a:p>
            <a:r>
              <a:rPr lang="en-US" dirty="0"/>
              <a:t>cohort was 7.0%, and among those of African ancestry was 15.4% (p &lt; 0.0001).</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5445865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224a119e7f6_2_71: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Results: Up to 1.62 percent of patients diagnosed with white matter lesions and up to 2.2% of the patients previously diagnosed with MS may suffer from NMOSD. The duration of delayed diagnosis is longer for males, despite the earlier age of onset. Seropositive cases for antibodies against aquaporin-4 have worse prognosis for degree of disability. (4) Conclusions: Underdiagnosis or misdiagnosis in NMOSD still remains a problem in clinical practice and has important implications for patients. The incorrect diagnosis is caused by atypical presentation or NMOSD-mimics; however, covariates such as gender, onset and diagnosis age may also have an influence</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 Most common first diagnoses were either unspecified demyelinating syndrome, optic neuritis or unspecific white Matter abnormalities.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 Moreover, misdiagnosis is the third leading cause of death in the U.S. (</a:t>
            </a:r>
            <a:r>
              <a:rPr lang="en-US" dirty="0" err="1"/>
              <a:t>Makary</a:t>
            </a:r>
            <a:r>
              <a:rPr lang="en-US" dirty="0"/>
              <a:t> and Daniel, 2016)</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the duration of delayed diagnosis may reach even 5.28 ± 6.89 years and is longer for men compared to women (p = 0.056), while time without treatment or with improper treatment is of paramount importance. The shortest duration of misdiagnosis was obtained for women and was less than 3 years. </a:t>
            </a:r>
          </a:p>
          <a:p>
            <a:pPr marL="0" lvl="0" indent="0" algn="l" rtl="0">
              <a:spcBef>
                <a:spcPts val="0"/>
              </a:spcBef>
              <a:spcAft>
                <a:spcPts val="0"/>
              </a:spcAft>
              <a:buNone/>
            </a:pPr>
            <a:endParaRPr lang="en-US" dirty="0"/>
          </a:p>
          <a:p>
            <a:pPr marL="0" lvl="0" indent="0" algn="l" rtl="0">
              <a:spcBef>
                <a:spcPts val="0"/>
              </a:spcBef>
              <a:spcAft>
                <a:spcPts val="0"/>
              </a:spcAft>
              <a:buNone/>
            </a:pPr>
            <a:r>
              <a:rPr lang="pt-BR" dirty="0" err="1"/>
              <a:t>Szewczyk</a:t>
            </a:r>
            <a:r>
              <a:rPr lang="pt-BR" dirty="0"/>
              <a:t>, A.K.; </a:t>
            </a:r>
            <a:r>
              <a:rPr lang="pt-BR" dirty="0" err="1"/>
              <a:t>Papu´c</a:t>
            </a:r>
            <a:r>
              <a:rPr lang="pt-BR" dirty="0"/>
              <a:t>, E.; </a:t>
            </a:r>
            <a:r>
              <a:rPr lang="pt-BR" dirty="0" err="1"/>
              <a:t>Mitosek-Szewczyk</a:t>
            </a:r>
            <a:r>
              <a:rPr lang="pt-BR" dirty="0"/>
              <a:t>, K.; </a:t>
            </a:r>
            <a:r>
              <a:rPr lang="pt-BR" dirty="0" err="1"/>
              <a:t>Wo´s</a:t>
            </a:r>
            <a:r>
              <a:rPr lang="pt-BR" dirty="0"/>
              <a:t>, M.; </a:t>
            </a:r>
            <a:r>
              <a:rPr lang="pt-BR" dirty="0" err="1"/>
              <a:t>Rejdak</a:t>
            </a:r>
            <a:r>
              <a:rPr lang="pt-BR" dirty="0"/>
              <a:t>, K. NMOSD—</a:t>
            </a:r>
            <a:r>
              <a:rPr lang="pt-BR" dirty="0" err="1"/>
              <a:t>Diagnostic</a:t>
            </a:r>
            <a:r>
              <a:rPr lang="pt-BR" dirty="0"/>
              <a:t> </a:t>
            </a:r>
            <a:r>
              <a:rPr lang="pt-BR" dirty="0" err="1"/>
              <a:t>Dilemmas</a:t>
            </a:r>
            <a:r>
              <a:rPr lang="pt-BR" dirty="0"/>
              <a:t> </a:t>
            </a:r>
            <a:r>
              <a:rPr lang="pt-BR" dirty="0" err="1"/>
              <a:t>Leading</a:t>
            </a:r>
            <a:r>
              <a:rPr lang="pt-BR" dirty="0"/>
              <a:t> </a:t>
            </a:r>
            <a:r>
              <a:rPr lang="pt-BR" dirty="0" err="1"/>
              <a:t>towards</a:t>
            </a:r>
            <a:r>
              <a:rPr lang="pt-BR" dirty="0"/>
              <a:t> Final </a:t>
            </a:r>
            <a:r>
              <a:rPr lang="pt-BR" dirty="0" err="1"/>
              <a:t>Diagnosis</a:t>
            </a:r>
            <a:r>
              <a:rPr lang="pt-BR" dirty="0"/>
              <a:t>. </a:t>
            </a:r>
            <a:r>
              <a:rPr lang="pt-BR" dirty="0" err="1"/>
              <a:t>Brain</a:t>
            </a:r>
            <a:r>
              <a:rPr lang="pt-BR" dirty="0"/>
              <a:t> </a:t>
            </a:r>
            <a:r>
              <a:rPr lang="pt-BR" dirty="0" err="1"/>
              <a:t>Sci</a:t>
            </a:r>
            <a:r>
              <a:rPr lang="pt-BR" dirty="0"/>
              <a:t>. 2022, 12, 885. https://doi.org/10.3390/ brainsci12070885 </a:t>
            </a:r>
            <a:endParaRPr dirty="0"/>
          </a:p>
        </p:txBody>
      </p:sp>
      <p:sp>
        <p:nvSpPr>
          <p:cNvPr id="149" name="Google Shape;149;g224a119e7f6_2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697788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224a119e7f6_2_71: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Results: Up to 1.62 percent of patients diagnosed with white matter lesions and up to 2.2% of the patients previously diagnosed with MS may suffer from NMOSD. The duration of delayed diagnosis is longer for males, despite the earlier age of onset. Seropositive cases for antibodies against aquaporin-4 have worse prognosis for degree of disability. (4) Conclusions: Underdiagnosis or misdiagnosis in NMOSD still remains a problem in clinical practice and has important implications for patients. The incorrect diagnosis is caused by atypical presentation or NMOSD-mimics; however, covariates such as gender, onset and diagnosis age may also have an influence</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Factors associated with the misdiagnosis of neuromyelitis </a:t>
            </a:r>
            <a:r>
              <a:rPr lang="en-US" dirty="0" err="1"/>
              <a:t>optica</a:t>
            </a:r>
            <a:r>
              <a:rPr lang="en-US" dirty="0"/>
              <a:t> spectrum disorder </a:t>
            </a:r>
          </a:p>
          <a:p>
            <a:pPr marL="0" lvl="0" indent="0" algn="l" rtl="0">
              <a:spcBef>
                <a:spcPts val="0"/>
              </a:spcBef>
              <a:spcAft>
                <a:spcPts val="0"/>
              </a:spcAft>
              <a:buNone/>
            </a:pPr>
            <a:endParaRPr lang="en-US" dirty="0"/>
          </a:p>
          <a:p>
            <a:pPr marL="0" lvl="0" indent="0" algn="l" rtl="0">
              <a:spcBef>
                <a:spcPts val="0"/>
              </a:spcBef>
              <a:spcAft>
                <a:spcPts val="0"/>
              </a:spcAft>
              <a:buNone/>
            </a:pPr>
            <a:r>
              <a:rPr lang="pt-BR" dirty="0" err="1"/>
              <a:t>Szewczyk</a:t>
            </a:r>
            <a:r>
              <a:rPr lang="pt-BR" dirty="0"/>
              <a:t>, A.K.; </a:t>
            </a:r>
            <a:r>
              <a:rPr lang="pt-BR" dirty="0" err="1"/>
              <a:t>Papu´c</a:t>
            </a:r>
            <a:r>
              <a:rPr lang="pt-BR" dirty="0"/>
              <a:t>, E.; </a:t>
            </a:r>
            <a:r>
              <a:rPr lang="pt-BR" dirty="0" err="1"/>
              <a:t>Mitosek-Szewczyk</a:t>
            </a:r>
            <a:r>
              <a:rPr lang="pt-BR" dirty="0"/>
              <a:t>, K.; </a:t>
            </a:r>
            <a:r>
              <a:rPr lang="pt-BR" dirty="0" err="1"/>
              <a:t>Wo´s</a:t>
            </a:r>
            <a:r>
              <a:rPr lang="pt-BR" dirty="0"/>
              <a:t>, M.; </a:t>
            </a:r>
            <a:r>
              <a:rPr lang="pt-BR" dirty="0" err="1"/>
              <a:t>Rejdak</a:t>
            </a:r>
            <a:r>
              <a:rPr lang="pt-BR" dirty="0"/>
              <a:t>, K. NMOSD—</a:t>
            </a:r>
            <a:r>
              <a:rPr lang="pt-BR" dirty="0" err="1"/>
              <a:t>Diagnostic</a:t>
            </a:r>
            <a:r>
              <a:rPr lang="pt-BR" dirty="0"/>
              <a:t> </a:t>
            </a:r>
            <a:r>
              <a:rPr lang="pt-BR" dirty="0" err="1"/>
              <a:t>Dilemmas</a:t>
            </a:r>
            <a:r>
              <a:rPr lang="pt-BR" dirty="0"/>
              <a:t> </a:t>
            </a:r>
            <a:r>
              <a:rPr lang="pt-BR" dirty="0" err="1"/>
              <a:t>Leading</a:t>
            </a:r>
            <a:r>
              <a:rPr lang="pt-BR" dirty="0"/>
              <a:t> </a:t>
            </a:r>
            <a:r>
              <a:rPr lang="pt-BR" dirty="0" err="1"/>
              <a:t>towards</a:t>
            </a:r>
            <a:r>
              <a:rPr lang="pt-BR" dirty="0"/>
              <a:t> Final </a:t>
            </a:r>
            <a:r>
              <a:rPr lang="pt-BR" dirty="0" err="1"/>
              <a:t>Diagnosis</a:t>
            </a:r>
            <a:r>
              <a:rPr lang="pt-BR" dirty="0"/>
              <a:t>. </a:t>
            </a:r>
            <a:r>
              <a:rPr lang="pt-BR" dirty="0" err="1"/>
              <a:t>Brain</a:t>
            </a:r>
            <a:r>
              <a:rPr lang="pt-BR" dirty="0"/>
              <a:t> </a:t>
            </a:r>
            <a:r>
              <a:rPr lang="pt-BR" dirty="0" err="1"/>
              <a:t>Sci</a:t>
            </a:r>
            <a:r>
              <a:rPr lang="pt-BR" dirty="0"/>
              <a:t>. 2022, 12, 885. https://doi.org/10.3390/ brainsci12070885 </a:t>
            </a:r>
            <a:endParaRPr dirty="0"/>
          </a:p>
        </p:txBody>
      </p:sp>
      <p:sp>
        <p:nvSpPr>
          <p:cNvPr id="149" name="Google Shape;149;g224a119e7f6_2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61673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lstStyle/>
          <a:p>
            <a:r>
              <a:rPr lang="en-US" sz="1200" b="1" i="0" kern="1200" cap="all" dirty="0">
                <a:solidFill>
                  <a:schemeClr val="tx1"/>
                </a:solidFill>
                <a:effectLst/>
                <a:latin typeface="+mn-lt"/>
                <a:ea typeface="+mn-ea"/>
                <a:cs typeface="+mn-cs"/>
              </a:rPr>
              <a:t>RESULTS:</a:t>
            </a:r>
          </a:p>
          <a:p>
            <a:r>
              <a:rPr lang="en-US" sz="1200" b="0" i="0" kern="1200" dirty="0">
                <a:solidFill>
                  <a:schemeClr val="tx1"/>
                </a:solidFill>
                <a:effectLst/>
                <a:latin typeface="+mn-lt"/>
                <a:ea typeface="+mn-ea"/>
                <a:cs typeface="+mn-cs"/>
              </a:rPr>
              <a:t>A total of 252 patients fulfilled the IPND </a:t>
            </a:r>
            <a:r>
              <a:rPr lang="en-US" sz="1200" b="1" i="0" kern="1200" dirty="0">
                <a:solidFill>
                  <a:schemeClr val="tx1"/>
                </a:solidFill>
                <a:effectLst/>
                <a:latin typeface="+mn-lt"/>
                <a:ea typeface="+mn-ea"/>
                <a:cs typeface="+mn-cs"/>
              </a:rPr>
              <a:t>criteria</a:t>
            </a:r>
            <a:r>
              <a:rPr lang="en-US" sz="1200" b="0" i="0" kern="1200" dirty="0">
                <a:solidFill>
                  <a:schemeClr val="tx1"/>
                </a:solidFill>
                <a:effectLst/>
                <a:latin typeface="+mn-lt"/>
                <a:ea typeface="+mn-ea"/>
                <a:cs typeface="+mn-cs"/>
              </a:rPr>
              <a:t> (AQP4-IgG positive: 226 [90%], AQP4-IgG negative: 26 [10%]). Of these, 136 (54%) patients met the 2006 </a:t>
            </a:r>
            <a:r>
              <a:rPr lang="en-US" sz="1200" b="1" i="0" kern="1200" dirty="0">
                <a:solidFill>
                  <a:schemeClr val="tx1"/>
                </a:solidFill>
                <a:effectLst/>
                <a:latin typeface="+mn-lt"/>
                <a:ea typeface="+mn-ea"/>
                <a:cs typeface="+mn-cs"/>
              </a:rPr>
              <a:t>neuromyelitis </a:t>
            </a:r>
            <a:r>
              <a:rPr lang="en-US" sz="1200" b="1" i="0" kern="1200" dirty="0" err="1">
                <a:solidFill>
                  <a:schemeClr val="tx1"/>
                </a:solidFill>
                <a:effectLst/>
                <a:latin typeface="+mn-lt"/>
                <a:ea typeface="+mn-ea"/>
                <a:cs typeface="+mn-cs"/>
              </a:rPr>
              <a:t>optica</a:t>
            </a:r>
            <a:r>
              <a:rPr lang="en-US" sz="1200" b="0" i="0" kern="1200" dirty="0">
                <a:solidFill>
                  <a:schemeClr val="tx1"/>
                </a:solidFill>
                <a:effectLst/>
                <a:latin typeface="+mn-lt"/>
                <a:ea typeface="+mn-ea"/>
                <a:cs typeface="+mn-cs"/>
              </a:rPr>
              <a:t> </a:t>
            </a:r>
            <a:r>
              <a:rPr lang="en-US" sz="1200" b="1" i="0" kern="1200" dirty="0">
                <a:solidFill>
                  <a:schemeClr val="tx1"/>
                </a:solidFill>
                <a:effectLst/>
                <a:latin typeface="+mn-lt"/>
                <a:ea typeface="+mn-ea"/>
                <a:cs typeface="+mn-cs"/>
              </a:rPr>
              <a:t>criteria</a:t>
            </a:r>
            <a:r>
              <a:rPr lang="en-US" sz="1200" b="0" i="0" kern="1200" dirty="0">
                <a:solidFill>
                  <a:schemeClr val="tx1"/>
                </a:solidFill>
                <a:effectLst/>
                <a:latin typeface="+mn-lt"/>
                <a:ea typeface="+mn-ea"/>
                <a:cs typeface="+mn-cs"/>
              </a:rPr>
              <a:t>.</a:t>
            </a:r>
          </a:p>
          <a:p>
            <a:r>
              <a:rPr lang="en-US" sz="1200" b="0" i="0" kern="1200" dirty="0">
                <a:solidFill>
                  <a:schemeClr val="tx1"/>
                </a:solidFill>
                <a:effectLst/>
                <a:latin typeface="+mn-lt"/>
                <a:ea typeface="+mn-ea"/>
                <a:cs typeface="+mn-cs"/>
              </a:rPr>
              <a:t> When we assumed an unknown AQP4-IgG status in the confirmed NMOSD group with AQP4-IgG, 162 of 226 (72%) patients with AQP4-IgG were classified as having NMOSD by the IPND </a:t>
            </a:r>
            <a:r>
              <a:rPr lang="en-US" sz="1200" b="1" i="0" kern="1200" dirty="0">
                <a:solidFill>
                  <a:schemeClr val="tx1"/>
                </a:solidFill>
                <a:effectLst/>
                <a:latin typeface="+mn-lt"/>
                <a:ea typeface="+mn-ea"/>
                <a:cs typeface="+mn-cs"/>
              </a:rPr>
              <a:t>criteria</a:t>
            </a:r>
            <a:r>
              <a:rPr lang="en-US" sz="1200" b="0" i="0" kern="1200" dirty="0">
                <a:solidFill>
                  <a:schemeClr val="tx1"/>
                </a:solidFill>
                <a:effectLst/>
                <a:latin typeface="+mn-lt"/>
                <a:ea typeface="+mn-ea"/>
                <a:cs typeface="+mn-cs"/>
              </a:rPr>
              <a:t>. </a:t>
            </a:r>
          </a:p>
          <a:p>
            <a:r>
              <a:rPr lang="en-US" sz="1200" b="0" i="0" kern="1200" dirty="0">
                <a:solidFill>
                  <a:schemeClr val="tx1"/>
                </a:solidFill>
                <a:effectLst/>
                <a:latin typeface="+mn-lt"/>
                <a:ea typeface="+mn-ea"/>
                <a:cs typeface="+mn-cs"/>
              </a:rPr>
              <a:t>The majority of patients were diagnosed with NMOSD within 2 years of onset (73%) or after a second attack (72%). Acute myelitis (83%) and optic neuritis (65%) were the most common clinical features throughout the disease duration. Optic neuritis (42%) was the most common initial manifestation, followed by acute myelitis (38%) and area postrema syndrome (14%).</a:t>
            </a:r>
          </a:p>
          <a:p>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A total of 104 patients were classified as presenting NMOSD (2015 IPND).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Of these, 64 patients (61.5%) fulfilled the 2006 NMO </a:t>
            </a:r>
            <a:r>
              <a:rPr lang="en-US" sz="1200" b="1" i="0" kern="1200" dirty="0">
                <a:solidFill>
                  <a:schemeClr val="tx1"/>
                </a:solidFill>
                <a:effectLst/>
                <a:latin typeface="+mn-lt"/>
                <a:ea typeface="+mn-ea"/>
                <a:cs typeface="+mn-cs"/>
              </a:rPr>
              <a:t>criteria</a:t>
            </a:r>
            <a:r>
              <a:rPr lang="en-US" sz="1200" b="0" i="0" kern="1200" dirty="0">
                <a:solidFill>
                  <a:schemeClr val="tx1"/>
                </a:solidFill>
                <a:effectLst/>
                <a:latin typeface="+mn-lt"/>
                <a:ea typeface="+mn-ea"/>
                <a:cs typeface="+mn-cs"/>
              </a:rPr>
              <a:t> (32 AQP4-ab positive, 17 AQP4-ab negative and 15 unknown).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 Thus, 40 new patients (38.5%) were classified as presenting NMOSD using the 2015 IPND </a:t>
            </a:r>
            <a:r>
              <a:rPr lang="en-US" sz="1200" b="1" i="0" kern="1200" dirty="0">
                <a:solidFill>
                  <a:schemeClr val="tx1"/>
                </a:solidFill>
                <a:effectLst/>
                <a:latin typeface="+mn-lt"/>
                <a:ea typeface="+mn-ea"/>
                <a:cs typeface="+mn-cs"/>
              </a:rPr>
              <a:t>criteria</a:t>
            </a:r>
            <a:r>
              <a:rPr lang="en-US" sz="1200" b="0" i="0" kern="1200" dirty="0">
                <a:solidFill>
                  <a:schemeClr val="tx1"/>
                </a:solidFill>
                <a:effectLst/>
                <a:latin typeface="+mn-lt"/>
                <a:ea typeface="+mn-ea"/>
                <a:cs typeface="+mn-cs"/>
              </a:rPr>
              <a:t> (33 AQP4-ab positive, 5 AQP4-ab negative and 2 unknown AQP4-ab status), with a median time taken to fulfill the 2015 NMOSD </a:t>
            </a:r>
            <a:r>
              <a:rPr lang="en-US" sz="1200" b="1" i="0" kern="1200" dirty="0">
                <a:solidFill>
                  <a:schemeClr val="tx1"/>
                </a:solidFill>
                <a:effectLst/>
                <a:latin typeface="+mn-lt"/>
                <a:ea typeface="+mn-ea"/>
                <a:cs typeface="+mn-cs"/>
              </a:rPr>
              <a:t>criteria</a:t>
            </a:r>
            <a:r>
              <a:rPr lang="en-US" sz="1200" b="0" i="0" kern="1200" dirty="0">
                <a:solidFill>
                  <a:schemeClr val="tx1"/>
                </a:solidFill>
                <a:effectLst/>
                <a:latin typeface="+mn-lt"/>
                <a:ea typeface="+mn-ea"/>
                <a:cs typeface="+mn-cs"/>
              </a:rPr>
              <a:t> (n = 104) of 1 month (95% CI: 0.6-1.3) and a median time taken to fulfill the 2006 NMO </a:t>
            </a:r>
            <a:r>
              <a:rPr lang="en-US" sz="1200" b="1" i="0" kern="1200" dirty="0">
                <a:solidFill>
                  <a:schemeClr val="tx1"/>
                </a:solidFill>
                <a:effectLst/>
                <a:latin typeface="+mn-lt"/>
                <a:ea typeface="+mn-ea"/>
                <a:cs typeface="+mn-cs"/>
              </a:rPr>
              <a:t>criteria</a:t>
            </a:r>
            <a:r>
              <a:rPr lang="en-US" sz="1200" b="0" i="0" kern="1200" dirty="0">
                <a:solidFill>
                  <a:schemeClr val="tx1"/>
                </a:solidFill>
                <a:effectLst/>
                <a:latin typeface="+mn-lt"/>
                <a:ea typeface="+mn-ea"/>
                <a:cs typeface="+mn-cs"/>
              </a:rPr>
              <a:t> (n = 64) of 18 months (95% CI: 9-26) (log-rank test: p &lt; 0.0001). </a:t>
            </a:r>
            <a:endParaRPr lang="pt-BR" dirty="0"/>
          </a:p>
          <a:p>
            <a:endParaRPr lang="en-US" sz="1200" b="0" i="0" kern="1200" dirty="0">
              <a:solidFill>
                <a:schemeClr val="tx1"/>
              </a:solidFill>
              <a:effectLst/>
              <a:latin typeface="+mn-lt"/>
              <a:ea typeface="+mn-ea"/>
              <a:cs typeface="+mn-cs"/>
            </a:endParaRPr>
          </a:p>
        </p:txBody>
      </p:sp>
      <p:sp>
        <p:nvSpPr>
          <p:cNvPr id="4" name="Espaço Reservado para Número de Slide 3"/>
          <p:cNvSpPr>
            <a:spLocks noGrp="1"/>
          </p:cNvSpPr>
          <p:nvPr>
            <p:ph type="sldNum" sz="quarter" idx="10"/>
          </p:nvPr>
        </p:nvSpPr>
        <p:spPr/>
        <p:txBody>
          <a:bodyPr/>
          <a:lstStyle/>
          <a:p>
            <a:fld id="{8C384D56-5A49-44CA-9D98-2C95B5955DD5}" type="slidenum">
              <a:rPr lang="pt-BR" smtClean="0"/>
              <a:t>12</a:t>
            </a:fld>
            <a:endParaRPr lang="pt-BR"/>
          </a:p>
        </p:txBody>
      </p:sp>
    </p:spTree>
    <p:extLst>
      <p:ext uri="{BB962C8B-B14F-4D97-AF65-F5344CB8AC3E}">
        <p14:creationId xmlns:p14="http://schemas.microsoft.com/office/powerpoint/2010/main" val="27401666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pt-BR" dirty="0"/>
          </a:p>
        </p:txBody>
      </p:sp>
      <p:sp>
        <p:nvSpPr>
          <p:cNvPr id="4" name="Slide Number Placeholder 3"/>
          <p:cNvSpPr>
            <a:spLocks noGrp="1"/>
          </p:cNvSpPr>
          <p:nvPr>
            <p:ph type="sldNum" sz="quarter" idx="5"/>
          </p:nvPr>
        </p:nvSpPr>
        <p:spPr/>
        <p:txBody>
          <a:bodyPr/>
          <a:lstStyle/>
          <a:p>
            <a:fld id="{9082B37A-996C-2D42-864A-F9287951B2A5}" type="slidenum">
              <a:rPr lang="pt-BR" smtClean="0"/>
              <a:t>14</a:t>
            </a:fld>
            <a:endParaRPr lang="pt-BR"/>
          </a:p>
        </p:txBody>
      </p:sp>
    </p:spTree>
    <p:extLst>
      <p:ext uri="{BB962C8B-B14F-4D97-AF65-F5344CB8AC3E}">
        <p14:creationId xmlns:p14="http://schemas.microsoft.com/office/powerpoint/2010/main" val="40752256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 name="Shape 316"/>
          <p:cNvSpPr>
            <a:spLocks noGrp="1" noRot="1" noChangeAspect="1"/>
          </p:cNvSpPr>
          <p:nvPr>
            <p:ph type="sldImg"/>
          </p:nvPr>
        </p:nvSpPr>
        <p:spPr>
          <a:xfrm>
            <a:off x="381000" y="685800"/>
            <a:ext cx="6096000" cy="3429000"/>
          </a:xfrm>
          <a:prstGeom prst="rect">
            <a:avLst/>
          </a:prstGeom>
        </p:spPr>
        <p:txBody>
          <a:bodyPr/>
          <a:lstStyle/>
          <a:p>
            <a:endParaRPr/>
          </a:p>
        </p:txBody>
      </p:sp>
      <p:sp>
        <p:nvSpPr>
          <p:cNvPr id="317" name="Shape 317"/>
          <p:cNvSpPr>
            <a:spLocks noGrp="1"/>
          </p:cNvSpPr>
          <p:nvPr>
            <p:ph type="body" sz="quarter" idx="1"/>
          </p:nvPr>
        </p:nvSpPr>
        <p:spPr>
          <a:prstGeom prst="rect">
            <a:avLst/>
          </a:prstGeom>
        </p:spPr>
        <p:txBody>
          <a:bodyPr/>
          <a:lstStyle/>
          <a:p>
            <a:pPr marL="171450" indent="-171450">
              <a:buSzPct val="100000"/>
              <a:buChar char="-"/>
            </a:pPr>
            <a:r>
              <a:rPr dirty="0"/>
              <a:t>A incidência de EM </a:t>
            </a:r>
            <a:r>
              <a:rPr lang="pt-BR" dirty="0"/>
              <a:t>tem aumentado ao redor do mundo</a:t>
            </a:r>
          </a:p>
          <a:p>
            <a:pPr marL="171450" indent="-171450">
              <a:buFontTx/>
              <a:buChar char="-"/>
              <a:defRPr/>
            </a:pPr>
            <a:r>
              <a:rPr lang="pt-BR" sz="1200" kern="1200" dirty="0">
                <a:solidFill>
                  <a:schemeClr val="tx1"/>
                </a:solidFill>
                <a:effectLst/>
                <a:latin typeface="+mn-lt"/>
                <a:ea typeface="+mn-ea"/>
                <a:cs typeface="+mn-cs"/>
              </a:rPr>
              <a:t>BRASIL: 15 a 27 por 100.000 habitantes</a:t>
            </a:r>
            <a:endParaRPr lang="pt-BR" dirty="0"/>
          </a:p>
          <a:p>
            <a:pPr marL="171450" indent="-171450">
              <a:buFontTx/>
              <a:buChar char="-"/>
              <a:defRPr/>
            </a:pPr>
            <a:r>
              <a:rPr lang="pt-BR" dirty="0"/>
              <a:t>Mais prevalente em regiões de alta latitude, o que sugere a influência de fatores ambientais (além de genéticos).</a:t>
            </a:r>
          </a:p>
          <a:p>
            <a:pPr marL="171450" indent="-171450">
              <a:buFontTx/>
              <a:buChar char="-"/>
              <a:defRPr/>
            </a:pPr>
            <a:r>
              <a:rPr lang="pt-BR" dirty="0"/>
              <a:t>NORUEGA: </a:t>
            </a:r>
            <a:r>
              <a:rPr lang="en-US" sz="1200" b="0" i="0" kern="1200" dirty="0">
                <a:solidFill>
                  <a:schemeClr val="tx1"/>
                </a:solidFill>
                <a:effectLst/>
                <a:latin typeface="+mn-lt"/>
                <a:ea typeface="+mn-ea"/>
                <a:cs typeface="+mn-cs"/>
              </a:rPr>
              <a:t>Norwegian Patient Registry, was 208 per 100,000 on December 31, 2013. The reported </a:t>
            </a:r>
            <a:r>
              <a:rPr lang="en-US" sz="1200" b="1" i="0" kern="1200" dirty="0">
                <a:solidFill>
                  <a:schemeClr val="tx1"/>
                </a:solidFill>
                <a:effectLst/>
                <a:latin typeface="+mn-lt"/>
                <a:ea typeface="+mn-ea"/>
                <a:cs typeface="+mn-cs"/>
              </a:rPr>
              <a:t>prevalence</a:t>
            </a:r>
            <a:r>
              <a:rPr lang="en-US" sz="1200" b="0" i="0" kern="1200" dirty="0">
                <a:solidFill>
                  <a:schemeClr val="tx1"/>
                </a:solidFill>
                <a:effectLst/>
                <a:latin typeface="+mn-lt"/>
                <a:ea typeface="+mn-ea"/>
                <a:cs typeface="+mn-cs"/>
              </a:rPr>
              <a:t> of MS in Norway has increased 10-fold, with several possible causes.</a:t>
            </a:r>
            <a:endParaRPr lang="pt-BR" dirty="0"/>
          </a:p>
          <a:p>
            <a:pPr marL="171450" indent="-171450">
              <a:buFontTx/>
              <a:buChar char="-"/>
              <a:defRPr/>
            </a:pPr>
            <a:r>
              <a:rPr lang="pt-BR" dirty="0"/>
              <a:t>Existe</a:t>
            </a:r>
            <a:r>
              <a:rPr lang="pt-BR" baseline="0" dirty="0"/>
              <a:t> uma clar</a:t>
            </a:r>
            <a:r>
              <a:rPr lang="pt-BR" dirty="0"/>
              <a:t>a influência da produção da vitamina </a:t>
            </a:r>
            <a:r>
              <a:rPr lang="pt-BR" dirty="0" err="1"/>
              <a:t>D</a:t>
            </a:r>
            <a:r>
              <a:rPr lang="pt-BR" dirty="0"/>
              <a:t> no desencadeamento da doença. Existe um estudo que  relaciona baixos índices de vitamina </a:t>
            </a:r>
            <a:r>
              <a:rPr lang="pt-BR" dirty="0" err="1"/>
              <a:t>D</a:t>
            </a:r>
            <a:r>
              <a:rPr lang="pt-BR" dirty="0"/>
              <a:t>, com aumento na incidência de doença. </a:t>
            </a:r>
          </a:p>
          <a:p>
            <a:pPr>
              <a:buFontTx/>
              <a:buChar char="-"/>
              <a:defRPr/>
            </a:pPr>
            <a:r>
              <a:rPr lang="pt-BR" dirty="0"/>
              <a:t>Existe alguma </a:t>
            </a:r>
            <a:r>
              <a:rPr lang="pt-BR" dirty="0" err="1"/>
              <a:t>co-relação</a:t>
            </a:r>
            <a:r>
              <a:rPr lang="pt-BR" dirty="0"/>
              <a:t> com o vírus </a:t>
            </a:r>
            <a:r>
              <a:rPr lang="pt-BR" dirty="0" err="1"/>
              <a:t>epstein-barr</a:t>
            </a:r>
            <a:r>
              <a:rPr lang="pt-BR" dirty="0"/>
              <a:t>, mas trata-se de algo difícil de mensurar já que este vírus afeta 95% da população adulta.</a:t>
            </a:r>
          </a:p>
          <a:p>
            <a:pPr marL="171450" indent="-171450">
              <a:buSzPct val="100000"/>
              <a:buChar char="-"/>
            </a:pPr>
            <a:r>
              <a:rPr lang="pt-BR" dirty="0"/>
              <a:t>Mais prevalente em regiões de alta latitude, o que sugere a influência de fatores ambientais (além de genéticos). -</a:t>
            </a:r>
          </a:p>
          <a:p>
            <a:pPr>
              <a:buFontTx/>
              <a:buNone/>
              <a:defRPr/>
            </a:pPr>
            <a:r>
              <a:rPr lang="pt-BR" dirty="0"/>
              <a:t>-</a:t>
            </a:r>
            <a:r>
              <a:rPr lang="pt-BR" baseline="0" dirty="0"/>
              <a:t> </a:t>
            </a:r>
            <a:r>
              <a:rPr lang="pt-BR" dirty="0"/>
              <a:t>A incidência de EM em mulheres fumantes é 1.8 maior do que nas não-fumantes. Ademais, estas têm um maior risco de progredir da forma remitente-recorrente para a  forma secundariamente progressiva.</a:t>
            </a:r>
          </a:p>
          <a:p>
            <a:endParaRPr dirty="0"/>
          </a:p>
        </p:txBody>
      </p:sp>
    </p:spTree>
    <p:extLst>
      <p:ext uri="{BB962C8B-B14F-4D97-AF65-F5344CB8AC3E}">
        <p14:creationId xmlns:p14="http://schemas.microsoft.com/office/powerpoint/2010/main" val="29293357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 name="Shape 316"/>
          <p:cNvSpPr>
            <a:spLocks noGrp="1" noRot="1" noChangeAspect="1"/>
          </p:cNvSpPr>
          <p:nvPr>
            <p:ph type="sldImg"/>
          </p:nvPr>
        </p:nvSpPr>
        <p:spPr>
          <a:xfrm>
            <a:off x="381000" y="685800"/>
            <a:ext cx="6096000" cy="3429000"/>
          </a:xfrm>
          <a:prstGeom prst="rect">
            <a:avLst/>
          </a:prstGeom>
        </p:spPr>
        <p:txBody>
          <a:bodyPr/>
          <a:lstStyle/>
          <a:p>
            <a:endParaRPr/>
          </a:p>
        </p:txBody>
      </p:sp>
      <p:sp>
        <p:nvSpPr>
          <p:cNvPr id="317" name="Shape 317"/>
          <p:cNvSpPr>
            <a:spLocks noGrp="1"/>
          </p:cNvSpPr>
          <p:nvPr>
            <p:ph type="body" sz="quarter" idx="1"/>
          </p:nvPr>
        </p:nvSpPr>
        <p:spPr>
          <a:prstGeom prst="rect">
            <a:avLst/>
          </a:prstGeom>
        </p:spPr>
        <p:txBody>
          <a:bodyPr/>
          <a:lstStyle/>
          <a:p>
            <a:pPr marL="171450" indent="-171450">
              <a:buSzPct val="100000"/>
              <a:buChar char="-"/>
            </a:pPr>
            <a:r>
              <a:rPr dirty="0"/>
              <a:t>A incidência de EM </a:t>
            </a:r>
            <a:r>
              <a:rPr lang="pt-BR" dirty="0"/>
              <a:t>tem aumentado ao redor do mundo</a:t>
            </a:r>
          </a:p>
          <a:p>
            <a:pPr marL="171450" indent="-171450">
              <a:buFontTx/>
              <a:buChar char="-"/>
              <a:defRPr/>
            </a:pPr>
            <a:r>
              <a:rPr lang="pt-BR" sz="1200" kern="1200" dirty="0">
                <a:solidFill>
                  <a:schemeClr val="tx1"/>
                </a:solidFill>
                <a:effectLst/>
                <a:latin typeface="+mn-lt"/>
                <a:ea typeface="+mn-ea"/>
                <a:cs typeface="+mn-cs"/>
              </a:rPr>
              <a:t>BRASIL: 15 a 27 por 100.000 habitantes</a:t>
            </a:r>
            <a:endParaRPr lang="pt-BR" dirty="0"/>
          </a:p>
          <a:p>
            <a:pPr marL="171450" indent="-171450">
              <a:buFontTx/>
              <a:buChar char="-"/>
              <a:defRPr/>
            </a:pPr>
            <a:r>
              <a:rPr lang="pt-BR" dirty="0"/>
              <a:t>Mais prevalente em regiões de alta latitude, o que sugere a influência de fatores ambientais (além de genéticos).</a:t>
            </a:r>
          </a:p>
          <a:p>
            <a:pPr marL="171450" indent="-171450">
              <a:buFontTx/>
              <a:buChar char="-"/>
              <a:defRPr/>
            </a:pPr>
            <a:r>
              <a:rPr lang="pt-BR" dirty="0"/>
              <a:t>NORUEGA: </a:t>
            </a:r>
            <a:r>
              <a:rPr lang="en-US" sz="1200" b="0" i="0" kern="1200" dirty="0">
                <a:solidFill>
                  <a:schemeClr val="tx1"/>
                </a:solidFill>
                <a:effectLst/>
                <a:latin typeface="+mn-lt"/>
                <a:ea typeface="+mn-ea"/>
                <a:cs typeface="+mn-cs"/>
              </a:rPr>
              <a:t>Norwegian Patient Registry, was 208 per 100,000 on December 31, 2013. The reported </a:t>
            </a:r>
            <a:r>
              <a:rPr lang="en-US" sz="1200" b="1" i="0" kern="1200" dirty="0">
                <a:solidFill>
                  <a:schemeClr val="tx1"/>
                </a:solidFill>
                <a:effectLst/>
                <a:latin typeface="+mn-lt"/>
                <a:ea typeface="+mn-ea"/>
                <a:cs typeface="+mn-cs"/>
              </a:rPr>
              <a:t>prevalence</a:t>
            </a:r>
            <a:r>
              <a:rPr lang="en-US" sz="1200" b="0" i="0" kern="1200" dirty="0">
                <a:solidFill>
                  <a:schemeClr val="tx1"/>
                </a:solidFill>
                <a:effectLst/>
                <a:latin typeface="+mn-lt"/>
                <a:ea typeface="+mn-ea"/>
                <a:cs typeface="+mn-cs"/>
              </a:rPr>
              <a:t> of MS in Norway has increased 10-fold, with several possible causes.</a:t>
            </a:r>
            <a:endParaRPr lang="pt-BR" dirty="0"/>
          </a:p>
          <a:p>
            <a:pPr marL="171450" indent="-171450">
              <a:buFontTx/>
              <a:buChar char="-"/>
              <a:defRPr/>
            </a:pPr>
            <a:r>
              <a:rPr lang="pt-BR" dirty="0"/>
              <a:t>Existe</a:t>
            </a:r>
            <a:r>
              <a:rPr lang="pt-BR" baseline="0" dirty="0"/>
              <a:t> uma clar</a:t>
            </a:r>
            <a:r>
              <a:rPr lang="pt-BR" dirty="0"/>
              <a:t>a influência da produção da vitamina </a:t>
            </a:r>
            <a:r>
              <a:rPr lang="pt-BR" dirty="0" err="1"/>
              <a:t>D</a:t>
            </a:r>
            <a:r>
              <a:rPr lang="pt-BR" dirty="0"/>
              <a:t> no desencadeamento da doença. Existe um estudo que  relaciona baixos índices de vitamina </a:t>
            </a:r>
            <a:r>
              <a:rPr lang="pt-BR" dirty="0" err="1"/>
              <a:t>D</a:t>
            </a:r>
            <a:r>
              <a:rPr lang="pt-BR" dirty="0"/>
              <a:t>, com aumento na incidência de doença. </a:t>
            </a:r>
          </a:p>
          <a:p>
            <a:pPr>
              <a:buFontTx/>
              <a:buChar char="-"/>
              <a:defRPr/>
            </a:pPr>
            <a:r>
              <a:rPr lang="pt-BR" dirty="0"/>
              <a:t>Existe alguma </a:t>
            </a:r>
            <a:r>
              <a:rPr lang="pt-BR" dirty="0" err="1"/>
              <a:t>co-relação</a:t>
            </a:r>
            <a:r>
              <a:rPr lang="pt-BR" dirty="0"/>
              <a:t> com o vírus </a:t>
            </a:r>
            <a:r>
              <a:rPr lang="pt-BR" dirty="0" err="1"/>
              <a:t>epstein-barr</a:t>
            </a:r>
            <a:r>
              <a:rPr lang="pt-BR" dirty="0"/>
              <a:t>, mas trata-se de algo difícil de mensurar já que este vírus afeta 95% da população adulta.</a:t>
            </a:r>
          </a:p>
          <a:p>
            <a:pPr marL="171450" indent="-171450">
              <a:buSzPct val="100000"/>
              <a:buChar char="-"/>
            </a:pPr>
            <a:r>
              <a:rPr lang="pt-BR" dirty="0"/>
              <a:t>Mais prevalente em regiões de alta latitude, o que sugere a influência de fatores ambientais (além de genéticos). -</a:t>
            </a:r>
          </a:p>
          <a:p>
            <a:pPr>
              <a:buFontTx/>
              <a:buNone/>
              <a:defRPr/>
            </a:pPr>
            <a:r>
              <a:rPr lang="pt-BR" dirty="0"/>
              <a:t>-</a:t>
            </a:r>
            <a:r>
              <a:rPr lang="pt-BR" baseline="0" dirty="0"/>
              <a:t> </a:t>
            </a:r>
            <a:r>
              <a:rPr lang="pt-BR" dirty="0"/>
              <a:t>A incidência de EM em mulheres fumantes é 1.8 maior do que nas não-fumantes. Ademais, estas têm um maior risco de progredir da forma remitente-recorrente para a  forma secundariamente progressiva.</a:t>
            </a:r>
          </a:p>
          <a:p>
            <a:endParaRPr dirty="0"/>
          </a:p>
        </p:txBody>
      </p:sp>
    </p:spTree>
    <p:extLst>
      <p:ext uri="{BB962C8B-B14F-4D97-AF65-F5344CB8AC3E}">
        <p14:creationId xmlns:p14="http://schemas.microsoft.com/office/powerpoint/2010/main" val="2631044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ítulo">
    <p:spTree>
      <p:nvGrpSpPr>
        <p:cNvPr id="1" name=""/>
        <p:cNvGrpSpPr/>
        <p:nvPr/>
      </p:nvGrpSpPr>
      <p:grpSpPr>
        <a:xfrm>
          <a:off x="0" y="0"/>
          <a:ext cx="0" cy="0"/>
          <a:chOff x="0" y="0"/>
          <a:chExt cx="0" cy="0"/>
        </a:xfrm>
      </p:grpSpPr>
      <p:sp>
        <p:nvSpPr>
          <p:cNvPr id="11" name="Texto do Título"/>
          <p:cNvSpPr txBox="1">
            <a:spLocks noGrp="1"/>
          </p:cNvSpPr>
          <p:nvPr>
            <p:ph type="title"/>
          </p:nvPr>
        </p:nvSpPr>
        <p:spPr>
          <a:xfrm>
            <a:off x="1778000" y="2298700"/>
            <a:ext cx="20828000" cy="4648200"/>
          </a:xfrm>
          <a:prstGeom prst="rect">
            <a:avLst/>
          </a:prstGeom>
        </p:spPr>
        <p:txBody>
          <a:bodyPr anchor="b"/>
          <a:lstStyle/>
          <a:p>
            <a:r>
              <a:t>Texto do Título</a:t>
            </a:r>
          </a:p>
        </p:txBody>
      </p:sp>
      <p:sp>
        <p:nvSpPr>
          <p:cNvPr id="12" name="Nível de Corpo Um…"/>
          <p:cNvSpPr txBox="1">
            <a:spLocks noGrp="1"/>
          </p:cNvSpPr>
          <p:nvPr>
            <p:ph type="body" sz="quarter" idx="1"/>
          </p:nvPr>
        </p:nvSpPr>
        <p:spPr>
          <a:xfrm>
            <a:off x="1778000" y="7073900"/>
            <a:ext cx="20828000" cy="15875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r>
              <a:t>Nível de Corpo Um</a:t>
            </a:r>
          </a:p>
          <a:p>
            <a:pPr lvl="1"/>
            <a:r>
              <a:t>Nível de Corpo Dois</a:t>
            </a:r>
          </a:p>
          <a:p>
            <a:pPr lvl="2"/>
            <a:r>
              <a:t>Nível de Corpo Três</a:t>
            </a:r>
          </a:p>
          <a:p>
            <a:pPr lvl="3"/>
            <a:r>
              <a:t>Nível de Corpo Quatro</a:t>
            </a:r>
          </a:p>
          <a:p>
            <a:pPr lvl="4"/>
            <a:r>
              <a:t>Nível de Corpo Cinco</a:t>
            </a:r>
          </a:p>
        </p:txBody>
      </p:sp>
      <p:sp>
        <p:nvSpPr>
          <p:cNvPr id="13" name="Número do Slide"/>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Citação">
    <p:spTree>
      <p:nvGrpSpPr>
        <p:cNvPr id="1" name=""/>
        <p:cNvGrpSpPr/>
        <p:nvPr/>
      </p:nvGrpSpPr>
      <p:grpSpPr>
        <a:xfrm>
          <a:off x="0" y="0"/>
          <a:ext cx="0" cy="0"/>
          <a:chOff x="0" y="0"/>
          <a:chExt cx="0" cy="0"/>
        </a:xfrm>
      </p:grpSpPr>
      <p:sp>
        <p:nvSpPr>
          <p:cNvPr id="111" name="–Jaime Silveira"/>
          <p:cNvSpPr txBox="1">
            <a:spLocks noGrp="1"/>
          </p:cNvSpPr>
          <p:nvPr>
            <p:ph type="body" sz="quarter" idx="21"/>
          </p:nvPr>
        </p:nvSpPr>
        <p:spPr>
          <a:xfrm>
            <a:off x="2387600" y="8953500"/>
            <a:ext cx="19621500" cy="585521"/>
          </a:xfrm>
          <a:prstGeom prst="rect">
            <a:avLst/>
          </a:prstGeom>
        </p:spPr>
        <p:txBody>
          <a:bodyPr anchor="t">
            <a:spAutoFit/>
          </a:bodyPr>
          <a:lstStyle>
            <a:lvl1pPr marL="0" indent="0" algn="ctr">
              <a:spcBef>
                <a:spcPts val="0"/>
              </a:spcBef>
              <a:buSzTx/>
              <a:buNone/>
              <a:defRPr sz="3200" i="1"/>
            </a:lvl1pPr>
          </a:lstStyle>
          <a:p>
            <a:r>
              <a:t>–Jaime Silveira</a:t>
            </a:r>
          </a:p>
        </p:txBody>
      </p:sp>
      <p:sp>
        <p:nvSpPr>
          <p:cNvPr id="112" name="“Digite uma citação aqui.”"/>
          <p:cNvSpPr txBox="1">
            <a:spLocks noGrp="1"/>
          </p:cNvSpPr>
          <p:nvPr>
            <p:ph type="body" sz="quarter" idx="22"/>
          </p:nvPr>
        </p:nvSpPr>
        <p:spPr>
          <a:xfrm>
            <a:off x="2387600" y="6076950"/>
            <a:ext cx="19621500" cy="825500"/>
          </a:xfrm>
          <a:prstGeom prst="rect">
            <a:avLst/>
          </a:prstGeom>
        </p:spPr>
        <p:txBody>
          <a:bodyPr>
            <a:spAutoFit/>
          </a:bodyPr>
          <a:lstStyle>
            <a:lvl1pPr marL="0" indent="0" algn="ctr">
              <a:spcBef>
                <a:spcPts val="0"/>
              </a:spcBef>
              <a:buSzTx/>
              <a:buNone/>
              <a:defRPr sz="4800">
                <a:latin typeface="+mn-lt"/>
                <a:ea typeface="+mn-ea"/>
                <a:cs typeface="+mn-cs"/>
                <a:sym typeface="Helvetica Neue Medium"/>
              </a:defRPr>
            </a:lvl1pPr>
          </a:lstStyle>
          <a:p>
            <a:r>
              <a:t>“Digite uma citação aqui.” </a:t>
            </a:r>
          </a:p>
        </p:txBody>
      </p:sp>
      <p:sp>
        <p:nvSpPr>
          <p:cNvPr id="113" name="Número do Slide"/>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Foto">
    <p:spTree>
      <p:nvGrpSpPr>
        <p:cNvPr id="1" name=""/>
        <p:cNvGrpSpPr/>
        <p:nvPr/>
      </p:nvGrpSpPr>
      <p:grpSpPr>
        <a:xfrm>
          <a:off x="0" y="0"/>
          <a:ext cx="0" cy="0"/>
          <a:chOff x="0" y="0"/>
          <a:chExt cx="0" cy="0"/>
        </a:xfrm>
      </p:grpSpPr>
      <p:sp>
        <p:nvSpPr>
          <p:cNvPr id="120" name="Vista de praia e mar de uma duna de areia com grama"/>
          <p:cNvSpPr>
            <a:spLocks noGrp="1"/>
          </p:cNvSpPr>
          <p:nvPr>
            <p:ph type="pic" idx="21"/>
          </p:nvPr>
        </p:nvSpPr>
        <p:spPr>
          <a:xfrm>
            <a:off x="-50800" y="-1270000"/>
            <a:ext cx="24485600" cy="16323734"/>
          </a:xfrm>
          <a:prstGeom prst="rect">
            <a:avLst/>
          </a:prstGeom>
        </p:spPr>
        <p:txBody>
          <a:bodyPr lIns="91439" tIns="45719" rIns="91439" bIns="45719" anchor="t">
            <a:noAutofit/>
          </a:bodyPr>
          <a:lstStyle/>
          <a:p>
            <a:endParaRPr/>
          </a:p>
        </p:txBody>
      </p:sp>
      <p:sp>
        <p:nvSpPr>
          <p:cNvPr id="121" name="Número do Slide"/>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Em Branco">
    <p:spTree>
      <p:nvGrpSpPr>
        <p:cNvPr id="1" name=""/>
        <p:cNvGrpSpPr/>
        <p:nvPr/>
      </p:nvGrpSpPr>
      <p:grpSpPr>
        <a:xfrm>
          <a:off x="0" y="0"/>
          <a:ext cx="0" cy="0"/>
          <a:chOff x="0" y="0"/>
          <a:chExt cx="0" cy="0"/>
        </a:xfrm>
      </p:grpSpPr>
      <p:sp>
        <p:nvSpPr>
          <p:cNvPr id="128" name="Número do Slide"/>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userDrawn="1">
  <p:cSld name="Title and Content">
    <p:spTree>
      <p:nvGrpSpPr>
        <p:cNvPr id="1" name="Shape 25"/>
        <p:cNvGrpSpPr/>
        <p:nvPr/>
      </p:nvGrpSpPr>
      <p:grpSpPr>
        <a:xfrm>
          <a:off x="0" y="0"/>
          <a:ext cx="0" cy="0"/>
          <a:chOff x="0" y="0"/>
          <a:chExt cx="0" cy="0"/>
        </a:xfrm>
      </p:grpSpPr>
      <p:sp>
        <p:nvSpPr>
          <p:cNvPr id="26" name="Google Shape;26;p33"/>
          <p:cNvSpPr txBox="1">
            <a:spLocks noGrp="1"/>
          </p:cNvSpPr>
          <p:nvPr>
            <p:ph type="title"/>
          </p:nvPr>
        </p:nvSpPr>
        <p:spPr>
          <a:xfrm>
            <a:off x="863598" y="549283"/>
            <a:ext cx="20160000" cy="2118210"/>
          </a:xfrm>
          <a:prstGeom prst="rect">
            <a:avLst/>
          </a:prstGeom>
          <a:noFill/>
          <a:ln>
            <a:noFill/>
          </a:ln>
        </p:spPr>
        <p:txBody>
          <a:bodyPr spcFirstLastPara="1" wrap="square" lIns="0" tIns="0" rIns="0" bIns="0" anchor="b" anchorCtr="0">
            <a:noAutofit/>
          </a:bodyPr>
          <a:lstStyle>
            <a:lvl1pPr marR="0" lvl="0" algn="l" rtl="0">
              <a:lnSpc>
                <a:spcPct val="100000"/>
              </a:lnSpc>
              <a:spcBef>
                <a:spcPts val="0"/>
              </a:spcBef>
              <a:spcAft>
                <a:spcPts val="0"/>
              </a:spcAft>
              <a:buClr>
                <a:schemeClr val="accent1"/>
              </a:buClr>
              <a:buSzPts val="3200"/>
              <a:buFont typeface="Arial"/>
              <a:buNone/>
              <a:defRPr sz="6400" b="1" i="0" u="none" strike="noStrike" cap="none">
                <a:solidFill>
                  <a:schemeClr val="accen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36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36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36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36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36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36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36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3600" b="0" i="0" u="none" strike="noStrike" cap="none">
                <a:solidFill>
                  <a:srgbClr val="000000"/>
                </a:solidFill>
                <a:latin typeface="Arial"/>
                <a:ea typeface="Arial"/>
                <a:cs typeface="Arial"/>
                <a:sym typeface="Arial"/>
              </a:defRPr>
            </a:lvl9pPr>
          </a:lstStyle>
          <a:p>
            <a:endParaRPr/>
          </a:p>
        </p:txBody>
      </p:sp>
      <p:sp>
        <p:nvSpPr>
          <p:cNvPr id="27" name="Google Shape;27;p33"/>
          <p:cNvSpPr txBox="1">
            <a:spLocks noGrp="1"/>
          </p:cNvSpPr>
          <p:nvPr>
            <p:ph type="body" idx="1"/>
          </p:nvPr>
        </p:nvSpPr>
        <p:spPr>
          <a:xfrm>
            <a:off x="863600" y="3330576"/>
            <a:ext cx="22656800" cy="7920000"/>
          </a:xfrm>
          <a:prstGeom prst="rect">
            <a:avLst/>
          </a:prstGeom>
          <a:noFill/>
          <a:ln>
            <a:noFill/>
          </a:ln>
        </p:spPr>
        <p:txBody>
          <a:bodyPr spcFirstLastPara="1" wrap="square" lIns="0" tIns="0" rIns="0" bIns="0" anchor="t" anchorCtr="0">
            <a:noAutofit/>
          </a:bodyPr>
          <a:lstStyle>
            <a:lvl1pPr marL="914400" marR="0" lvl="0" indent="-711200" algn="l" rtl="0">
              <a:lnSpc>
                <a:spcPct val="100000"/>
              </a:lnSpc>
              <a:spcBef>
                <a:spcPts val="0"/>
              </a:spcBef>
              <a:spcAft>
                <a:spcPts val="0"/>
              </a:spcAft>
              <a:buClr>
                <a:schemeClr val="accent1"/>
              </a:buClr>
              <a:buSzPts val="2000"/>
              <a:buFont typeface="Arial"/>
              <a:buChar char="•"/>
              <a:defRPr sz="4000" b="0" i="0" u="none" strike="noStrike" cap="none">
                <a:solidFill>
                  <a:schemeClr val="dk2"/>
                </a:solidFill>
                <a:latin typeface="Arial"/>
                <a:ea typeface="Arial"/>
                <a:cs typeface="Arial"/>
                <a:sym typeface="Arial"/>
              </a:defRPr>
            </a:lvl1pPr>
            <a:lvl2pPr marL="1828800" marR="0" lvl="1" indent="-685800" algn="l" rtl="0">
              <a:lnSpc>
                <a:spcPct val="100000"/>
              </a:lnSpc>
              <a:spcBef>
                <a:spcPts val="600"/>
              </a:spcBef>
              <a:spcAft>
                <a:spcPts val="0"/>
              </a:spcAft>
              <a:buClr>
                <a:schemeClr val="accent1"/>
              </a:buClr>
              <a:buSzPts val="1800"/>
              <a:buFont typeface="Arial"/>
              <a:buChar char="–"/>
              <a:defRPr sz="3600" b="0" i="0" u="none" strike="noStrike" cap="none">
                <a:solidFill>
                  <a:schemeClr val="dk2"/>
                </a:solidFill>
                <a:latin typeface="Arial"/>
                <a:ea typeface="Arial"/>
                <a:cs typeface="Arial"/>
                <a:sym typeface="Arial"/>
              </a:defRPr>
            </a:lvl2pPr>
            <a:lvl3pPr marL="2743200" marR="0" lvl="2" indent="-660400" algn="l" rtl="0">
              <a:lnSpc>
                <a:spcPct val="100000"/>
              </a:lnSpc>
              <a:spcBef>
                <a:spcPts val="600"/>
              </a:spcBef>
              <a:spcAft>
                <a:spcPts val="0"/>
              </a:spcAft>
              <a:buClr>
                <a:schemeClr val="accent1"/>
              </a:buClr>
              <a:buSzPts val="1600"/>
              <a:buFont typeface="Noto Sans Symbols"/>
              <a:buChar char="▪"/>
              <a:defRPr sz="3200" b="0" i="0" u="none" strike="noStrike" cap="none">
                <a:solidFill>
                  <a:schemeClr val="dk2"/>
                </a:solidFill>
                <a:latin typeface="Arial"/>
                <a:ea typeface="Arial"/>
                <a:cs typeface="Arial"/>
                <a:sym typeface="Arial"/>
              </a:defRPr>
            </a:lvl3pPr>
            <a:lvl4pPr marL="3657600" marR="0" lvl="3" indent="-643508" algn="l" rtl="0">
              <a:lnSpc>
                <a:spcPct val="100000"/>
              </a:lnSpc>
              <a:spcBef>
                <a:spcPts val="600"/>
              </a:spcBef>
              <a:spcAft>
                <a:spcPts val="0"/>
              </a:spcAft>
              <a:buClr>
                <a:schemeClr val="dk2"/>
              </a:buClr>
              <a:buSzPts val="1467"/>
              <a:buFont typeface="Arial"/>
              <a:buChar char="–"/>
              <a:defRPr sz="2934" b="0" i="0" u="none" strike="noStrike" cap="none">
                <a:solidFill>
                  <a:schemeClr val="dk2"/>
                </a:solidFill>
                <a:latin typeface="Arial"/>
                <a:ea typeface="Arial"/>
                <a:cs typeface="Arial"/>
                <a:sym typeface="Arial"/>
              </a:defRPr>
            </a:lvl4pPr>
            <a:lvl5pPr marL="4572000" marR="0" lvl="4" indent="-643508" algn="l" rtl="0">
              <a:lnSpc>
                <a:spcPct val="100000"/>
              </a:lnSpc>
              <a:spcBef>
                <a:spcPts val="800"/>
              </a:spcBef>
              <a:spcAft>
                <a:spcPts val="0"/>
              </a:spcAft>
              <a:buClr>
                <a:schemeClr val="dk2"/>
              </a:buClr>
              <a:buSzPts val="1467"/>
              <a:buFont typeface="Arial"/>
              <a:buChar char="»"/>
              <a:defRPr sz="2934" b="0" i="0" u="none" strike="noStrike" cap="none">
                <a:solidFill>
                  <a:schemeClr val="dk2"/>
                </a:solidFill>
                <a:latin typeface="Arial"/>
                <a:ea typeface="Arial"/>
                <a:cs typeface="Arial"/>
                <a:sym typeface="Arial"/>
              </a:defRPr>
            </a:lvl5pPr>
            <a:lvl6pPr marL="5486400" marR="0" lvl="5" indent="-795908" algn="l" rtl="0">
              <a:lnSpc>
                <a:spcPct val="100000"/>
              </a:lnSpc>
              <a:spcBef>
                <a:spcPts val="1066"/>
              </a:spcBef>
              <a:spcAft>
                <a:spcPts val="0"/>
              </a:spcAft>
              <a:buClr>
                <a:schemeClr val="dk1"/>
              </a:buClr>
              <a:buSzPts val="2667"/>
              <a:buFont typeface="Arial"/>
              <a:buChar char="•"/>
              <a:defRPr sz="5334" b="0" i="0" u="none" strike="noStrike" cap="none">
                <a:solidFill>
                  <a:schemeClr val="dk1"/>
                </a:solidFill>
                <a:latin typeface="Arial"/>
                <a:ea typeface="Arial"/>
                <a:cs typeface="Arial"/>
                <a:sym typeface="Arial"/>
              </a:defRPr>
            </a:lvl6pPr>
            <a:lvl7pPr marL="6400800" marR="0" lvl="6" indent="-795908" algn="l" rtl="0">
              <a:lnSpc>
                <a:spcPct val="100000"/>
              </a:lnSpc>
              <a:spcBef>
                <a:spcPts val="1066"/>
              </a:spcBef>
              <a:spcAft>
                <a:spcPts val="0"/>
              </a:spcAft>
              <a:buClr>
                <a:schemeClr val="dk1"/>
              </a:buClr>
              <a:buSzPts val="2667"/>
              <a:buFont typeface="Arial"/>
              <a:buChar char="•"/>
              <a:defRPr sz="5334" b="0" i="0" u="none" strike="noStrike" cap="none">
                <a:solidFill>
                  <a:schemeClr val="dk1"/>
                </a:solidFill>
                <a:latin typeface="Arial"/>
                <a:ea typeface="Arial"/>
                <a:cs typeface="Arial"/>
                <a:sym typeface="Arial"/>
              </a:defRPr>
            </a:lvl7pPr>
            <a:lvl8pPr marL="7315200" marR="0" lvl="7" indent="-795908" algn="l" rtl="0">
              <a:lnSpc>
                <a:spcPct val="100000"/>
              </a:lnSpc>
              <a:spcBef>
                <a:spcPts val="1066"/>
              </a:spcBef>
              <a:spcAft>
                <a:spcPts val="0"/>
              </a:spcAft>
              <a:buClr>
                <a:schemeClr val="dk1"/>
              </a:buClr>
              <a:buSzPts val="2667"/>
              <a:buFont typeface="Arial"/>
              <a:buChar char="•"/>
              <a:defRPr sz="5334" b="0" i="0" u="none" strike="noStrike" cap="none">
                <a:solidFill>
                  <a:schemeClr val="dk1"/>
                </a:solidFill>
                <a:latin typeface="Arial"/>
                <a:ea typeface="Arial"/>
                <a:cs typeface="Arial"/>
                <a:sym typeface="Arial"/>
              </a:defRPr>
            </a:lvl8pPr>
            <a:lvl9pPr marL="8229600" marR="0" lvl="8" indent="-795908" algn="l" rtl="0">
              <a:lnSpc>
                <a:spcPct val="100000"/>
              </a:lnSpc>
              <a:spcBef>
                <a:spcPts val="1066"/>
              </a:spcBef>
              <a:spcAft>
                <a:spcPts val="0"/>
              </a:spcAft>
              <a:buClr>
                <a:schemeClr val="dk1"/>
              </a:buClr>
              <a:buSzPts val="2667"/>
              <a:buFont typeface="Arial"/>
              <a:buChar char="•"/>
              <a:defRPr sz="5334" b="0" i="0" u="none" strike="noStrike" cap="none">
                <a:solidFill>
                  <a:schemeClr val="dk1"/>
                </a:solidFill>
                <a:latin typeface="Arial"/>
                <a:ea typeface="Arial"/>
                <a:cs typeface="Arial"/>
                <a:sym typeface="Arial"/>
              </a:defRPr>
            </a:lvl9pPr>
          </a:lstStyle>
          <a:p>
            <a:endParaRPr/>
          </a:p>
        </p:txBody>
      </p:sp>
      <p:sp>
        <p:nvSpPr>
          <p:cNvPr id="9" name="Google Shape;24;p32">
            <a:extLst>
              <a:ext uri="{FF2B5EF4-FFF2-40B4-BE49-F238E27FC236}">
                <a16:creationId xmlns:a16="http://schemas.microsoft.com/office/drawing/2014/main" id="{3F3F56BF-9B13-4E5F-8B49-2A7A895E35EB}"/>
              </a:ext>
            </a:extLst>
          </p:cNvPr>
          <p:cNvSpPr txBox="1">
            <a:spLocks noGrp="1"/>
          </p:cNvSpPr>
          <p:nvPr>
            <p:ph type="body" idx="10"/>
          </p:nvPr>
        </p:nvSpPr>
        <p:spPr>
          <a:xfrm>
            <a:off x="863598" y="12134321"/>
            <a:ext cx="13344772" cy="1073110"/>
          </a:xfrm>
          <a:prstGeom prst="rect">
            <a:avLst/>
          </a:prstGeom>
          <a:noFill/>
          <a:ln>
            <a:noFill/>
          </a:ln>
        </p:spPr>
        <p:txBody>
          <a:bodyPr spcFirstLastPara="1" wrap="square" lIns="0" tIns="0" rIns="0" bIns="0" anchor="b" anchorCtr="0">
            <a:noAutofit/>
          </a:bodyPr>
          <a:lstStyle>
            <a:lvl1pPr marL="0" marR="0" lvl="0" indent="0" algn="l" rtl="0">
              <a:lnSpc>
                <a:spcPct val="100000"/>
              </a:lnSpc>
              <a:spcBef>
                <a:spcPts val="0"/>
              </a:spcBef>
              <a:spcAft>
                <a:spcPts val="0"/>
              </a:spcAft>
              <a:buClr>
                <a:schemeClr val="dk2"/>
              </a:buClr>
              <a:buSzPts val="1000"/>
              <a:buFont typeface="Arial"/>
              <a:buNone/>
              <a:defRPr sz="2000" b="0" i="0" u="none" strike="noStrike" cap="none">
                <a:solidFill>
                  <a:schemeClr val="dk2"/>
                </a:solidFill>
                <a:latin typeface="Arial"/>
                <a:ea typeface="Arial"/>
                <a:cs typeface="Arial"/>
                <a:sym typeface="Arial"/>
              </a:defRPr>
            </a:lvl1pPr>
            <a:lvl2pPr marL="1828800" marR="0" lvl="1" indent="-457200" algn="l" rtl="0">
              <a:lnSpc>
                <a:spcPct val="100000"/>
              </a:lnSpc>
              <a:spcBef>
                <a:spcPts val="0"/>
              </a:spcBef>
              <a:spcAft>
                <a:spcPts val="0"/>
              </a:spcAft>
              <a:buClr>
                <a:schemeClr val="dk2"/>
              </a:buClr>
              <a:buSzPts val="1600"/>
              <a:buFont typeface="Arial"/>
              <a:buNone/>
              <a:defRPr sz="3200" b="0" i="0" u="none" strike="noStrike" cap="none">
                <a:solidFill>
                  <a:schemeClr val="dk2"/>
                </a:solidFill>
                <a:latin typeface="Arial"/>
                <a:ea typeface="Arial"/>
                <a:cs typeface="Arial"/>
                <a:sym typeface="Arial"/>
              </a:defRPr>
            </a:lvl2pPr>
            <a:lvl3pPr marL="2743200" marR="0" lvl="2" indent="-457200" algn="l" rtl="0">
              <a:lnSpc>
                <a:spcPct val="100000"/>
              </a:lnSpc>
              <a:spcBef>
                <a:spcPts val="800"/>
              </a:spcBef>
              <a:spcAft>
                <a:spcPts val="0"/>
              </a:spcAft>
              <a:buClr>
                <a:schemeClr val="dk2"/>
              </a:buClr>
              <a:buSzPts val="1600"/>
              <a:buFont typeface="Arial"/>
              <a:buNone/>
              <a:defRPr sz="3200" b="0" i="0" u="none" strike="noStrike" cap="none">
                <a:solidFill>
                  <a:schemeClr val="dk2"/>
                </a:solidFill>
                <a:latin typeface="Arial"/>
                <a:ea typeface="Arial"/>
                <a:cs typeface="Arial"/>
                <a:sym typeface="Arial"/>
              </a:defRPr>
            </a:lvl3pPr>
            <a:lvl4pPr marL="3657600" marR="0" lvl="3" indent="-457200" algn="l" rtl="0">
              <a:lnSpc>
                <a:spcPct val="100000"/>
              </a:lnSpc>
              <a:spcBef>
                <a:spcPts val="800"/>
              </a:spcBef>
              <a:spcAft>
                <a:spcPts val="0"/>
              </a:spcAft>
              <a:buClr>
                <a:schemeClr val="dk2"/>
              </a:buClr>
              <a:buSzPts val="1600"/>
              <a:buFont typeface="Arial"/>
              <a:buNone/>
              <a:defRPr sz="3200" b="0" i="0" u="none" strike="noStrike" cap="none">
                <a:solidFill>
                  <a:schemeClr val="dk2"/>
                </a:solidFill>
                <a:latin typeface="Arial"/>
                <a:ea typeface="Arial"/>
                <a:cs typeface="Arial"/>
                <a:sym typeface="Arial"/>
              </a:defRPr>
            </a:lvl4pPr>
            <a:lvl5pPr marL="4572000" marR="0" lvl="4" indent="-457200" algn="l" rtl="0">
              <a:lnSpc>
                <a:spcPct val="100000"/>
              </a:lnSpc>
              <a:spcBef>
                <a:spcPts val="800"/>
              </a:spcBef>
              <a:spcAft>
                <a:spcPts val="0"/>
              </a:spcAft>
              <a:buClr>
                <a:schemeClr val="dk2"/>
              </a:buClr>
              <a:buSzPts val="1600"/>
              <a:buFont typeface="Arial"/>
              <a:buNone/>
              <a:defRPr sz="3200" b="0" i="0" u="none" strike="noStrike" cap="none">
                <a:solidFill>
                  <a:schemeClr val="dk2"/>
                </a:solidFill>
                <a:latin typeface="Arial"/>
                <a:ea typeface="Arial"/>
                <a:cs typeface="Arial"/>
                <a:sym typeface="Arial"/>
              </a:defRPr>
            </a:lvl5pPr>
            <a:lvl6pPr marL="5486400" marR="0" lvl="5" indent="-795908" algn="l" rtl="0">
              <a:lnSpc>
                <a:spcPct val="100000"/>
              </a:lnSpc>
              <a:spcBef>
                <a:spcPts val="1066"/>
              </a:spcBef>
              <a:spcAft>
                <a:spcPts val="0"/>
              </a:spcAft>
              <a:buClr>
                <a:schemeClr val="dk1"/>
              </a:buClr>
              <a:buSzPts val="2667"/>
              <a:buFont typeface="Arial"/>
              <a:buChar char="•"/>
              <a:defRPr sz="5334" b="0" i="0" u="none" strike="noStrike" cap="none">
                <a:solidFill>
                  <a:schemeClr val="dk1"/>
                </a:solidFill>
                <a:latin typeface="Arial"/>
                <a:ea typeface="Arial"/>
                <a:cs typeface="Arial"/>
                <a:sym typeface="Arial"/>
              </a:defRPr>
            </a:lvl6pPr>
            <a:lvl7pPr marL="6400800" marR="0" lvl="6" indent="-795908" algn="l" rtl="0">
              <a:lnSpc>
                <a:spcPct val="100000"/>
              </a:lnSpc>
              <a:spcBef>
                <a:spcPts val="1066"/>
              </a:spcBef>
              <a:spcAft>
                <a:spcPts val="0"/>
              </a:spcAft>
              <a:buClr>
                <a:schemeClr val="dk1"/>
              </a:buClr>
              <a:buSzPts val="2667"/>
              <a:buFont typeface="Arial"/>
              <a:buChar char="•"/>
              <a:defRPr sz="5334" b="0" i="0" u="none" strike="noStrike" cap="none">
                <a:solidFill>
                  <a:schemeClr val="dk1"/>
                </a:solidFill>
                <a:latin typeface="Arial"/>
                <a:ea typeface="Arial"/>
                <a:cs typeface="Arial"/>
                <a:sym typeface="Arial"/>
              </a:defRPr>
            </a:lvl7pPr>
            <a:lvl8pPr marL="7315200" marR="0" lvl="7" indent="-795908" algn="l" rtl="0">
              <a:lnSpc>
                <a:spcPct val="100000"/>
              </a:lnSpc>
              <a:spcBef>
                <a:spcPts val="1066"/>
              </a:spcBef>
              <a:spcAft>
                <a:spcPts val="0"/>
              </a:spcAft>
              <a:buClr>
                <a:schemeClr val="dk1"/>
              </a:buClr>
              <a:buSzPts val="2667"/>
              <a:buFont typeface="Arial"/>
              <a:buChar char="•"/>
              <a:defRPr sz="5334" b="0" i="0" u="none" strike="noStrike" cap="none">
                <a:solidFill>
                  <a:schemeClr val="dk1"/>
                </a:solidFill>
                <a:latin typeface="Arial"/>
                <a:ea typeface="Arial"/>
                <a:cs typeface="Arial"/>
                <a:sym typeface="Arial"/>
              </a:defRPr>
            </a:lvl8pPr>
            <a:lvl9pPr marL="8229600" marR="0" lvl="8" indent="-795908" algn="l" rtl="0">
              <a:lnSpc>
                <a:spcPct val="100000"/>
              </a:lnSpc>
              <a:spcBef>
                <a:spcPts val="1066"/>
              </a:spcBef>
              <a:spcAft>
                <a:spcPts val="0"/>
              </a:spcAft>
              <a:buClr>
                <a:schemeClr val="dk1"/>
              </a:buClr>
              <a:buSzPts val="2667"/>
              <a:buFont typeface="Arial"/>
              <a:buChar char="•"/>
              <a:defRPr sz="5334" b="0" i="0" u="none" strike="noStrike" cap="none">
                <a:solidFill>
                  <a:schemeClr val="dk1"/>
                </a:solidFill>
                <a:latin typeface="Arial"/>
                <a:ea typeface="Arial"/>
                <a:cs typeface="Arial"/>
                <a:sym typeface="Arial"/>
              </a:defRPr>
            </a:lvl9pPr>
          </a:lstStyle>
          <a:p>
            <a:endParaRPr dirty="0"/>
          </a:p>
        </p:txBody>
      </p:sp>
    </p:spTree>
    <p:extLst>
      <p:ext uri="{BB962C8B-B14F-4D97-AF65-F5344CB8AC3E}">
        <p14:creationId xmlns:p14="http://schemas.microsoft.com/office/powerpoint/2010/main" val="1567258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olo e contenuto">
  <p:cSld name="Titolo e contenuto">
    <p:spTree>
      <p:nvGrpSpPr>
        <p:cNvPr id="1" name="Shape 38"/>
        <p:cNvGrpSpPr/>
        <p:nvPr/>
      </p:nvGrpSpPr>
      <p:grpSpPr>
        <a:xfrm>
          <a:off x="0" y="0"/>
          <a:ext cx="0" cy="0"/>
          <a:chOff x="0" y="0"/>
          <a:chExt cx="0" cy="0"/>
        </a:xfrm>
      </p:grpSpPr>
      <p:pic>
        <p:nvPicPr>
          <p:cNvPr id="2" name="Imagem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2865964"/>
            <a:ext cx="3387778" cy="859012"/>
          </a:xfrm>
          <a:prstGeom prst="rect">
            <a:avLst/>
          </a:prstGeom>
        </p:spPr>
      </p:pic>
      <p:pic>
        <p:nvPicPr>
          <p:cNvPr id="3" name="Imagem 2">
            <a:extLst>
              <a:ext uri="{FF2B5EF4-FFF2-40B4-BE49-F238E27FC236}">
                <a16:creationId xmlns:a16="http://schemas.microsoft.com/office/drawing/2014/main" id="{ED136CE5-9425-46CC-AAEF-01B160797C31}"/>
              </a:ext>
            </a:extLst>
          </p:cNvPr>
          <p:cNvPicPr>
            <a:picLocks noChangeAspect="1"/>
          </p:cNvPicPr>
          <p:nvPr userDrawn="1"/>
        </p:nvPicPr>
        <p:blipFill>
          <a:blip r:embed="rId3"/>
          <a:stretch>
            <a:fillRect/>
          </a:stretch>
        </p:blipFill>
        <p:spPr>
          <a:xfrm>
            <a:off x="4" y="12673292"/>
            <a:ext cx="6149600" cy="980660"/>
          </a:xfrm>
          <a:prstGeom prst="roundRect">
            <a:avLst>
              <a:gd name="adj" fmla="val 8594"/>
            </a:avLst>
          </a:prstGeom>
          <a:noFill/>
          <a:ln w="12700">
            <a:noFill/>
          </a:ln>
          <a:effectLst>
            <a:reflection blurRad="12700" stA="38000" endPos="28000" dist="5000" dir="5400000" sy="-100000" algn="bl" rotWithShape="0"/>
          </a:effectLst>
        </p:spPr>
      </p:pic>
    </p:spTree>
    <p:extLst>
      <p:ext uri="{BB962C8B-B14F-4D97-AF65-F5344CB8AC3E}">
        <p14:creationId xmlns:p14="http://schemas.microsoft.com/office/powerpoint/2010/main" val="38777913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8C899DA-E334-488C-9CFF-D8BF0BB444A9}"/>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9186CBCA-E27C-4035-AC7D-40B70C6F0FF1}"/>
              </a:ext>
            </a:extLst>
          </p:cNvPr>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F0FFBE95-793E-4D22-8956-80E6C3CCF97C}"/>
              </a:ext>
            </a:extLst>
          </p:cNvPr>
          <p:cNvSpPr>
            <a:spLocks noGrp="1"/>
          </p:cNvSpPr>
          <p:nvPr>
            <p:ph type="dt" sz="half" idx="10"/>
          </p:nvPr>
        </p:nvSpPr>
        <p:spPr/>
        <p:txBody>
          <a:bodyPr/>
          <a:lstStyle/>
          <a:p>
            <a:fld id="{714EEC92-2697-44A4-A0F0-A2D794C38178}" type="datetimeFigureOut">
              <a:rPr lang="pt-BR" smtClean="0"/>
              <a:t>03/07/2024</a:t>
            </a:fld>
            <a:endParaRPr lang="pt-BR" dirty="0"/>
          </a:p>
        </p:txBody>
      </p:sp>
      <p:sp>
        <p:nvSpPr>
          <p:cNvPr id="5" name="Espaço Reservado para Rodapé 4">
            <a:extLst>
              <a:ext uri="{FF2B5EF4-FFF2-40B4-BE49-F238E27FC236}">
                <a16:creationId xmlns:a16="http://schemas.microsoft.com/office/drawing/2014/main" id="{2AABEC7B-19F6-4A4C-8269-5D83EDC7FB20}"/>
              </a:ext>
            </a:extLst>
          </p:cNvPr>
          <p:cNvSpPr>
            <a:spLocks noGrp="1"/>
          </p:cNvSpPr>
          <p:nvPr>
            <p:ph type="ftr" sz="quarter" idx="11"/>
          </p:nvPr>
        </p:nvSpPr>
        <p:spPr/>
        <p:txBody>
          <a:bodyPr/>
          <a:lstStyle/>
          <a:p>
            <a:endParaRPr lang="pt-BR" dirty="0"/>
          </a:p>
        </p:txBody>
      </p:sp>
      <p:sp>
        <p:nvSpPr>
          <p:cNvPr id="6" name="Espaço Reservado para Número de Slide 5">
            <a:extLst>
              <a:ext uri="{FF2B5EF4-FFF2-40B4-BE49-F238E27FC236}">
                <a16:creationId xmlns:a16="http://schemas.microsoft.com/office/drawing/2014/main" id="{8F14E668-0D91-4F5C-B2B6-F7DF7AC355E5}"/>
              </a:ext>
            </a:extLst>
          </p:cNvPr>
          <p:cNvSpPr>
            <a:spLocks noGrp="1"/>
          </p:cNvSpPr>
          <p:nvPr>
            <p:ph type="sldNum" sz="quarter" idx="12"/>
          </p:nvPr>
        </p:nvSpPr>
        <p:spPr>
          <a:xfrm>
            <a:off x="11886690" y="13081000"/>
            <a:ext cx="597921" cy="471924"/>
          </a:xfrm>
        </p:spPr>
        <p:txBody>
          <a:bodyPr/>
          <a:lstStyle/>
          <a:p>
            <a:fld id="{F49656E1-5B73-4DCA-A052-A4F149E3B040}" type="slidenum">
              <a:rPr lang="pt-BR" smtClean="0"/>
              <a:t>‹nº›</a:t>
            </a:fld>
            <a:endParaRPr lang="pt-BR"/>
          </a:p>
        </p:txBody>
      </p:sp>
      <p:pic>
        <p:nvPicPr>
          <p:cNvPr id="7" name="Imagem 6">
            <a:extLst>
              <a:ext uri="{FF2B5EF4-FFF2-40B4-BE49-F238E27FC236}">
                <a16:creationId xmlns:a16="http://schemas.microsoft.com/office/drawing/2014/main" id="{D155B21F-6487-4F5E-8033-9FCC12E27BE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2213277"/>
            <a:ext cx="4092742" cy="1544942"/>
          </a:xfrm>
          <a:prstGeom prst="rect">
            <a:avLst/>
          </a:prstGeom>
        </p:spPr>
      </p:pic>
      <p:pic>
        <p:nvPicPr>
          <p:cNvPr id="8" name="Imagem 7">
            <a:extLst>
              <a:ext uri="{FF2B5EF4-FFF2-40B4-BE49-F238E27FC236}">
                <a16:creationId xmlns:a16="http://schemas.microsoft.com/office/drawing/2014/main" id="{A5DC7489-FEF7-45FF-83F4-38C168EB5A27}"/>
              </a:ext>
            </a:extLst>
          </p:cNvPr>
          <p:cNvPicPr>
            <a:picLocks noChangeAspect="1"/>
          </p:cNvPicPr>
          <p:nvPr userDrawn="1"/>
        </p:nvPicPr>
        <p:blipFill>
          <a:blip r:embed="rId3"/>
          <a:stretch>
            <a:fillRect/>
          </a:stretch>
        </p:blipFill>
        <p:spPr>
          <a:xfrm>
            <a:off x="5128591" y="12430979"/>
            <a:ext cx="5936975" cy="1208338"/>
          </a:xfrm>
          <a:prstGeom prst="rect">
            <a:avLst/>
          </a:prstGeom>
        </p:spPr>
      </p:pic>
      <p:sp>
        <p:nvSpPr>
          <p:cNvPr id="9" name="Retângulo">
            <a:extLst>
              <a:ext uri="{FF2B5EF4-FFF2-40B4-BE49-F238E27FC236}">
                <a16:creationId xmlns:a16="http://schemas.microsoft.com/office/drawing/2014/main" id="{8DB26263-5D48-41D7-A423-5657D65D27D1}"/>
              </a:ext>
            </a:extLst>
          </p:cNvPr>
          <p:cNvSpPr/>
          <p:nvPr userDrawn="1"/>
        </p:nvSpPr>
        <p:spPr>
          <a:xfrm>
            <a:off x="12107647" y="12033832"/>
            <a:ext cx="12452761" cy="1748223"/>
          </a:xfrm>
          <a:prstGeom prst="rect">
            <a:avLst/>
          </a:prstGeom>
          <a:solidFill>
            <a:srgbClr val="006600"/>
          </a:solidFill>
          <a:ln w="12700">
            <a:miter lim="400000"/>
          </a:ln>
        </p:spPr>
        <p:txBody>
          <a:bodyPr lIns="0" tIns="0" rIns="0" bIns="0" anchor="ctr"/>
          <a:lstStyle/>
          <a:p>
            <a:pPr algn="ctr">
              <a:spcBef>
                <a:spcPts val="0"/>
              </a:spcBef>
              <a:defRPr sz="3200">
                <a:solidFill>
                  <a:srgbClr val="215027"/>
                </a:solidFill>
                <a:latin typeface="+mn-lt"/>
                <a:ea typeface="+mn-ea"/>
                <a:cs typeface="+mn-cs"/>
                <a:sym typeface="Helvetica Neue Medium"/>
              </a:defRPr>
            </a:pPr>
            <a:endParaRPr/>
          </a:p>
        </p:txBody>
      </p:sp>
      <p:sp>
        <p:nvSpPr>
          <p:cNvPr id="10" name="coalizaonmo@gmail.com">
            <a:extLst>
              <a:ext uri="{FF2B5EF4-FFF2-40B4-BE49-F238E27FC236}">
                <a16:creationId xmlns:a16="http://schemas.microsoft.com/office/drawing/2014/main" id="{C27B969A-7175-4D9E-804F-9FAA8977EF64}"/>
              </a:ext>
            </a:extLst>
          </p:cNvPr>
          <p:cNvSpPr txBox="1"/>
          <p:nvPr userDrawn="1"/>
        </p:nvSpPr>
        <p:spPr>
          <a:xfrm>
            <a:off x="20141825" y="13333499"/>
            <a:ext cx="4820830" cy="5334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3300"/>
            </a:lvl1pPr>
          </a:lstStyle>
          <a:p>
            <a:r>
              <a:rPr sz="2800" dirty="0">
                <a:solidFill>
                  <a:schemeClr val="bg1"/>
                </a:solidFill>
              </a:rPr>
              <a:t>coalizaonmo@gmail.com</a:t>
            </a:r>
          </a:p>
        </p:txBody>
      </p:sp>
      <p:pic>
        <p:nvPicPr>
          <p:cNvPr id="11" name="Imagem" descr="Imagem">
            <a:extLst>
              <a:ext uri="{FF2B5EF4-FFF2-40B4-BE49-F238E27FC236}">
                <a16:creationId xmlns:a16="http://schemas.microsoft.com/office/drawing/2014/main" id="{4192EDEF-35A3-4CA1-A07E-3BC9A0851176}"/>
              </a:ext>
            </a:extLst>
          </p:cNvPr>
          <p:cNvPicPr>
            <a:picLocks noChangeAspect="1"/>
          </p:cNvPicPr>
          <p:nvPr userDrawn="1"/>
        </p:nvPicPr>
        <p:blipFill>
          <a:blip r:embed="rId4"/>
          <a:stretch>
            <a:fillRect/>
          </a:stretch>
        </p:blipFill>
        <p:spPr>
          <a:xfrm>
            <a:off x="11872040" y="11767598"/>
            <a:ext cx="12053034" cy="2071616"/>
          </a:xfrm>
          <a:prstGeom prst="rect">
            <a:avLst/>
          </a:prstGeom>
          <a:ln w="12700">
            <a:miter lim="400000"/>
          </a:ln>
        </p:spPr>
      </p:pic>
    </p:spTree>
    <p:extLst>
      <p:ext uri="{BB962C8B-B14F-4D97-AF65-F5344CB8AC3E}">
        <p14:creationId xmlns:p14="http://schemas.microsoft.com/office/powerpoint/2010/main" val="2145847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8C899DA-E334-488C-9CFF-D8BF0BB444A9}"/>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9186CBCA-E27C-4035-AC7D-40B70C6F0FF1}"/>
              </a:ext>
            </a:extLst>
          </p:cNvPr>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F0FFBE95-793E-4D22-8956-80E6C3CCF97C}"/>
              </a:ext>
            </a:extLst>
          </p:cNvPr>
          <p:cNvSpPr>
            <a:spLocks noGrp="1"/>
          </p:cNvSpPr>
          <p:nvPr>
            <p:ph type="dt" sz="half" idx="10"/>
          </p:nvPr>
        </p:nvSpPr>
        <p:spPr/>
        <p:txBody>
          <a:bodyPr/>
          <a:lstStyle/>
          <a:p>
            <a:fld id="{714EEC92-2697-44A4-A0F0-A2D794C38178}" type="datetimeFigureOut">
              <a:rPr lang="pt-BR" smtClean="0"/>
              <a:t>03/07/2024</a:t>
            </a:fld>
            <a:endParaRPr lang="pt-BR" dirty="0"/>
          </a:p>
        </p:txBody>
      </p:sp>
      <p:sp>
        <p:nvSpPr>
          <p:cNvPr id="5" name="Espaço Reservado para Rodapé 4">
            <a:extLst>
              <a:ext uri="{FF2B5EF4-FFF2-40B4-BE49-F238E27FC236}">
                <a16:creationId xmlns:a16="http://schemas.microsoft.com/office/drawing/2014/main" id="{2AABEC7B-19F6-4A4C-8269-5D83EDC7FB20}"/>
              </a:ext>
            </a:extLst>
          </p:cNvPr>
          <p:cNvSpPr>
            <a:spLocks noGrp="1"/>
          </p:cNvSpPr>
          <p:nvPr>
            <p:ph type="ftr" sz="quarter" idx="11"/>
          </p:nvPr>
        </p:nvSpPr>
        <p:spPr/>
        <p:txBody>
          <a:bodyPr/>
          <a:lstStyle/>
          <a:p>
            <a:endParaRPr lang="pt-BR" dirty="0"/>
          </a:p>
        </p:txBody>
      </p:sp>
      <p:sp>
        <p:nvSpPr>
          <p:cNvPr id="6" name="Espaço Reservado para Número de Slide 5">
            <a:extLst>
              <a:ext uri="{FF2B5EF4-FFF2-40B4-BE49-F238E27FC236}">
                <a16:creationId xmlns:a16="http://schemas.microsoft.com/office/drawing/2014/main" id="{8F14E668-0D91-4F5C-B2B6-F7DF7AC355E5}"/>
              </a:ext>
            </a:extLst>
          </p:cNvPr>
          <p:cNvSpPr>
            <a:spLocks noGrp="1"/>
          </p:cNvSpPr>
          <p:nvPr>
            <p:ph type="sldNum" sz="quarter" idx="12"/>
          </p:nvPr>
        </p:nvSpPr>
        <p:spPr>
          <a:xfrm>
            <a:off x="11886690" y="13081000"/>
            <a:ext cx="597921" cy="471924"/>
          </a:xfrm>
        </p:spPr>
        <p:txBody>
          <a:bodyPr/>
          <a:lstStyle/>
          <a:p>
            <a:fld id="{F49656E1-5B73-4DCA-A052-A4F149E3B040}" type="slidenum">
              <a:rPr lang="pt-BR" smtClean="0"/>
              <a:t>‹nº›</a:t>
            </a:fld>
            <a:endParaRPr lang="pt-BR"/>
          </a:p>
        </p:txBody>
      </p:sp>
      <p:pic>
        <p:nvPicPr>
          <p:cNvPr id="7" name="Imagem 6">
            <a:extLst>
              <a:ext uri="{FF2B5EF4-FFF2-40B4-BE49-F238E27FC236}">
                <a16:creationId xmlns:a16="http://schemas.microsoft.com/office/drawing/2014/main" id="{D155B21F-6487-4F5E-8033-9FCC12E27BE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2213277"/>
            <a:ext cx="4092742" cy="1544942"/>
          </a:xfrm>
          <a:prstGeom prst="rect">
            <a:avLst/>
          </a:prstGeom>
        </p:spPr>
      </p:pic>
      <p:pic>
        <p:nvPicPr>
          <p:cNvPr id="8" name="Imagem 7">
            <a:extLst>
              <a:ext uri="{FF2B5EF4-FFF2-40B4-BE49-F238E27FC236}">
                <a16:creationId xmlns:a16="http://schemas.microsoft.com/office/drawing/2014/main" id="{A5DC7489-FEF7-45FF-83F4-38C168EB5A27}"/>
              </a:ext>
            </a:extLst>
          </p:cNvPr>
          <p:cNvPicPr>
            <a:picLocks noChangeAspect="1"/>
          </p:cNvPicPr>
          <p:nvPr userDrawn="1"/>
        </p:nvPicPr>
        <p:blipFill>
          <a:blip r:embed="rId3"/>
          <a:stretch>
            <a:fillRect/>
          </a:stretch>
        </p:blipFill>
        <p:spPr>
          <a:xfrm>
            <a:off x="5128591" y="12430979"/>
            <a:ext cx="5936975" cy="1208338"/>
          </a:xfrm>
          <a:prstGeom prst="rect">
            <a:avLst/>
          </a:prstGeom>
        </p:spPr>
      </p:pic>
      <p:sp>
        <p:nvSpPr>
          <p:cNvPr id="10" name="coalizaonmo@gmail.com">
            <a:extLst>
              <a:ext uri="{FF2B5EF4-FFF2-40B4-BE49-F238E27FC236}">
                <a16:creationId xmlns:a16="http://schemas.microsoft.com/office/drawing/2014/main" id="{C27B969A-7175-4D9E-804F-9FAA8977EF64}"/>
              </a:ext>
            </a:extLst>
          </p:cNvPr>
          <p:cNvSpPr txBox="1"/>
          <p:nvPr userDrawn="1"/>
        </p:nvSpPr>
        <p:spPr>
          <a:xfrm>
            <a:off x="20141825" y="13333499"/>
            <a:ext cx="4820830" cy="5334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3300"/>
            </a:lvl1pPr>
          </a:lstStyle>
          <a:p>
            <a:r>
              <a:rPr sz="2800" dirty="0">
                <a:solidFill>
                  <a:schemeClr val="bg1"/>
                </a:solidFill>
              </a:rPr>
              <a:t>coalizaonmo@gmail.com</a:t>
            </a:r>
          </a:p>
        </p:txBody>
      </p:sp>
    </p:spTree>
    <p:extLst>
      <p:ext uri="{BB962C8B-B14F-4D97-AF65-F5344CB8AC3E}">
        <p14:creationId xmlns:p14="http://schemas.microsoft.com/office/powerpoint/2010/main" val="1236326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ítulo e Conteúdo">
    <p:spTree>
      <p:nvGrpSpPr>
        <p:cNvPr id="1" name=""/>
        <p:cNvGrpSpPr/>
        <p:nvPr/>
      </p:nvGrpSpPr>
      <p:grpSpPr>
        <a:xfrm>
          <a:off x="0" y="0"/>
          <a:ext cx="0" cy="0"/>
          <a:chOff x="0" y="0"/>
          <a:chExt cx="0" cy="0"/>
        </a:xfrm>
      </p:grpSpPr>
      <p:sp>
        <p:nvSpPr>
          <p:cNvPr id="4" name="Espaço Reservado para Data 3">
            <a:extLst>
              <a:ext uri="{FF2B5EF4-FFF2-40B4-BE49-F238E27FC236}">
                <a16:creationId xmlns:a16="http://schemas.microsoft.com/office/drawing/2014/main" id="{F0FFBE95-793E-4D22-8956-80E6C3CCF97C}"/>
              </a:ext>
            </a:extLst>
          </p:cNvPr>
          <p:cNvSpPr>
            <a:spLocks noGrp="1"/>
          </p:cNvSpPr>
          <p:nvPr>
            <p:ph type="dt" sz="half" idx="10"/>
          </p:nvPr>
        </p:nvSpPr>
        <p:spPr/>
        <p:txBody>
          <a:bodyPr/>
          <a:lstStyle/>
          <a:p>
            <a:endParaRPr lang="pt-BR" dirty="0"/>
          </a:p>
        </p:txBody>
      </p:sp>
      <p:sp>
        <p:nvSpPr>
          <p:cNvPr id="5" name="Espaço Reservado para Rodapé 4">
            <a:extLst>
              <a:ext uri="{FF2B5EF4-FFF2-40B4-BE49-F238E27FC236}">
                <a16:creationId xmlns:a16="http://schemas.microsoft.com/office/drawing/2014/main" id="{2AABEC7B-19F6-4A4C-8269-5D83EDC7FB20}"/>
              </a:ext>
            </a:extLst>
          </p:cNvPr>
          <p:cNvSpPr>
            <a:spLocks noGrp="1"/>
          </p:cNvSpPr>
          <p:nvPr>
            <p:ph type="ftr" sz="quarter" idx="11"/>
          </p:nvPr>
        </p:nvSpPr>
        <p:spPr/>
        <p:txBody>
          <a:bodyPr/>
          <a:lstStyle/>
          <a:p>
            <a:endParaRPr lang="pt-BR" dirty="0"/>
          </a:p>
        </p:txBody>
      </p:sp>
      <p:sp>
        <p:nvSpPr>
          <p:cNvPr id="6" name="Espaço Reservado para Número de Slide 5">
            <a:extLst>
              <a:ext uri="{FF2B5EF4-FFF2-40B4-BE49-F238E27FC236}">
                <a16:creationId xmlns:a16="http://schemas.microsoft.com/office/drawing/2014/main" id="{8F14E668-0D91-4F5C-B2B6-F7DF7AC355E5}"/>
              </a:ext>
            </a:extLst>
          </p:cNvPr>
          <p:cNvSpPr>
            <a:spLocks noGrp="1"/>
          </p:cNvSpPr>
          <p:nvPr>
            <p:ph type="sldNum" sz="quarter" idx="12"/>
          </p:nvPr>
        </p:nvSpPr>
        <p:spPr>
          <a:xfrm>
            <a:off x="11886690" y="13081000"/>
            <a:ext cx="597921" cy="471924"/>
          </a:xfrm>
        </p:spPr>
        <p:txBody>
          <a:bodyPr/>
          <a:lstStyle/>
          <a:p>
            <a:fld id="{F49656E1-5B73-4DCA-A052-A4F149E3B040}" type="slidenum">
              <a:rPr lang="pt-BR" smtClean="0"/>
              <a:t>‹nº›</a:t>
            </a:fld>
            <a:endParaRPr lang="pt-BR"/>
          </a:p>
        </p:txBody>
      </p:sp>
      <p:pic>
        <p:nvPicPr>
          <p:cNvPr id="7" name="Imagem 6">
            <a:extLst>
              <a:ext uri="{FF2B5EF4-FFF2-40B4-BE49-F238E27FC236}">
                <a16:creationId xmlns:a16="http://schemas.microsoft.com/office/drawing/2014/main" id="{D155B21F-6487-4F5E-8033-9FCC12E27BE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2213277"/>
            <a:ext cx="4092742" cy="1544942"/>
          </a:xfrm>
          <a:prstGeom prst="rect">
            <a:avLst/>
          </a:prstGeom>
        </p:spPr>
      </p:pic>
      <p:pic>
        <p:nvPicPr>
          <p:cNvPr id="8" name="Imagem 7">
            <a:extLst>
              <a:ext uri="{FF2B5EF4-FFF2-40B4-BE49-F238E27FC236}">
                <a16:creationId xmlns:a16="http://schemas.microsoft.com/office/drawing/2014/main" id="{A5DC7489-FEF7-45FF-83F4-38C168EB5A27}"/>
              </a:ext>
            </a:extLst>
          </p:cNvPr>
          <p:cNvPicPr>
            <a:picLocks noChangeAspect="1"/>
          </p:cNvPicPr>
          <p:nvPr userDrawn="1"/>
        </p:nvPicPr>
        <p:blipFill>
          <a:blip r:embed="rId3"/>
          <a:stretch>
            <a:fillRect/>
          </a:stretch>
        </p:blipFill>
        <p:spPr>
          <a:xfrm>
            <a:off x="5128591" y="12430979"/>
            <a:ext cx="5936975" cy="1208338"/>
          </a:xfrm>
          <a:prstGeom prst="rect">
            <a:avLst/>
          </a:prstGeom>
        </p:spPr>
      </p:pic>
      <p:sp>
        <p:nvSpPr>
          <p:cNvPr id="9" name="Retângulo">
            <a:extLst>
              <a:ext uri="{FF2B5EF4-FFF2-40B4-BE49-F238E27FC236}">
                <a16:creationId xmlns:a16="http://schemas.microsoft.com/office/drawing/2014/main" id="{8DB26263-5D48-41D7-A423-5657D65D27D1}"/>
              </a:ext>
            </a:extLst>
          </p:cNvPr>
          <p:cNvSpPr/>
          <p:nvPr userDrawn="1"/>
        </p:nvSpPr>
        <p:spPr>
          <a:xfrm>
            <a:off x="12107647" y="12033832"/>
            <a:ext cx="12452761" cy="1748223"/>
          </a:xfrm>
          <a:prstGeom prst="rect">
            <a:avLst/>
          </a:prstGeom>
          <a:solidFill>
            <a:srgbClr val="006600"/>
          </a:solidFill>
          <a:ln w="12700">
            <a:miter lim="400000"/>
          </a:ln>
        </p:spPr>
        <p:txBody>
          <a:bodyPr lIns="0" tIns="0" rIns="0" bIns="0" anchor="ctr"/>
          <a:lstStyle/>
          <a:p>
            <a:pPr algn="ctr">
              <a:spcBef>
                <a:spcPts val="0"/>
              </a:spcBef>
              <a:defRPr sz="3200">
                <a:solidFill>
                  <a:srgbClr val="215027"/>
                </a:solidFill>
                <a:latin typeface="+mn-lt"/>
                <a:ea typeface="+mn-ea"/>
                <a:cs typeface="+mn-cs"/>
                <a:sym typeface="Helvetica Neue Medium"/>
              </a:defRPr>
            </a:pPr>
            <a:endParaRPr/>
          </a:p>
        </p:txBody>
      </p:sp>
      <p:sp>
        <p:nvSpPr>
          <p:cNvPr id="10" name="coalizaonmo@gmail.com">
            <a:extLst>
              <a:ext uri="{FF2B5EF4-FFF2-40B4-BE49-F238E27FC236}">
                <a16:creationId xmlns:a16="http://schemas.microsoft.com/office/drawing/2014/main" id="{C27B969A-7175-4D9E-804F-9FAA8977EF64}"/>
              </a:ext>
            </a:extLst>
          </p:cNvPr>
          <p:cNvSpPr txBox="1"/>
          <p:nvPr userDrawn="1"/>
        </p:nvSpPr>
        <p:spPr>
          <a:xfrm>
            <a:off x="20141825" y="13333499"/>
            <a:ext cx="4820830" cy="5334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3300"/>
            </a:lvl1pPr>
          </a:lstStyle>
          <a:p>
            <a:r>
              <a:rPr sz="2800" dirty="0">
                <a:solidFill>
                  <a:schemeClr val="bg1"/>
                </a:solidFill>
              </a:rPr>
              <a:t>coalizaonmo@gmail.com</a:t>
            </a:r>
          </a:p>
        </p:txBody>
      </p:sp>
      <p:pic>
        <p:nvPicPr>
          <p:cNvPr id="11" name="Imagem" descr="Imagem">
            <a:extLst>
              <a:ext uri="{FF2B5EF4-FFF2-40B4-BE49-F238E27FC236}">
                <a16:creationId xmlns:a16="http://schemas.microsoft.com/office/drawing/2014/main" id="{4192EDEF-35A3-4CA1-A07E-3BC9A0851176}"/>
              </a:ext>
            </a:extLst>
          </p:cNvPr>
          <p:cNvPicPr>
            <a:picLocks noChangeAspect="1"/>
          </p:cNvPicPr>
          <p:nvPr userDrawn="1"/>
        </p:nvPicPr>
        <p:blipFill>
          <a:blip r:embed="rId4"/>
          <a:stretch>
            <a:fillRect/>
          </a:stretch>
        </p:blipFill>
        <p:spPr>
          <a:xfrm>
            <a:off x="11872040" y="11767598"/>
            <a:ext cx="12053034" cy="2071616"/>
          </a:xfrm>
          <a:prstGeom prst="rect">
            <a:avLst/>
          </a:prstGeom>
          <a:ln w="12700">
            <a:miter lim="400000"/>
          </a:ln>
        </p:spPr>
      </p:pic>
    </p:spTree>
    <p:extLst>
      <p:ext uri="{BB962C8B-B14F-4D97-AF65-F5344CB8AC3E}">
        <p14:creationId xmlns:p14="http://schemas.microsoft.com/office/powerpoint/2010/main" val="2519570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Somente Título">
    <p:spTree>
      <p:nvGrpSpPr>
        <p:cNvPr id="1" name=""/>
        <p:cNvGrpSpPr/>
        <p:nvPr/>
      </p:nvGrpSpPr>
      <p:grpSpPr>
        <a:xfrm>
          <a:off x="0" y="0"/>
          <a:ext cx="0" cy="0"/>
          <a:chOff x="0" y="0"/>
          <a:chExt cx="0" cy="0"/>
        </a:xfrm>
      </p:grpSpPr>
      <p:sp>
        <p:nvSpPr>
          <p:cNvPr id="3" name="Espaço Reservado para Data 2">
            <a:extLst>
              <a:ext uri="{FF2B5EF4-FFF2-40B4-BE49-F238E27FC236}">
                <a16:creationId xmlns:a16="http://schemas.microsoft.com/office/drawing/2014/main" id="{B2F4F036-AFA4-4C74-B362-DCD1B3E15ACC}"/>
              </a:ext>
            </a:extLst>
          </p:cNvPr>
          <p:cNvSpPr>
            <a:spLocks noGrp="1"/>
          </p:cNvSpPr>
          <p:nvPr>
            <p:ph type="dt" sz="half" idx="10"/>
          </p:nvPr>
        </p:nvSpPr>
        <p:spPr/>
        <p:txBody>
          <a:bodyPr/>
          <a:lstStyle/>
          <a:p>
            <a:fld id="{714EEC92-2697-44A4-A0F0-A2D794C38178}" type="datetimeFigureOut">
              <a:rPr lang="pt-BR" smtClean="0"/>
              <a:t>03/07/2024</a:t>
            </a:fld>
            <a:endParaRPr lang="pt-BR"/>
          </a:p>
        </p:txBody>
      </p:sp>
      <p:sp>
        <p:nvSpPr>
          <p:cNvPr id="4" name="Espaço Reservado para Rodapé 3">
            <a:extLst>
              <a:ext uri="{FF2B5EF4-FFF2-40B4-BE49-F238E27FC236}">
                <a16:creationId xmlns:a16="http://schemas.microsoft.com/office/drawing/2014/main" id="{E2CB5216-58DB-411A-8797-4A04E20E82F8}"/>
              </a:ext>
            </a:extLst>
          </p:cNvPr>
          <p:cNvSpPr>
            <a:spLocks noGrp="1"/>
          </p:cNvSpPr>
          <p:nvPr>
            <p:ph type="ftr" sz="quarter" idx="11"/>
          </p:nvPr>
        </p:nvSpPr>
        <p:spPr/>
        <p:txBody>
          <a:bodyPr/>
          <a:lstStyle/>
          <a:p>
            <a:endParaRPr lang="pt-BR"/>
          </a:p>
        </p:txBody>
      </p:sp>
      <p:sp>
        <p:nvSpPr>
          <p:cNvPr id="5" name="Espaço Reservado para Número de Slide 4">
            <a:extLst>
              <a:ext uri="{FF2B5EF4-FFF2-40B4-BE49-F238E27FC236}">
                <a16:creationId xmlns:a16="http://schemas.microsoft.com/office/drawing/2014/main" id="{669763BF-3064-4DCB-BB7D-95AD3D4AD6E9}"/>
              </a:ext>
            </a:extLst>
          </p:cNvPr>
          <p:cNvSpPr>
            <a:spLocks noGrp="1"/>
          </p:cNvSpPr>
          <p:nvPr>
            <p:ph type="sldNum" sz="quarter" idx="12"/>
          </p:nvPr>
        </p:nvSpPr>
        <p:spPr>
          <a:xfrm>
            <a:off x="11886690" y="13081000"/>
            <a:ext cx="597921" cy="471924"/>
          </a:xfrm>
        </p:spPr>
        <p:txBody>
          <a:bodyPr/>
          <a:lstStyle/>
          <a:p>
            <a:fld id="{F49656E1-5B73-4DCA-A052-A4F149E3B040}" type="slidenum">
              <a:rPr lang="pt-BR" smtClean="0"/>
              <a:t>‹nº›</a:t>
            </a:fld>
            <a:endParaRPr lang="pt-BR"/>
          </a:p>
        </p:txBody>
      </p:sp>
      <p:pic>
        <p:nvPicPr>
          <p:cNvPr id="6" name="Imagem 5">
            <a:extLst>
              <a:ext uri="{FF2B5EF4-FFF2-40B4-BE49-F238E27FC236}">
                <a16:creationId xmlns:a16="http://schemas.microsoft.com/office/drawing/2014/main" id="{AD2A12E5-8732-4DFD-A255-E71253BBF6F5}"/>
              </a:ext>
            </a:extLst>
          </p:cNvPr>
          <p:cNvPicPr>
            <a:picLocks noChangeAspect="1"/>
          </p:cNvPicPr>
          <p:nvPr userDrawn="1"/>
        </p:nvPicPr>
        <p:blipFill>
          <a:blip r:embed="rId2"/>
          <a:stretch>
            <a:fillRect/>
          </a:stretch>
        </p:blipFill>
        <p:spPr>
          <a:xfrm>
            <a:off x="18897599" y="12519507"/>
            <a:ext cx="5486402" cy="1116634"/>
          </a:xfrm>
          <a:prstGeom prst="rect">
            <a:avLst/>
          </a:prstGeom>
        </p:spPr>
      </p:pic>
      <p:pic>
        <p:nvPicPr>
          <p:cNvPr id="7" name="Imagem 6">
            <a:extLst>
              <a:ext uri="{FF2B5EF4-FFF2-40B4-BE49-F238E27FC236}">
                <a16:creationId xmlns:a16="http://schemas.microsoft.com/office/drawing/2014/main" id="{190312E5-F4FF-44AA-B1A3-379B19709A9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12213277"/>
            <a:ext cx="4092742" cy="1544942"/>
          </a:xfrm>
          <a:prstGeom prst="rect">
            <a:avLst/>
          </a:prstGeom>
        </p:spPr>
      </p:pic>
    </p:spTree>
    <p:extLst>
      <p:ext uri="{BB962C8B-B14F-4D97-AF65-F5344CB8AC3E}">
        <p14:creationId xmlns:p14="http://schemas.microsoft.com/office/powerpoint/2010/main" val="406064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blipFill>
          <a:blip r:embed="rId2">
            <a:alphaModFix/>
          </a:blip>
          <a:stretch>
            <a:fillRect/>
          </a:stretch>
        </a:blipFill>
        <a:effectLst/>
      </p:bgPr>
    </p:bg>
    <p:spTree>
      <p:nvGrpSpPr>
        <p:cNvPr id="1" name="Shape 10"/>
        <p:cNvGrpSpPr/>
        <p:nvPr/>
      </p:nvGrpSpPr>
      <p:grpSpPr>
        <a:xfrm>
          <a:off x="0" y="0"/>
          <a:ext cx="0" cy="0"/>
          <a:chOff x="0" y="0"/>
          <a:chExt cx="0" cy="0"/>
        </a:xfrm>
      </p:grpSpPr>
      <p:pic>
        <p:nvPicPr>
          <p:cNvPr id="11" name="Google Shape;11;p3"/>
          <p:cNvPicPr preferRelativeResize="0"/>
          <p:nvPr/>
        </p:nvPicPr>
        <p:blipFill>
          <a:blip r:embed="rId3">
            <a:alphaModFix/>
          </a:blip>
          <a:stretch>
            <a:fillRect/>
          </a:stretch>
        </p:blipFill>
        <p:spPr>
          <a:xfrm>
            <a:off x="21452332" y="11525535"/>
            <a:ext cx="2620936" cy="1937400"/>
          </a:xfrm>
          <a:prstGeom prst="rect">
            <a:avLst/>
          </a:prstGeom>
          <a:noFill/>
          <a:ln>
            <a:noFill/>
          </a:ln>
        </p:spPr>
      </p:pic>
    </p:spTree>
    <p:extLst>
      <p:ext uri="{BB962C8B-B14F-4D97-AF65-F5344CB8AC3E}">
        <p14:creationId xmlns:p14="http://schemas.microsoft.com/office/powerpoint/2010/main" val="3318399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Foto - Vertical">
    <p:spTree>
      <p:nvGrpSpPr>
        <p:cNvPr id="1" name=""/>
        <p:cNvGrpSpPr/>
        <p:nvPr/>
      </p:nvGrpSpPr>
      <p:grpSpPr>
        <a:xfrm>
          <a:off x="0" y="0"/>
          <a:ext cx="0" cy="0"/>
          <a:chOff x="0" y="0"/>
          <a:chExt cx="0" cy="0"/>
        </a:xfrm>
      </p:grpSpPr>
      <p:sp>
        <p:nvSpPr>
          <p:cNvPr id="38" name="Garça sobrevoando uma praia com uma cerca baixa à frente"/>
          <p:cNvSpPr>
            <a:spLocks noGrp="1"/>
          </p:cNvSpPr>
          <p:nvPr>
            <p:ph type="pic" sz="half" idx="21"/>
          </p:nvPr>
        </p:nvSpPr>
        <p:spPr>
          <a:xfrm>
            <a:off x="12827000" y="952500"/>
            <a:ext cx="11468100" cy="11468100"/>
          </a:xfrm>
          <a:prstGeom prst="rect">
            <a:avLst/>
          </a:prstGeom>
        </p:spPr>
        <p:txBody>
          <a:bodyPr lIns="91439" tIns="45719" rIns="91439" bIns="45719" anchor="t">
            <a:noAutofit/>
          </a:bodyPr>
          <a:lstStyle/>
          <a:p>
            <a:endParaRPr/>
          </a:p>
        </p:txBody>
      </p:sp>
      <p:sp>
        <p:nvSpPr>
          <p:cNvPr id="39" name="Texto do Título"/>
          <p:cNvSpPr txBox="1">
            <a:spLocks noGrp="1"/>
          </p:cNvSpPr>
          <p:nvPr>
            <p:ph type="title"/>
          </p:nvPr>
        </p:nvSpPr>
        <p:spPr>
          <a:xfrm>
            <a:off x="1651000" y="952500"/>
            <a:ext cx="10223500" cy="5549900"/>
          </a:xfrm>
          <a:prstGeom prst="rect">
            <a:avLst/>
          </a:prstGeom>
        </p:spPr>
        <p:txBody>
          <a:bodyPr anchor="b"/>
          <a:lstStyle>
            <a:lvl1pPr>
              <a:defRPr sz="8400"/>
            </a:lvl1pPr>
          </a:lstStyle>
          <a:p>
            <a:r>
              <a:t>Texto do Título</a:t>
            </a:r>
          </a:p>
        </p:txBody>
      </p:sp>
      <p:sp>
        <p:nvSpPr>
          <p:cNvPr id="40" name="Nível de Corpo Um…"/>
          <p:cNvSpPr txBox="1">
            <a:spLocks noGrp="1"/>
          </p:cNvSpPr>
          <p:nvPr>
            <p:ph type="body" sz="quarter" idx="1"/>
          </p:nvPr>
        </p:nvSpPr>
        <p:spPr>
          <a:xfrm>
            <a:off x="1651000" y="6527800"/>
            <a:ext cx="10223500" cy="57277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r>
              <a:t>Nível de Corpo Um</a:t>
            </a:r>
          </a:p>
          <a:p>
            <a:pPr lvl="1"/>
            <a:r>
              <a:t>Nível de Corpo Dois</a:t>
            </a:r>
          </a:p>
          <a:p>
            <a:pPr lvl="2"/>
            <a:r>
              <a:t>Nível de Corpo Três</a:t>
            </a:r>
          </a:p>
          <a:p>
            <a:pPr lvl="3"/>
            <a:r>
              <a:t>Nível de Corpo Quatro</a:t>
            </a:r>
          </a:p>
          <a:p>
            <a:pPr lvl="4"/>
            <a:r>
              <a:t>Nível de Corpo Cinco</a:t>
            </a:r>
          </a:p>
        </p:txBody>
      </p:sp>
      <p:sp>
        <p:nvSpPr>
          <p:cNvPr id="41" name="Número do Slide"/>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D930B5F-9CD4-5E4B-A04F-46F35DFFFEF4}"/>
              </a:ext>
            </a:extLst>
          </p:cNvPr>
          <p:cNvSpPr/>
          <p:nvPr userDrawn="1"/>
        </p:nvSpPr>
        <p:spPr>
          <a:xfrm>
            <a:off x="0" y="1"/>
            <a:ext cx="24384000" cy="23915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Tree>
    <p:extLst>
      <p:ext uri="{BB962C8B-B14F-4D97-AF65-F5344CB8AC3E}">
        <p14:creationId xmlns:p14="http://schemas.microsoft.com/office/powerpoint/2010/main" val="10451009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ítulo - Superior">
    <p:spTree>
      <p:nvGrpSpPr>
        <p:cNvPr id="1" name=""/>
        <p:cNvGrpSpPr/>
        <p:nvPr/>
      </p:nvGrpSpPr>
      <p:grpSpPr>
        <a:xfrm>
          <a:off x="0" y="0"/>
          <a:ext cx="0" cy="0"/>
          <a:chOff x="0" y="0"/>
          <a:chExt cx="0" cy="0"/>
        </a:xfrm>
      </p:grpSpPr>
      <p:sp>
        <p:nvSpPr>
          <p:cNvPr id="48" name="Texto do Título"/>
          <p:cNvSpPr txBox="1">
            <a:spLocks noGrp="1"/>
          </p:cNvSpPr>
          <p:nvPr>
            <p:ph type="title"/>
          </p:nvPr>
        </p:nvSpPr>
        <p:spPr>
          <a:prstGeom prst="rect">
            <a:avLst/>
          </a:prstGeom>
        </p:spPr>
        <p:txBody>
          <a:bodyPr/>
          <a:lstStyle/>
          <a:p>
            <a:r>
              <a:t>Texto do Título</a:t>
            </a:r>
          </a:p>
        </p:txBody>
      </p:sp>
      <p:sp>
        <p:nvSpPr>
          <p:cNvPr id="49" name="Número do Slide"/>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ítulo e Marcadores">
    <p:spTree>
      <p:nvGrpSpPr>
        <p:cNvPr id="1" name=""/>
        <p:cNvGrpSpPr/>
        <p:nvPr/>
      </p:nvGrpSpPr>
      <p:grpSpPr>
        <a:xfrm>
          <a:off x="0" y="0"/>
          <a:ext cx="0" cy="0"/>
          <a:chOff x="0" y="0"/>
          <a:chExt cx="0" cy="0"/>
        </a:xfrm>
      </p:grpSpPr>
      <p:sp>
        <p:nvSpPr>
          <p:cNvPr id="56" name="Texto do Título"/>
          <p:cNvSpPr txBox="1">
            <a:spLocks noGrp="1"/>
          </p:cNvSpPr>
          <p:nvPr>
            <p:ph type="title"/>
          </p:nvPr>
        </p:nvSpPr>
        <p:spPr>
          <a:prstGeom prst="rect">
            <a:avLst/>
          </a:prstGeom>
        </p:spPr>
        <p:txBody>
          <a:bodyPr/>
          <a:lstStyle/>
          <a:p>
            <a:r>
              <a:t>Texto do Título</a:t>
            </a:r>
          </a:p>
        </p:txBody>
      </p:sp>
      <p:sp>
        <p:nvSpPr>
          <p:cNvPr id="57" name="Nível de Corpo Um…"/>
          <p:cNvSpPr txBox="1">
            <a:spLocks noGrp="1"/>
          </p:cNvSpPr>
          <p:nvPr>
            <p:ph type="body" idx="1"/>
          </p:nvPr>
        </p:nvSpPr>
        <p:spPr>
          <a:prstGeom prst="rect">
            <a:avLst/>
          </a:prstGeom>
        </p:spPr>
        <p:txBody>
          <a:bodyPr/>
          <a:lstStyle>
            <a:lvl1pPr>
              <a:defRPr sz="4800"/>
            </a:lvl1pPr>
            <a:lvl2pPr>
              <a:defRPr sz="4800"/>
            </a:lvl2pPr>
            <a:lvl3pPr>
              <a:defRPr sz="4800"/>
            </a:lvl3pPr>
            <a:lvl4pPr>
              <a:defRPr sz="4800"/>
            </a:lvl4pPr>
            <a:lvl5pPr>
              <a:defRPr sz="4800"/>
            </a:lvl5pPr>
          </a:lstStyle>
          <a:p>
            <a:r>
              <a:t>Nível de Corpo Um</a:t>
            </a:r>
          </a:p>
          <a:p>
            <a:pPr lvl="1"/>
            <a:r>
              <a:t>Nível de Corpo Dois</a:t>
            </a:r>
          </a:p>
          <a:p>
            <a:pPr lvl="2"/>
            <a:r>
              <a:t>Nível de Corpo Três</a:t>
            </a:r>
          </a:p>
          <a:p>
            <a:pPr lvl="3"/>
            <a:r>
              <a:t>Nível de Corpo Quatro</a:t>
            </a:r>
          </a:p>
          <a:p>
            <a:pPr lvl="4"/>
            <a:r>
              <a:t>Nível de Corpo Cinco</a:t>
            </a:r>
          </a:p>
        </p:txBody>
      </p:sp>
      <p:sp>
        <p:nvSpPr>
          <p:cNvPr id="58" name="Número do Slide"/>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ítulo, Marcadores e Foto">
    <p:spTree>
      <p:nvGrpSpPr>
        <p:cNvPr id="1" name=""/>
        <p:cNvGrpSpPr/>
        <p:nvPr/>
      </p:nvGrpSpPr>
      <p:grpSpPr>
        <a:xfrm>
          <a:off x="0" y="0"/>
          <a:ext cx="0" cy="0"/>
          <a:chOff x="0" y="0"/>
          <a:chExt cx="0" cy="0"/>
        </a:xfrm>
      </p:grpSpPr>
      <p:sp>
        <p:nvSpPr>
          <p:cNvPr id="65" name="Trilha de areia entre duas colinas rumo ao oceano"/>
          <p:cNvSpPr>
            <a:spLocks noGrp="1"/>
          </p:cNvSpPr>
          <p:nvPr>
            <p:ph type="pic" sz="half" idx="21"/>
          </p:nvPr>
        </p:nvSpPr>
        <p:spPr>
          <a:xfrm>
            <a:off x="10960100" y="3149600"/>
            <a:ext cx="13944600" cy="9296400"/>
          </a:xfrm>
          <a:prstGeom prst="rect">
            <a:avLst/>
          </a:prstGeom>
        </p:spPr>
        <p:txBody>
          <a:bodyPr lIns="91439" tIns="45719" rIns="91439" bIns="45719" anchor="t">
            <a:noAutofit/>
          </a:bodyPr>
          <a:lstStyle/>
          <a:p>
            <a:endParaRPr/>
          </a:p>
        </p:txBody>
      </p:sp>
      <p:sp>
        <p:nvSpPr>
          <p:cNvPr id="66" name="Texto do Título"/>
          <p:cNvSpPr txBox="1">
            <a:spLocks noGrp="1"/>
          </p:cNvSpPr>
          <p:nvPr>
            <p:ph type="title"/>
          </p:nvPr>
        </p:nvSpPr>
        <p:spPr>
          <a:prstGeom prst="rect">
            <a:avLst/>
          </a:prstGeom>
        </p:spPr>
        <p:txBody>
          <a:bodyPr/>
          <a:lstStyle/>
          <a:p>
            <a:r>
              <a:t>Texto do Título</a:t>
            </a:r>
          </a:p>
        </p:txBody>
      </p:sp>
      <p:sp>
        <p:nvSpPr>
          <p:cNvPr id="67" name="Nível de Corpo Um…"/>
          <p:cNvSpPr txBox="1">
            <a:spLocks noGrp="1"/>
          </p:cNvSpPr>
          <p:nvPr>
            <p:ph type="body" sz="half" idx="1"/>
          </p:nvPr>
        </p:nvSpPr>
        <p:spPr>
          <a:xfrm>
            <a:off x="1689100" y="3149600"/>
            <a:ext cx="10223500" cy="9296400"/>
          </a:xfrm>
          <a:prstGeom prst="rect">
            <a:avLst/>
          </a:prstGeom>
        </p:spPr>
        <p:txBody>
          <a:bodyPr/>
          <a:lstStyle>
            <a:lvl1pPr marL="558800" indent="-558800">
              <a:spcBef>
                <a:spcPts val="4500"/>
              </a:spcBef>
              <a:defRPr sz="3800"/>
            </a:lvl1pPr>
            <a:lvl2pPr marL="1117600" indent="-558800">
              <a:spcBef>
                <a:spcPts val="4500"/>
              </a:spcBef>
              <a:defRPr sz="3800"/>
            </a:lvl2pPr>
            <a:lvl3pPr marL="1676400" indent="-558800">
              <a:spcBef>
                <a:spcPts val="4500"/>
              </a:spcBef>
              <a:defRPr sz="3800"/>
            </a:lvl3pPr>
            <a:lvl4pPr marL="2235200" indent="-558800">
              <a:spcBef>
                <a:spcPts val="4500"/>
              </a:spcBef>
              <a:defRPr sz="3800"/>
            </a:lvl4pPr>
            <a:lvl5pPr marL="2794000" indent="-558800">
              <a:spcBef>
                <a:spcPts val="4500"/>
              </a:spcBef>
              <a:defRPr sz="3800"/>
            </a:lvl5pPr>
          </a:lstStyle>
          <a:p>
            <a:r>
              <a:t>Nível de Corpo Um</a:t>
            </a:r>
          </a:p>
          <a:p>
            <a:pPr lvl="1"/>
            <a:r>
              <a:t>Nível de Corpo Dois</a:t>
            </a:r>
          </a:p>
          <a:p>
            <a:pPr lvl="2"/>
            <a:r>
              <a:t>Nível de Corpo Três</a:t>
            </a:r>
          </a:p>
          <a:p>
            <a:pPr lvl="3"/>
            <a:r>
              <a:t>Nível de Corpo Quatro</a:t>
            </a:r>
          </a:p>
          <a:p>
            <a:pPr lvl="4"/>
            <a:r>
              <a:t>Nível de Corpo Cinco</a:t>
            </a:r>
          </a:p>
        </p:txBody>
      </p:sp>
      <p:sp>
        <p:nvSpPr>
          <p:cNvPr id="68" name="Número do Slide"/>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ítulo, Marcadores e Vídeo Pequeno">
    <p:spTree>
      <p:nvGrpSpPr>
        <p:cNvPr id="1" name=""/>
        <p:cNvGrpSpPr/>
        <p:nvPr/>
      </p:nvGrpSpPr>
      <p:grpSpPr>
        <a:xfrm>
          <a:off x="0" y="0"/>
          <a:ext cx="0" cy="0"/>
          <a:chOff x="0" y="0"/>
          <a:chExt cx="0" cy="0"/>
        </a:xfrm>
      </p:grpSpPr>
      <p:sp>
        <p:nvSpPr>
          <p:cNvPr id="75" name="Texto do Título"/>
          <p:cNvSpPr txBox="1">
            <a:spLocks noGrp="1"/>
          </p:cNvSpPr>
          <p:nvPr>
            <p:ph type="title"/>
          </p:nvPr>
        </p:nvSpPr>
        <p:spPr>
          <a:prstGeom prst="rect">
            <a:avLst/>
          </a:prstGeom>
        </p:spPr>
        <p:txBody>
          <a:bodyPr/>
          <a:lstStyle/>
          <a:p>
            <a:r>
              <a:t>Texto do Título</a:t>
            </a:r>
          </a:p>
        </p:txBody>
      </p:sp>
      <p:sp>
        <p:nvSpPr>
          <p:cNvPr id="76" name="Nível de Corpo Um…"/>
          <p:cNvSpPr txBox="1">
            <a:spLocks noGrp="1"/>
          </p:cNvSpPr>
          <p:nvPr>
            <p:ph type="body" sz="half" idx="1"/>
          </p:nvPr>
        </p:nvSpPr>
        <p:spPr>
          <a:xfrm>
            <a:off x="1689100" y="3149600"/>
            <a:ext cx="10223500" cy="9296400"/>
          </a:xfrm>
          <a:prstGeom prst="rect">
            <a:avLst/>
          </a:prstGeom>
        </p:spPr>
        <p:txBody>
          <a:bodyPr/>
          <a:lstStyle>
            <a:lvl1pPr marL="558800" indent="-558800">
              <a:spcBef>
                <a:spcPts val="4500"/>
              </a:spcBef>
              <a:defRPr sz="3800"/>
            </a:lvl1pPr>
            <a:lvl2pPr marL="1117600" indent="-558800">
              <a:spcBef>
                <a:spcPts val="4500"/>
              </a:spcBef>
              <a:defRPr sz="3800"/>
            </a:lvl2pPr>
            <a:lvl3pPr marL="1676400" indent="-558800">
              <a:spcBef>
                <a:spcPts val="4500"/>
              </a:spcBef>
              <a:defRPr sz="3800"/>
            </a:lvl3pPr>
            <a:lvl4pPr marL="2235200" indent="-558800">
              <a:spcBef>
                <a:spcPts val="4500"/>
              </a:spcBef>
              <a:defRPr sz="3800"/>
            </a:lvl4pPr>
            <a:lvl5pPr marL="2794000" indent="-558800">
              <a:spcBef>
                <a:spcPts val="4500"/>
              </a:spcBef>
              <a:defRPr sz="3800"/>
            </a:lvl5pPr>
          </a:lstStyle>
          <a:p>
            <a:r>
              <a:t>Nível de Corpo Um</a:t>
            </a:r>
          </a:p>
          <a:p>
            <a:pPr lvl="1"/>
            <a:r>
              <a:t>Nível de Corpo Dois</a:t>
            </a:r>
          </a:p>
          <a:p>
            <a:pPr lvl="2"/>
            <a:r>
              <a:t>Nível de Corpo Três</a:t>
            </a:r>
          </a:p>
          <a:p>
            <a:pPr lvl="3"/>
            <a:r>
              <a:t>Nível de Corpo Quatro</a:t>
            </a:r>
          </a:p>
          <a:p>
            <a:pPr lvl="4"/>
            <a:r>
              <a:t>Nível de Corpo Cinco</a:t>
            </a:r>
          </a:p>
        </p:txBody>
      </p:sp>
      <p:sp>
        <p:nvSpPr>
          <p:cNvPr id="77" name="Número do Slide"/>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ítulo, Marcadores e Vídeo Grande">
    <p:spTree>
      <p:nvGrpSpPr>
        <p:cNvPr id="1" name=""/>
        <p:cNvGrpSpPr/>
        <p:nvPr/>
      </p:nvGrpSpPr>
      <p:grpSpPr>
        <a:xfrm>
          <a:off x="0" y="0"/>
          <a:ext cx="0" cy="0"/>
          <a:chOff x="0" y="0"/>
          <a:chExt cx="0" cy="0"/>
        </a:xfrm>
      </p:grpSpPr>
      <p:sp>
        <p:nvSpPr>
          <p:cNvPr id="84" name="Texto do Título"/>
          <p:cNvSpPr txBox="1">
            <a:spLocks noGrp="1"/>
          </p:cNvSpPr>
          <p:nvPr>
            <p:ph type="title"/>
          </p:nvPr>
        </p:nvSpPr>
        <p:spPr>
          <a:prstGeom prst="rect">
            <a:avLst/>
          </a:prstGeom>
        </p:spPr>
        <p:txBody>
          <a:bodyPr/>
          <a:lstStyle/>
          <a:p>
            <a:r>
              <a:t>Texto do Título</a:t>
            </a:r>
          </a:p>
        </p:txBody>
      </p:sp>
      <p:sp>
        <p:nvSpPr>
          <p:cNvPr id="85" name="Nível de Corpo Um…"/>
          <p:cNvSpPr txBox="1">
            <a:spLocks noGrp="1"/>
          </p:cNvSpPr>
          <p:nvPr>
            <p:ph type="body" sz="half" idx="1"/>
          </p:nvPr>
        </p:nvSpPr>
        <p:spPr>
          <a:xfrm>
            <a:off x="1689100" y="3149600"/>
            <a:ext cx="10223500" cy="9296400"/>
          </a:xfrm>
          <a:prstGeom prst="rect">
            <a:avLst/>
          </a:prstGeom>
        </p:spPr>
        <p:txBody>
          <a:bodyPr/>
          <a:lstStyle>
            <a:lvl1pPr marL="558800" indent="-558800">
              <a:spcBef>
                <a:spcPts val="4500"/>
              </a:spcBef>
              <a:defRPr sz="3800"/>
            </a:lvl1pPr>
            <a:lvl2pPr marL="1117600" indent="-558800">
              <a:spcBef>
                <a:spcPts val="4500"/>
              </a:spcBef>
              <a:defRPr sz="3800"/>
            </a:lvl2pPr>
            <a:lvl3pPr marL="1676400" indent="-558800">
              <a:spcBef>
                <a:spcPts val="4500"/>
              </a:spcBef>
              <a:defRPr sz="3800"/>
            </a:lvl3pPr>
            <a:lvl4pPr marL="2235200" indent="-558800">
              <a:spcBef>
                <a:spcPts val="4500"/>
              </a:spcBef>
              <a:defRPr sz="3800"/>
            </a:lvl4pPr>
            <a:lvl5pPr marL="2794000" indent="-558800">
              <a:spcBef>
                <a:spcPts val="4500"/>
              </a:spcBef>
              <a:defRPr sz="3800"/>
            </a:lvl5pPr>
          </a:lstStyle>
          <a:p>
            <a:r>
              <a:t>Nível de Corpo Um</a:t>
            </a:r>
          </a:p>
          <a:p>
            <a:pPr lvl="1"/>
            <a:r>
              <a:t>Nível de Corpo Dois</a:t>
            </a:r>
          </a:p>
          <a:p>
            <a:pPr lvl="2"/>
            <a:r>
              <a:t>Nível de Corpo Três</a:t>
            </a:r>
          </a:p>
          <a:p>
            <a:pPr lvl="3"/>
            <a:r>
              <a:t>Nível de Corpo Quatro</a:t>
            </a:r>
          </a:p>
          <a:p>
            <a:pPr lvl="4"/>
            <a:r>
              <a:t>Nível de Corpo Cinco</a:t>
            </a:r>
          </a:p>
        </p:txBody>
      </p:sp>
      <p:sp>
        <p:nvSpPr>
          <p:cNvPr id="86" name="Número do Slide"/>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Marcadores">
    <p:spTree>
      <p:nvGrpSpPr>
        <p:cNvPr id="1" name=""/>
        <p:cNvGrpSpPr/>
        <p:nvPr/>
      </p:nvGrpSpPr>
      <p:grpSpPr>
        <a:xfrm>
          <a:off x="0" y="0"/>
          <a:ext cx="0" cy="0"/>
          <a:chOff x="0" y="0"/>
          <a:chExt cx="0" cy="0"/>
        </a:xfrm>
      </p:grpSpPr>
      <p:sp>
        <p:nvSpPr>
          <p:cNvPr id="93" name="Nível de Corpo Um…"/>
          <p:cNvSpPr txBox="1">
            <a:spLocks noGrp="1"/>
          </p:cNvSpPr>
          <p:nvPr>
            <p:ph type="body" idx="1"/>
          </p:nvPr>
        </p:nvSpPr>
        <p:spPr>
          <a:xfrm>
            <a:off x="1689100" y="1778000"/>
            <a:ext cx="21005800" cy="10160000"/>
          </a:xfrm>
          <a:prstGeom prst="rect">
            <a:avLst/>
          </a:prstGeom>
        </p:spPr>
        <p:txBody>
          <a:bodyPr/>
          <a:lstStyle>
            <a:lvl1pPr>
              <a:defRPr sz="4800"/>
            </a:lvl1pPr>
            <a:lvl2pPr>
              <a:defRPr sz="4800"/>
            </a:lvl2pPr>
            <a:lvl3pPr>
              <a:defRPr sz="4800"/>
            </a:lvl3pPr>
            <a:lvl4pPr>
              <a:defRPr sz="4800"/>
            </a:lvl4pPr>
            <a:lvl5pPr>
              <a:defRPr sz="4800"/>
            </a:lvl5pPr>
          </a:lstStyle>
          <a:p>
            <a:r>
              <a:t>Nível de Corpo Um</a:t>
            </a:r>
          </a:p>
          <a:p>
            <a:pPr lvl="1"/>
            <a:r>
              <a:t>Nível de Corpo Dois</a:t>
            </a:r>
          </a:p>
          <a:p>
            <a:pPr lvl="2"/>
            <a:r>
              <a:t>Nível de Corpo Três</a:t>
            </a:r>
          </a:p>
          <a:p>
            <a:pPr lvl="3"/>
            <a:r>
              <a:t>Nível de Corpo Quatro</a:t>
            </a:r>
          </a:p>
          <a:p>
            <a:pPr lvl="4"/>
            <a:r>
              <a:t>Nível de Corpo Cinco</a:t>
            </a:r>
          </a:p>
        </p:txBody>
      </p:sp>
      <p:sp>
        <p:nvSpPr>
          <p:cNvPr id="94" name="Número do Slide"/>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Três Fotos">
    <p:spTree>
      <p:nvGrpSpPr>
        <p:cNvPr id="1" name=""/>
        <p:cNvGrpSpPr/>
        <p:nvPr/>
      </p:nvGrpSpPr>
      <p:grpSpPr>
        <a:xfrm>
          <a:off x="0" y="0"/>
          <a:ext cx="0" cy="0"/>
          <a:chOff x="0" y="0"/>
          <a:chExt cx="0" cy="0"/>
        </a:xfrm>
      </p:grpSpPr>
      <p:sp>
        <p:nvSpPr>
          <p:cNvPr id="101" name="Trilha de areia entre duas colinas rumo ao oceano"/>
          <p:cNvSpPr>
            <a:spLocks noGrp="1"/>
          </p:cNvSpPr>
          <p:nvPr>
            <p:ph type="pic" sz="quarter" idx="21"/>
          </p:nvPr>
        </p:nvSpPr>
        <p:spPr>
          <a:xfrm>
            <a:off x="15300325" y="7048500"/>
            <a:ext cx="8324850" cy="5549900"/>
          </a:xfrm>
          <a:prstGeom prst="rect">
            <a:avLst/>
          </a:prstGeom>
        </p:spPr>
        <p:txBody>
          <a:bodyPr lIns="91439" tIns="45719" rIns="91439" bIns="45719" anchor="t">
            <a:noAutofit/>
          </a:bodyPr>
          <a:lstStyle/>
          <a:p>
            <a:endParaRPr/>
          </a:p>
        </p:txBody>
      </p:sp>
      <p:sp>
        <p:nvSpPr>
          <p:cNvPr id="102" name="Garça sobrevoando uma praia com uma cerca baixa à frente"/>
          <p:cNvSpPr>
            <a:spLocks noGrp="1"/>
          </p:cNvSpPr>
          <p:nvPr>
            <p:ph type="pic" sz="quarter" idx="22"/>
          </p:nvPr>
        </p:nvSpPr>
        <p:spPr>
          <a:xfrm>
            <a:off x="15760700" y="863600"/>
            <a:ext cx="7404100" cy="7404100"/>
          </a:xfrm>
          <a:prstGeom prst="rect">
            <a:avLst/>
          </a:prstGeom>
        </p:spPr>
        <p:txBody>
          <a:bodyPr lIns="91439" tIns="45719" rIns="91439" bIns="45719" anchor="t">
            <a:noAutofit/>
          </a:bodyPr>
          <a:lstStyle/>
          <a:p>
            <a:endParaRPr/>
          </a:p>
        </p:txBody>
      </p:sp>
      <p:sp>
        <p:nvSpPr>
          <p:cNvPr id="103" name="Vista de praia e mar de uma duna de areia com grama"/>
          <p:cNvSpPr>
            <a:spLocks noGrp="1"/>
          </p:cNvSpPr>
          <p:nvPr>
            <p:ph type="pic" idx="23"/>
          </p:nvPr>
        </p:nvSpPr>
        <p:spPr>
          <a:xfrm>
            <a:off x="-990600" y="1130300"/>
            <a:ext cx="17202150" cy="11468100"/>
          </a:xfrm>
          <a:prstGeom prst="rect">
            <a:avLst/>
          </a:prstGeom>
        </p:spPr>
        <p:txBody>
          <a:bodyPr lIns="91439" tIns="45719" rIns="91439" bIns="45719" anchor="t">
            <a:noAutofit/>
          </a:bodyPr>
          <a:lstStyle/>
          <a:p>
            <a:endParaRPr/>
          </a:p>
        </p:txBody>
      </p:sp>
      <p:sp>
        <p:nvSpPr>
          <p:cNvPr id="104" name="Número do Slide"/>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o do Título"/>
          <p:cNvSpPr txBox="1">
            <a:spLocks noGrp="1"/>
          </p:cNvSpPr>
          <p:nvPr>
            <p:ph type="title"/>
          </p:nvPr>
        </p:nvSpPr>
        <p:spPr>
          <a:xfrm>
            <a:off x="1689100" y="355600"/>
            <a:ext cx="21005800" cy="2286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Texto do Título</a:t>
            </a:r>
          </a:p>
        </p:txBody>
      </p:sp>
      <p:sp>
        <p:nvSpPr>
          <p:cNvPr id="3" name="Nível de Corpo Um…"/>
          <p:cNvSpPr txBox="1">
            <a:spLocks noGrp="1"/>
          </p:cNvSpPr>
          <p:nvPr>
            <p:ph type="body" idx="1"/>
          </p:nvPr>
        </p:nvSpPr>
        <p:spPr>
          <a:xfrm>
            <a:off x="1689100" y="3149600"/>
            <a:ext cx="21005800" cy="92964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Nível de Corpo Um</a:t>
            </a:r>
          </a:p>
          <a:p>
            <a:pPr lvl="1"/>
            <a:r>
              <a:t>Nível de Corpo Dois</a:t>
            </a:r>
          </a:p>
          <a:p>
            <a:pPr lvl="2"/>
            <a:r>
              <a:t>Nível de Corpo Três</a:t>
            </a:r>
          </a:p>
          <a:p>
            <a:pPr lvl="3"/>
            <a:r>
              <a:t>Nível de Corpo Quatro</a:t>
            </a:r>
          </a:p>
          <a:p>
            <a:pPr lvl="4"/>
            <a:r>
              <a:t>Nível de Corpo Cinco</a:t>
            </a:r>
          </a:p>
        </p:txBody>
      </p:sp>
      <p:sp>
        <p:nvSpPr>
          <p:cNvPr id="4" name="Número do Slide"/>
          <p:cNvSpPr txBox="1">
            <a:spLocks noGrp="1"/>
          </p:cNvSpPr>
          <p:nvPr>
            <p:ph type="sldNum" sz="quarter" idx="2"/>
          </p:nvPr>
        </p:nvSpPr>
        <p:spPr>
          <a:xfrm>
            <a:off x="11959031" y="13081000"/>
            <a:ext cx="453238" cy="461059"/>
          </a:xfrm>
          <a:prstGeom prst="rect">
            <a:avLst/>
          </a:prstGeom>
          <a:ln w="12700">
            <a:miter lim="400000"/>
          </a:ln>
        </p:spPr>
        <p:txBody>
          <a:bodyPr wrap="none" lIns="50800" tIns="50800" rIns="50800" bIns="50800">
            <a:spAutoFit/>
          </a:bodyPr>
          <a:lstStyle>
            <a:lvl1pPr algn="ctr">
              <a:spcBef>
                <a:spcPts val="0"/>
              </a:spcBef>
              <a:defRPr sz="2400">
                <a:latin typeface="Helvetica Neue Light"/>
                <a:ea typeface="Helvetica Neue Light"/>
                <a:cs typeface="Helvetica Neue Light"/>
                <a:sym typeface="Helvetica Neue Light"/>
              </a:defRPr>
            </a:lvl1pPr>
          </a:lstStyle>
          <a:p>
            <a:fld id="{86CB4B4D-7CA3-9044-876B-883B54F8677D}" type="slidenum">
              <a:t>‹nº›</a:t>
            </a:fld>
            <a:endParaRPr/>
          </a:p>
        </p:txBody>
      </p:sp>
    </p:spTree>
  </p:cSld>
  <p:clrMap bg1="lt1" tx1="dk1" bg2="lt2" tx2="dk2" accent1="accent1" accent2="accent2" accent3="accent3" accent4="accent4" accent5="accent5" accent6="accent6" hlink="hlink" folHlink="folHlink"/>
  <p:sldLayoutIdLst>
    <p:sldLayoutId id="2147483649"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 id="2147483664" r:id="rId14"/>
    <p:sldLayoutId id="2147483665" r:id="rId15"/>
    <p:sldLayoutId id="2147483669" r:id="rId16"/>
    <p:sldLayoutId id="2147483668" r:id="rId17"/>
    <p:sldLayoutId id="2147483670" r:id="rId18"/>
    <p:sldLayoutId id="2147483671" r:id="rId19"/>
    <p:sldLayoutId id="2147483672" r:id="rId20"/>
  </p:sldLayoutIdLst>
  <p:transition spd="med"/>
  <p:txStyles>
    <p:titleStyle>
      <a:lvl1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1pPr>
      <a:lvl2pPr marL="0" marR="0" indent="4572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2pPr>
      <a:lvl3pPr marL="0" marR="0" indent="9144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3pPr>
      <a:lvl4pPr marL="0" marR="0" indent="13716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4pPr>
      <a:lvl5pPr marL="0" marR="0" indent="18288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5pPr>
      <a:lvl6pPr marL="0" marR="0" indent="22860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6pPr>
      <a:lvl7pPr marL="0" marR="0" indent="27432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7pPr>
      <a:lvl8pPr marL="0" marR="0" indent="32004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8pPr>
      <a:lvl9pPr marL="0" marR="0" indent="36576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9pPr>
    </p:titleStyle>
    <p:bodyStyle>
      <a:lvl1pPr marL="63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1pPr>
      <a:lvl2pPr marL="127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2pPr>
      <a:lvl3pPr marL="190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3pPr>
      <a:lvl4pPr marL="254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4pPr>
      <a:lvl5pPr marL="317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p:bodyStyle>
    <p:otherStyle>
      <a:lvl1pPr marL="0" marR="0" indent="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1pPr>
      <a:lvl2pPr marL="0" marR="0" indent="4572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2pPr>
      <a:lvl3pPr marL="0" marR="0" indent="9144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3pPr>
      <a:lvl4pPr marL="0" marR="0" indent="13716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4pPr>
      <a:lvl5pPr marL="0" marR="0" indent="18288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5pPr>
      <a:lvl6pPr marL="0" marR="0" indent="22860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6pPr>
      <a:lvl7pPr marL="0" marR="0" indent="27432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7pPr>
      <a:lvl8pPr marL="0" marR="0" indent="32004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8pPr>
      <a:lvl9pPr marL="0" marR="0" indent="36576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9.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27.pn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s>
</file>

<file path=ppt/slides/_rels/slide13.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emf"/><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35.emf"/></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emf"/><Relationship Id="rId1" Type="http://schemas.openxmlformats.org/officeDocument/2006/relationships/slideLayout" Target="../slideLayouts/slideLayout17.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11.xml"/><Relationship Id="rId1" Type="http://schemas.openxmlformats.org/officeDocument/2006/relationships/slideLayout" Target="../slideLayouts/slideLayout13.xml"/><Relationship Id="rId5" Type="http://schemas.openxmlformats.org/officeDocument/2006/relationships/image" Target="../media/image41.jpeg"/><Relationship Id="rId4" Type="http://schemas.openxmlformats.org/officeDocument/2006/relationships/image" Target="../media/image40.emf"/></Relationships>
</file>

<file path=ppt/slides/_rels/slide21.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43.emf"/></Relationships>
</file>

<file path=ppt/slides/_rels/slide22.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image" Target="../media/image44.emf"/><Relationship Id="rId1" Type="http://schemas.openxmlformats.org/officeDocument/2006/relationships/slideLayout" Target="../slideLayouts/slideLayout14.xml"/><Relationship Id="rId4" Type="http://schemas.openxmlformats.org/officeDocument/2006/relationships/image" Target="../media/image46.emf"/></Relationships>
</file>

<file path=ppt/slides/_rels/slide23.xml.rels><?xml version="1.0" encoding="UTF-8" standalone="yes"?>
<Relationships xmlns="http://schemas.openxmlformats.org/package/2006/relationships"><Relationship Id="rId3" Type="http://schemas.openxmlformats.org/officeDocument/2006/relationships/image" Target="../media/image42.emf"/><Relationship Id="rId7" Type="http://schemas.openxmlformats.org/officeDocument/2006/relationships/image" Target="../media/image50.emf"/><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49.emf"/><Relationship Id="rId5" Type="http://schemas.openxmlformats.org/officeDocument/2006/relationships/image" Target="../media/image48.jpeg"/><Relationship Id="rId4" Type="http://schemas.openxmlformats.org/officeDocument/2006/relationships/image" Target="../media/image47.jpeg"/></Relationships>
</file>

<file path=ppt/slides/_rels/slide2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4.xml"/><Relationship Id="rId1" Type="http://schemas.openxmlformats.org/officeDocument/2006/relationships/slideLayout" Target="../slideLayouts/slideLayout17.xml"/><Relationship Id="rId5" Type="http://schemas.openxmlformats.org/officeDocument/2006/relationships/image" Target="../media/image21.jpg"/><Relationship Id="rId4" Type="http://schemas.openxmlformats.org/officeDocument/2006/relationships/image" Target="../media/image18.emf"/></Relationships>
</file>

<file path=ppt/slides/_rels/slide25.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notesSlide" Target="../notesSlides/notesSlide15.xml"/><Relationship Id="rId1" Type="http://schemas.openxmlformats.org/officeDocument/2006/relationships/slideLayout" Target="../slideLayouts/slideLayout17.xml"/><Relationship Id="rId6" Type="http://schemas.openxmlformats.org/officeDocument/2006/relationships/image" Target="../media/image21.jpg"/><Relationship Id="rId5" Type="http://schemas.openxmlformats.org/officeDocument/2006/relationships/image" Target="../media/image18.emf"/><Relationship Id="rId4" Type="http://schemas.openxmlformats.org/officeDocument/2006/relationships/image" Target="../media/image53.emf"/></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Layout" Target="../slideLayouts/slideLayout1.xml"/><Relationship Id="rId5" Type="http://schemas.openxmlformats.org/officeDocument/2006/relationships/image" Target="../media/image54.jpeg"/><Relationship Id="rId4" Type="http://schemas.openxmlformats.org/officeDocument/2006/relationships/image" Target="../media/image9.png"/></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17.xml"/><Relationship Id="rId6" Type="http://schemas.openxmlformats.org/officeDocument/2006/relationships/image" Target="../media/image5.png"/><Relationship Id="rId5" Type="http://schemas.openxmlformats.org/officeDocument/2006/relationships/hyperlink" Target="mailto:Samira.ap&#243;stolos.neuro@gmail.com" TargetMode="External"/><Relationship Id="rId4" Type="http://schemas.openxmlformats.org/officeDocument/2006/relationships/hyperlink" Target="mailto:coalizaonmo@gmail.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5.xml"/><Relationship Id="rId5" Type="http://schemas.openxmlformats.org/officeDocument/2006/relationships/image" Target="../media/image5.png"/><Relationship Id="rId4" Type="http://schemas.openxmlformats.org/officeDocument/2006/relationships/image" Target="../media/image10.jp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3.png"/><Relationship Id="rId4" Type="http://schemas.openxmlformats.org/officeDocument/2006/relationships/image" Target="../media/image12.emf"/></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8.emf"/><Relationship Id="rId5" Type="http://schemas.openxmlformats.org/officeDocument/2006/relationships/image" Target="../media/image17.emf"/><Relationship Id="rId4" Type="http://schemas.openxmlformats.org/officeDocument/2006/relationships/image" Target="../media/image16.emf"/></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8.xml"/><Relationship Id="rId5" Type="http://schemas.openxmlformats.org/officeDocument/2006/relationships/image" Target="../media/image20.emf"/><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Layout" Target="../slideLayouts/slideLayout1.xml"/><Relationship Id="rId5" Type="http://schemas.openxmlformats.org/officeDocument/2006/relationships/image" Target="../media/image21.jp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Retângulo"/>
          <p:cNvSpPr/>
          <p:nvPr/>
        </p:nvSpPr>
        <p:spPr>
          <a:xfrm>
            <a:off x="12107647" y="12033832"/>
            <a:ext cx="12452761" cy="1748223"/>
          </a:xfrm>
          <a:prstGeom prst="rect">
            <a:avLst/>
          </a:prstGeom>
          <a:solidFill>
            <a:srgbClr val="15371B"/>
          </a:solidFill>
          <a:ln w="12700">
            <a:miter lim="400000"/>
          </a:ln>
        </p:spPr>
        <p:txBody>
          <a:bodyPr lIns="0" tIns="0" rIns="0" bIns="0" anchor="ctr"/>
          <a:lstStyle/>
          <a:p>
            <a:pPr algn="ctr">
              <a:spcBef>
                <a:spcPts val="0"/>
              </a:spcBef>
              <a:defRPr sz="3200">
                <a:solidFill>
                  <a:srgbClr val="215027"/>
                </a:solidFill>
                <a:latin typeface="+mn-lt"/>
                <a:ea typeface="+mn-ea"/>
                <a:cs typeface="+mn-cs"/>
                <a:sym typeface="Helvetica Neue Medium"/>
              </a:defRPr>
            </a:pPr>
            <a:endParaRPr/>
          </a:p>
        </p:txBody>
      </p:sp>
      <p:sp>
        <p:nvSpPr>
          <p:cNvPr id="138" name="Retângulo"/>
          <p:cNvSpPr/>
          <p:nvPr/>
        </p:nvSpPr>
        <p:spPr>
          <a:xfrm>
            <a:off x="12274287" y="12200078"/>
            <a:ext cx="12119483" cy="1569278"/>
          </a:xfrm>
          <a:prstGeom prst="rect">
            <a:avLst/>
          </a:prstGeom>
          <a:solidFill>
            <a:srgbClr val="2F693F"/>
          </a:solidFill>
          <a:ln w="12700">
            <a:miter lim="400000"/>
          </a:ln>
        </p:spPr>
        <p:txBody>
          <a:bodyPr lIns="0" tIns="0" rIns="0" bIns="0" anchor="ctr"/>
          <a:lstStyle/>
          <a:p>
            <a:pPr algn="ctr">
              <a:spcBef>
                <a:spcPts val="0"/>
              </a:spcBef>
              <a:defRPr sz="3200">
                <a:solidFill>
                  <a:srgbClr val="FFFFFF"/>
                </a:solidFill>
                <a:latin typeface="+mn-lt"/>
                <a:ea typeface="+mn-ea"/>
                <a:cs typeface="+mn-cs"/>
                <a:sym typeface="Helvetica Neue Medium"/>
              </a:defRPr>
            </a:pPr>
            <a:endParaRPr/>
          </a:p>
        </p:txBody>
      </p:sp>
      <p:pic>
        <p:nvPicPr>
          <p:cNvPr id="139" name="Imagem" descr="Imagem"/>
          <p:cNvPicPr>
            <a:picLocks noChangeAspect="1"/>
          </p:cNvPicPr>
          <p:nvPr/>
        </p:nvPicPr>
        <p:blipFill>
          <a:blip r:embed="rId3"/>
          <a:stretch>
            <a:fillRect/>
          </a:stretch>
        </p:blipFill>
        <p:spPr>
          <a:xfrm>
            <a:off x="23601987" y="12624504"/>
            <a:ext cx="720426" cy="720425"/>
          </a:xfrm>
          <a:prstGeom prst="rect">
            <a:avLst/>
          </a:prstGeom>
          <a:ln w="12700">
            <a:miter lim="400000"/>
          </a:ln>
        </p:spPr>
      </p:pic>
      <p:sp>
        <p:nvSpPr>
          <p:cNvPr id="140" name="coalizaonmo@gmail.com"/>
          <p:cNvSpPr txBox="1"/>
          <p:nvPr/>
        </p:nvSpPr>
        <p:spPr>
          <a:xfrm>
            <a:off x="20141825" y="13333499"/>
            <a:ext cx="4820830" cy="5334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3300"/>
            </a:lvl1pPr>
          </a:lstStyle>
          <a:p>
            <a:r>
              <a:rPr sz="2800" dirty="0">
                <a:solidFill>
                  <a:schemeClr val="bg1"/>
                </a:solidFill>
              </a:rPr>
              <a:t>coalizaonmo@gmail.com</a:t>
            </a:r>
          </a:p>
        </p:txBody>
      </p:sp>
      <p:pic>
        <p:nvPicPr>
          <p:cNvPr id="141" name="Imagem" descr="Imagem"/>
          <p:cNvPicPr>
            <a:picLocks noChangeAspect="1"/>
          </p:cNvPicPr>
          <p:nvPr/>
        </p:nvPicPr>
        <p:blipFill>
          <a:blip r:embed="rId4"/>
          <a:stretch>
            <a:fillRect/>
          </a:stretch>
        </p:blipFill>
        <p:spPr>
          <a:xfrm>
            <a:off x="12307510" y="11948908"/>
            <a:ext cx="12053034" cy="2071616"/>
          </a:xfrm>
          <a:prstGeom prst="rect">
            <a:avLst/>
          </a:prstGeom>
          <a:ln w="12700">
            <a:miter lim="400000"/>
          </a:ln>
        </p:spPr>
      </p:pic>
      <p:pic>
        <p:nvPicPr>
          <p:cNvPr id="142" name="COALIZÃO-NMO---verde.png" descr="COALIZÃO-NMO---verde.png"/>
          <p:cNvPicPr>
            <a:picLocks noChangeAspect="1"/>
          </p:cNvPicPr>
          <p:nvPr/>
        </p:nvPicPr>
        <p:blipFill>
          <a:blip r:embed="rId5"/>
          <a:stretch>
            <a:fillRect/>
          </a:stretch>
        </p:blipFill>
        <p:spPr>
          <a:xfrm>
            <a:off x="7747690" y="44937"/>
            <a:ext cx="8888621" cy="4741423"/>
          </a:xfrm>
          <a:prstGeom prst="rect">
            <a:avLst/>
          </a:prstGeom>
          <a:ln w="12700">
            <a:miter lim="400000"/>
          </a:ln>
        </p:spPr>
      </p:pic>
      <p:sp>
        <p:nvSpPr>
          <p:cNvPr id="8" name="Título 1">
            <a:extLst>
              <a:ext uri="{FF2B5EF4-FFF2-40B4-BE49-F238E27FC236}">
                <a16:creationId xmlns:a16="http://schemas.microsoft.com/office/drawing/2014/main" id="{F0C89ABA-0029-41A5-B6EB-BC548E8ABC7C}"/>
              </a:ext>
            </a:extLst>
          </p:cNvPr>
          <p:cNvSpPr>
            <a:spLocks noGrp="1"/>
          </p:cNvSpPr>
          <p:nvPr>
            <p:ph type="title"/>
          </p:nvPr>
        </p:nvSpPr>
        <p:spPr>
          <a:xfrm>
            <a:off x="1778000" y="4533900"/>
            <a:ext cx="21062122" cy="6458778"/>
          </a:xfrm>
          <a:solidFill>
            <a:srgbClr val="006600"/>
          </a:solidFill>
        </p:spPr>
        <p:txBody>
          <a:bodyPr>
            <a:normAutofit fontScale="90000"/>
          </a:bodyPr>
          <a:lstStyle/>
          <a:p>
            <a:r>
              <a:rPr lang="pt-BR" dirty="0">
                <a:solidFill>
                  <a:schemeClr val="bg1"/>
                </a:solidFill>
              </a:rPr>
              <a:t>A IMPORTANCIA DA AUDIÊNCIA PÚBLICA NA VIDA DAS PESSOAS QUE CONVIVEM COM NEUROMIELITE ÓPTICA</a:t>
            </a:r>
          </a:p>
        </p:txBody>
      </p:sp>
      <p:pic>
        <p:nvPicPr>
          <p:cNvPr id="11" name="Imagem 10">
            <a:extLst>
              <a:ext uri="{FF2B5EF4-FFF2-40B4-BE49-F238E27FC236}">
                <a16:creationId xmlns:a16="http://schemas.microsoft.com/office/drawing/2014/main" id="{3E69F7F1-35D9-4DF4-9CEB-1DE01466D27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 y="12213277"/>
            <a:ext cx="4092742" cy="1544942"/>
          </a:xfrm>
          <a:prstGeom prst="rect">
            <a:avLst/>
          </a:prstGeom>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ítulo 2">
            <a:extLst>
              <a:ext uri="{FF2B5EF4-FFF2-40B4-BE49-F238E27FC236}">
                <a16:creationId xmlns:a16="http://schemas.microsoft.com/office/drawing/2014/main" id="{EAD28D10-A596-4494-A4E1-D402EEA89C79}"/>
              </a:ext>
            </a:extLst>
          </p:cNvPr>
          <p:cNvSpPr txBox="1">
            <a:spLocks/>
          </p:cNvSpPr>
          <p:nvPr/>
        </p:nvSpPr>
        <p:spPr>
          <a:xfrm>
            <a:off x="1024677" y="730251"/>
            <a:ext cx="17501861" cy="265112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pt-BR" sz="8800" dirty="0">
                <a:latin typeface="Times New Roman" panose="02020603050405020304" pitchFamily="18" charset="0"/>
                <a:cs typeface="Times New Roman" panose="02020603050405020304" pitchFamily="18" charset="0"/>
              </a:rPr>
              <a:t>Caso Vida Real 2 – Fase aguda</a:t>
            </a:r>
          </a:p>
        </p:txBody>
      </p:sp>
      <p:pic>
        <p:nvPicPr>
          <p:cNvPr id="5" name="Imagem 4">
            <a:extLst>
              <a:ext uri="{FF2B5EF4-FFF2-40B4-BE49-F238E27FC236}">
                <a16:creationId xmlns:a16="http://schemas.microsoft.com/office/drawing/2014/main" id="{C1169818-172F-41CA-9A9A-E538CAEDD1A7}"/>
              </a:ext>
            </a:extLst>
          </p:cNvPr>
          <p:cNvPicPr>
            <a:picLocks noChangeAspect="1"/>
          </p:cNvPicPr>
          <p:nvPr/>
        </p:nvPicPr>
        <p:blipFill>
          <a:blip r:embed="rId2"/>
          <a:stretch>
            <a:fillRect/>
          </a:stretch>
        </p:blipFill>
        <p:spPr>
          <a:xfrm>
            <a:off x="14290226" y="4211934"/>
            <a:ext cx="10530976" cy="7010400"/>
          </a:xfrm>
          <a:prstGeom prst="rect">
            <a:avLst/>
          </a:prstGeom>
        </p:spPr>
      </p:pic>
      <p:sp>
        <p:nvSpPr>
          <p:cNvPr id="7" name="CaixaDeTexto 6">
            <a:extLst>
              <a:ext uri="{FF2B5EF4-FFF2-40B4-BE49-F238E27FC236}">
                <a16:creationId xmlns:a16="http://schemas.microsoft.com/office/drawing/2014/main" id="{392D7D1A-12DD-4E5E-84F0-F6E0C9E553E4}"/>
              </a:ext>
            </a:extLst>
          </p:cNvPr>
          <p:cNvSpPr txBox="1"/>
          <p:nvPr/>
        </p:nvSpPr>
        <p:spPr>
          <a:xfrm>
            <a:off x="1024677" y="3562734"/>
            <a:ext cx="10530976" cy="5686172"/>
          </a:xfrm>
          <a:prstGeom prst="rect">
            <a:avLst/>
          </a:prstGeom>
          <a:noFill/>
        </p:spPr>
        <p:txBody>
          <a:bodyPr wrap="square" rtlCol="0">
            <a:spAutoFit/>
          </a:bodyPr>
          <a:lstStyle/>
          <a:p>
            <a:pPr algn="ctr"/>
            <a:r>
              <a:rPr lang="pt-BR" sz="3600" dirty="0"/>
              <a:t>2008 – Homem, 22 anos, apresenta  Baixa da acuidade visual em OE , com dor á movimentação ocular </a:t>
            </a:r>
          </a:p>
          <a:p>
            <a:pPr algn="ctr"/>
            <a:r>
              <a:rPr lang="pt-BR" sz="3600" dirty="0"/>
              <a:t>História Viral prévia</a:t>
            </a:r>
          </a:p>
          <a:p>
            <a:pPr algn="ctr"/>
            <a:r>
              <a:rPr lang="pt-BR" sz="3600" dirty="0"/>
              <a:t>Exame -  AV – 20/800  OE</a:t>
            </a:r>
          </a:p>
          <a:p>
            <a:pPr algn="ctr"/>
            <a:r>
              <a:rPr lang="pt-BR" sz="3600" dirty="0"/>
              <a:t> </a:t>
            </a:r>
          </a:p>
        </p:txBody>
      </p:sp>
      <p:sp>
        <p:nvSpPr>
          <p:cNvPr id="3" name="CaixaDeTexto 2">
            <a:extLst>
              <a:ext uri="{FF2B5EF4-FFF2-40B4-BE49-F238E27FC236}">
                <a16:creationId xmlns:a16="http://schemas.microsoft.com/office/drawing/2014/main" id="{1C94DAB2-5870-46C6-80F0-FEAB9B5C8FA1}"/>
              </a:ext>
            </a:extLst>
          </p:cNvPr>
          <p:cNvSpPr txBox="1"/>
          <p:nvPr/>
        </p:nvSpPr>
        <p:spPr>
          <a:xfrm>
            <a:off x="1548262" y="8691169"/>
            <a:ext cx="10355814" cy="3341941"/>
          </a:xfrm>
          <a:prstGeom prst="rect">
            <a:avLst/>
          </a:prstGeom>
          <a:noFill/>
        </p:spPr>
        <p:txBody>
          <a:bodyPr wrap="square" rtlCol="0">
            <a:spAutoFit/>
          </a:bodyPr>
          <a:lstStyle/>
          <a:p>
            <a:r>
              <a:rPr lang="pt-BR" sz="5400" dirty="0"/>
              <a:t>EXAME DE LIQUOR normal  </a:t>
            </a:r>
          </a:p>
          <a:p>
            <a:r>
              <a:rPr lang="pt-BR" sz="5400" dirty="0"/>
              <a:t>Investigação complementar  Negativa</a:t>
            </a:r>
          </a:p>
        </p:txBody>
      </p:sp>
    </p:spTree>
    <p:extLst>
      <p:ext uri="{BB962C8B-B14F-4D97-AF65-F5344CB8AC3E}">
        <p14:creationId xmlns:p14="http://schemas.microsoft.com/office/powerpoint/2010/main" val="215401163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png">
            <a:extLst>
              <a:ext uri="{FF2B5EF4-FFF2-40B4-BE49-F238E27FC236}">
                <a16:creationId xmlns:a16="http://schemas.microsoft.com/office/drawing/2014/main" id="{AF2A9019-6159-409E-BCB1-EFBEB2B7B1A0}"/>
              </a:ext>
            </a:extLst>
          </p:cNvPr>
          <p:cNvPicPr>
            <a:picLocks noChangeAspect="1"/>
          </p:cNvPicPr>
          <p:nvPr/>
        </p:nvPicPr>
        <p:blipFill>
          <a:blip r:embed="rId2"/>
          <a:stretch>
            <a:fillRect/>
          </a:stretch>
        </p:blipFill>
        <p:spPr>
          <a:xfrm>
            <a:off x="238539" y="0"/>
            <a:ext cx="21376104" cy="13851242"/>
          </a:xfrm>
          <a:prstGeom prst="rect">
            <a:avLst/>
          </a:prstGeom>
          <a:ln w="12700">
            <a:miter lim="400000"/>
          </a:ln>
        </p:spPr>
      </p:pic>
    </p:spTree>
    <p:extLst>
      <p:ext uri="{BB962C8B-B14F-4D97-AF65-F5344CB8AC3E}">
        <p14:creationId xmlns:p14="http://schemas.microsoft.com/office/powerpoint/2010/main" val="415816203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3" descr="Captura de Tela 2018-09-10 às 18.10.11.png">
            <a:extLst>
              <a:ext uri="{FF2B5EF4-FFF2-40B4-BE49-F238E27FC236}">
                <a16:creationId xmlns:a16="http://schemas.microsoft.com/office/drawing/2014/main" id="{75E7033B-3F23-411C-9C76-9C4968A85A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794" y="2494756"/>
            <a:ext cx="12474624" cy="2367796"/>
          </a:xfrm>
          <a:prstGeom prst="rect">
            <a:avLst/>
          </a:prstGeom>
        </p:spPr>
      </p:pic>
      <p:sp>
        <p:nvSpPr>
          <p:cNvPr id="10" name="Título 1">
            <a:extLst>
              <a:ext uri="{FF2B5EF4-FFF2-40B4-BE49-F238E27FC236}">
                <a16:creationId xmlns:a16="http://schemas.microsoft.com/office/drawing/2014/main" id="{D6F1B89F-7EB5-4C19-83FF-81F9DD4597E7}"/>
              </a:ext>
            </a:extLst>
          </p:cNvPr>
          <p:cNvSpPr txBox="1">
            <a:spLocks/>
          </p:cNvSpPr>
          <p:nvPr/>
        </p:nvSpPr>
        <p:spPr>
          <a:xfrm>
            <a:off x="7432706" y="352353"/>
            <a:ext cx="15751628" cy="1848058"/>
          </a:xfrm>
          <a:prstGeom prst="rect">
            <a:avLst/>
          </a:prstGeom>
          <a:noFill/>
        </p:spPr>
        <p:txBody>
          <a:bodyPr vert="horz" lIns="182880" tIns="91440" rIns="182880" bIns="91440" rtlCol="0" anchor="ctr">
            <a:normAutofit fontScale="92500" lnSpcReduction="20000"/>
          </a:bodyPr>
          <a:lstStyle>
            <a:lvl1pPr algn="l" defTabSz="914400" rtl="0" eaLnBrk="1" latinLnBrk="0" hangingPunct="1">
              <a:lnSpc>
                <a:spcPct val="90000"/>
              </a:lnSpc>
              <a:spcBef>
                <a:spcPct val="0"/>
              </a:spcBef>
              <a:buNone/>
              <a:defRPr sz="4000" b="1" kern="1200" cap="all" baseline="0">
                <a:solidFill>
                  <a:srgbClr val="B24EC2"/>
                </a:solidFill>
                <a:latin typeface="Arial Narrow" panose="020B0606020202030204" pitchFamily="34" charset="0"/>
                <a:ea typeface="+mj-ea"/>
                <a:cs typeface="+mj-cs"/>
              </a:defRPr>
            </a:lvl1pPr>
          </a:lstStyle>
          <a:p>
            <a:r>
              <a:rPr lang="pt-BR" sz="8000" b="0" dirty="0">
                <a:solidFill>
                  <a:schemeClr val="bg1"/>
                </a:solidFill>
                <a:latin typeface="+mj-lt"/>
              </a:rPr>
              <a:t>Critérios atuais: IPND 2015 – 2018 </a:t>
            </a:r>
            <a:endParaRPr lang="pt-BR" sz="8000" b="0" i="1" dirty="0">
              <a:solidFill>
                <a:schemeClr val="bg1"/>
              </a:solidFill>
              <a:latin typeface="+mj-lt"/>
            </a:endParaRPr>
          </a:p>
        </p:txBody>
      </p:sp>
      <p:pic>
        <p:nvPicPr>
          <p:cNvPr id="11" name="Picture 6" descr="Captura de Tela 2017-09-27 às 22.10.51.png">
            <a:extLst>
              <a:ext uri="{FF2B5EF4-FFF2-40B4-BE49-F238E27FC236}">
                <a16:creationId xmlns:a16="http://schemas.microsoft.com/office/drawing/2014/main" id="{A29E355C-E491-4922-AD58-0B29F1F265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565" y="4206852"/>
            <a:ext cx="12263566" cy="6281856"/>
          </a:xfrm>
          <a:prstGeom prst="rect">
            <a:avLst/>
          </a:prstGeom>
        </p:spPr>
      </p:pic>
      <p:pic>
        <p:nvPicPr>
          <p:cNvPr id="13" name="Picture 2" descr="Captura de Tela 2018-09-10 às 18.09.24.png">
            <a:extLst>
              <a:ext uri="{FF2B5EF4-FFF2-40B4-BE49-F238E27FC236}">
                <a16:creationId xmlns:a16="http://schemas.microsoft.com/office/drawing/2014/main" id="{E6D0EC80-8AF8-4DB1-9ED1-A327741439C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4611" y="4354176"/>
            <a:ext cx="12304266" cy="7458120"/>
          </a:xfrm>
          <a:prstGeom prst="rect">
            <a:avLst/>
          </a:prstGeom>
        </p:spPr>
      </p:pic>
      <p:pic>
        <p:nvPicPr>
          <p:cNvPr id="12" name="Picture 4" descr="Captura de Tela 2018-09-10 às 18.25.42.png">
            <a:extLst>
              <a:ext uri="{FF2B5EF4-FFF2-40B4-BE49-F238E27FC236}">
                <a16:creationId xmlns:a16="http://schemas.microsoft.com/office/drawing/2014/main" id="{2739B48D-AE3F-4D05-AC05-AA602523FF0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22602" y="5236852"/>
            <a:ext cx="7810500" cy="4325424"/>
          </a:xfrm>
          <a:prstGeom prst="rect">
            <a:avLst/>
          </a:prstGeom>
        </p:spPr>
      </p:pic>
      <p:sp>
        <p:nvSpPr>
          <p:cNvPr id="5" name="Retângulo 4">
            <a:extLst>
              <a:ext uri="{FF2B5EF4-FFF2-40B4-BE49-F238E27FC236}">
                <a16:creationId xmlns:a16="http://schemas.microsoft.com/office/drawing/2014/main" id="{9475D1F5-DFE6-4B2B-82DE-FB9A2299001C}"/>
              </a:ext>
            </a:extLst>
          </p:cNvPr>
          <p:cNvSpPr/>
          <p:nvPr/>
        </p:nvSpPr>
        <p:spPr>
          <a:xfrm>
            <a:off x="2167479" y="11778922"/>
            <a:ext cx="20670337" cy="646331"/>
          </a:xfrm>
          <a:prstGeom prst="rect">
            <a:avLst/>
          </a:prstGeom>
          <a:solidFill>
            <a:srgbClr val="006600"/>
          </a:solidFill>
        </p:spPr>
        <p:txBody>
          <a:bodyPr wrap="square">
            <a:spAutoFit/>
          </a:bodyPr>
          <a:lstStyle/>
          <a:p>
            <a:r>
              <a:rPr lang="en-US" sz="3600" dirty="0">
                <a:solidFill>
                  <a:schemeClr val="bg1"/>
                </a:solidFill>
              </a:rPr>
              <a:t>Neurite </a:t>
            </a:r>
            <a:r>
              <a:rPr lang="en-US" sz="3600" dirty="0" err="1">
                <a:solidFill>
                  <a:schemeClr val="bg1"/>
                </a:solidFill>
              </a:rPr>
              <a:t>óptica</a:t>
            </a:r>
            <a:r>
              <a:rPr lang="en-US" sz="3600" dirty="0">
                <a:solidFill>
                  <a:schemeClr val="bg1"/>
                </a:solidFill>
              </a:rPr>
              <a:t> </a:t>
            </a:r>
            <a:r>
              <a:rPr lang="en-US" sz="3600" dirty="0" err="1">
                <a:solidFill>
                  <a:schemeClr val="bg1"/>
                </a:solidFill>
              </a:rPr>
              <a:t>foi</a:t>
            </a:r>
            <a:r>
              <a:rPr lang="en-US" sz="3600" dirty="0">
                <a:solidFill>
                  <a:schemeClr val="bg1"/>
                </a:solidFill>
              </a:rPr>
              <a:t> a </a:t>
            </a:r>
            <a:r>
              <a:rPr lang="en-US" sz="3600" dirty="0" err="1">
                <a:solidFill>
                  <a:schemeClr val="bg1"/>
                </a:solidFill>
              </a:rPr>
              <a:t>apresentação</a:t>
            </a:r>
            <a:r>
              <a:rPr lang="en-US" sz="3600" dirty="0">
                <a:solidFill>
                  <a:schemeClr val="bg1"/>
                </a:solidFill>
              </a:rPr>
              <a:t> </a:t>
            </a:r>
            <a:r>
              <a:rPr lang="en-US" sz="3600" dirty="0" err="1">
                <a:solidFill>
                  <a:schemeClr val="bg1"/>
                </a:solidFill>
              </a:rPr>
              <a:t>mais</a:t>
            </a:r>
            <a:r>
              <a:rPr lang="en-US" sz="3600" dirty="0">
                <a:solidFill>
                  <a:schemeClr val="bg1"/>
                </a:solidFill>
              </a:rPr>
              <a:t> </a:t>
            </a:r>
            <a:r>
              <a:rPr lang="en-US" sz="3600" dirty="0" err="1">
                <a:solidFill>
                  <a:schemeClr val="bg1"/>
                </a:solidFill>
              </a:rPr>
              <a:t>comum</a:t>
            </a:r>
            <a:r>
              <a:rPr lang="en-US" sz="3600" dirty="0">
                <a:solidFill>
                  <a:schemeClr val="bg1"/>
                </a:solidFill>
              </a:rPr>
              <a:t> </a:t>
            </a:r>
            <a:r>
              <a:rPr lang="en-US" sz="3600" dirty="0" err="1">
                <a:solidFill>
                  <a:schemeClr val="bg1"/>
                </a:solidFill>
              </a:rPr>
              <a:t>em</a:t>
            </a:r>
            <a:r>
              <a:rPr lang="en-US" sz="3600" dirty="0">
                <a:solidFill>
                  <a:schemeClr val="bg1"/>
                </a:solidFill>
              </a:rPr>
              <a:t> </a:t>
            </a:r>
            <a:r>
              <a:rPr lang="en-US" sz="3600" dirty="0" err="1">
                <a:solidFill>
                  <a:schemeClr val="bg1"/>
                </a:solidFill>
              </a:rPr>
              <a:t>quase</a:t>
            </a:r>
            <a:r>
              <a:rPr lang="en-US" sz="3600" dirty="0">
                <a:solidFill>
                  <a:schemeClr val="bg1"/>
                </a:solidFill>
              </a:rPr>
              <a:t> </a:t>
            </a:r>
            <a:r>
              <a:rPr lang="en-US" sz="3600" dirty="0" err="1">
                <a:solidFill>
                  <a:schemeClr val="bg1"/>
                </a:solidFill>
              </a:rPr>
              <a:t>metade</a:t>
            </a:r>
            <a:r>
              <a:rPr lang="en-US" sz="3600" dirty="0">
                <a:solidFill>
                  <a:schemeClr val="bg1"/>
                </a:solidFill>
              </a:rPr>
              <a:t> dos </a:t>
            </a:r>
            <a:r>
              <a:rPr lang="en-US" sz="3600" dirty="0" err="1">
                <a:solidFill>
                  <a:schemeClr val="bg1"/>
                </a:solidFill>
              </a:rPr>
              <a:t>caso</a:t>
            </a:r>
            <a:r>
              <a:rPr lang="en-US" sz="3600" dirty="0">
                <a:solidFill>
                  <a:schemeClr val="bg1"/>
                </a:solidFill>
              </a:rPr>
              <a:t> (42%)</a:t>
            </a:r>
            <a:endParaRPr lang="pt-BR" sz="3600" dirty="0">
              <a:solidFill>
                <a:schemeClr val="bg1"/>
              </a:solidFill>
            </a:endParaRPr>
          </a:p>
        </p:txBody>
      </p:sp>
      <p:pic>
        <p:nvPicPr>
          <p:cNvPr id="15" name="Picture 2" descr="Captura de Tela 2018-09-10 às 18.19.21.png">
            <a:extLst>
              <a:ext uri="{FF2B5EF4-FFF2-40B4-BE49-F238E27FC236}">
                <a16:creationId xmlns:a16="http://schemas.microsoft.com/office/drawing/2014/main" id="{9BF779C3-210B-4F90-A778-6C1777DB2B1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199301" y="2487756"/>
            <a:ext cx="11050090" cy="2367796"/>
          </a:xfrm>
          <a:prstGeom prst="rect">
            <a:avLst/>
          </a:prstGeom>
        </p:spPr>
      </p:pic>
      <p:pic>
        <p:nvPicPr>
          <p:cNvPr id="16" name="Picture 5" descr="Captura de Tela 2018-09-10 às 18.21.11.png">
            <a:extLst>
              <a:ext uri="{FF2B5EF4-FFF2-40B4-BE49-F238E27FC236}">
                <a16:creationId xmlns:a16="http://schemas.microsoft.com/office/drawing/2014/main" id="{406D6AAD-2BC1-4362-AFC6-0B1DED8C2BD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438877" y="7894776"/>
            <a:ext cx="11982794" cy="3335916"/>
          </a:xfrm>
          <a:prstGeom prst="rect">
            <a:avLst/>
          </a:prstGeom>
        </p:spPr>
        <p:style>
          <a:lnRef idx="2">
            <a:schemeClr val="accent1"/>
          </a:lnRef>
          <a:fillRef idx="1">
            <a:schemeClr val="lt1"/>
          </a:fillRef>
          <a:effectRef idx="0">
            <a:schemeClr val="accent1"/>
          </a:effectRef>
          <a:fontRef idx="minor">
            <a:schemeClr val="dk1"/>
          </a:fontRef>
        </p:style>
      </p:pic>
      <p:pic>
        <p:nvPicPr>
          <p:cNvPr id="17" name="Picture 5" descr="Captura de Tela 2018-09-10 às 18.10.45.png">
            <a:extLst>
              <a:ext uri="{FF2B5EF4-FFF2-40B4-BE49-F238E27FC236}">
                <a16:creationId xmlns:a16="http://schemas.microsoft.com/office/drawing/2014/main" id="{44AE158F-499A-4867-8E2C-07CB866F3FE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944723" y="4156238"/>
            <a:ext cx="3714750" cy="571500"/>
          </a:xfrm>
          <a:prstGeom prst="rect">
            <a:avLst/>
          </a:prstGeom>
        </p:spPr>
      </p:pic>
      <p:sp>
        <p:nvSpPr>
          <p:cNvPr id="18" name="TextBox 7">
            <a:extLst>
              <a:ext uri="{FF2B5EF4-FFF2-40B4-BE49-F238E27FC236}">
                <a16:creationId xmlns:a16="http://schemas.microsoft.com/office/drawing/2014/main" id="{B3D13909-B11C-4246-AB15-EBBFC741518A}"/>
              </a:ext>
            </a:extLst>
          </p:cNvPr>
          <p:cNvSpPr txBox="1"/>
          <p:nvPr/>
        </p:nvSpPr>
        <p:spPr>
          <a:xfrm>
            <a:off x="1252330" y="12661626"/>
            <a:ext cx="22451940" cy="507831"/>
          </a:xfrm>
          <a:prstGeom prst="rect">
            <a:avLst/>
          </a:prstGeom>
          <a:solidFill>
            <a:srgbClr val="006600"/>
          </a:solidFill>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2700" dirty="0">
                <a:solidFill>
                  <a:srgbClr val="FFFFFF"/>
                </a:solidFill>
              </a:rPr>
              <a:t>2006&gt; 2015: 38/104 (39%)  </a:t>
            </a:r>
            <a:r>
              <a:rPr lang="en-US" sz="2700" dirty="0" err="1">
                <a:solidFill>
                  <a:srgbClr val="FFFFFF"/>
                </a:solidFill>
              </a:rPr>
              <a:t>quase</a:t>
            </a:r>
            <a:r>
              <a:rPr lang="en-US" sz="2700" dirty="0">
                <a:solidFill>
                  <a:srgbClr val="FFFFFF"/>
                </a:solidFill>
              </a:rPr>
              <a:t> 40% dos </a:t>
            </a:r>
            <a:r>
              <a:rPr lang="en-US" sz="2700" dirty="0" err="1">
                <a:solidFill>
                  <a:srgbClr val="FFFFFF"/>
                </a:solidFill>
              </a:rPr>
              <a:t>pacientes</a:t>
            </a:r>
            <a:r>
              <a:rPr lang="en-US" sz="2700" dirty="0">
                <a:solidFill>
                  <a:srgbClr val="FFFFFF"/>
                </a:solidFill>
              </a:rPr>
              <a:t> </a:t>
            </a:r>
            <a:r>
              <a:rPr lang="en-US" sz="2700" dirty="0" err="1">
                <a:solidFill>
                  <a:srgbClr val="FFFFFF"/>
                </a:solidFill>
              </a:rPr>
              <a:t>receberam</a:t>
            </a:r>
            <a:r>
              <a:rPr lang="en-US" sz="2700" dirty="0">
                <a:solidFill>
                  <a:srgbClr val="FFFFFF"/>
                </a:solidFill>
              </a:rPr>
              <a:t> </a:t>
            </a:r>
            <a:r>
              <a:rPr lang="en-US" sz="2700" dirty="0" err="1">
                <a:solidFill>
                  <a:srgbClr val="FFFFFF"/>
                </a:solidFill>
              </a:rPr>
              <a:t>diagnóstioc</a:t>
            </a:r>
            <a:r>
              <a:rPr lang="en-US" sz="2700" dirty="0">
                <a:solidFill>
                  <a:srgbClr val="FFFFFF"/>
                </a:solidFill>
              </a:rPr>
              <a:t> </a:t>
            </a:r>
            <a:r>
              <a:rPr lang="en-US" sz="2700" dirty="0" err="1">
                <a:solidFill>
                  <a:srgbClr val="FFFFFF"/>
                </a:solidFill>
              </a:rPr>
              <a:t>mais</a:t>
            </a:r>
            <a:r>
              <a:rPr lang="en-US" sz="2700" dirty="0">
                <a:solidFill>
                  <a:srgbClr val="FFFFFF"/>
                </a:solidFill>
              </a:rPr>
              <a:t> </a:t>
            </a:r>
            <a:r>
              <a:rPr lang="en-US" sz="2700" dirty="0" err="1">
                <a:solidFill>
                  <a:srgbClr val="FFFFFF"/>
                </a:solidFill>
              </a:rPr>
              <a:t>precoce</a:t>
            </a:r>
            <a:r>
              <a:rPr lang="en-US" sz="2700" dirty="0">
                <a:solidFill>
                  <a:srgbClr val="FFFFFF"/>
                </a:solidFill>
              </a:rPr>
              <a:t> com o </a:t>
            </a:r>
            <a:r>
              <a:rPr lang="en-US" sz="2700" dirty="0" err="1">
                <a:solidFill>
                  <a:srgbClr val="FFFFFF"/>
                </a:solidFill>
              </a:rPr>
              <a:t>uso</a:t>
            </a:r>
            <a:r>
              <a:rPr lang="en-US" sz="2700" dirty="0">
                <a:solidFill>
                  <a:srgbClr val="FFFFFF"/>
                </a:solidFill>
              </a:rPr>
              <a:t> dos </a:t>
            </a:r>
            <a:r>
              <a:rPr lang="en-US" sz="2700" dirty="0" err="1">
                <a:solidFill>
                  <a:srgbClr val="FFFFFF"/>
                </a:solidFill>
              </a:rPr>
              <a:t>criterios</a:t>
            </a:r>
            <a:r>
              <a:rPr lang="en-US" sz="2700" dirty="0">
                <a:solidFill>
                  <a:srgbClr val="FFFFFF"/>
                </a:solidFill>
              </a:rPr>
              <a:t> </a:t>
            </a:r>
            <a:r>
              <a:rPr lang="en-US" sz="2700" dirty="0" err="1">
                <a:solidFill>
                  <a:srgbClr val="FFFFFF"/>
                </a:solidFill>
              </a:rPr>
              <a:t>diagnósticos</a:t>
            </a:r>
            <a:endParaRPr lang="en-US" sz="2700" dirty="0">
              <a:solidFill>
                <a:srgbClr val="FFFFFF"/>
              </a:solidFill>
            </a:endParaRPr>
          </a:p>
        </p:txBody>
      </p:sp>
      <p:pic>
        <p:nvPicPr>
          <p:cNvPr id="19" name="Picture 7" descr="Captura de Tela 2018-09-10 às 18.22.50.png">
            <a:extLst>
              <a:ext uri="{FF2B5EF4-FFF2-40B4-BE49-F238E27FC236}">
                <a16:creationId xmlns:a16="http://schemas.microsoft.com/office/drawing/2014/main" id="{33059619-AB38-4954-8A6B-E036102C600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6972356" y="5480170"/>
            <a:ext cx="3122008" cy="2143684"/>
          </a:xfrm>
          <a:prstGeom prst="rect">
            <a:avLst/>
          </a:prstGeom>
        </p:spPr>
      </p:pic>
      <p:sp>
        <p:nvSpPr>
          <p:cNvPr id="20" name="CaixaDeTexto 19">
            <a:extLst>
              <a:ext uri="{FF2B5EF4-FFF2-40B4-BE49-F238E27FC236}">
                <a16:creationId xmlns:a16="http://schemas.microsoft.com/office/drawing/2014/main" id="{08938A03-9ED3-48E2-891D-F51DAC90CDB8}"/>
              </a:ext>
            </a:extLst>
          </p:cNvPr>
          <p:cNvSpPr txBox="1"/>
          <p:nvPr/>
        </p:nvSpPr>
        <p:spPr>
          <a:xfrm>
            <a:off x="417443" y="444924"/>
            <a:ext cx="23831947" cy="954107"/>
          </a:xfrm>
          <a:prstGeom prst="rect">
            <a:avLst/>
          </a:prstGeom>
          <a:solidFill>
            <a:srgbClr val="006600"/>
          </a:solidFill>
        </p:spPr>
        <p:txBody>
          <a:bodyPr wrap="square" rtlCol="0">
            <a:spAutoFit/>
          </a:bodyPr>
          <a:lstStyle/>
          <a:p>
            <a:r>
              <a:rPr lang="pt-BR" sz="5600" dirty="0">
                <a:solidFill>
                  <a:schemeClr val="bg1"/>
                </a:solidFill>
              </a:rPr>
              <a:t>O impacto dos critérios diagnósticos para o </a:t>
            </a:r>
            <a:r>
              <a:rPr lang="pt-BR" sz="5600" dirty="0" err="1">
                <a:solidFill>
                  <a:schemeClr val="bg1"/>
                </a:solidFill>
              </a:rPr>
              <a:t>diagnóstio</a:t>
            </a:r>
            <a:r>
              <a:rPr lang="pt-BR" sz="5600" dirty="0">
                <a:solidFill>
                  <a:schemeClr val="bg1"/>
                </a:solidFill>
              </a:rPr>
              <a:t>  precoce  NMOSD? </a:t>
            </a:r>
          </a:p>
        </p:txBody>
      </p:sp>
    </p:spTree>
    <p:extLst>
      <p:ext uri="{BB962C8B-B14F-4D97-AF65-F5344CB8AC3E}">
        <p14:creationId xmlns:p14="http://schemas.microsoft.com/office/powerpoint/2010/main" val="937902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additive="base">
                                        <p:cTn id="14" dur="500" fill="hold"/>
                                        <p:tgtEl>
                                          <p:spTgt spid="13"/>
                                        </p:tgtEl>
                                        <p:attrNameLst>
                                          <p:attrName>ppt_x</p:attrName>
                                        </p:attrNameLst>
                                      </p:cBhvr>
                                      <p:tavLst>
                                        <p:tav tm="0">
                                          <p:val>
                                            <p:strVal val="#ppt_x"/>
                                          </p:val>
                                        </p:tav>
                                        <p:tav tm="100000">
                                          <p:val>
                                            <p:strVal val="#ppt_x"/>
                                          </p:val>
                                        </p:tav>
                                      </p:tavLst>
                                    </p:anim>
                                    <p:anim calcmode="lin" valueType="num">
                                      <p:cBhvr additive="base">
                                        <p:cTn id="15" dur="500" fill="hold"/>
                                        <p:tgtEl>
                                          <p:spTgt spid="13"/>
                                        </p:tgtEl>
                                        <p:attrNameLst>
                                          <p:attrName>ppt_y</p:attrName>
                                        </p:attrNameLst>
                                      </p:cBhvr>
                                      <p:tavLst>
                                        <p:tav tm="0">
                                          <p:val>
                                            <p:strVal val="1+#ppt_h/2"/>
                                          </p:val>
                                        </p:tav>
                                        <p:tav tm="100000">
                                          <p:val>
                                            <p:strVal val="#ppt_y"/>
                                          </p:val>
                                        </p:tav>
                                      </p:tavLst>
                                    </p:anim>
                                  </p:childTnLst>
                                </p:cTn>
                              </p:par>
                              <p:par>
                                <p:cTn id="16" presetID="1"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a:extLst>
              <a:ext uri="{FF2B5EF4-FFF2-40B4-BE49-F238E27FC236}">
                <a16:creationId xmlns:a16="http://schemas.microsoft.com/office/drawing/2014/main" id="{4385576A-9C76-4601-9C65-D81C5D94E1C0}"/>
              </a:ext>
            </a:extLst>
          </p:cNvPr>
          <p:cNvPicPr>
            <a:picLocks noChangeAspect="1"/>
          </p:cNvPicPr>
          <p:nvPr/>
        </p:nvPicPr>
        <p:blipFill>
          <a:blip r:embed="rId2"/>
          <a:stretch>
            <a:fillRect/>
          </a:stretch>
        </p:blipFill>
        <p:spPr>
          <a:xfrm>
            <a:off x="1" y="1"/>
            <a:ext cx="10134770" cy="15629354"/>
          </a:xfrm>
          <a:prstGeom prst="rect">
            <a:avLst/>
          </a:prstGeom>
        </p:spPr>
      </p:pic>
      <p:sp>
        <p:nvSpPr>
          <p:cNvPr id="4" name="Retângulo 3">
            <a:extLst>
              <a:ext uri="{FF2B5EF4-FFF2-40B4-BE49-F238E27FC236}">
                <a16:creationId xmlns:a16="http://schemas.microsoft.com/office/drawing/2014/main" id="{A76F4D16-7306-45A3-AD63-0412B0B84B37}"/>
              </a:ext>
            </a:extLst>
          </p:cNvPr>
          <p:cNvSpPr/>
          <p:nvPr/>
        </p:nvSpPr>
        <p:spPr>
          <a:xfrm>
            <a:off x="1" y="5148775"/>
            <a:ext cx="9425354" cy="78779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9600">
              <a:solidFill>
                <a:schemeClr val="accent4">
                  <a:lumMod val="75000"/>
                </a:schemeClr>
              </a:solidFill>
            </a:endParaRPr>
          </a:p>
        </p:txBody>
      </p:sp>
      <p:pic>
        <p:nvPicPr>
          <p:cNvPr id="5" name="Imagem 4">
            <a:extLst>
              <a:ext uri="{FF2B5EF4-FFF2-40B4-BE49-F238E27FC236}">
                <a16:creationId xmlns:a16="http://schemas.microsoft.com/office/drawing/2014/main" id="{DCEE13A0-21A8-4781-A08E-24DB64B5A57A}"/>
              </a:ext>
            </a:extLst>
          </p:cNvPr>
          <p:cNvPicPr>
            <a:picLocks noChangeAspect="1"/>
          </p:cNvPicPr>
          <p:nvPr/>
        </p:nvPicPr>
        <p:blipFill>
          <a:blip r:embed="rId3"/>
          <a:stretch>
            <a:fillRect/>
          </a:stretch>
        </p:blipFill>
        <p:spPr>
          <a:xfrm>
            <a:off x="10668836" y="1313087"/>
            <a:ext cx="13715164" cy="10166150"/>
          </a:xfrm>
          <a:prstGeom prst="rect">
            <a:avLst/>
          </a:prstGeom>
        </p:spPr>
      </p:pic>
      <p:sp>
        <p:nvSpPr>
          <p:cNvPr id="6" name="Retângulo 5">
            <a:extLst>
              <a:ext uri="{FF2B5EF4-FFF2-40B4-BE49-F238E27FC236}">
                <a16:creationId xmlns:a16="http://schemas.microsoft.com/office/drawing/2014/main" id="{C709005C-22E7-486A-85F7-8FE415EBCA08}"/>
              </a:ext>
            </a:extLst>
          </p:cNvPr>
          <p:cNvSpPr/>
          <p:nvPr/>
        </p:nvSpPr>
        <p:spPr>
          <a:xfrm>
            <a:off x="354707" y="12854400"/>
            <a:ext cx="9425354" cy="50400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9600"/>
          </a:p>
        </p:txBody>
      </p:sp>
    </p:spTree>
    <p:extLst>
      <p:ext uri="{BB962C8B-B14F-4D97-AF65-F5344CB8AC3E}">
        <p14:creationId xmlns:p14="http://schemas.microsoft.com/office/powerpoint/2010/main" val="10867795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4" name="Rounded Rectangle 23">
            <a:extLst>
              <a:ext uri="{FF2B5EF4-FFF2-40B4-BE49-F238E27FC236}">
                <a16:creationId xmlns:a16="http://schemas.microsoft.com/office/drawing/2014/main" id="{9177397E-B79F-A046-8DCA-61C8E1E83069}"/>
              </a:ext>
            </a:extLst>
          </p:cNvPr>
          <p:cNvSpPr/>
          <p:nvPr/>
        </p:nvSpPr>
        <p:spPr>
          <a:xfrm>
            <a:off x="1066803" y="7315200"/>
            <a:ext cx="3115842" cy="950976"/>
          </a:xfrm>
          <a:prstGeom prst="round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solidFill>
                  <a:schemeClr val="tx1"/>
                </a:solidFill>
              </a:rPr>
              <a:t>AQP4</a:t>
            </a:r>
          </a:p>
        </p:txBody>
      </p:sp>
      <p:sp>
        <p:nvSpPr>
          <p:cNvPr id="25" name="Rounded Rectangle 24">
            <a:extLst>
              <a:ext uri="{FF2B5EF4-FFF2-40B4-BE49-F238E27FC236}">
                <a16:creationId xmlns:a16="http://schemas.microsoft.com/office/drawing/2014/main" id="{462EE01C-9614-C64A-9A4D-8ACF98B0928C}"/>
              </a:ext>
            </a:extLst>
          </p:cNvPr>
          <p:cNvSpPr/>
          <p:nvPr/>
        </p:nvSpPr>
        <p:spPr>
          <a:xfrm>
            <a:off x="5308441" y="7315200"/>
            <a:ext cx="3115842" cy="950976"/>
          </a:xfrm>
          <a:prstGeom prst="round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solidFill>
                  <a:schemeClr val="tx1"/>
                </a:solidFill>
              </a:rPr>
              <a:t>MOG</a:t>
            </a:r>
          </a:p>
        </p:txBody>
      </p:sp>
      <p:sp>
        <p:nvSpPr>
          <p:cNvPr id="26" name="Rounded Rectangle 25">
            <a:extLst>
              <a:ext uri="{FF2B5EF4-FFF2-40B4-BE49-F238E27FC236}">
                <a16:creationId xmlns:a16="http://schemas.microsoft.com/office/drawing/2014/main" id="{77A60C5E-528F-AA4E-AF1D-A76F0D18A3A8}"/>
              </a:ext>
            </a:extLst>
          </p:cNvPr>
          <p:cNvSpPr/>
          <p:nvPr/>
        </p:nvSpPr>
        <p:spPr>
          <a:xfrm>
            <a:off x="9550075" y="7315200"/>
            <a:ext cx="3115842" cy="950976"/>
          </a:xfrm>
          <a:prstGeom prst="round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solidFill>
                  <a:schemeClr val="tx1"/>
                </a:solidFill>
              </a:rPr>
              <a:t>EM</a:t>
            </a:r>
          </a:p>
        </p:txBody>
      </p:sp>
      <p:sp>
        <p:nvSpPr>
          <p:cNvPr id="27" name="TextBox 26">
            <a:extLst>
              <a:ext uri="{FF2B5EF4-FFF2-40B4-BE49-F238E27FC236}">
                <a16:creationId xmlns:a16="http://schemas.microsoft.com/office/drawing/2014/main" id="{FD0B285D-DF37-1747-8EF7-11FD57F8508B}"/>
              </a:ext>
            </a:extLst>
          </p:cNvPr>
          <p:cNvSpPr txBox="1"/>
          <p:nvPr/>
        </p:nvSpPr>
        <p:spPr>
          <a:xfrm>
            <a:off x="1066802" y="11788895"/>
            <a:ext cx="5105400" cy="461665"/>
          </a:xfrm>
          <a:prstGeom prst="rect">
            <a:avLst/>
          </a:prstGeom>
          <a:noFill/>
        </p:spPr>
        <p:txBody>
          <a:bodyPr wrap="square" rtlCol="0">
            <a:spAutoFit/>
          </a:bodyPr>
          <a:lstStyle/>
          <a:p>
            <a:r>
              <a:rPr lang="pt-BR" sz="2400" dirty="0"/>
              <a:t>Dutra et al, 2019. </a:t>
            </a:r>
          </a:p>
        </p:txBody>
      </p:sp>
      <p:pic>
        <p:nvPicPr>
          <p:cNvPr id="3" name="Picture 2" descr="Icon&#10;&#10;Description automatically generated">
            <a:extLst>
              <a:ext uri="{FF2B5EF4-FFF2-40B4-BE49-F238E27FC236}">
                <a16:creationId xmlns:a16="http://schemas.microsoft.com/office/drawing/2014/main" id="{E3D83852-336B-1745-B698-92CAF1D004F1}"/>
              </a:ext>
            </a:extLst>
          </p:cNvPr>
          <p:cNvPicPr>
            <a:picLocks noChangeAspect="1"/>
          </p:cNvPicPr>
          <p:nvPr/>
        </p:nvPicPr>
        <p:blipFill rotWithShape="1">
          <a:blip r:embed="rId3"/>
          <a:srcRect l="2847"/>
          <a:stretch/>
        </p:blipFill>
        <p:spPr>
          <a:xfrm>
            <a:off x="800102" y="8991077"/>
            <a:ext cx="12115800" cy="2741198"/>
          </a:xfrm>
          <a:prstGeom prst="rect">
            <a:avLst/>
          </a:prstGeom>
          <a:ln>
            <a:solidFill>
              <a:srgbClr val="002060"/>
            </a:solidFill>
          </a:ln>
        </p:spPr>
      </p:pic>
      <p:pic>
        <p:nvPicPr>
          <p:cNvPr id="10" name="Imagem 9">
            <a:extLst>
              <a:ext uri="{FF2B5EF4-FFF2-40B4-BE49-F238E27FC236}">
                <a16:creationId xmlns:a16="http://schemas.microsoft.com/office/drawing/2014/main" id="{3BFA0D9A-A69C-40E6-AA5C-117C186A9821}"/>
              </a:ext>
            </a:extLst>
          </p:cNvPr>
          <p:cNvPicPr>
            <a:picLocks noChangeAspect="1"/>
          </p:cNvPicPr>
          <p:nvPr/>
        </p:nvPicPr>
        <p:blipFill>
          <a:blip r:embed="rId4"/>
          <a:stretch>
            <a:fillRect/>
          </a:stretch>
        </p:blipFill>
        <p:spPr>
          <a:xfrm>
            <a:off x="791609" y="1878429"/>
            <a:ext cx="12840646" cy="9959146"/>
          </a:xfrm>
          <a:prstGeom prst="rect">
            <a:avLst/>
          </a:prstGeom>
        </p:spPr>
      </p:pic>
      <p:sp>
        <p:nvSpPr>
          <p:cNvPr id="11" name="Retângulo 10">
            <a:extLst>
              <a:ext uri="{FF2B5EF4-FFF2-40B4-BE49-F238E27FC236}">
                <a16:creationId xmlns:a16="http://schemas.microsoft.com/office/drawing/2014/main" id="{E624AD07-98C2-4D33-813E-4425E183D698}"/>
              </a:ext>
            </a:extLst>
          </p:cNvPr>
          <p:cNvSpPr/>
          <p:nvPr/>
        </p:nvSpPr>
        <p:spPr>
          <a:xfrm>
            <a:off x="800103" y="12210952"/>
            <a:ext cx="16240542" cy="830997"/>
          </a:xfrm>
          <a:prstGeom prst="rect">
            <a:avLst/>
          </a:prstGeom>
        </p:spPr>
        <p:txBody>
          <a:bodyPr wrap="square">
            <a:spAutoFit/>
          </a:bodyPr>
          <a:lstStyle/>
          <a:p>
            <a:r>
              <a:rPr lang="pt-BR" sz="1600" b="1" dirty="0"/>
              <a:t>Hassan MB, Stern C, </a:t>
            </a:r>
            <a:r>
              <a:rPr lang="pt-BR" sz="1600" b="1" dirty="0" err="1"/>
              <a:t>Flanagan</a:t>
            </a:r>
            <a:r>
              <a:rPr lang="pt-BR" sz="1600" b="1" dirty="0"/>
              <a:t> EP, </a:t>
            </a:r>
            <a:r>
              <a:rPr lang="pt-BR" sz="1600" b="1" dirty="0" err="1"/>
              <a:t>Pittock</a:t>
            </a:r>
            <a:r>
              <a:rPr lang="pt-BR" sz="1600" b="1" dirty="0"/>
              <a:t> SJ, </a:t>
            </a:r>
            <a:r>
              <a:rPr lang="pt-BR" sz="1600" b="1" dirty="0" err="1"/>
              <a:t>Kunchok</a:t>
            </a:r>
            <a:r>
              <a:rPr lang="pt-BR" sz="1600" b="1" dirty="0"/>
              <a:t> A, Foster RC, et al. </a:t>
            </a:r>
            <a:r>
              <a:rPr lang="en-US" sz="1600" b="1" dirty="0"/>
              <a:t>Population-based incidence of optic neuritis in the era of aquaporin-4 and </a:t>
            </a:r>
            <a:r>
              <a:rPr lang="pt-BR" sz="1600" b="1" dirty="0" err="1"/>
              <a:t>myelin</a:t>
            </a:r>
            <a:r>
              <a:rPr lang="pt-BR" sz="1600" b="1" dirty="0"/>
              <a:t> </a:t>
            </a:r>
            <a:r>
              <a:rPr lang="pt-BR" sz="1600" b="1" dirty="0" err="1"/>
              <a:t>oligodendrocyte</a:t>
            </a:r>
            <a:r>
              <a:rPr lang="pt-BR" sz="1600" b="1" dirty="0"/>
              <a:t> </a:t>
            </a:r>
            <a:r>
              <a:rPr lang="pt-BR" sz="1600" b="1" dirty="0" err="1"/>
              <a:t>glycoprotein</a:t>
            </a:r>
            <a:r>
              <a:rPr lang="pt-BR" sz="1600" b="1" dirty="0"/>
              <a:t> </a:t>
            </a:r>
            <a:r>
              <a:rPr lang="pt-BR" sz="1600" b="1" dirty="0" err="1"/>
              <a:t>antibodies</a:t>
            </a:r>
            <a:r>
              <a:rPr lang="pt-BR" sz="1600" b="1" dirty="0"/>
              <a:t> </a:t>
            </a:r>
            <a:r>
              <a:rPr lang="pt-BR" sz="1600" b="1" dirty="0" err="1"/>
              <a:t>Am</a:t>
            </a:r>
            <a:r>
              <a:rPr lang="pt-BR" sz="1600" b="1" dirty="0"/>
              <a:t> J </a:t>
            </a:r>
            <a:r>
              <a:rPr lang="pt-BR" sz="1600" b="1" dirty="0" err="1"/>
              <a:t>Ophthalmol</a:t>
            </a:r>
            <a:r>
              <a:rPr lang="pt-BR" sz="1600" b="1" dirty="0"/>
              <a:t>. (2020) 220:110–4. </a:t>
            </a:r>
            <a:br>
              <a:rPr lang="pt-BR" sz="1600" b="1" dirty="0"/>
            </a:br>
            <a:endParaRPr lang="pt-BR" sz="1600" dirty="0"/>
          </a:p>
        </p:txBody>
      </p:sp>
      <p:sp>
        <p:nvSpPr>
          <p:cNvPr id="13" name="Espaço Reservado para Conteúdo 2">
            <a:extLst>
              <a:ext uri="{FF2B5EF4-FFF2-40B4-BE49-F238E27FC236}">
                <a16:creationId xmlns:a16="http://schemas.microsoft.com/office/drawing/2014/main" id="{D49044D1-40A2-4D86-A298-684CF718B671}"/>
              </a:ext>
            </a:extLst>
          </p:cNvPr>
          <p:cNvSpPr txBox="1">
            <a:spLocks/>
          </p:cNvSpPr>
          <p:nvPr/>
        </p:nvSpPr>
        <p:spPr>
          <a:xfrm>
            <a:off x="14967153" y="999127"/>
            <a:ext cx="8616746" cy="9271018"/>
          </a:xfrm>
          <a:prstGeom prst="rect">
            <a:avLst/>
          </a:prstGeom>
        </p:spPr>
        <p:style>
          <a:lnRef idx="2">
            <a:schemeClr val="accent4"/>
          </a:lnRef>
          <a:fillRef idx="1">
            <a:schemeClr val="lt1"/>
          </a:fillRef>
          <a:effectRef idx="0">
            <a:schemeClr val="accent4"/>
          </a:effectRef>
          <a:fontRef idx="minor">
            <a:schemeClr val="dk1"/>
          </a:fontRef>
        </p:style>
        <p:txBody>
          <a:bodyPr vert="horz" lIns="182880" tIns="91440" rIns="182880" bIns="9144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934" b="1" dirty="0"/>
              <a:t>Population-based incidence of optic neuritis in the era of aquaporin-4 and </a:t>
            </a:r>
            <a:r>
              <a:rPr lang="pt-BR" sz="2934" b="1" dirty="0" err="1"/>
              <a:t>myelin</a:t>
            </a:r>
            <a:r>
              <a:rPr lang="pt-BR" sz="2934" b="1" dirty="0"/>
              <a:t> </a:t>
            </a:r>
            <a:r>
              <a:rPr lang="pt-BR" sz="2934" b="1" dirty="0" err="1"/>
              <a:t>oligodendrocyte</a:t>
            </a:r>
            <a:r>
              <a:rPr lang="pt-BR" sz="2934" b="1" dirty="0"/>
              <a:t> </a:t>
            </a:r>
            <a:r>
              <a:rPr lang="pt-BR" sz="2934" b="1" dirty="0" err="1"/>
              <a:t>glycoprotein</a:t>
            </a:r>
            <a:r>
              <a:rPr lang="pt-BR" sz="2934" b="1" dirty="0"/>
              <a:t> </a:t>
            </a:r>
            <a:r>
              <a:rPr lang="pt-BR" sz="2934" b="1" dirty="0" err="1"/>
              <a:t>antibodies</a:t>
            </a:r>
            <a:endParaRPr lang="pt-BR" sz="2934" dirty="0"/>
          </a:p>
          <a:p>
            <a:pPr marL="0" indent="0">
              <a:buNone/>
            </a:pPr>
            <a:endParaRPr lang="pt-BR" sz="4800" dirty="0"/>
          </a:p>
          <a:p>
            <a:r>
              <a:rPr lang="pt-BR" sz="4800" dirty="0">
                <a:highlight>
                  <a:srgbClr val="FFDAFE"/>
                </a:highlight>
              </a:rPr>
              <a:t>MS in 57%</a:t>
            </a:r>
          </a:p>
          <a:p>
            <a:r>
              <a:rPr lang="pt-BR" sz="4800" dirty="0" err="1"/>
              <a:t>Idiopathic</a:t>
            </a:r>
            <a:r>
              <a:rPr lang="pt-BR" sz="4800" dirty="0"/>
              <a:t> 29%</a:t>
            </a:r>
          </a:p>
          <a:p>
            <a:r>
              <a:rPr lang="pt-BR" sz="4800" dirty="0">
                <a:solidFill>
                  <a:schemeClr val="bg1"/>
                </a:solidFill>
                <a:highlight>
                  <a:srgbClr val="800080"/>
                </a:highlight>
              </a:rPr>
              <a:t>MOGAD 5% </a:t>
            </a:r>
          </a:p>
          <a:p>
            <a:r>
              <a:rPr lang="pt-BR" sz="4800" dirty="0">
                <a:solidFill>
                  <a:schemeClr val="bg1"/>
                </a:solidFill>
                <a:highlight>
                  <a:srgbClr val="800080"/>
                </a:highlight>
              </a:rPr>
              <a:t>NMOSD  5%</a:t>
            </a:r>
          </a:p>
          <a:p>
            <a:r>
              <a:rPr lang="pt-BR" sz="4800" dirty="0" err="1"/>
              <a:t>Infectious</a:t>
            </a:r>
            <a:r>
              <a:rPr lang="pt-BR" sz="4800" dirty="0"/>
              <a:t> </a:t>
            </a:r>
            <a:r>
              <a:rPr lang="pt-BR" sz="4800" dirty="0" err="1"/>
              <a:t>type</a:t>
            </a:r>
            <a:r>
              <a:rPr lang="pt-BR" sz="4800" dirty="0"/>
              <a:t>  2%, </a:t>
            </a:r>
          </a:p>
          <a:p>
            <a:r>
              <a:rPr lang="pt-BR" sz="4800" dirty="0" err="1"/>
              <a:t>Sarcoidosis</a:t>
            </a:r>
            <a:r>
              <a:rPr lang="pt-BR" sz="4800" dirty="0"/>
              <a:t>  2%, </a:t>
            </a:r>
          </a:p>
          <a:p>
            <a:r>
              <a:rPr lang="pt-BR" sz="4800" dirty="0" err="1"/>
              <a:t>Medication-related</a:t>
            </a:r>
            <a:r>
              <a:rPr lang="pt-BR" sz="4800" dirty="0"/>
              <a:t> 1%</a:t>
            </a:r>
          </a:p>
        </p:txBody>
      </p:sp>
      <p:sp>
        <p:nvSpPr>
          <p:cNvPr id="14" name="Retângulo 13">
            <a:extLst>
              <a:ext uri="{FF2B5EF4-FFF2-40B4-BE49-F238E27FC236}">
                <a16:creationId xmlns:a16="http://schemas.microsoft.com/office/drawing/2014/main" id="{95AC3A0C-F95D-4CEA-8A1B-E87EE6D45458}"/>
              </a:ext>
            </a:extLst>
          </p:cNvPr>
          <p:cNvSpPr/>
          <p:nvPr/>
        </p:nvSpPr>
        <p:spPr>
          <a:xfrm>
            <a:off x="14967154" y="10270148"/>
            <a:ext cx="8971480" cy="3082895"/>
          </a:xfrm>
          <a:prstGeom prst="rect">
            <a:avLst/>
          </a:prstGeom>
          <a:solidFill>
            <a:schemeClr val="accent4">
              <a:lumMod val="75000"/>
            </a:schemeClr>
          </a:solidFill>
        </p:spPr>
        <p:txBody>
          <a:bodyPr wrap="square">
            <a:spAutoFit/>
          </a:bodyPr>
          <a:lstStyle/>
          <a:p>
            <a:r>
              <a:rPr lang="pt-BR" sz="3200" dirty="0">
                <a:latin typeface="ClassicalGaramondBT" charset="0"/>
              </a:rPr>
              <a:t>Isolada NO: </a:t>
            </a:r>
          </a:p>
          <a:p>
            <a:r>
              <a:rPr lang="pt-BR" sz="3200" dirty="0">
                <a:latin typeface="ClassicalGaramondBT" charset="0"/>
              </a:rPr>
              <a:t>MOG-</a:t>
            </a:r>
            <a:r>
              <a:rPr lang="pt-BR" sz="3200" dirty="0" err="1">
                <a:latin typeface="ClassicalGaramondBT" charset="0"/>
              </a:rPr>
              <a:t>Ab</a:t>
            </a:r>
            <a:r>
              <a:rPr lang="pt-BR" sz="3200" dirty="0">
                <a:latin typeface="ClassicalGaramondBT" charset="0"/>
              </a:rPr>
              <a:t> </a:t>
            </a:r>
            <a:r>
              <a:rPr lang="pt-BR" sz="3200" dirty="0" err="1">
                <a:latin typeface="ClassicalGaramondBT" charset="0"/>
              </a:rPr>
              <a:t>prevalence</a:t>
            </a:r>
            <a:r>
              <a:rPr lang="pt-BR" sz="3200" dirty="0">
                <a:latin typeface="ClassicalGaramondBT" charset="0"/>
              </a:rPr>
              <a:t> : 2% - 4% 14%</a:t>
            </a:r>
          </a:p>
          <a:p>
            <a:r>
              <a:rPr lang="pt-BR" sz="3200" dirty="0">
                <a:latin typeface="ClassicalGaramondBT" charset="0"/>
              </a:rPr>
              <a:t>AQP4-Ab </a:t>
            </a:r>
            <a:r>
              <a:rPr lang="pt-BR" sz="3200" dirty="0" err="1">
                <a:latin typeface="ClassicalGaramondBT" charset="0"/>
              </a:rPr>
              <a:t>prevalence</a:t>
            </a:r>
            <a:r>
              <a:rPr lang="pt-BR" sz="3200" dirty="0">
                <a:latin typeface="ClassicalGaramondBT" charset="0"/>
              </a:rPr>
              <a:t> : 0 – 2 – 5 – 9%%. </a:t>
            </a:r>
            <a:endParaRPr lang="pt-BR" sz="3200" dirty="0"/>
          </a:p>
        </p:txBody>
      </p:sp>
      <p:sp>
        <p:nvSpPr>
          <p:cNvPr id="2" name="Título 1">
            <a:extLst>
              <a:ext uri="{FF2B5EF4-FFF2-40B4-BE49-F238E27FC236}">
                <a16:creationId xmlns:a16="http://schemas.microsoft.com/office/drawing/2014/main" id="{C71F1BA3-9215-F5F9-F80E-90D1E203C51D}"/>
              </a:ext>
            </a:extLst>
          </p:cNvPr>
          <p:cNvSpPr>
            <a:spLocks noGrp="1"/>
          </p:cNvSpPr>
          <p:nvPr>
            <p:ph type="title"/>
          </p:nvPr>
        </p:nvSpPr>
        <p:spPr>
          <a:xfrm>
            <a:off x="791609" y="477781"/>
            <a:ext cx="18148274" cy="1213960"/>
          </a:xfrm>
        </p:spPr>
        <p:txBody>
          <a:bodyPr>
            <a:normAutofit/>
          </a:bodyPr>
          <a:lstStyle/>
          <a:p>
            <a:pPr algn="l"/>
            <a:r>
              <a:rPr lang="pt-BR" sz="5600" dirty="0"/>
              <a:t>Por que o  exemplo da NEURITE ÓPTICA....</a:t>
            </a:r>
            <a:endParaRPr lang="en-US" sz="5600" dirty="0"/>
          </a:p>
        </p:txBody>
      </p:sp>
    </p:spTree>
    <p:extLst>
      <p:ext uri="{BB962C8B-B14F-4D97-AF65-F5344CB8AC3E}">
        <p14:creationId xmlns:p14="http://schemas.microsoft.com/office/powerpoint/2010/main" val="57462707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Retângulo"/>
          <p:cNvSpPr/>
          <p:nvPr/>
        </p:nvSpPr>
        <p:spPr>
          <a:xfrm>
            <a:off x="12107647" y="12033832"/>
            <a:ext cx="12452761" cy="1748223"/>
          </a:xfrm>
          <a:prstGeom prst="rect">
            <a:avLst/>
          </a:prstGeom>
          <a:solidFill>
            <a:srgbClr val="15371B"/>
          </a:solidFill>
          <a:ln w="12700">
            <a:miter lim="400000"/>
          </a:ln>
        </p:spPr>
        <p:txBody>
          <a:bodyPr lIns="0" tIns="0" rIns="0" bIns="0" anchor="ctr"/>
          <a:lstStyle/>
          <a:p>
            <a:pPr algn="ctr">
              <a:spcBef>
                <a:spcPts val="0"/>
              </a:spcBef>
              <a:defRPr sz="3200">
                <a:solidFill>
                  <a:srgbClr val="215027"/>
                </a:solidFill>
                <a:latin typeface="+mn-lt"/>
                <a:ea typeface="+mn-ea"/>
                <a:cs typeface="+mn-cs"/>
                <a:sym typeface="Helvetica Neue Medium"/>
              </a:defRPr>
            </a:pPr>
            <a:endParaRPr/>
          </a:p>
        </p:txBody>
      </p:sp>
      <p:sp>
        <p:nvSpPr>
          <p:cNvPr id="145" name="Retângulo"/>
          <p:cNvSpPr/>
          <p:nvPr/>
        </p:nvSpPr>
        <p:spPr>
          <a:xfrm>
            <a:off x="12274287" y="12200078"/>
            <a:ext cx="12119483" cy="1569278"/>
          </a:xfrm>
          <a:prstGeom prst="rect">
            <a:avLst/>
          </a:prstGeom>
          <a:solidFill>
            <a:srgbClr val="2F693F"/>
          </a:solidFill>
          <a:ln w="12700">
            <a:miter lim="400000"/>
          </a:ln>
        </p:spPr>
        <p:txBody>
          <a:bodyPr lIns="0" tIns="0" rIns="0" bIns="0" anchor="ctr"/>
          <a:lstStyle/>
          <a:p>
            <a:pPr algn="ctr">
              <a:spcBef>
                <a:spcPts val="0"/>
              </a:spcBef>
              <a:defRPr sz="3200">
                <a:solidFill>
                  <a:srgbClr val="FFFFFF"/>
                </a:solidFill>
                <a:latin typeface="+mn-lt"/>
                <a:ea typeface="+mn-ea"/>
                <a:cs typeface="+mn-cs"/>
                <a:sym typeface="Helvetica Neue Medium"/>
              </a:defRPr>
            </a:pPr>
            <a:endParaRPr/>
          </a:p>
        </p:txBody>
      </p:sp>
      <p:pic>
        <p:nvPicPr>
          <p:cNvPr id="146" name="Imagem" descr="Imagem"/>
          <p:cNvPicPr>
            <a:picLocks noChangeAspect="1"/>
          </p:cNvPicPr>
          <p:nvPr/>
        </p:nvPicPr>
        <p:blipFill>
          <a:blip r:embed="rId2"/>
          <a:stretch>
            <a:fillRect/>
          </a:stretch>
        </p:blipFill>
        <p:spPr>
          <a:xfrm>
            <a:off x="1062666" y="12365920"/>
            <a:ext cx="720426" cy="720425"/>
          </a:xfrm>
          <a:prstGeom prst="rect">
            <a:avLst/>
          </a:prstGeom>
          <a:ln w="12700">
            <a:miter lim="400000"/>
          </a:ln>
        </p:spPr>
      </p:pic>
      <p:sp>
        <p:nvSpPr>
          <p:cNvPr id="147" name="coalizaonmo@gmail.com"/>
          <p:cNvSpPr txBox="1"/>
          <p:nvPr/>
        </p:nvSpPr>
        <p:spPr>
          <a:xfrm>
            <a:off x="2032729" y="12433549"/>
            <a:ext cx="4820830" cy="5851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3300"/>
            </a:lvl1pPr>
          </a:lstStyle>
          <a:p>
            <a:r>
              <a:t>coalizaonmo@gmail.com</a:t>
            </a:r>
          </a:p>
        </p:txBody>
      </p:sp>
      <p:pic>
        <p:nvPicPr>
          <p:cNvPr id="148" name="Imagem" descr="Imagem"/>
          <p:cNvPicPr>
            <a:picLocks noChangeAspect="1"/>
          </p:cNvPicPr>
          <p:nvPr/>
        </p:nvPicPr>
        <p:blipFill>
          <a:blip r:embed="rId3"/>
          <a:stretch>
            <a:fillRect/>
          </a:stretch>
        </p:blipFill>
        <p:spPr>
          <a:xfrm>
            <a:off x="12262939" y="11948909"/>
            <a:ext cx="12053034" cy="2071616"/>
          </a:xfrm>
          <a:prstGeom prst="rect">
            <a:avLst/>
          </a:prstGeom>
          <a:ln w="12700">
            <a:miter lim="400000"/>
          </a:ln>
        </p:spPr>
      </p:pic>
      <p:pic>
        <p:nvPicPr>
          <p:cNvPr id="149" name="COALIZÃO-NMO---verde.png" descr="COALIZÃO-NMO---verde.png"/>
          <p:cNvPicPr>
            <a:picLocks noChangeAspect="1"/>
          </p:cNvPicPr>
          <p:nvPr/>
        </p:nvPicPr>
        <p:blipFill>
          <a:blip r:embed="rId4"/>
          <a:stretch>
            <a:fillRect/>
          </a:stretch>
        </p:blipFill>
        <p:spPr>
          <a:xfrm>
            <a:off x="20676804" y="44938"/>
            <a:ext cx="3883604" cy="2071616"/>
          </a:xfrm>
          <a:prstGeom prst="rect">
            <a:avLst/>
          </a:prstGeom>
          <a:ln w="12700">
            <a:miter lim="400000"/>
          </a:ln>
        </p:spPr>
      </p:pic>
      <p:sp>
        <p:nvSpPr>
          <p:cNvPr id="8" name="Título 1">
            <a:extLst>
              <a:ext uri="{FF2B5EF4-FFF2-40B4-BE49-F238E27FC236}">
                <a16:creationId xmlns:a16="http://schemas.microsoft.com/office/drawing/2014/main" id="{21710A54-445A-466A-9EE2-47A18D7C2615}"/>
              </a:ext>
            </a:extLst>
          </p:cNvPr>
          <p:cNvSpPr>
            <a:spLocks noGrp="1"/>
          </p:cNvSpPr>
          <p:nvPr>
            <p:ph type="title"/>
          </p:nvPr>
        </p:nvSpPr>
        <p:spPr>
          <a:xfrm>
            <a:off x="863598" y="1661623"/>
            <a:ext cx="22301204" cy="2118210"/>
          </a:xfrm>
          <a:solidFill>
            <a:srgbClr val="006600"/>
          </a:solidFill>
        </p:spPr>
        <p:txBody>
          <a:bodyPr/>
          <a:lstStyle/>
          <a:p>
            <a:pPr algn="ctr"/>
            <a:r>
              <a:rPr lang="pt-BR" sz="4800" dirty="0">
                <a:solidFill>
                  <a:schemeClr val="bg1"/>
                </a:solidFill>
              </a:rPr>
              <a:t>Por que discutir aqui o impacto da doença do espectro da </a:t>
            </a:r>
            <a:r>
              <a:rPr lang="pt-BR" sz="4800" dirty="0" err="1">
                <a:solidFill>
                  <a:schemeClr val="bg1"/>
                </a:solidFill>
              </a:rPr>
              <a:t>neuromielite</a:t>
            </a:r>
            <a:r>
              <a:rPr lang="pt-BR" sz="4800" dirty="0">
                <a:solidFill>
                  <a:schemeClr val="bg1"/>
                </a:solidFill>
              </a:rPr>
              <a:t> óptica (DENMO) ?</a:t>
            </a:r>
          </a:p>
        </p:txBody>
      </p:sp>
      <p:sp>
        <p:nvSpPr>
          <p:cNvPr id="9" name="Espaço Reservado para Texto 2">
            <a:extLst>
              <a:ext uri="{FF2B5EF4-FFF2-40B4-BE49-F238E27FC236}">
                <a16:creationId xmlns:a16="http://schemas.microsoft.com/office/drawing/2014/main" id="{571DF009-516A-4FAB-BA5D-4F9A12B658B5}"/>
              </a:ext>
            </a:extLst>
          </p:cNvPr>
          <p:cNvSpPr>
            <a:spLocks noGrp="1"/>
          </p:cNvSpPr>
          <p:nvPr>
            <p:ph type="body" idx="1"/>
          </p:nvPr>
        </p:nvSpPr>
        <p:spPr>
          <a:xfrm>
            <a:off x="863600" y="3997077"/>
            <a:ext cx="22656800" cy="7920000"/>
          </a:xfrm>
          <a:solidFill>
            <a:srgbClr val="006600"/>
          </a:solidFill>
        </p:spPr>
        <p:txBody>
          <a:bodyPr>
            <a:normAutofit lnSpcReduction="10000"/>
          </a:bodyPr>
          <a:lstStyle/>
          <a:p>
            <a:pPr marL="203200" indent="0">
              <a:buNone/>
            </a:pPr>
            <a:endParaRPr lang="pt-BR" dirty="0">
              <a:solidFill>
                <a:schemeClr val="bg1"/>
              </a:solidFill>
            </a:endParaRPr>
          </a:p>
          <a:p>
            <a:r>
              <a:rPr lang="pt-BR" dirty="0">
                <a:solidFill>
                  <a:schemeClr val="accent3">
                    <a:lumMod val="50000"/>
                  </a:schemeClr>
                </a:solidFill>
              </a:rPr>
              <a:t> O que todo indivíduo PRECISA saber sobre essas doenças?</a:t>
            </a:r>
          </a:p>
          <a:p>
            <a:endParaRPr lang="pt-BR" dirty="0">
              <a:solidFill>
                <a:schemeClr val="accent3">
                  <a:lumMod val="50000"/>
                </a:schemeClr>
              </a:solidFill>
            </a:endParaRPr>
          </a:p>
          <a:p>
            <a:endParaRPr lang="pt-BR" dirty="0">
              <a:solidFill>
                <a:schemeClr val="bg1"/>
              </a:solidFill>
            </a:endParaRPr>
          </a:p>
          <a:p>
            <a:r>
              <a:rPr lang="pt-BR" dirty="0">
                <a:solidFill>
                  <a:schemeClr val="bg1"/>
                </a:solidFill>
              </a:rPr>
              <a:t>O que o político e o gestor em saúde pública PRECISA saber sobre essas doenças? </a:t>
            </a:r>
          </a:p>
          <a:p>
            <a:endParaRPr lang="pt-BR" dirty="0">
              <a:solidFill>
                <a:schemeClr val="bg1"/>
              </a:solidFill>
            </a:endParaRPr>
          </a:p>
          <a:p>
            <a:endParaRPr lang="pt-BR" dirty="0">
              <a:solidFill>
                <a:srgbClr val="006600"/>
              </a:solidFill>
            </a:endParaRPr>
          </a:p>
          <a:p>
            <a:r>
              <a:rPr lang="pt-BR" dirty="0">
                <a:solidFill>
                  <a:srgbClr val="006600"/>
                </a:solidFill>
              </a:rPr>
              <a:t>Como as políticas públicas em saúde impactam na vida da pessoa que convive com DENMO?</a:t>
            </a:r>
          </a:p>
          <a:p>
            <a:pPr lvl="1"/>
            <a:endParaRPr lang="pt-BR" dirty="0">
              <a:solidFill>
                <a:schemeClr val="bg1"/>
              </a:solidFill>
            </a:endParaRPr>
          </a:p>
          <a:p>
            <a:pPr lvl="1"/>
            <a:endParaRPr lang="pt-BR" dirty="0">
              <a:solidFill>
                <a:schemeClr val="bg1"/>
              </a:solidFill>
            </a:endParaRPr>
          </a:p>
          <a:p>
            <a:pPr marL="203200" indent="0">
              <a:buNone/>
            </a:pPr>
            <a:endParaRPr lang="pt-BR" dirty="0">
              <a:solidFill>
                <a:schemeClr val="bg1"/>
              </a:solidFill>
            </a:endParaRPr>
          </a:p>
        </p:txBody>
      </p:sp>
    </p:spTree>
    <p:extLst>
      <p:ext uri="{BB962C8B-B14F-4D97-AF65-F5344CB8AC3E}">
        <p14:creationId xmlns:p14="http://schemas.microsoft.com/office/powerpoint/2010/main" val="164235530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p:cNvPicPr>
            <a:picLocks noChangeAspect="1"/>
          </p:cNvPicPr>
          <p:nvPr/>
        </p:nvPicPr>
        <p:blipFill>
          <a:blip r:embed="rId2"/>
          <a:stretch>
            <a:fillRect/>
          </a:stretch>
        </p:blipFill>
        <p:spPr>
          <a:xfrm>
            <a:off x="10963257" y="1979935"/>
            <a:ext cx="10145422" cy="1866802"/>
          </a:xfrm>
          <a:prstGeom prst="rect">
            <a:avLst/>
          </a:prstGeom>
        </p:spPr>
      </p:pic>
      <p:pic>
        <p:nvPicPr>
          <p:cNvPr id="4" name="Imagem 3"/>
          <p:cNvPicPr>
            <a:picLocks noChangeAspect="1"/>
          </p:cNvPicPr>
          <p:nvPr/>
        </p:nvPicPr>
        <p:blipFill>
          <a:blip r:embed="rId3"/>
          <a:stretch>
            <a:fillRect/>
          </a:stretch>
        </p:blipFill>
        <p:spPr>
          <a:xfrm>
            <a:off x="10498198" y="3846737"/>
            <a:ext cx="13137054" cy="7399330"/>
          </a:xfrm>
          <a:prstGeom prst="rect">
            <a:avLst/>
          </a:prstGeom>
        </p:spPr>
      </p:pic>
      <p:sp>
        <p:nvSpPr>
          <p:cNvPr id="5" name="Retângulo 4"/>
          <p:cNvSpPr/>
          <p:nvPr/>
        </p:nvSpPr>
        <p:spPr>
          <a:xfrm>
            <a:off x="1429166" y="2923426"/>
            <a:ext cx="8603976" cy="6539226"/>
          </a:xfrm>
          <a:prstGeom prst="rect">
            <a:avLst/>
          </a:prstGeom>
          <a:solidFill>
            <a:srgbClr val="006600"/>
          </a:solidFill>
        </p:spPr>
        <p:txBody>
          <a:bodyPr wrap="square">
            <a:spAutoFit/>
          </a:bodyPr>
          <a:lstStyle/>
          <a:p>
            <a:pPr marL="387898" indent="-387898" defTabSz="509348">
              <a:lnSpc>
                <a:spcPct val="81000"/>
              </a:lnSpc>
              <a:spcBef>
                <a:spcPts val="3600"/>
              </a:spcBef>
              <a:buSzPct val="75000"/>
              <a:buFontTx/>
              <a:buChar char="•"/>
              <a:defRPr sz="1612">
                <a:effectLst/>
                <a:uFillTx/>
                <a:latin typeface="Helvetica Light"/>
                <a:ea typeface="Helvetica Light"/>
                <a:cs typeface="Helvetica Light"/>
                <a:sym typeface="Helvetica Light"/>
              </a:defRPr>
            </a:pPr>
            <a:r>
              <a:rPr lang="pt-BR" sz="3224" dirty="0">
                <a:solidFill>
                  <a:schemeClr val="bg1"/>
                </a:solidFill>
              </a:rPr>
              <a:t>Global meta-análise  </a:t>
            </a:r>
          </a:p>
          <a:p>
            <a:pPr marL="954826" lvl="1" indent="-387898" defTabSz="509348">
              <a:lnSpc>
                <a:spcPct val="81000"/>
              </a:lnSpc>
              <a:spcBef>
                <a:spcPts val="3600"/>
              </a:spcBef>
              <a:buSzPct val="75000"/>
              <a:buFontTx/>
              <a:buChar char="•"/>
              <a:defRPr sz="1612" b="1">
                <a:solidFill>
                  <a:srgbClr val="FF6400"/>
                </a:solidFill>
                <a:effectLst/>
                <a:uFillTx/>
                <a:latin typeface="+mn-lt"/>
                <a:ea typeface="+mn-ea"/>
                <a:cs typeface="+mn-cs"/>
                <a:sym typeface="Helvetica"/>
              </a:defRPr>
            </a:pPr>
            <a:r>
              <a:rPr lang="pt-BR" sz="3224" dirty="0" err="1">
                <a:solidFill>
                  <a:schemeClr val="bg1"/>
                </a:solidFill>
              </a:rPr>
              <a:t>Incidencia</a:t>
            </a:r>
            <a:r>
              <a:rPr lang="pt-BR" sz="3224" dirty="0">
                <a:solidFill>
                  <a:schemeClr val="bg1"/>
                </a:solidFill>
              </a:rPr>
              <a:t>:</a:t>
            </a:r>
          </a:p>
          <a:p>
            <a:pPr marL="566928" lvl="1" defTabSz="509348">
              <a:lnSpc>
                <a:spcPct val="81000"/>
              </a:lnSpc>
              <a:spcBef>
                <a:spcPts val="3600"/>
              </a:spcBef>
              <a:buSzPct val="75000"/>
              <a:defRPr sz="1612" b="1">
                <a:solidFill>
                  <a:srgbClr val="FF6400"/>
                </a:solidFill>
                <a:effectLst/>
                <a:uFillTx/>
                <a:latin typeface="+mn-lt"/>
                <a:ea typeface="+mn-ea"/>
                <a:cs typeface="+mn-cs"/>
                <a:sym typeface="Helvetica"/>
              </a:defRPr>
            </a:pPr>
            <a:r>
              <a:rPr lang="pt-BR" sz="3224" dirty="0">
                <a:solidFill>
                  <a:schemeClr val="bg1"/>
                </a:solidFill>
              </a:rPr>
              <a:t> 0,053 a 0,4 /100.000 </a:t>
            </a:r>
            <a:r>
              <a:rPr lang="pt-BR" sz="3224" dirty="0" err="1">
                <a:solidFill>
                  <a:schemeClr val="bg1"/>
                </a:solidFill>
              </a:rPr>
              <a:t>hab</a:t>
            </a:r>
            <a:r>
              <a:rPr lang="pt-BR" sz="3224" dirty="0">
                <a:solidFill>
                  <a:schemeClr val="bg1"/>
                </a:solidFill>
              </a:rPr>
              <a:t>/</a:t>
            </a:r>
            <a:r>
              <a:rPr lang="pt-BR" sz="3224" dirty="0" err="1">
                <a:solidFill>
                  <a:schemeClr val="bg1"/>
                </a:solidFill>
              </a:rPr>
              <a:t>year</a:t>
            </a:r>
            <a:endParaRPr lang="pt-BR" sz="3224" dirty="0">
              <a:solidFill>
                <a:schemeClr val="bg1"/>
              </a:solidFill>
            </a:endParaRPr>
          </a:p>
          <a:p>
            <a:pPr marL="954826" lvl="1" indent="-387898" defTabSz="509348">
              <a:lnSpc>
                <a:spcPct val="81000"/>
              </a:lnSpc>
              <a:spcBef>
                <a:spcPts val="3600"/>
              </a:spcBef>
              <a:buSzPct val="75000"/>
              <a:buFontTx/>
              <a:buChar char="•"/>
              <a:defRPr sz="1612" b="1">
                <a:solidFill>
                  <a:srgbClr val="FF6400"/>
                </a:solidFill>
                <a:effectLst/>
                <a:uFillTx/>
                <a:latin typeface="+mn-lt"/>
                <a:ea typeface="+mn-ea"/>
                <a:cs typeface="+mn-cs"/>
                <a:sym typeface="Helvetica"/>
              </a:defRPr>
            </a:pPr>
            <a:r>
              <a:rPr lang="pt-BR" sz="3224" dirty="0" err="1">
                <a:solidFill>
                  <a:schemeClr val="bg1"/>
                </a:solidFill>
              </a:rPr>
              <a:t>Prevalencia</a:t>
            </a:r>
            <a:r>
              <a:rPr lang="pt-BR" sz="3224" dirty="0">
                <a:solidFill>
                  <a:schemeClr val="bg1"/>
                </a:solidFill>
              </a:rPr>
              <a:t> </a:t>
            </a:r>
          </a:p>
          <a:p>
            <a:pPr marL="566928" lvl="1" defTabSz="509348">
              <a:lnSpc>
                <a:spcPct val="81000"/>
              </a:lnSpc>
              <a:spcBef>
                <a:spcPts val="3600"/>
              </a:spcBef>
              <a:buSzPct val="75000"/>
              <a:defRPr sz="1612" b="1">
                <a:solidFill>
                  <a:srgbClr val="FF6400"/>
                </a:solidFill>
                <a:effectLst/>
                <a:uFillTx/>
                <a:latin typeface="+mn-lt"/>
                <a:ea typeface="+mn-ea"/>
                <a:cs typeface="+mn-cs"/>
                <a:sym typeface="Helvetica"/>
              </a:defRPr>
            </a:pPr>
            <a:r>
              <a:rPr lang="pt-BR" sz="3224" dirty="0">
                <a:solidFill>
                  <a:schemeClr val="bg1"/>
                </a:solidFill>
              </a:rPr>
              <a:t>0,5 a 4,4 /100.000 </a:t>
            </a:r>
            <a:r>
              <a:rPr lang="pt-BR" sz="3224" dirty="0" err="1">
                <a:solidFill>
                  <a:schemeClr val="bg1"/>
                </a:solidFill>
              </a:rPr>
              <a:t>hab</a:t>
            </a:r>
            <a:r>
              <a:rPr lang="pt-BR" sz="3224" dirty="0">
                <a:solidFill>
                  <a:schemeClr val="bg1"/>
                </a:solidFill>
              </a:rPr>
              <a:t>/</a:t>
            </a:r>
            <a:r>
              <a:rPr lang="pt-BR" sz="3224" dirty="0" err="1">
                <a:solidFill>
                  <a:schemeClr val="bg1"/>
                </a:solidFill>
              </a:rPr>
              <a:t>year</a:t>
            </a:r>
            <a:endParaRPr lang="pt-BR" sz="3224" dirty="0">
              <a:solidFill>
                <a:schemeClr val="bg1"/>
              </a:solidFill>
            </a:endParaRPr>
          </a:p>
          <a:p>
            <a:pPr marL="387898" indent="-387898" defTabSz="509348">
              <a:lnSpc>
                <a:spcPct val="81000"/>
              </a:lnSpc>
              <a:spcBef>
                <a:spcPts val="3600"/>
              </a:spcBef>
              <a:buSzPct val="75000"/>
              <a:buFontTx/>
              <a:buChar char="•"/>
              <a:defRPr sz="1612">
                <a:effectLst/>
                <a:uFillTx/>
                <a:latin typeface="Helvetica Light"/>
                <a:ea typeface="Helvetica Light"/>
                <a:cs typeface="Helvetica Light"/>
                <a:sym typeface="Helvetica Light"/>
              </a:defRPr>
            </a:pPr>
            <a:r>
              <a:rPr lang="pt-BR" sz="3224" dirty="0">
                <a:solidFill>
                  <a:schemeClr val="bg1"/>
                </a:solidFill>
              </a:rPr>
              <a:t>Idade de inicio : 3a-4a. </a:t>
            </a:r>
          </a:p>
          <a:p>
            <a:pPr marL="387898" indent="-387898" defTabSz="509348">
              <a:lnSpc>
                <a:spcPct val="81000"/>
              </a:lnSpc>
              <a:spcBef>
                <a:spcPts val="3600"/>
              </a:spcBef>
              <a:buSzPct val="75000"/>
              <a:buFontTx/>
              <a:buChar char="•"/>
              <a:defRPr sz="1612">
                <a:effectLst/>
                <a:uFillTx/>
                <a:latin typeface="Helvetica Light"/>
                <a:ea typeface="Helvetica Light"/>
                <a:cs typeface="Helvetica Light"/>
                <a:sym typeface="Helvetica Light"/>
              </a:defRPr>
            </a:pPr>
            <a:r>
              <a:rPr lang="pt-BR" sz="3224" dirty="0" err="1">
                <a:solidFill>
                  <a:schemeClr val="bg1"/>
                </a:solidFill>
              </a:rPr>
              <a:t>Genero</a:t>
            </a:r>
            <a:r>
              <a:rPr lang="pt-BR" sz="3224" dirty="0">
                <a:solidFill>
                  <a:schemeClr val="bg1"/>
                </a:solidFill>
              </a:rPr>
              <a:t>: 9:1 (</a:t>
            </a:r>
            <a:r>
              <a:rPr lang="pt-BR" sz="3224" dirty="0" err="1">
                <a:solidFill>
                  <a:schemeClr val="bg1"/>
                </a:solidFill>
              </a:rPr>
              <a:t>fem:mal</a:t>
            </a:r>
            <a:r>
              <a:rPr lang="pt-BR" sz="3224" dirty="0">
                <a:solidFill>
                  <a:schemeClr val="bg1"/>
                </a:solidFill>
              </a:rPr>
              <a:t>).</a:t>
            </a:r>
          </a:p>
          <a:p>
            <a:pPr marL="387898" indent="-387898" defTabSz="509348">
              <a:lnSpc>
                <a:spcPct val="81000"/>
              </a:lnSpc>
              <a:spcBef>
                <a:spcPts val="3600"/>
              </a:spcBef>
              <a:buSzPct val="75000"/>
              <a:buFontTx/>
              <a:buChar char="•"/>
              <a:defRPr sz="1612">
                <a:effectLst/>
                <a:uFillTx/>
                <a:latin typeface="Helvetica Light"/>
                <a:ea typeface="Helvetica Light"/>
                <a:cs typeface="Helvetica Light"/>
                <a:sym typeface="Helvetica Light"/>
              </a:defRPr>
            </a:pPr>
            <a:r>
              <a:rPr lang="pt-BR" sz="3224" dirty="0">
                <a:solidFill>
                  <a:schemeClr val="bg1"/>
                </a:solidFill>
              </a:rPr>
              <a:t>Afro descendente , </a:t>
            </a:r>
            <a:r>
              <a:rPr lang="pt-BR" sz="3224" dirty="0" err="1">
                <a:solidFill>
                  <a:schemeClr val="bg1"/>
                </a:solidFill>
              </a:rPr>
              <a:t>Asiatica</a:t>
            </a:r>
            <a:r>
              <a:rPr lang="pt-BR" sz="3224" dirty="0">
                <a:solidFill>
                  <a:schemeClr val="bg1"/>
                </a:solidFill>
              </a:rPr>
              <a:t> &gt; </a:t>
            </a:r>
            <a:r>
              <a:rPr lang="pt-BR" sz="3224" dirty="0" err="1">
                <a:solidFill>
                  <a:schemeClr val="bg1"/>
                </a:solidFill>
              </a:rPr>
              <a:t>Caucasina</a:t>
            </a:r>
            <a:endParaRPr lang="pt-BR" sz="3224" dirty="0">
              <a:solidFill>
                <a:schemeClr val="bg1"/>
              </a:solidFill>
            </a:endParaRPr>
          </a:p>
        </p:txBody>
      </p:sp>
      <p:sp>
        <p:nvSpPr>
          <p:cNvPr id="6" name="Shape 274">
            <a:extLst>
              <a:ext uri="{FF2B5EF4-FFF2-40B4-BE49-F238E27FC236}">
                <a16:creationId xmlns:a16="http://schemas.microsoft.com/office/drawing/2014/main" id="{826F325F-DAED-4C06-B9E8-B99295B91C85}"/>
              </a:ext>
            </a:extLst>
          </p:cNvPr>
          <p:cNvSpPr txBox="1">
            <a:spLocks/>
          </p:cNvSpPr>
          <p:nvPr/>
        </p:nvSpPr>
        <p:spPr>
          <a:xfrm>
            <a:off x="775252" y="242645"/>
            <a:ext cx="22025113" cy="1737290"/>
          </a:xfrm>
          <a:prstGeom prst="rect">
            <a:avLst/>
          </a:prstGeom>
          <a:solidFill>
            <a:srgbClr val="006600"/>
          </a:solidFill>
          <a:ln>
            <a:noFill/>
          </a:ln>
        </p:spPr>
        <p:txBody>
          <a:bodyPr vert="horz" wrap="square" lIns="182850" tIns="182850" rIns="182850" bIns="18285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pt-BR" sz="4800" b="1" dirty="0">
                <a:solidFill>
                  <a:schemeClr val="bg1"/>
                </a:solidFill>
              </a:rPr>
              <a:t>Por que é importantes  saber  do IMPACTO EPIDEMIOLOGICO DA DENMO e outras doenças similares</a:t>
            </a:r>
          </a:p>
        </p:txBody>
      </p:sp>
      <p:pic>
        <p:nvPicPr>
          <p:cNvPr id="8" name="Imagem" descr="Imagem">
            <a:extLst>
              <a:ext uri="{FF2B5EF4-FFF2-40B4-BE49-F238E27FC236}">
                <a16:creationId xmlns:a16="http://schemas.microsoft.com/office/drawing/2014/main" id="{3BDDF86C-CF7A-4B43-A7A9-5DB4A1FE8985}"/>
              </a:ext>
            </a:extLst>
          </p:cNvPr>
          <p:cNvPicPr>
            <a:picLocks noChangeAspect="1"/>
          </p:cNvPicPr>
          <p:nvPr/>
        </p:nvPicPr>
        <p:blipFill>
          <a:blip r:embed="rId4"/>
          <a:stretch>
            <a:fillRect/>
          </a:stretch>
        </p:blipFill>
        <p:spPr>
          <a:xfrm>
            <a:off x="12262939" y="11948909"/>
            <a:ext cx="12053034" cy="2071616"/>
          </a:xfrm>
          <a:prstGeom prst="rect">
            <a:avLst/>
          </a:prstGeom>
          <a:ln w="12700">
            <a:miter lim="400000"/>
          </a:ln>
        </p:spPr>
      </p:pic>
    </p:spTree>
    <p:extLst>
      <p:ext uri="{BB962C8B-B14F-4D97-AF65-F5344CB8AC3E}">
        <p14:creationId xmlns:p14="http://schemas.microsoft.com/office/powerpoint/2010/main" val="1555540052"/>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07" name="image10.png"/>
          <p:cNvPicPr>
            <a:picLocks noChangeAspect="1"/>
          </p:cNvPicPr>
          <p:nvPr/>
        </p:nvPicPr>
        <p:blipFill>
          <a:blip r:embed="rId3"/>
          <a:stretch>
            <a:fillRect/>
          </a:stretch>
        </p:blipFill>
        <p:spPr>
          <a:xfrm>
            <a:off x="0" y="0"/>
            <a:ext cx="24384000" cy="13716000"/>
          </a:xfrm>
          <a:prstGeom prst="rect">
            <a:avLst/>
          </a:prstGeom>
          <a:ln w="12700">
            <a:miter lim="400000"/>
          </a:ln>
        </p:spPr>
      </p:pic>
      <p:sp>
        <p:nvSpPr>
          <p:cNvPr id="310" name="Shape 310"/>
          <p:cNvSpPr/>
          <p:nvPr/>
        </p:nvSpPr>
        <p:spPr>
          <a:xfrm>
            <a:off x="3190869" y="9578305"/>
            <a:ext cx="18145134" cy="2646874"/>
          </a:xfrm>
          <a:prstGeom prst="rect">
            <a:avLst/>
          </a:prstGeom>
          <a:solidFill>
            <a:srgbClr val="FFC000"/>
          </a:solidFill>
          <a:ln w="12700">
            <a:miter lim="400000"/>
          </a:ln>
          <a:extLst>
            <a:ext uri="{C572A759-6A51-4108-AA02-DFA0A04FC94B}">
              <ma14:wrappingTextBoxFlag xmlns="" xmlns:ma14="http://schemas.microsoft.com/office/mac/drawingml/2011/main" val="1"/>
            </a:ext>
          </a:extLst>
        </p:spPr>
        <p:txBody>
          <a:bodyPr lIns="91438" tIns="91438" rIns="91438" bIns="91438" anchor="ctr">
            <a:spAutoFit/>
          </a:bodyPr>
          <a:lstStyle>
            <a:lvl1pPr algn="ctr">
              <a:defRPr sz="4000">
                <a:solidFill>
                  <a:srgbClr val="FFFF00"/>
                </a:solidFill>
                <a:latin typeface="Batang"/>
                <a:ea typeface="Batang"/>
                <a:cs typeface="Batang"/>
                <a:sym typeface="Batang"/>
              </a:defRPr>
            </a:lvl1pPr>
          </a:lstStyle>
          <a:p>
            <a:r>
              <a:rPr sz="8000" dirty="0">
                <a:solidFill>
                  <a:schemeClr val="accent1">
                    <a:lumMod val="75000"/>
                  </a:schemeClr>
                </a:solidFill>
                <a:latin typeface="+mj-lt"/>
              </a:rPr>
              <a:t>2.5 </a:t>
            </a:r>
            <a:r>
              <a:rPr lang="pt-BR" sz="8000" dirty="0">
                <a:solidFill>
                  <a:schemeClr val="accent1">
                    <a:lumMod val="75000"/>
                  </a:schemeClr>
                </a:solidFill>
                <a:latin typeface="+mj-lt"/>
              </a:rPr>
              <a:t> a 3 </a:t>
            </a:r>
            <a:r>
              <a:rPr sz="8000" dirty="0">
                <a:solidFill>
                  <a:schemeClr val="accent1">
                    <a:lumMod val="75000"/>
                  </a:schemeClr>
                </a:solidFill>
                <a:latin typeface="+mj-lt"/>
              </a:rPr>
              <a:t>MILHÕES PESSOAS AFETADAS AO REDOR DO MUNDO</a:t>
            </a:r>
          </a:p>
        </p:txBody>
      </p:sp>
      <p:sp>
        <p:nvSpPr>
          <p:cNvPr id="315" name="Shape 315"/>
          <p:cNvSpPr/>
          <p:nvPr/>
        </p:nvSpPr>
        <p:spPr>
          <a:xfrm>
            <a:off x="3263899" y="13100055"/>
            <a:ext cx="18072102" cy="1372166"/>
          </a:xfrm>
          <a:prstGeom prst="rect">
            <a:avLst/>
          </a:prstGeom>
          <a:ln w="12700">
            <a:miter lim="400000"/>
          </a:ln>
          <a:extLst>
            <a:ext uri="{C572A759-6A51-4108-AA02-DFA0A04FC94B}">
              <ma14:wrappingTextBoxFlag xmlns="" xmlns:ma14="http://schemas.microsoft.com/office/mac/drawingml/2011/main" val="1"/>
            </a:ext>
          </a:extLst>
        </p:spPr>
        <p:txBody>
          <a:bodyPr lIns="91438" tIns="91438" rIns="91438" bIns="91438">
            <a:spAutoFit/>
          </a:bodyPr>
          <a:lstStyle/>
          <a:p>
            <a:pPr algn="r">
              <a:defRPr sz="700">
                <a:latin typeface="Arial"/>
                <a:ea typeface="Arial"/>
                <a:cs typeface="Arial"/>
                <a:sym typeface="Arial"/>
              </a:defRPr>
            </a:pPr>
            <a:r>
              <a:rPr sz="1400"/>
              <a:t>2. </a:t>
            </a:r>
            <a:r>
              <a:rPr sz="1400">
                <a:solidFill>
                  <a:srgbClr val="EEECE1"/>
                </a:solidFill>
              </a:rPr>
              <a:t>Rudick, R et al.; Multiple sclerosis and demyelinating conditions of the central nervous system. Cecil Textbook of medicine. 22nd ed. Philadelphia, Pa; Saunders, 2004.</a:t>
            </a:r>
          </a:p>
          <a:p>
            <a:pPr algn="r">
              <a:defRPr sz="700">
                <a:solidFill>
                  <a:srgbClr val="EEECE1"/>
                </a:solidFill>
                <a:latin typeface="Arial"/>
                <a:ea typeface="Arial"/>
                <a:cs typeface="Arial"/>
                <a:sym typeface="Arial"/>
              </a:defRPr>
            </a:pPr>
            <a:r>
              <a:rPr sz="1400"/>
              <a:t>3. Abbas, AK. Diseases of immunity. In Kumar, V et al. Robins and Cotran Pathologic Basis of Disease. 7 th ed.. Philadelphia: Elsevier Saunders, 2005. </a:t>
            </a:r>
          </a:p>
        </p:txBody>
      </p:sp>
      <p:grpSp>
        <p:nvGrpSpPr>
          <p:cNvPr id="8" name="Group 314">
            <a:extLst>
              <a:ext uri="{FF2B5EF4-FFF2-40B4-BE49-F238E27FC236}">
                <a16:creationId xmlns:a16="http://schemas.microsoft.com/office/drawing/2014/main" id="{7D0D2FF1-585B-44AF-A833-7DB19D5C0559}"/>
              </a:ext>
            </a:extLst>
          </p:cNvPr>
          <p:cNvGrpSpPr/>
          <p:nvPr/>
        </p:nvGrpSpPr>
        <p:grpSpPr>
          <a:xfrm>
            <a:off x="7048303" y="5772325"/>
            <a:ext cx="3995950" cy="2990558"/>
            <a:chOff x="25772" y="-279328"/>
            <a:chExt cx="1997972" cy="1495276"/>
          </a:xfrm>
          <a:solidFill>
            <a:srgbClr val="FFC000"/>
          </a:solidFill>
        </p:grpSpPr>
        <p:sp>
          <p:nvSpPr>
            <p:cNvPr id="9" name="Shape 312">
              <a:extLst>
                <a:ext uri="{FF2B5EF4-FFF2-40B4-BE49-F238E27FC236}">
                  <a16:creationId xmlns:a16="http://schemas.microsoft.com/office/drawing/2014/main" id="{6818ADED-E7A3-4999-A936-00C08A7226D3}"/>
                </a:ext>
              </a:extLst>
            </p:cNvPr>
            <p:cNvSpPr/>
            <p:nvPr/>
          </p:nvSpPr>
          <p:spPr>
            <a:xfrm>
              <a:off x="25772" y="0"/>
              <a:ext cx="1997972" cy="936627"/>
            </a:xfrm>
            <a:prstGeom prst="ellipse">
              <a:avLst/>
            </a:prstGeom>
            <a:grpFill/>
            <a:ln/>
          </p:spPr>
          <p:style>
            <a:lnRef idx="2">
              <a:schemeClr val="accent2">
                <a:shade val="50000"/>
              </a:schemeClr>
            </a:lnRef>
            <a:fillRef idx="1">
              <a:schemeClr val="accent2"/>
            </a:fillRef>
            <a:effectRef idx="0">
              <a:schemeClr val="accent2"/>
            </a:effectRef>
            <a:fontRef idx="minor">
              <a:schemeClr val="lt1"/>
            </a:fontRef>
          </p:style>
          <p:txBody>
            <a:bodyPr wrap="square" lIns="91438" tIns="91438" rIns="91438" bIns="91438" numCol="1" anchor="ctr">
              <a:noAutofit/>
            </a:bodyPr>
            <a:lstStyle/>
            <a:p>
              <a:pPr algn="ctr">
                <a:defRPr>
                  <a:solidFill>
                    <a:srgbClr val="FFFFFF"/>
                  </a:solidFill>
                </a:defRPr>
              </a:pPr>
              <a:endParaRPr sz="2800"/>
            </a:p>
          </p:txBody>
        </p:sp>
        <p:sp>
          <p:nvSpPr>
            <p:cNvPr id="10" name="Shape 313">
              <a:extLst>
                <a:ext uri="{FF2B5EF4-FFF2-40B4-BE49-F238E27FC236}">
                  <a16:creationId xmlns:a16="http://schemas.microsoft.com/office/drawing/2014/main" id="{B750F2D9-7DBA-4909-AB6F-98AEE0B4523F}"/>
                </a:ext>
              </a:extLst>
            </p:cNvPr>
            <p:cNvSpPr/>
            <p:nvPr/>
          </p:nvSpPr>
          <p:spPr>
            <a:xfrm>
              <a:off x="531495" y="-279328"/>
              <a:ext cx="1014448" cy="1495276"/>
            </a:xfrm>
            <a:prstGeom prst="rect">
              <a:avLst/>
            </a:prstGeom>
            <a:grpFill/>
            <a:ln>
              <a:noFill/>
            </a:ln>
            <a:extLst>
              <a:ext uri="{C572A759-6A51-4108-AA02-DFA0A04FC94B}">
                <ma14:wrappingTextBoxFlag xmlns="" xmlns:ma14="http://schemas.microsoft.com/office/mac/drawingml/2011/main" val="1"/>
              </a:ext>
            </a:extLst>
          </p:spPr>
          <p:style>
            <a:lnRef idx="2">
              <a:schemeClr val="accent2">
                <a:shade val="50000"/>
              </a:schemeClr>
            </a:lnRef>
            <a:fillRef idx="1">
              <a:schemeClr val="accent2"/>
            </a:fillRef>
            <a:effectRef idx="0">
              <a:schemeClr val="accent2"/>
            </a:effectRef>
            <a:fontRef idx="minor">
              <a:schemeClr val="lt1"/>
            </a:fontRef>
          </p:style>
          <p:txBody>
            <a:bodyPr wrap="square" lIns="91438" tIns="91438" rIns="91438" bIns="91438" numCol="1" anchor="ctr">
              <a:spAutoFit/>
            </a:bodyPr>
            <a:lstStyle/>
            <a:p>
              <a:pPr algn="ctr">
                <a:defRPr>
                  <a:solidFill>
                    <a:srgbClr val="FFFFFF"/>
                  </a:solidFill>
                </a:defRPr>
              </a:pPr>
              <a:r>
                <a:rPr sz="2800" dirty="0"/>
                <a:t>8/100mil</a:t>
              </a:r>
            </a:p>
            <a:p>
              <a:pPr algn="ctr">
                <a:defRPr>
                  <a:solidFill>
                    <a:srgbClr val="FFFFFF"/>
                  </a:solidFill>
                </a:defRPr>
              </a:pPr>
              <a:r>
                <a:rPr sz="2800" dirty="0"/>
                <a:t>15/100mil</a:t>
              </a:r>
            </a:p>
            <a:p>
              <a:pPr algn="ctr">
                <a:defRPr>
                  <a:solidFill>
                    <a:srgbClr val="FFFFFF"/>
                  </a:solidFill>
                </a:defRPr>
              </a:pPr>
              <a:r>
                <a:rPr sz="2800" dirty="0"/>
                <a:t>27/100mil</a:t>
              </a:r>
            </a:p>
          </p:txBody>
        </p:sp>
      </p:grpSp>
    </p:spTree>
    <p:extLst>
      <p:ext uri="{BB962C8B-B14F-4D97-AF65-F5344CB8AC3E}">
        <p14:creationId xmlns:p14="http://schemas.microsoft.com/office/powerpoint/2010/main" val="782183283"/>
      </p:ext>
    </p:extLst>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5" presetClass="entr" presetSubtype="9" fill="hold" grpId="0" nodeType="clickEffect">
                                  <p:stCondLst>
                                    <p:cond delay="0"/>
                                  </p:stCondLst>
                                  <p:iterate>
                                    <p:tmAbs val="0"/>
                                  </p:iterate>
                                  <p:childTnLst>
                                    <p:set>
                                      <p:cBhvr>
                                        <p:cTn id="6" fill="hold"/>
                                        <p:tgtEl>
                                          <p:spTgt spid="307"/>
                                        </p:tgtEl>
                                        <p:attrNameLst>
                                          <p:attrName>style.visibility</p:attrName>
                                        </p:attrNameLst>
                                      </p:cBhvr>
                                      <p:to>
                                        <p:strVal val="visible"/>
                                      </p:to>
                                    </p:set>
                                    <p:anim calcmode="lin" valueType="num">
                                      <p:cBhvr>
                                        <p:cTn id="7" dur="1000" fill="hold"/>
                                        <p:tgtEl>
                                          <p:spTgt spid="307"/>
                                        </p:tgtEl>
                                        <p:attrNameLst>
                                          <p:attrName>ppt_w</p:attrName>
                                        </p:attrNameLst>
                                      </p:cBhvr>
                                      <p:tavLst>
                                        <p:tav tm="0">
                                          <p:val>
                                            <p:fltVal val="0"/>
                                          </p:val>
                                        </p:tav>
                                        <p:tav tm="100000">
                                          <p:val>
                                            <p:strVal val="#ppt_w"/>
                                          </p:val>
                                        </p:tav>
                                      </p:tavLst>
                                    </p:anim>
                                    <p:anim calcmode="lin" valueType="num">
                                      <p:cBhvr>
                                        <p:cTn id="8" dur="1000" fill="hold"/>
                                        <p:tgtEl>
                                          <p:spTgt spid="307"/>
                                        </p:tgtEl>
                                        <p:attrNameLst>
                                          <p:attrName>ppt_h</p:attrName>
                                        </p:attrNameLst>
                                      </p:cBhvr>
                                      <p:tavLst>
                                        <p:tav tm="0">
                                          <p:val>
                                            <p:fltVal val="0"/>
                                          </p:val>
                                        </p:tav>
                                        <p:tav tm="100000">
                                          <p:val>
                                            <p:strVal val="#ppt_h"/>
                                          </p:val>
                                        </p:tav>
                                      </p:tavLst>
                                    </p:anim>
                                    <p:anim calcmode="lin" valueType="num">
                                      <p:cBhvr>
                                        <p:cTn id="9" dur="1000" fill="hold"/>
                                        <p:tgtEl>
                                          <p:spTgt spid="307"/>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0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iterate>
                                    <p:tmAbs val="0"/>
                                  </p:iterate>
                                  <p:childTnLst>
                                    <p:set>
                                      <p:cBhvr>
                                        <p:cTn id="14" fill="hold"/>
                                        <p:tgtEl>
                                          <p:spTgt spid="310"/>
                                        </p:tgtEl>
                                        <p:attrNameLst>
                                          <p:attrName>style.visibility</p:attrName>
                                        </p:attrNameLst>
                                      </p:cBhvr>
                                      <p:to>
                                        <p:strVal val="visible"/>
                                      </p:to>
                                    </p:set>
                                    <p:animEffect transition="in" filter="wipe(left)">
                                      <p:cBhvr>
                                        <p:cTn id="15" dur="500"/>
                                        <p:tgtEl>
                                          <p:spTgt spid="310"/>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fill="hold" grpId="0" nodeType="clickEffect">
                                  <p:stCondLst>
                                    <p:cond delay="0"/>
                                  </p:stCondLst>
                                  <p:iterate>
                                    <p:tmAbs val="0"/>
                                  </p:iterate>
                                  <p:childTnLst>
                                    <p:set>
                                      <p:cBhvr>
                                        <p:cTn id="19" fill="hold"/>
                                        <p:tgtEl>
                                          <p:spTgt spid="315"/>
                                        </p:tgtEl>
                                        <p:attrNameLst>
                                          <p:attrName>style.visibility</p:attrName>
                                        </p:attrNameLst>
                                      </p:cBhvr>
                                      <p:to>
                                        <p:strVal val="visible"/>
                                      </p:to>
                                    </p:set>
                                    <p:animEffect transition="in" filter="dissolve">
                                      <p:cBhvr>
                                        <p:cTn id="20" dur="500"/>
                                        <p:tgtEl>
                                          <p:spTgt spid="31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iterate>
                                    <p:tmAbs val="0"/>
                                  </p:iterate>
                                  <p:childTnLst>
                                    <p:set>
                                      <p:cBhvr>
                                        <p:cTn id="24" fill="hold"/>
                                        <p:tgtEl>
                                          <p:spTgt spid="8"/>
                                        </p:tgtEl>
                                        <p:attrNameLst>
                                          <p:attrName>style.visibility</p:attrName>
                                        </p:attrNameLst>
                                      </p:cBhvr>
                                      <p:to>
                                        <p:strVal val="visible"/>
                                      </p:to>
                                    </p:set>
                                    <p:animEffect transition="in" filter="wipe(down)">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 grpId="0" animBg="1" advAuto="0"/>
      <p:bldP spid="310" grpId="0" animBg="1" advAuto="0"/>
      <p:bldP spid="315" grpId="0" animBg="1" advAuto="0"/>
      <p:bldP spid="8" grpId="0" animBg="1" advAuto="0"/>
    </p:bld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07" name="image10.png"/>
          <p:cNvPicPr>
            <a:picLocks noChangeAspect="1"/>
          </p:cNvPicPr>
          <p:nvPr/>
        </p:nvPicPr>
        <p:blipFill>
          <a:blip r:embed="rId3"/>
          <a:stretch>
            <a:fillRect/>
          </a:stretch>
        </p:blipFill>
        <p:spPr>
          <a:xfrm>
            <a:off x="0" y="0"/>
            <a:ext cx="24384000" cy="13716000"/>
          </a:xfrm>
          <a:prstGeom prst="rect">
            <a:avLst/>
          </a:prstGeom>
          <a:solidFill>
            <a:srgbClr val="006600"/>
          </a:solidFill>
          <a:ln w="12700">
            <a:miter lim="400000"/>
          </a:ln>
        </p:spPr>
      </p:pic>
      <p:sp>
        <p:nvSpPr>
          <p:cNvPr id="310" name="Shape 310"/>
          <p:cNvSpPr/>
          <p:nvPr/>
        </p:nvSpPr>
        <p:spPr>
          <a:xfrm>
            <a:off x="3190869" y="9578309"/>
            <a:ext cx="18145134" cy="2646874"/>
          </a:xfrm>
          <a:prstGeom prst="rect">
            <a:avLst/>
          </a:prstGeom>
          <a:solidFill>
            <a:srgbClr val="006600"/>
          </a:solidFill>
          <a:ln w="12700">
            <a:miter lim="400000"/>
          </a:ln>
          <a:extLst>
            <a:ext uri="{C572A759-6A51-4108-AA02-DFA0A04FC94B}">
              <ma14:wrappingTextBoxFlag xmlns="" xmlns:ma14="http://schemas.microsoft.com/office/mac/drawingml/2011/main" val="1"/>
            </a:ext>
          </a:extLst>
        </p:spPr>
        <p:txBody>
          <a:bodyPr lIns="91438" tIns="91438" rIns="91438" bIns="91438" anchor="ctr">
            <a:spAutoFit/>
          </a:bodyPr>
          <a:lstStyle>
            <a:lvl1pPr algn="ctr">
              <a:defRPr sz="4000">
                <a:solidFill>
                  <a:srgbClr val="FFFF00"/>
                </a:solidFill>
                <a:latin typeface="Batang"/>
                <a:ea typeface="Batang"/>
                <a:cs typeface="Batang"/>
                <a:sym typeface="Batang"/>
              </a:defRPr>
            </a:lvl1pPr>
          </a:lstStyle>
          <a:p>
            <a:r>
              <a:rPr lang="pt-BR" sz="8000" dirty="0">
                <a:solidFill>
                  <a:schemeClr val="bg1"/>
                </a:solidFill>
                <a:latin typeface="+mj-lt"/>
              </a:rPr>
              <a:t>Expectativa de até 1 milhão de pessoas vivendo com NMOSD?</a:t>
            </a:r>
            <a:endParaRPr sz="8000" dirty="0">
              <a:solidFill>
                <a:schemeClr val="bg1"/>
              </a:solidFill>
              <a:latin typeface="+mj-lt"/>
            </a:endParaRPr>
          </a:p>
        </p:txBody>
      </p:sp>
      <p:sp>
        <p:nvSpPr>
          <p:cNvPr id="315" name="Shape 315"/>
          <p:cNvSpPr/>
          <p:nvPr/>
        </p:nvSpPr>
        <p:spPr>
          <a:xfrm>
            <a:off x="3263899" y="13100055"/>
            <a:ext cx="18072102" cy="1372166"/>
          </a:xfrm>
          <a:prstGeom prst="rect">
            <a:avLst/>
          </a:prstGeom>
          <a:ln w="12700">
            <a:miter lim="400000"/>
          </a:ln>
          <a:extLst>
            <a:ext uri="{C572A759-6A51-4108-AA02-DFA0A04FC94B}">
              <ma14:wrappingTextBoxFlag xmlns="" xmlns:ma14="http://schemas.microsoft.com/office/mac/drawingml/2011/main" val="1"/>
            </a:ext>
          </a:extLst>
        </p:spPr>
        <p:txBody>
          <a:bodyPr lIns="91438" tIns="91438" rIns="91438" bIns="91438">
            <a:spAutoFit/>
          </a:bodyPr>
          <a:lstStyle/>
          <a:p>
            <a:pPr algn="r">
              <a:defRPr sz="700">
                <a:latin typeface="Arial"/>
                <a:ea typeface="Arial"/>
                <a:cs typeface="Arial"/>
                <a:sym typeface="Arial"/>
              </a:defRPr>
            </a:pPr>
            <a:r>
              <a:rPr sz="1400" dirty="0"/>
              <a:t>2. </a:t>
            </a:r>
            <a:r>
              <a:rPr sz="1400" dirty="0" err="1">
                <a:solidFill>
                  <a:srgbClr val="EEECE1"/>
                </a:solidFill>
              </a:rPr>
              <a:t>Rudick</a:t>
            </a:r>
            <a:r>
              <a:rPr sz="1400" dirty="0">
                <a:solidFill>
                  <a:srgbClr val="EEECE1"/>
                </a:solidFill>
              </a:rPr>
              <a:t>, R et al.; Multiple sclerosis and demyelinating conditions of the central nervous system. Cecil Textbook of medicine. 22nd ed. Philadelphia, Pa; Saunders, 2004.</a:t>
            </a:r>
          </a:p>
          <a:p>
            <a:pPr algn="r">
              <a:defRPr sz="700">
                <a:solidFill>
                  <a:srgbClr val="EEECE1"/>
                </a:solidFill>
                <a:latin typeface="Arial"/>
                <a:ea typeface="Arial"/>
                <a:cs typeface="Arial"/>
                <a:sym typeface="Arial"/>
              </a:defRPr>
            </a:pPr>
            <a:r>
              <a:rPr sz="1400" dirty="0"/>
              <a:t>3. Abbas, AK. Diseases of immunity. In Kumar, V et al. Robins and </a:t>
            </a:r>
            <a:r>
              <a:rPr sz="1400" dirty="0" err="1"/>
              <a:t>Cotran</a:t>
            </a:r>
            <a:r>
              <a:rPr sz="1400" dirty="0"/>
              <a:t> Pathologic Basis of Disease. 7 </a:t>
            </a:r>
            <a:r>
              <a:rPr sz="1400" dirty="0" err="1"/>
              <a:t>th</a:t>
            </a:r>
            <a:r>
              <a:rPr sz="1400" dirty="0"/>
              <a:t> ed.. Philadelphia: Elsevier Saunders, 2005. </a:t>
            </a:r>
          </a:p>
        </p:txBody>
      </p:sp>
      <p:grpSp>
        <p:nvGrpSpPr>
          <p:cNvPr id="11" name="Group 314">
            <a:extLst>
              <a:ext uri="{FF2B5EF4-FFF2-40B4-BE49-F238E27FC236}">
                <a16:creationId xmlns:a16="http://schemas.microsoft.com/office/drawing/2014/main" id="{E334BE50-0816-49D7-8890-C69ACD7EEE25}"/>
              </a:ext>
            </a:extLst>
          </p:cNvPr>
          <p:cNvGrpSpPr/>
          <p:nvPr/>
        </p:nvGrpSpPr>
        <p:grpSpPr>
          <a:xfrm>
            <a:off x="7732643" y="3419061"/>
            <a:ext cx="4881043" cy="3817472"/>
            <a:chOff x="-1" y="0"/>
            <a:chExt cx="1997972" cy="936627"/>
          </a:xfrm>
          <a:solidFill>
            <a:srgbClr val="006600"/>
          </a:solidFill>
        </p:grpSpPr>
        <p:sp>
          <p:nvSpPr>
            <p:cNvPr id="12" name="Shape 312">
              <a:extLst>
                <a:ext uri="{FF2B5EF4-FFF2-40B4-BE49-F238E27FC236}">
                  <a16:creationId xmlns:a16="http://schemas.microsoft.com/office/drawing/2014/main" id="{3A98D362-244B-4AD6-8733-44F3394460A0}"/>
                </a:ext>
              </a:extLst>
            </p:cNvPr>
            <p:cNvSpPr/>
            <p:nvPr/>
          </p:nvSpPr>
          <p:spPr>
            <a:xfrm>
              <a:off x="-1" y="0"/>
              <a:ext cx="1997972" cy="936627"/>
            </a:xfrm>
            <a:prstGeom prst="ellipse">
              <a:avLst/>
            </a:prstGeom>
            <a:grpFill/>
            <a:ln/>
          </p:spPr>
          <p:style>
            <a:lnRef idx="2">
              <a:schemeClr val="accent2">
                <a:shade val="50000"/>
              </a:schemeClr>
            </a:lnRef>
            <a:fillRef idx="1">
              <a:schemeClr val="accent2"/>
            </a:fillRef>
            <a:effectRef idx="0">
              <a:schemeClr val="accent2"/>
            </a:effectRef>
            <a:fontRef idx="minor">
              <a:schemeClr val="lt1"/>
            </a:fontRef>
          </p:style>
          <p:txBody>
            <a:bodyPr wrap="square" lIns="91438" tIns="91438" rIns="91438" bIns="91438" numCol="1" anchor="ctr">
              <a:noAutofit/>
            </a:bodyPr>
            <a:lstStyle/>
            <a:p>
              <a:pPr algn="ctr">
                <a:defRPr>
                  <a:solidFill>
                    <a:srgbClr val="FFFFFF"/>
                  </a:solidFill>
                </a:defRPr>
              </a:pPr>
              <a:endParaRPr sz="2800"/>
            </a:p>
          </p:txBody>
        </p:sp>
        <p:sp>
          <p:nvSpPr>
            <p:cNvPr id="13" name="Shape 313">
              <a:extLst>
                <a:ext uri="{FF2B5EF4-FFF2-40B4-BE49-F238E27FC236}">
                  <a16:creationId xmlns:a16="http://schemas.microsoft.com/office/drawing/2014/main" id="{2BCD20CA-0F9B-40B5-9B3A-F8831C4795A3}"/>
                </a:ext>
              </a:extLst>
            </p:cNvPr>
            <p:cNvSpPr/>
            <p:nvPr/>
          </p:nvSpPr>
          <p:spPr>
            <a:xfrm>
              <a:off x="440574" y="98981"/>
              <a:ext cx="1088903" cy="738659"/>
            </a:xfrm>
            <a:prstGeom prst="rect">
              <a:avLst/>
            </a:prstGeom>
            <a:solidFill>
              <a:srgbClr val="006600"/>
            </a:solidFill>
            <a:ln>
              <a:noFill/>
            </a:ln>
            <a:extLst>
              <a:ext uri="{C572A759-6A51-4108-AA02-DFA0A04FC94B}">
                <ma14:wrappingTextBoxFlag xmlns="" xmlns:ma14="http://schemas.microsoft.com/office/mac/drawingml/2011/main" val="1"/>
              </a:ext>
            </a:extLst>
          </p:spPr>
          <p:style>
            <a:lnRef idx="2">
              <a:schemeClr val="accent2">
                <a:shade val="50000"/>
              </a:schemeClr>
            </a:lnRef>
            <a:fillRef idx="1">
              <a:schemeClr val="accent2"/>
            </a:fillRef>
            <a:effectRef idx="0">
              <a:schemeClr val="accent2"/>
            </a:effectRef>
            <a:fontRef idx="minor">
              <a:schemeClr val="lt1"/>
            </a:fontRef>
          </p:style>
          <p:txBody>
            <a:bodyPr wrap="square" lIns="91438" tIns="91438" rIns="91438" bIns="91438" numCol="1" anchor="ctr">
              <a:noAutofit/>
            </a:bodyPr>
            <a:lstStyle/>
            <a:p>
              <a:pPr algn="ctr"/>
              <a:r>
                <a:rPr lang="pt-BR" sz="2800" dirty="0">
                  <a:solidFill>
                    <a:srgbClr val="FFFFFF"/>
                  </a:solidFill>
                </a:rPr>
                <a:t>0,5</a:t>
              </a:r>
              <a:r>
                <a:rPr sz="2800" dirty="0">
                  <a:solidFill>
                    <a:srgbClr val="FFFFFF"/>
                  </a:solidFill>
                </a:rPr>
                <a:t>/100mil</a:t>
              </a:r>
            </a:p>
            <a:p>
              <a:pPr algn="ctr"/>
              <a:r>
                <a:rPr lang="pt-BR" sz="2800" dirty="0">
                  <a:solidFill>
                    <a:srgbClr val="FFFFFF"/>
                  </a:solidFill>
                </a:rPr>
                <a:t>2.1</a:t>
              </a:r>
              <a:r>
                <a:rPr sz="2800" dirty="0">
                  <a:solidFill>
                    <a:srgbClr val="FFFFFF"/>
                  </a:solidFill>
                </a:rPr>
                <a:t>/100mil</a:t>
              </a:r>
            </a:p>
            <a:p>
              <a:pPr algn="ctr"/>
              <a:r>
                <a:rPr lang="pt-BR" sz="2800" dirty="0">
                  <a:solidFill>
                    <a:srgbClr val="FFFFFF"/>
                  </a:solidFill>
                </a:rPr>
                <a:t>5 </a:t>
              </a:r>
              <a:r>
                <a:rPr sz="2800" dirty="0">
                  <a:solidFill>
                    <a:srgbClr val="FFFFFF"/>
                  </a:solidFill>
                </a:rPr>
                <a:t>/100mil</a:t>
              </a:r>
            </a:p>
          </p:txBody>
        </p:sp>
      </p:gr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5" presetClass="entr" presetSubtype="9" fill="hold" grpId="0" nodeType="clickEffect">
                                  <p:stCondLst>
                                    <p:cond delay="0"/>
                                  </p:stCondLst>
                                  <p:iterate>
                                    <p:tmAbs val="0"/>
                                  </p:iterate>
                                  <p:childTnLst>
                                    <p:set>
                                      <p:cBhvr>
                                        <p:cTn id="6" fill="hold"/>
                                        <p:tgtEl>
                                          <p:spTgt spid="307"/>
                                        </p:tgtEl>
                                        <p:attrNameLst>
                                          <p:attrName>style.visibility</p:attrName>
                                        </p:attrNameLst>
                                      </p:cBhvr>
                                      <p:to>
                                        <p:strVal val="visible"/>
                                      </p:to>
                                    </p:set>
                                    <p:anim calcmode="lin" valueType="num">
                                      <p:cBhvr>
                                        <p:cTn id="7" dur="1000" fill="hold"/>
                                        <p:tgtEl>
                                          <p:spTgt spid="307"/>
                                        </p:tgtEl>
                                        <p:attrNameLst>
                                          <p:attrName>ppt_w</p:attrName>
                                        </p:attrNameLst>
                                      </p:cBhvr>
                                      <p:tavLst>
                                        <p:tav tm="0">
                                          <p:val>
                                            <p:fltVal val="0"/>
                                          </p:val>
                                        </p:tav>
                                        <p:tav tm="100000">
                                          <p:val>
                                            <p:strVal val="#ppt_w"/>
                                          </p:val>
                                        </p:tav>
                                      </p:tavLst>
                                    </p:anim>
                                    <p:anim calcmode="lin" valueType="num">
                                      <p:cBhvr>
                                        <p:cTn id="8" dur="1000" fill="hold"/>
                                        <p:tgtEl>
                                          <p:spTgt spid="307"/>
                                        </p:tgtEl>
                                        <p:attrNameLst>
                                          <p:attrName>ppt_h</p:attrName>
                                        </p:attrNameLst>
                                      </p:cBhvr>
                                      <p:tavLst>
                                        <p:tav tm="0">
                                          <p:val>
                                            <p:fltVal val="0"/>
                                          </p:val>
                                        </p:tav>
                                        <p:tav tm="100000">
                                          <p:val>
                                            <p:strVal val="#ppt_h"/>
                                          </p:val>
                                        </p:tav>
                                      </p:tavLst>
                                    </p:anim>
                                    <p:anim calcmode="lin" valueType="num">
                                      <p:cBhvr>
                                        <p:cTn id="9" dur="1000" fill="hold"/>
                                        <p:tgtEl>
                                          <p:spTgt spid="307"/>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0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iterate>
                                    <p:tmAbs val="0"/>
                                  </p:iterate>
                                  <p:childTnLst>
                                    <p:set>
                                      <p:cBhvr>
                                        <p:cTn id="14" fill="hold"/>
                                        <p:tgtEl>
                                          <p:spTgt spid="310"/>
                                        </p:tgtEl>
                                        <p:attrNameLst>
                                          <p:attrName>style.visibility</p:attrName>
                                        </p:attrNameLst>
                                      </p:cBhvr>
                                      <p:to>
                                        <p:strVal val="visible"/>
                                      </p:to>
                                    </p:set>
                                    <p:animEffect transition="in" filter="wipe(left)">
                                      <p:cBhvr>
                                        <p:cTn id="15" dur="500"/>
                                        <p:tgtEl>
                                          <p:spTgt spid="310"/>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fill="hold" grpId="0" nodeType="clickEffect">
                                  <p:stCondLst>
                                    <p:cond delay="0"/>
                                  </p:stCondLst>
                                  <p:iterate>
                                    <p:tmAbs val="0"/>
                                  </p:iterate>
                                  <p:childTnLst>
                                    <p:set>
                                      <p:cBhvr>
                                        <p:cTn id="19" fill="hold"/>
                                        <p:tgtEl>
                                          <p:spTgt spid="315"/>
                                        </p:tgtEl>
                                        <p:attrNameLst>
                                          <p:attrName>style.visibility</p:attrName>
                                        </p:attrNameLst>
                                      </p:cBhvr>
                                      <p:to>
                                        <p:strVal val="visible"/>
                                      </p:to>
                                    </p:set>
                                    <p:animEffect transition="in" filter="dissolve">
                                      <p:cBhvr>
                                        <p:cTn id="20" dur="500"/>
                                        <p:tgtEl>
                                          <p:spTgt spid="31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iterate>
                                    <p:tmAbs val="0"/>
                                  </p:iterate>
                                  <p:childTnLst>
                                    <p:set>
                                      <p:cBhvr>
                                        <p:cTn id="24" fill="hold"/>
                                        <p:tgtEl>
                                          <p:spTgt spid="11"/>
                                        </p:tgtEl>
                                        <p:attrNameLst>
                                          <p:attrName>style.visibility</p:attrName>
                                        </p:attrNameLst>
                                      </p:cBhvr>
                                      <p:to>
                                        <p:strVal val="visible"/>
                                      </p:to>
                                    </p:set>
                                    <p:animEffect transition="in" filter="wipe(down)">
                                      <p:cBhvr>
                                        <p:cTn id="2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 grpId="0" animBg="1" advAuto="0"/>
      <p:bldP spid="310" grpId="0" animBg="1" advAuto="0"/>
      <p:bldP spid="315" grpId="0" animBg="1" advAuto="0"/>
      <p:bldP spid="11" grpId="0" animBg="1" advAuto="0"/>
    </p:bld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07" name="image10.png"/>
          <p:cNvPicPr>
            <a:picLocks noChangeAspect="1"/>
          </p:cNvPicPr>
          <p:nvPr/>
        </p:nvPicPr>
        <p:blipFill>
          <a:blip r:embed="rId3"/>
          <a:stretch>
            <a:fillRect/>
          </a:stretch>
        </p:blipFill>
        <p:spPr>
          <a:xfrm>
            <a:off x="0" y="0"/>
            <a:ext cx="24384000" cy="13716000"/>
          </a:xfrm>
          <a:prstGeom prst="rect">
            <a:avLst/>
          </a:prstGeom>
          <a:ln w="12700">
            <a:miter lim="400000"/>
          </a:ln>
        </p:spPr>
      </p:pic>
      <p:sp>
        <p:nvSpPr>
          <p:cNvPr id="310" name="Shape 310"/>
          <p:cNvSpPr/>
          <p:nvPr/>
        </p:nvSpPr>
        <p:spPr>
          <a:xfrm>
            <a:off x="3190869" y="9578309"/>
            <a:ext cx="18145134" cy="2646874"/>
          </a:xfrm>
          <a:prstGeom prst="rect">
            <a:avLst/>
          </a:prstGeom>
          <a:solidFill>
            <a:srgbClr val="7030A0"/>
          </a:solidFill>
          <a:ln w="12700">
            <a:miter lim="400000"/>
          </a:ln>
          <a:extLst>
            <a:ext uri="{C572A759-6A51-4108-AA02-DFA0A04FC94B}">
              <ma14:wrappingTextBoxFlag xmlns="" xmlns:ma14="http://schemas.microsoft.com/office/mac/drawingml/2011/main" val="1"/>
            </a:ext>
          </a:extLst>
        </p:spPr>
        <p:txBody>
          <a:bodyPr lIns="91438" tIns="91438" rIns="91438" bIns="91438" anchor="ctr">
            <a:spAutoFit/>
          </a:bodyPr>
          <a:lstStyle>
            <a:lvl1pPr algn="ctr">
              <a:defRPr sz="4000">
                <a:solidFill>
                  <a:srgbClr val="FFFF00"/>
                </a:solidFill>
                <a:latin typeface="Batang"/>
                <a:ea typeface="Batang"/>
                <a:cs typeface="Batang"/>
                <a:sym typeface="Batang"/>
              </a:defRPr>
            </a:lvl1pPr>
          </a:lstStyle>
          <a:p>
            <a:r>
              <a:rPr lang="pt-BR" sz="8000" dirty="0">
                <a:solidFill>
                  <a:schemeClr val="bg1"/>
                </a:solidFill>
                <a:latin typeface="+mj-lt"/>
              </a:rPr>
              <a:t>Expectativa de até 1 milhão de pessoas vivem/viverão com MOGAD? </a:t>
            </a:r>
            <a:endParaRPr sz="8000" dirty="0">
              <a:solidFill>
                <a:schemeClr val="bg1"/>
              </a:solidFill>
              <a:latin typeface="+mj-lt"/>
            </a:endParaRPr>
          </a:p>
        </p:txBody>
      </p:sp>
      <p:sp>
        <p:nvSpPr>
          <p:cNvPr id="315" name="Shape 315"/>
          <p:cNvSpPr/>
          <p:nvPr/>
        </p:nvSpPr>
        <p:spPr>
          <a:xfrm>
            <a:off x="3263899" y="13100055"/>
            <a:ext cx="18072102" cy="1372166"/>
          </a:xfrm>
          <a:prstGeom prst="rect">
            <a:avLst/>
          </a:prstGeom>
          <a:ln w="12700">
            <a:miter lim="400000"/>
          </a:ln>
          <a:extLst>
            <a:ext uri="{C572A759-6A51-4108-AA02-DFA0A04FC94B}">
              <ma14:wrappingTextBoxFlag xmlns="" xmlns:ma14="http://schemas.microsoft.com/office/mac/drawingml/2011/main" val="1"/>
            </a:ext>
          </a:extLst>
        </p:spPr>
        <p:txBody>
          <a:bodyPr lIns="91438" tIns="91438" rIns="91438" bIns="91438">
            <a:spAutoFit/>
          </a:bodyPr>
          <a:lstStyle/>
          <a:p>
            <a:pPr algn="r">
              <a:defRPr sz="700">
                <a:latin typeface="Arial"/>
                <a:ea typeface="Arial"/>
                <a:cs typeface="Arial"/>
                <a:sym typeface="Arial"/>
              </a:defRPr>
            </a:pPr>
            <a:r>
              <a:rPr sz="1400" dirty="0"/>
              <a:t>2. </a:t>
            </a:r>
            <a:r>
              <a:rPr sz="1400" dirty="0" err="1">
                <a:solidFill>
                  <a:srgbClr val="EEECE1"/>
                </a:solidFill>
              </a:rPr>
              <a:t>Rudick</a:t>
            </a:r>
            <a:r>
              <a:rPr sz="1400" dirty="0">
                <a:solidFill>
                  <a:srgbClr val="EEECE1"/>
                </a:solidFill>
              </a:rPr>
              <a:t>, R et al.; Multiple sclerosis and demyelinating conditions of the central nervous system. Cecil Textbook of medicine. 22nd ed. Philadelphia, Pa; Saunders, 2004.</a:t>
            </a:r>
          </a:p>
          <a:p>
            <a:pPr algn="r">
              <a:defRPr sz="700">
                <a:solidFill>
                  <a:srgbClr val="EEECE1"/>
                </a:solidFill>
                <a:latin typeface="Arial"/>
                <a:ea typeface="Arial"/>
                <a:cs typeface="Arial"/>
                <a:sym typeface="Arial"/>
              </a:defRPr>
            </a:pPr>
            <a:r>
              <a:rPr sz="1400" dirty="0"/>
              <a:t>3. Abbas, AK. Diseases of immunity. In Kumar, V et al. Robins and </a:t>
            </a:r>
            <a:r>
              <a:rPr sz="1400" dirty="0" err="1"/>
              <a:t>Cotran</a:t>
            </a:r>
            <a:r>
              <a:rPr sz="1400" dirty="0"/>
              <a:t> Pathologic Basis of Disease. 7 </a:t>
            </a:r>
            <a:r>
              <a:rPr sz="1400" dirty="0" err="1"/>
              <a:t>th</a:t>
            </a:r>
            <a:r>
              <a:rPr sz="1400" dirty="0"/>
              <a:t> ed.. Philadelphia: Elsevier Saunders, 2005. </a:t>
            </a:r>
          </a:p>
        </p:txBody>
      </p:sp>
      <p:grpSp>
        <p:nvGrpSpPr>
          <p:cNvPr id="11" name="Group 314">
            <a:extLst>
              <a:ext uri="{FF2B5EF4-FFF2-40B4-BE49-F238E27FC236}">
                <a16:creationId xmlns:a16="http://schemas.microsoft.com/office/drawing/2014/main" id="{E334BE50-0816-49D7-8890-C69ACD7EEE25}"/>
              </a:ext>
            </a:extLst>
          </p:cNvPr>
          <p:cNvGrpSpPr/>
          <p:nvPr/>
        </p:nvGrpSpPr>
        <p:grpSpPr>
          <a:xfrm>
            <a:off x="8708849" y="3073514"/>
            <a:ext cx="5332846" cy="2128356"/>
            <a:chOff x="-1" y="0"/>
            <a:chExt cx="1997972" cy="936627"/>
          </a:xfrm>
        </p:grpSpPr>
        <p:sp>
          <p:nvSpPr>
            <p:cNvPr id="12" name="Shape 312">
              <a:extLst>
                <a:ext uri="{FF2B5EF4-FFF2-40B4-BE49-F238E27FC236}">
                  <a16:creationId xmlns:a16="http://schemas.microsoft.com/office/drawing/2014/main" id="{3A98D362-244B-4AD6-8733-44F3394460A0}"/>
                </a:ext>
              </a:extLst>
            </p:cNvPr>
            <p:cNvSpPr/>
            <p:nvPr/>
          </p:nvSpPr>
          <p:spPr>
            <a:xfrm>
              <a:off x="-1" y="0"/>
              <a:ext cx="1997972" cy="936627"/>
            </a:xfrm>
            <a:prstGeom prst="ellipse">
              <a:avLst/>
            </a:prstGeom>
            <a:solidFill>
              <a:srgbClr val="7030A0"/>
            </a:solidFill>
            <a:ln/>
          </p:spPr>
          <p:style>
            <a:lnRef idx="2">
              <a:schemeClr val="accent2">
                <a:shade val="50000"/>
              </a:schemeClr>
            </a:lnRef>
            <a:fillRef idx="1">
              <a:schemeClr val="accent2"/>
            </a:fillRef>
            <a:effectRef idx="0">
              <a:schemeClr val="accent2"/>
            </a:effectRef>
            <a:fontRef idx="minor">
              <a:schemeClr val="lt1"/>
            </a:fontRef>
          </p:style>
          <p:txBody>
            <a:bodyPr wrap="square" lIns="91438" tIns="91438" rIns="91438" bIns="91438" numCol="1" anchor="ctr">
              <a:noAutofit/>
            </a:bodyPr>
            <a:lstStyle/>
            <a:p>
              <a:pPr algn="ctr">
                <a:defRPr>
                  <a:solidFill>
                    <a:srgbClr val="FFFFFF"/>
                  </a:solidFill>
                </a:defRPr>
              </a:pPr>
              <a:endParaRPr sz="2800"/>
            </a:p>
          </p:txBody>
        </p:sp>
        <p:sp>
          <p:nvSpPr>
            <p:cNvPr id="13" name="Shape 313">
              <a:extLst>
                <a:ext uri="{FF2B5EF4-FFF2-40B4-BE49-F238E27FC236}">
                  <a16:creationId xmlns:a16="http://schemas.microsoft.com/office/drawing/2014/main" id="{2BCD20CA-0F9B-40B5-9B3A-F8831C4795A3}"/>
                </a:ext>
              </a:extLst>
            </p:cNvPr>
            <p:cNvSpPr/>
            <p:nvPr/>
          </p:nvSpPr>
          <p:spPr>
            <a:xfrm>
              <a:off x="440573" y="98981"/>
              <a:ext cx="1359668" cy="738659"/>
            </a:xfrm>
            <a:prstGeom prst="rect">
              <a:avLst/>
            </a:prstGeom>
            <a:solidFill>
              <a:srgbClr val="7030A0"/>
            </a:solidFill>
            <a:ln>
              <a:noFill/>
            </a:ln>
            <a:extLst>
              <a:ext uri="{C572A759-6A51-4108-AA02-DFA0A04FC94B}">
                <ma14:wrappingTextBoxFlag xmlns="" xmlns:ma14="http://schemas.microsoft.com/office/mac/drawingml/2011/main" val="1"/>
              </a:ext>
            </a:extLst>
          </p:spPr>
          <p:style>
            <a:lnRef idx="2">
              <a:schemeClr val="accent2">
                <a:shade val="50000"/>
              </a:schemeClr>
            </a:lnRef>
            <a:fillRef idx="1">
              <a:schemeClr val="accent2"/>
            </a:fillRef>
            <a:effectRef idx="0">
              <a:schemeClr val="accent2"/>
            </a:effectRef>
            <a:fontRef idx="minor">
              <a:schemeClr val="lt1"/>
            </a:fontRef>
          </p:style>
          <p:txBody>
            <a:bodyPr wrap="square" lIns="91438" tIns="91438" rIns="91438" bIns="91438" numCol="1" anchor="ctr">
              <a:noAutofit/>
            </a:bodyPr>
            <a:lstStyle/>
            <a:p>
              <a:r>
                <a:rPr lang="pt-BR" sz="2800" dirty="0">
                  <a:solidFill>
                    <a:schemeClr val="bg1"/>
                  </a:solidFill>
                </a:rPr>
                <a:t>Children,3.1/</a:t>
              </a:r>
              <a:r>
                <a:rPr lang="pt-BR" sz="2800" dirty="0" err="1">
                  <a:solidFill>
                    <a:schemeClr val="bg1"/>
                  </a:solidFill>
                </a:rPr>
                <a:t>million</a:t>
              </a:r>
              <a:endParaRPr lang="pt-BR" sz="2800" dirty="0">
                <a:solidFill>
                  <a:schemeClr val="bg1"/>
                </a:solidFill>
              </a:endParaRPr>
            </a:p>
            <a:p>
              <a:r>
                <a:rPr lang="pt-BR" sz="2800" dirty="0" err="1">
                  <a:solidFill>
                    <a:schemeClr val="bg1"/>
                  </a:solidFill>
                </a:rPr>
                <a:t>Aults</a:t>
              </a:r>
              <a:r>
                <a:rPr lang="pt-BR" sz="2800" dirty="0">
                  <a:solidFill>
                    <a:schemeClr val="bg1"/>
                  </a:solidFill>
                </a:rPr>
                <a:t>, 1.3/</a:t>
              </a:r>
              <a:r>
                <a:rPr lang="pt-BR" sz="2800" dirty="0" err="1">
                  <a:solidFill>
                    <a:schemeClr val="bg1"/>
                  </a:solidFill>
                </a:rPr>
                <a:t>million</a:t>
              </a:r>
              <a:endParaRPr lang="pt-BR" sz="2800" dirty="0">
                <a:solidFill>
                  <a:schemeClr val="bg1"/>
                </a:solidFill>
              </a:endParaRPr>
            </a:p>
          </p:txBody>
        </p:sp>
      </p:grpSp>
    </p:spTree>
    <p:extLst>
      <p:ext uri="{BB962C8B-B14F-4D97-AF65-F5344CB8AC3E}">
        <p14:creationId xmlns:p14="http://schemas.microsoft.com/office/powerpoint/2010/main" val="2696154519"/>
      </p:ext>
    </p:extLst>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5" presetClass="entr" presetSubtype="9" fill="hold" grpId="0" nodeType="clickEffect">
                                  <p:stCondLst>
                                    <p:cond delay="0"/>
                                  </p:stCondLst>
                                  <p:iterate>
                                    <p:tmAbs val="0"/>
                                  </p:iterate>
                                  <p:childTnLst>
                                    <p:set>
                                      <p:cBhvr>
                                        <p:cTn id="6" fill="hold"/>
                                        <p:tgtEl>
                                          <p:spTgt spid="307"/>
                                        </p:tgtEl>
                                        <p:attrNameLst>
                                          <p:attrName>style.visibility</p:attrName>
                                        </p:attrNameLst>
                                      </p:cBhvr>
                                      <p:to>
                                        <p:strVal val="visible"/>
                                      </p:to>
                                    </p:set>
                                    <p:anim calcmode="lin" valueType="num">
                                      <p:cBhvr>
                                        <p:cTn id="7" dur="1000" fill="hold"/>
                                        <p:tgtEl>
                                          <p:spTgt spid="307"/>
                                        </p:tgtEl>
                                        <p:attrNameLst>
                                          <p:attrName>ppt_w</p:attrName>
                                        </p:attrNameLst>
                                      </p:cBhvr>
                                      <p:tavLst>
                                        <p:tav tm="0">
                                          <p:val>
                                            <p:fltVal val="0"/>
                                          </p:val>
                                        </p:tav>
                                        <p:tav tm="100000">
                                          <p:val>
                                            <p:strVal val="#ppt_w"/>
                                          </p:val>
                                        </p:tav>
                                      </p:tavLst>
                                    </p:anim>
                                    <p:anim calcmode="lin" valueType="num">
                                      <p:cBhvr>
                                        <p:cTn id="8" dur="1000" fill="hold"/>
                                        <p:tgtEl>
                                          <p:spTgt spid="307"/>
                                        </p:tgtEl>
                                        <p:attrNameLst>
                                          <p:attrName>ppt_h</p:attrName>
                                        </p:attrNameLst>
                                      </p:cBhvr>
                                      <p:tavLst>
                                        <p:tav tm="0">
                                          <p:val>
                                            <p:fltVal val="0"/>
                                          </p:val>
                                        </p:tav>
                                        <p:tav tm="100000">
                                          <p:val>
                                            <p:strVal val="#ppt_h"/>
                                          </p:val>
                                        </p:tav>
                                      </p:tavLst>
                                    </p:anim>
                                    <p:anim calcmode="lin" valueType="num">
                                      <p:cBhvr>
                                        <p:cTn id="9" dur="1000" fill="hold"/>
                                        <p:tgtEl>
                                          <p:spTgt spid="307"/>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0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iterate>
                                    <p:tmAbs val="0"/>
                                  </p:iterate>
                                  <p:childTnLst>
                                    <p:set>
                                      <p:cBhvr>
                                        <p:cTn id="14" fill="hold"/>
                                        <p:tgtEl>
                                          <p:spTgt spid="310"/>
                                        </p:tgtEl>
                                        <p:attrNameLst>
                                          <p:attrName>style.visibility</p:attrName>
                                        </p:attrNameLst>
                                      </p:cBhvr>
                                      <p:to>
                                        <p:strVal val="visible"/>
                                      </p:to>
                                    </p:set>
                                    <p:animEffect transition="in" filter="wipe(left)">
                                      <p:cBhvr>
                                        <p:cTn id="15" dur="500"/>
                                        <p:tgtEl>
                                          <p:spTgt spid="310"/>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fill="hold" grpId="0" nodeType="clickEffect">
                                  <p:stCondLst>
                                    <p:cond delay="0"/>
                                  </p:stCondLst>
                                  <p:iterate>
                                    <p:tmAbs val="0"/>
                                  </p:iterate>
                                  <p:childTnLst>
                                    <p:set>
                                      <p:cBhvr>
                                        <p:cTn id="19" fill="hold"/>
                                        <p:tgtEl>
                                          <p:spTgt spid="315"/>
                                        </p:tgtEl>
                                        <p:attrNameLst>
                                          <p:attrName>style.visibility</p:attrName>
                                        </p:attrNameLst>
                                      </p:cBhvr>
                                      <p:to>
                                        <p:strVal val="visible"/>
                                      </p:to>
                                    </p:set>
                                    <p:animEffect transition="in" filter="dissolve">
                                      <p:cBhvr>
                                        <p:cTn id="20" dur="500"/>
                                        <p:tgtEl>
                                          <p:spTgt spid="31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iterate>
                                    <p:tmAbs val="0"/>
                                  </p:iterate>
                                  <p:childTnLst>
                                    <p:set>
                                      <p:cBhvr>
                                        <p:cTn id="24" fill="hold"/>
                                        <p:tgtEl>
                                          <p:spTgt spid="11"/>
                                        </p:tgtEl>
                                        <p:attrNameLst>
                                          <p:attrName>style.visibility</p:attrName>
                                        </p:attrNameLst>
                                      </p:cBhvr>
                                      <p:to>
                                        <p:strVal val="visible"/>
                                      </p:to>
                                    </p:set>
                                    <p:animEffect transition="in" filter="wipe(down)">
                                      <p:cBhvr>
                                        <p:cTn id="2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 grpId="0" animBg="1" advAuto="0"/>
      <p:bldP spid="310" grpId="0" animBg="1" advAuto="0"/>
      <p:bldP spid="315" grpId="0" animBg="1" advAuto="0"/>
      <p:bldP spid="11" grpId="0" animBg="1" advAuto="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Retângulo"/>
          <p:cNvSpPr/>
          <p:nvPr/>
        </p:nvSpPr>
        <p:spPr>
          <a:xfrm>
            <a:off x="12107647" y="12033832"/>
            <a:ext cx="12452761" cy="1748223"/>
          </a:xfrm>
          <a:prstGeom prst="rect">
            <a:avLst/>
          </a:prstGeom>
          <a:solidFill>
            <a:srgbClr val="15371B"/>
          </a:solidFill>
          <a:ln w="12700">
            <a:miter lim="400000"/>
          </a:ln>
        </p:spPr>
        <p:txBody>
          <a:bodyPr lIns="0" tIns="0" rIns="0" bIns="0" anchor="ctr"/>
          <a:lstStyle/>
          <a:p>
            <a:pPr algn="ctr">
              <a:spcBef>
                <a:spcPts val="0"/>
              </a:spcBef>
              <a:defRPr sz="3200">
                <a:solidFill>
                  <a:srgbClr val="215027"/>
                </a:solidFill>
                <a:latin typeface="+mn-lt"/>
                <a:ea typeface="+mn-ea"/>
                <a:cs typeface="+mn-cs"/>
                <a:sym typeface="Helvetica Neue Medium"/>
              </a:defRPr>
            </a:pPr>
            <a:endParaRPr/>
          </a:p>
        </p:txBody>
      </p:sp>
      <p:sp>
        <p:nvSpPr>
          <p:cNvPr id="145" name="Retângulo"/>
          <p:cNvSpPr/>
          <p:nvPr/>
        </p:nvSpPr>
        <p:spPr>
          <a:xfrm>
            <a:off x="12274287" y="12200078"/>
            <a:ext cx="12119483" cy="1569278"/>
          </a:xfrm>
          <a:prstGeom prst="rect">
            <a:avLst/>
          </a:prstGeom>
          <a:solidFill>
            <a:srgbClr val="2F693F"/>
          </a:solidFill>
          <a:ln w="12700">
            <a:miter lim="400000"/>
          </a:ln>
        </p:spPr>
        <p:txBody>
          <a:bodyPr lIns="0" tIns="0" rIns="0" bIns="0" anchor="ctr"/>
          <a:lstStyle/>
          <a:p>
            <a:pPr algn="ctr">
              <a:spcBef>
                <a:spcPts val="0"/>
              </a:spcBef>
              <a:defRPr sz="3200">
                <a:solidFill>
                  <a:srgbClr val="FFFFFF"/>
                </a:solidFill>
                <a:latin typeface="+mn-lt"/>
                <a:ea typeface="+mn-ea"/>
                <a:cs typeface="+mn-cs"/>
                <a:sym typeface="Helvetica Neue Medium"/>
              </a:defRPr>
            </a:pPr>
            <a:endParaRPr/>
          </a:p>
        </p:txBody>
      </p:sp>
      <p:pic>
        <p:nvPicPr>
          <p:cNvPr id="146" name="Imagem" descr="Imagem"/>
          <p:cNvPicPr>
            <a:picLocks noChangeAspect="1"/>
          </p:cNvPicPr>
          <p:nvPr/>
        </p:nvPicPr>
        <p:blipFill>
          <a:blip r:embed="rId2"/>
          <a:stretch>
            <a:fillRect/>
          </a:stretch>
        </p:blipFill>
        <p:spPr>
          <a:xfrm>
            <a:off x="1062666" y="12365920"/>
            <a:ext cx="720426" cy="720425"/>
          </a:xfrm>
          <a:prstGeom prst="rect">
            <a:avLst/>
          </a:prstGeom>
          <a:ln w="12700">
            <a:miter lim="400000"/>
          </a:ln>
        </p:spPr>
      </p:pic>
      <p:sp>
        <p:nvSpPr>
          <p:cNvPr id="147" name="coalizaonmo@gmail.com"/>
          <p:cNvSpPr txBox="1"/>
          <p:nvPr/>
        </p:nvSpPr>
        <p:spPr>
          <a:xfrm>
            <a:off x="2032729" y="12433549"/>
            <a:ext cx="4820830" cy="5851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3300"/>
            </a:lvl1pPr>
          </a:lstStyle>
          <a:p>
            <a:r>
              <a:t>coalizaonmo@gmail.com</a:t>
            </a:r>
          </a:p>
        </p:txBody>
      </p:sp>
      <p:pic>
        <p:nvPicPr>
          <p:cNvPr id="148" name="Imagem" descr="Imagem"/>
          <p:cNvPicPr>
            <a:picLocks noChangeAspect="1"/>
          </p:cNvPicPr>
          <p:nvPr/>
        </p:nvPicPr>
        <p:blipFill>
          <a:blip r:embed="rId3"/>
          <a:stretch>
            <a:fillRect/>
          </a:stretch>
        </p:blipFill>
        <p:spPr>
          <a:xfrm>
            <a:off x="12262939" y="11948909"/>
            <a:ext cx="12053034" cy="2071616"/>
          </a:xfrm>
          <a:prstGeom prst="rect">
            <a:avLst/>
          </a:prstGeom>
          <a:ln w="12700">
            <a:miter lim="400000"/>
          </a:ln>
        </p:spPr>
      </p:pic>
      <p:pic>
        <p:nvPicPr>
          <p:cNvPr id="149" name="COALIZÃO-NMO---verde.png" descr="COALIZÃO-NMO---verde.png"/>
          <p:cNvPicPr>
            <a:picLocks noChangeAspect="1"/>
          </p:cNvPicPr>
          <p:nvPr/>
        </p:nvPicPr>
        <p:blipFill>
          <a:blip r:embed="rId4"/>
          <a:stretch>
            <a:fillRect/>
          </a:stretch>
        </p:blipFill>
        <p:spPr>
          <a:xfrm>
            <a:off x="20676804" y="44938"/>
            <a:ext cx="3883604" cy="2071616"/>
          </a:xfrm>
          <a:prstGeom prst="rect">
            <a:avLst/>
          </a:prstGeom>
          <a:ln w="12700">
            <a:miter lim="400000"/>
          </a:ln>
        </p:spPr>
      </p:pic>
      <p:sp>
        <p:nvSpPr>
          <p:cNvPr id="8" name="Título 1">
            <a:extLst>
              <a:ext uri="{FF2B5EF4-FFF2-40B4-BE49-F238E27FC236}">
                <a16:creationId xmlns:a16="http://schemas.microsoft.com/office/drawing/2014/main" id="{21710A54-445A-466A-9EE2-47A18D7C2615}"/>
              </a:ext>
            </a:extLst>
          </p:cNvPr>
          <p:cNvSpPr>
            <a:spLocks noGrp="1"/>
          </p:cNvSpPr>
          <p:nvPr>
            <p:ph type="title"/>
          </p:nvPr>
        </p:nvSpPr>
        <p:spPr>
          <a:xfrm>
            <a:off x="863598" y="1661623"/>
            <a:ext cx="22301204" cy="2118210"/>
          </a:xfrm>
          <a:solidFill>
            <a:srgbClr val="006600"/>
          </a:solidFill>
        </p:spPr>
        <p:txBody>
          <a:bodyPr/>
          <a:lstStyle/>
          <a:p>
            <a:pPr algn="ctr"/>
            <a:r>
              <a:rPr lang="pt-BR" sz="4800" dirty="0">
                <a:solidFill>
                  <a:schemeClr val="bg1"/>
                </a:solidFill>
              </a:rPr>
              <a:t>Por que discutir aqui o impacto da doença do espectro da </a:t>
            </a:r>
            <a:r>
              <a:rPr lang="pt-BR" sz="4800" dirty="0" err="1">
                <a:solidFill>
                  <a:schemeClr val="bg1"/>
                </a:solidFill>
              </a:rPr>
              <a:t>neuromielite</a:t>
            </a:r>
            <a:r>
              <a:rPr lang="pt-BR" sz="4800" dirty="0">
                <a:solidFill>
                  <a:schemeClr val="bg1"/>
                </a:solidFill>
              </a:rPr>
              <a:t> óptica (DENMO) ?</a:t>
            </a:r>
          </a:p>
        </p:txBody>
      </p:sp>
      <p:sp>
        <p:nvSpPr>
          <p:cNvPr id="9" name="Espaço Reservado para Texto 2">
            <a:extLst>
              <a:ext uri="{FF2B5EF4-FFF2-40B4-BE49-F238E27FC236}">
                <a16:creationId xmlns:a16="http://schemas.microsoft.com/office/drawing/2014/main" id="{571DF009-516A-4FAB-BA5D-4F9A12B658B5}"/>
              </a:ext>
            </a:extLst>
          </p:cNvPr>
          <p:cNvSpPr>
            <a:spLocks noGrp="1"/>
          </p:cNvSpPr>
          <p:nvPr>
            <p:ph type="body" idx="1"/>
          </p:nvPr>
        </p:nvSpPr>
        <p:spPr>
          <a:xfrm>
            <a:off x="863600" y="3997077"/>
            <a:ext cx="22656800" cy="7920000"/>
          </a:xfrm>
          <a:solidFill>
            <a:srgbClr val="006600"/>
          </a:solidFill>
        </p:spPr>
        <p:txBody>
          <a:bodyPr>
            <a:normAutofit lnSpcReduction="10000"/>
          </a:bodyPr>
          <a:lstStyle/>
          <a:p>
            <a:pPr marL="203200" indent="0">
              <a:buNone/>
            </a:pPr>
            <a:endParaRPr lang="pt-BR" dirty="0">
              <a:solidFill>
                <a:schemeClr val="bg1"/>
              </a:solidFill>
            </a:endParaRPr>
          </a:p>
          <a:p>
            <a:r>
              <a:rPr lang="pt-BR" dirty="0">
                <a:solidFill>
                  <a:schemeClr val="bg1"/>
                </a:solidFill>
              </a:rPr>
              <a:t> O que todo indivíduo PRECISA saber sobre essas doenças?</a:t>
            </a:r>
          </a:p>
          <a:p>
            <a:endParaRPr lang="pt-BR" dirty="0">
              <a:solidFill>
                <a:schemeClr val="bg1"/>
              </a:solidFill>
            </a:endParaRPr>
          </a:p>
          <a:p>
            <a:endParaRPr lang="pt-BR" dirty="0">
              <a:solidFill>
                <a:schemeClr val="bg1"/>
              </a:solidFill>
            </a:endParaRPr>
          </a:p>
          <a:p>
            <a:r>
              <a:rPr lang="pt-BR" dirty="0">
                <a:solidFill>
                  <a:schemeClr val="bg1"/>
                </a:solidFill>
              </a:rPr>
              <a:t>O que o político e o gestor em saúde pública PRECISA saber sobre essas doenças? </a:t>
            </a:r>
          </a:p>
          <a:p>
            <a:endParaRPr lang="pt-BR" dirty="0">
              <a:solidFill>
                <a:schemeClr val="bg1"/>
              </a:solidFill>
            </a:endParaRPr>
          </a:p>
          <a:p>
            <a:endParaRPr lang="pt-BR" dirty="0">
              <a:solidFill>
                <a:schemeClr val="bg1"/>
              </a:solidFill>
            </a:endParaRPr>
          </a:p>
          <a:p>
            <a:r>
              <a:rPr lang="pt-BR" dirty="0">
                <a:solidFill>
                  <a:schemeClr val="bg1"/>
                </a:solidFill>
              </a:rPr>
              <a:t>Como as políticas públicas em saúde impactam na vida da pessoa que convive com DENMO?</a:t>
            </a:r>
          </a:p>
          <a:p>
            <a:pPr lvl="1"/>
            <a:endParaRPr lang="pt-BR" dirty="0">
              <a:solidFill>
                <a:schemeClr val="bg1"/>
              </a:solidFill>
            </a:endParaRPr>
          </a:p>
          <a:p>
            <a:pPr lvl="1"/>
            <a:endParaRPr lang="pt-BR" dirty="0">
              <a:solidFill>
                <a:schemeClr val="bg1"/>
              </a:solidFill>
            </a:endParaRPr>
          </a:p>
          <a:p>
            <a:pPr marL="203200" indent="0">
              <a:buNone/>
            </a:pPr>
            <a:endParaRPr lang="pt-BR" dirty="0">
              <a:solidFill>
                <a:schemeClr val="bg1"/>
              </a:solidFill>
            </a:endParaRPr>
          </a:p>
        </p:txBody>
      </p:sp>
    </p:spTree>
    <p:extLst>
      <p:ext uri="{BB962C8B-B14F-4D97-AF65-F5344CB8AC3E}">
        <p14:creationId xmlns:p14="http://schemas.microsoft.com/office/powerpoint/2010/main" val="167646564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nodeType="clickEffect">
                                  <p:stCondLst>
                                    <p:cond delay="0"/>
                                  </p:stCondLst>
                                  <p:childTnLst>
                                    <p:animEffect transition="out" filter="wipe(down)">
                                      <p:cBhvr>
                                        <p:cTn id="6" dur="500"/>
                                        <p:tgtEl>
                                          <p:spTgt spid="9">
                                            <p:txEl>
                                              <p:pRg st="4" end="4"/>
                                            </p:txEl>
                                          </p:spTgt>
                                        </p:tgtEl>
                                      </p:cBhvr>
                                    </p:animEffect>
                                    <p:set>
                                      <p:cBhvr>
                                        <p:cTn id="7" dur="1" fill="hold">
                                          <p:stCondLst>
                                            <p:cond delay="499"/>
                                          </p:stCondLst>
                                        </p:cTn>
                                        <p:tgtEl>
                                          <p:spTgt spid="9">
                                            <p:txEl>
                                              <p:pRg st="4" end="4"/>
                                            </p:txEl>
                                          </p:spTgt>
                                        </p:tgtEl>
                                        <p:attrNameLst>
                                          <p:attrName>style.visibility</p:attrName>
                                        </p:attrNameLst>
                                      </p:cBhvr>
                                      <p:to>
                                        <p:strVal val="hidden"/>
                                      </p:to>
                                    </p:set>
                                  </p:childTnLst>
                                </p:cTn>
                              </p:par>
                              <p:par>
                                <p:cTn id="8" presetID="22" presetClass="exit" presetSubtype="4" fill="hold" nodeType="withEffect">
                                  <p:stCondLst>
                                    <p:cond delay="0"/>
                                  </p:stCondLst>
                                  <p:childTnLst>
                                    <p:animEffect transition="out" filter="wipe(down)">
                                      <p:cBhvr>
                                        <p:cTn id="9" dur="500"/>
                                        <p:tgtEl>
                                          <p:spTgt spid="9">
                                            <p:txEl>
                                              <p:pRg st="7" end="7"/>
                                            </p:txEl>
                                          </p:spTgt>
                                        </p:tgtEl>
                                      </p:cBhvr>
                                    </p:animEffect>
                                    <p:set>
                                      <p:cBhvr>
                                        <p:cTn id="10" dur="1" fill="hold">
                                          <p:stCondLst>
                                            <p:cond delay="499"/>
                                          </p:stCondLst>
                                        </p:cTn>
                                        <p:tgtEl>
                                          <p:spTgt spid="9">
                                            <p:txEl>
                                              <p:pRg st="7" end="7"/>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75"/>
        <p:cNvGrpSpPr/>
        <p:nvPr/>
      </p:nvGrpSpPr>
      <p:grpSpPr>
        <a:xfrm>
          <a:off x="0" y="0"/>
          <a:ext cx="0" cy="0"/>
          <a:chOff x="0" y="0"/>
          <a:chExt cx="0" cy="0"/>
        </a:xfrm>
      </p:grpSpPr>
      <p:sp>
        <p:nvSpPr>
          <p:cNvPr id="16" name="Title 7">
            <a:extLst>
              <a:ext uri="{FF2B5EF4-FFF2-40B4-BE49-F238E27FC236}">
                <a16:creationId xmlns:a16="http://schemas.microsoft.com/office/drawing/2014/main" id="{1C8BC1C0-26A2-472C-B91A-61BAC09E02FE}"/>
              </a:ext>
            </a:extLst>
          </p:cNvPr>
          <p:cNvSpPr>
            <a:spLocks noGrp="1"/>
          </p:cNvSpPr>
          <p:nvPr>
            <p:ph type="title"/>
          </p:nvPr>
        </p:nvSpPr>
        <p:spPr>
          <a:xfrm>
            <a:off x="18358189" y="1"/>
            <a:ext cx="5397842" cy="2118210"/>
          </a:xfrm>
          <a:noFill/>
          <a:ln>
            <a:noFill/>
          </a:ln>
        </p:spPr>
        <p:txBody>
          <a:bodyPr spcFirstLastPara="1" wrap="square" lIns="0" tIns="0" rIns="0" bIns="0" anchor="t" anchorCtr="0">
            <a:noAutofit/>
          </a:bodyPr>
          <a:lstStyle/>
          <a:p>
            <a:r>
              <a:rPr lang="pt-BR" sz="4800" dirty="0"/>
              <a:t>E o Brasil ? </a:t>
            </a:r>
          </a:p>
        </p:txBody>
      </p:sp>
      <p:pic>
        <p:nvPicPr>
          <p:cNvPr id="7" name="Imagem 6">
            <a:extLst>
              <a:ext uri="{FF2B5EF4-FFF2-40B4-BE49-F238E27FC236}">
                <a16:creationId xmlns:a16="http://schemas.microsoft.com/office/drawing/2014/main" id="{B258C6B5-7410-4D44-920F-A8E5ED06DA82}"/>
              </a:ext>
            </a:extLst>
          </p:cNvPr>
          <p:cNvPicPr>
            <a:picLocks noChangeAspect="1"/>
          </p:cNvPicPr>
          <p:nvPr/>
        </p:nvPicPr>
        <p:blipFill>
          <a:blip r:embed="rId3"/>
          <a:stretch>
            <a:fillRect/>
          </a:stretch>
        </p:blipFill>
        <p:spPr>
          <a:xfrm>
            <a:off x="0" y="-174869"/>
            <a:ext cx="11344060" cy="2117558"/>
          </a:xfrm>
          <a:prstGeom prst="rect">
            <a:avLst/>
          </a:prstGeom>
        </p:spPr>
      </p:pic>
      <p:pic>
        <p:nvPicPr>
          <p:cNvPr id="8" name="Imagem 7">
            <a:extLst>
              <a:ext uri="{FF2B5EF4-FFF2-40B4-BE49-F238E27FC236}">
                <a16:creationId xmlns:a16="http://schemas.microsoft.com/office/drawing/2014/main" id="{C6EDFF37-7649-490F-8D75-2F7A6C2E3A2C}"/>
              </a:ext>
            </a:extLst>
          </p:cNvPr>
          <p:cNvPicPr>
            <a:picLocks noChangeAspect="1"/>
          </p:cNvPicPr>
          <p:nvPr/>
        </p:nvPicPr>
        <p:blipFill>
          <a:blip r:embed="rId4"/>
          <a:stretch>
            <a:fillRect/>
          </a:stretch>
        </p:blipFill>
        <p:spPr>
          <a:xfrm>
            <a:off x="1" y="1942688"/>
            <a:ext cx="16433966" cy="10430376"/>
          </a:xfrm>
          <a:prstGeom prst="rect">
            <a:avLst/>
          </a:prstGeom>
        </p:spPr>
      </p:pic>
      <p:sp>
        <p:nvSpPr>
          <p:cNvPr id="10" name="Retângulo 9">
            <a:extLst>
              <a:ext uri="{FF2B5EF4-FFF2-40B4-BE49-F238E27FC236}">
                <a16:creationId xmlns:a16="http://schemas.microsoft.com/office/drawing/2014/main" id="{A3C8696B-6532-4AA9-B3B4-8AA51308D3F8}"/>
              </a:ext>
            </a:extLst>
          </p:cNvPr>
          <p:cNvSpPr/>
          <p:nvPr/>
        </p:nvSpPr>
        <p:spPr>
          <a:xfrm>
            <a:off x="0" y="12323138"/>
            <a:ext cx="4335652" cy="1323439"/>
          </a:xfrm>
          <a:prstGeom prst="rect">
            <a:avLst/>
          </a:prstGeom>
          <a:solidFill>
            <a:schemeClr val="accent1"/>
          </a:solidFill>
        </p:spPr>
        <p:txBody>
          <a:bodyPr wrap="square">
            <a:spAutoFit/>
          </a:bodyPr>
          <a:lstStyle/>
          <a:p>
            <a:r>
              <a:rPr lang="pt-BR" sz="1600" dirty="0">
                <a:solidFill>
                  <a:schemeClr val="bg1"/>
                </a:solidFill>
                <a:latin typeface="Gill Sans MT" panose="020B0502020104020203" pitchFamily="34" charset="0"/>
              </a:rPr>
              <a:t>JY, </a:t>
            </a:r>
            <a:r>
              <a:rPr lang="pt-BR" sz="1600" dirty="0" err="1">
                <a:solidFill>
                  <a:schemeClr val="bg1"/>
                </a:solidFill>
                <a:latin typeface="Gill Sans MT" panose="020B0502020104020203" pitchFamily="34" charset="0"/>
              </a:rPr>
              <a:t>Asgari</a:t>
            </a:r>
            <a:r>
              <a:rPr lang="pt-BR" sz="1600" dirty="0">
                <a:solidFill>
                  <a:schemeClr val="bg1"/>
                </a:solidFill>
                <a:latin typeface="Gill Sans MT" panose="020B0502020104020203" pitchFamily="34" charset="0"/>
              </a:rPr>
              <a:t> N, Nakashima I, </a:t>
            </a:r>
            <a:r>
              <a:rPr lang="pt-BR" sz="1600" dirty="0" err="1">
                <a:solidFill>
                  <a:schemeClr val="bg1"/>
                </a:solidFill>
                <a:latin typeface="Gill Sans MT" panose="020B0502020104020203" pitchFamily="34" charset="0"/>
              </a:rPr>
              <a:t>Broadley</a:t>
            </a:r>
            <a:r>
              <a:rPr lang="pt-BR" sz="1600" dirty="0">
                <a:solidFill>
                  <a:schemeClr val="bg1"/>
                </a:solidFill>
                <a:latin typeface="Gill Sans MT" panose="020B0502020104020203" pitchFamily="34" charset="0"/>
              </a:rPr>
              <a:t> AS[</a:t>
            </a:r>
            <a:r>
              <a:rPr lang="en-US" sz="1600" dirty="0">
                <a:solidFill>
                  <a:schemeClr val="bg1"/>
                </a:solidFill>
                <a:latin typeface="Gill Sans MT" panose="020B0502020104020203" pitchFamily="34" charset="0"/>
              </a:rPr>
              <a:t>2020) </a:t>
            </a:r>
            <a:r>
              <a:rPr lang="pt-BR" sz="1600" dirty="0" err="1">
                <a:solidFill>
                  <a:schemeClr val="bg1"/>
                </a:solidFill>
                <a:latin typeface="Gill Sans MT" panose="020B0502020104020203" pitchFamily="34" charset="0"/>
              </a:rPr>
              <a:t>Epidemiology</a:t>
            </a:r>
            <a:r>
              <a:rPr lang="pt-BR" sz="1600" dirty="0">
                <a:solidFill>
                  <a:schemeClr val="bg1"/>
                </a:solidFill>
                <a:latin typeface="Gill Sans MT" panose="020B0502020104020203" pitchFamily="34" charset="0"/>
              </a:rPr>
              <a:t> </a:t>
            </a:r>
            <a:r>
              <a:rPr lang="pt-BR" sz="1600" dirty="0" err="1">
                <a:solidFill>
                  <a:schemeClr val="bg1"/>
                </a:solidFill>
                <a:latin typeface="Gill Sans MT" panose="020B0502020104020203" pitchFamily="34" charset="0"/>
              </a:rPr>
              <a:t>of</a:t>
            </a:r>
            <a:r>
              <a:rPr lang="pt-BR" sz="1600" dirty="0">
                <a:solidFill>
                  <a:schemeClr val="bg1"/>
                </a:solidFill>
                <a:latin typeface="Gill Sans MT" panose="020B0502020104020203" pitchFamily="34" charset="0"/>
              </a:rPr>
              <a:t> </a:t>
            </a:r>
            <a:r>
              <a:rPr lang="pt-BR" sz="1600" dirty="0" err="1">
                <a:solidFill>
                  <a:schemeClr val="bg1"/>
                </a:solidFill>
                <a:latin typeface="Gill Sans MT" panose="020B0502020104020203" pitchFamily="34" charset="0"/>
              </a:rPr>
              <a:t>Neuromyelitis</a:t>
            </a:r>
            <a:r>
              <a:rPr lang="pt-BR" sz="1600" dirty="0">
                <a:solidFill>
                  <a:schemeClr val="bg1"/>
                </a:solidFill>
                <a:latin typeface="Gill Sans MT" panose="020B0502020104020203" pitchFamily="34" charset="0"/>
              </a:rPr>
              <a:t> </a:t>
            </a:r>
            <a:r>
              <a:rPr lang="pt-BR" sz="1600" dirty="0" err="1">
                <a:solidFill>
                  <a:schemeClr val="bg1"/>
                </a:solidFill>
                <a:latin typeface="Gill Sans MT" panose="020B0502020104020203" pitchFamily="34" charset="0"/>
              </a:rPr>
              <a:t>Optica</a:t>
            </a:r>
            <a:r>
              <a:rPr lang="pt-BR" sz="1600" dirty="0">
                <a:solidFill>
                  <a:schemeClr val="bg1"/>
                </a:solidFill>
                <a:latin typeface="Gill Sans MT" panose="020B0502020104020203" pitchFamily="34" charset="0"/>
              </a:rPr>
              <a:t> </a:t>
            </a:r>
            <a:r>
              <a:rPr lang="en-US" sz="1600" dirty="0">
                <a:solidFill>
                  <a:schemeClr val="bg1"/>
                </a:solidFill>
                <a:latin typeface="Gill Sans MT" panose="020B0502020104020203" pitchFamily="34" charset="0"/>
              </a:rPr>
              <a:t>Spectrum Disorder and Its Prevalence </a:t>
            </a:r>
            <a:r>
              <a:rPr lang="pt-BR" sz="1600" dirty="0" err="1">
                <a:solidFill>
                  <a:schemeClr val="bg1"/>
                </a:solidFill>
                <a:latin typeface="Gill Sans MT" panose="020B0502020104020203" pitchFamily="34" charset="0"/>
              </a:rPr>
              <a:t>and</a:t>
            </a:r>
            <a:r>
              <a:rPr lang="pt-BR" sz="1600" dirty="0">
                <a:solidFill>
                  <a:schemeClr val="bg1"/>
                </a:solidFill>
                <a:latin typeface="Gill Sans MT" panose="020B0502020104020203" pitchFamily="34" charset="0"/>
              </a:rPr>
              <a:t> </a:t>
            </a:r>
            <a:r>
              <a:rPr lang="pt-BR" sz="1600" dirty="0" err="1">
                <a:solidFill>
                  <a:schemeClr val="bg1"/>
                </a:solidFill>
                <a:latin typeface="Gill Sans MT" panose="020B0502020104020203" pitchFamily="34" charset="0"/>
              </a:rPr>
              <a:t>Incidence</a:t>
            </a:r>
            <a:r>
              <a:rPr lang="pt-BR" sz="1600" dirty="0">
                <a:solidFill>
                  <a:schemeClr val="bg1"/>
                </a:solidFill>
                <a:latin typeface="Gill Sans MT" panose="020B0502020104020203" pitchFamily="34" charset="0"/>
              </a:rPr>
              <a:t> </a:t>
            </a:r>
            <a:r>
              <a:rPr lang="pt-BR" sz="1600" dirty="0" err="1">
                <a:solidFill>
                  <a:schemeClr val="bg1"/>
                </a:solidFill>
                <a:latin typeface="Gill Sans MT" panose="020B0502020104020203" pitchFamily="34" charset="0"/>
              </a:rPr>
              <a:t>Worldwide</a:t>
            </a:r>
            <a:r>
              <a:rPr lang="pt-BR" sz="1600" dirty="0">
                <a:solidFill>
                  <a:schemeClr val="bg1"/>
                </a:solidFill>
                <a:latin typeface="Gill Sans MT" panose="020B0502020104020203" pitchFamily="34" charset="0"/>
              </a:rPr>
              <a:t>. Front. </a:t>
            </a:r>
            <a:r>
              <a:rPr lang="pt-BR" sz="1600" dirty="0" err="1">
                <a:solidFill>
                  <a:schemeClr val="bg1"/>
                </a:solidFill>
                <a:latin typeface="Gill Sans MT" panose="020B0502020104020203" pitchFamily="34" charset="0"/>
              </a:rPr>
              <a:t>Neurol</a:t>
            </a:r>
            <a:r>
              <a:rPr lang="pt-BR" sz="1600" dirty="0">
                <a:solidFill>
                  <a:schemeClr val="bg1"/>
                </a:solidFill>
                <a:latin typeface="Gill Sans MT" panose="020B0502020104020203" pitchFamily="34" charset="0"/>
              </a:rPr>
              <a:t>. 11:501.doi: 10.3389/fneur.2020.00501</a:t>
            </a:r>
          </a:p>
        </p:txBody>
      </p:sp>
      <p:pic>
        <p:nvPicPr>
          <p:cNvPr id="11" name="Imagem 10">
            <a:extLst>
              <a:ext uri="{FF2B5EF4-FFF2-40B4-BE49-F238E27FC236}">
                <a16:creationId xmlns:a16="http://schemas.microsoft.com/office/drawing/2014/main" id="{1FB3E1CE-79D9-4278-B929-C0BEFED5DCB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539347" y="1408089"/>
            <a:ext cx="5952486" cy="10915050"/>
          </a:xfrm>
          <a:prstGeom prst="rect">
            <a:avLst/>
          </a:prstGeom>
        </p:spPr>
      </p:pic>
    </p:spTree>
    <p:extLst>
      <p:ext uri="{BB962C8B-B14F-4D97-AF65-F5344CB8AC3E}">
        <p14:creationId xmlns:p14="http://schemas.microsoft.com/office/powerpoint/2010/main" val="3696927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75"/>
        <p:cNvGrpSpPr/>
        <p:nvPr/>
      </p:nvGrpSpPr>
      <p:grpSpPr>
        <a:xfrm>
          <a:off x="0" y="0"/>
          <a:ext cx="0" cy="0"/>
          <a:chOff x="0" y="0"/>
          <a:chExt cx="0" cy="0"/>
        </a:xfrm>
      </p:grpSpPr>
      <p:sp>
        <p:nvSpPr>
          <p:cNvPr id="16" name="Title 7">
            <a:extLst>
              <a:ext uri="{FF2B5EF4-FFF2-40B4-BE49-F238E27FC236}">
                <a16:creationId xmlns:a16="http://schemas.microsoft.com/office/drawing/2014/main" id="{1C8BC1C0-26A2-472C-B91A-61BAC09E02FE}"/>
              </a:ext>
            </a:extLst>
          </p:cNvPr>
          <p:cNvSpPr>
            <a:spLocks noGrp="1"/>
          </p:cNvSpPr>
          <p:nvPr>
            <p:ph type="title" idx="4294967295"/>
          </p:nvPr>
        </p:nvSpPr>
        <p:spPr>
          <a:xfrm>
            <a:off x="3267078" y="248098"/>
            <a:ext cx="16325772" cy="971104"/>
          </a:xfrm>
          <a:solidFill>
            <a:srgbClr val="006600"/>
          </a:solidFill>
          <a:ln>
            <a:noFill/>
          </a:ln>
        </p:spPr>
        <p:txBody>
          <a:bodyPr spcFirstLastPara="1" wrap="square" lIns="0" tIns="0" rIns="0" bIns="0" anchor="t" anchorCtr="0">
            <a:noAutofit/>
          </a:bodyPr>
          <a:lstStyle/>
          <a:p>
            <a:r>
              <a:rPr lang="pt-BR" sz="4000" dirty="0">
                <a:solidFill>
                  <a:schemeClr val="bg1"/>
                </a:solidFill>
              </a:rPr>
              <a:t>O atendimento a pacientes com doenças </a:t>
            </a:r>
            <a:r>
              <a:rPr lang="pt-BR" sz="4000" dirty="0" err="1">
                <a:solidFill>
                  <a:schemeClr val="bg1"/>
                </a:solidFill>
              </a:rPr>
              <a:t>desmielinizantes</a:t>
            </a:r>
            <a:r>
              <a:rPr lang="pt-BR" sz="4000" dirty="0">
                <a:solidFill>
                  <a:schemeClr val="bg1"/>
                </a:solidFill>
              </a:rPr>
              <a:t> no Brasil</a:t>
            </a:r>
          </a:p>
        </p:txBody>
      </p:sp>
      <p:sp>
        <p:nvSpPr>
          <p:cNvPr id="18" name="CaixaDeTexto 17"/>
          <p:cNvSpPr txBox="1"/>
          <p:nvPr/>
        </p:nvSpPr>
        <p:spPr>
          <a:xfrm>
            <a:off x="16008346" y="1391478"/>
            <a:ext cx="8223253" cy="9064020"/>
          </a:xfrm>
          <a:prstGeom prst="rect">
            <a:avLst/>
          </a:prstGeom>
          <a:solidFill>
            <a:srgbClr val="006600"/>
          </a:solidFill>
        </p:spPr>
        <p:txBody>
          <a:bodyPr wrap="square" rtlCol="0">
            <a:spAutoFit/>
          </a:bodyPr>
          <a:lstStyle/>
          <a:p>
            <a:r>
              <a:rPr lang="en-US" sz="3600" dirty="0">
                <a:solidFill>
                  <a:schemeClr val="bg1"/>
                </a:solidFill>
              </a:rPr>
              <a:t>1,917  </a:t>
            </a:r>
            <a:r>
              <a:rPr lang="en-US" sz="3600" dirty="0" err="1">
                <a:solidFill>
                  <a:schemeClr val="bg1"/>
                </a:solidFill>
              </a:rPr>
              <a:t>pacientes</a:t>
            </a:r>
            <a:r>
              <a:rPr lang="en-US" sz="3600" dirty="0">
                <a:solidFill>
                  <a:schemeClr val="bg1"/>
                </a:solidFill>
              </a:rPr>
              <a:t> com DDI :</a:t>
            </a:r>
          </a:p>
          <a:p>
            <a:r>
              <a:rPr lang="en-US" sz="3600" dirty="0">
                <a:solidFill>
                  <a:schemeClr val="bg1"/>
                </a:solidFill>
              </a:rPr>
              <a:t>EM (76.9%; 95% CIs = 75.0%- 78.7%), </a:t>
            </a:r>
          </a:p>
          <a:p>
            <a:r>
              <a:rPr lang="en-US" sz="3600" b="1" dirty="0">
                <a:solidFill>
                  <a:schemeClr val="bg1"/>
                </a:solidFill>
              </a:rPr>
              <a:t>NMO (11.8%; 95% CIs = 10.4–13.3)</a:t>
            </a:r>
          </a:p>
          <a:p>
            <a:r>
              <a:rPr lang="en-US" sz="3600" b="1" dirty="0">
                <a:solidFill>
                  <a:schemeClr val="bg1"/>
                </a:solidFill>
              </a:rPr>
              <a:t>NMOSDs (6.5%; 95% CIs = 5.5–7.7), </a:t>
            </a:r>
          </a:p>
          <a:p>
            <a:r>
              <a:rPr lang="en-US" sz="3600" dirty="0">
                <a:solidFill>
                  <a:schemeClr val="bg1"/>
                </a:solidFill>
              </a:rPr>
              <a:t>CIS (3.5%; 95% CIs = 3.3–3.7), </a:t>
            </a:r>
          </a:p>
          <a:p>
            <a:r>
              <a:rPr lang="en-US" sz="3600" dirty="0">
                <a:solidFill>
                  <a:schemeClr val="bg1"/>
                </a:solidFill>
              </a:rPr>
              <a:t>ADEM (0.99%; 95% CIs = 0.99–0.99), </a:t>
            </a:r>
          </a:p>
          <a:p>
            <a:r>
              <a:rPr lang="en-US" sz="3600" dirty="0">
                <a:solidFill>
                  <a:schemeClr val="bg1"/>
                </a:solidFill>
              </a:rPr>
              <a:t>Acute IIDD with encephalopathy (0.37; 95% CIs = 0.34–0.39).</a:t>
            </a:r>
            <a:endParaRPr lang="pt-BR" sz="3600" dirty="0">
              <a:solidFill>
                <a:schemeClr val="bg1"/>
              </a:solidFill>
            </a:endParaRPr>
          </a:p>
        </p:txBody>
      </p:sp>
      <p:pic>
        <p:nvPicPr>
          <p:cNvPr id="19" name="Imagem 18"/>
          <p:cNvPicPr>
            <a:picLocks noChangeAspect="1"/>
          </p:cNvPicPr>
          <p:nvPr/>
        </p:nvPicPr>
        <p:blipFill>
          <a:blip r:embed="rId3"/>
          <a:stretch>
            <a:fillRect/>
          </a:stretch>
        </p:blipFill>
        <p:spPr>
          <a:xfrm>
            <a:off x="1260391" y="1569167"/>
            <a:ext cx="7115262" cy="4069846"/>
          </a:xfrm>
          <a:prstGeom prst="rect">
            <a:avLst/>
          </a:prstGeom>
        </p:spPr>
      </p:pic>
      <p:pic>
        <p:nvPicPr>
          <p:cNvPr id="21" name="Imagem 20"/>
          <p:cNvPicPr>
            <a:picLocks noChangeAspect="1"/>
          </p:cNvPicPr>
          <p:nvPr/>
        </p:nvPicPr>
        <p:blipFill>
          <a:blip r:embed="rId4"/>
          <a:stretch>
            <a:fillRect/>
          </a:stretch>
        </p:blipFill>
        <p:spPr>
          <a:xfrm>
            <a:off x="685798" y="5953143"/>
            <a:ext cx="14020800" cy="7670800"/>
          </a:xfrm>
          <a:prstGeom prst="rect">
            <a:avLst/>
          </a:prstGeom>
        </p:spPr>
      </p:pic>
      <p:sp>
        <p:nvSpPr>
          <p:cNvPr id="22" name="Quadro 21"/>
          <p:cNvSpPr/>
          <p:nvPr/>
        </p:nvSpPr>
        <p:spPr>
          <a:xfrm>
            <a:off x="5771321" y="9916913"/>
            <a:ext cx="9601198" cy="3707030"/>
          </a:xfrm>
          <a:prstGeom prst="frame">
            <a:avLst/>
          </a:prstGeom>
          <a:solidFill>
            <a:srgbClr val="006600"/>
          </a:solidFill>
          <a:ln w="0">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9600">
              <a:ln>
                <a:solidFill>
                  <a:schemeClr val="accent1">
                    <a:shade val="50000"/>
                  </a:schemeClr>
                </a:solidFill>
              </a:ln>
              <a:noFill/>
            </a:endParaRPr>
          </a:p>
        </p:txBody>
      </p:sp>
    </p:spTree>
    <p:extLst>
      <p:ext uri="{BB962C8B-B14F-4D97-AF65-F5344CB8AC3E}">
        <p14:creationId xmlns:p14="http://schemas.microsoft.com/office/powerpoint/2010/main" val="3439944088"/>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3F4FF690-92E3-4435-882A-C13F5650B98B}"/>
              </a:ext>
            </a:extLst>
          </p:cNvPr>
          <p:cNvSpPr/>
          <p:nvPr/>
        </p:nvSpPr>
        <p:spPr>
          <a:xfrm>
            <a:off x="6509658" y="12850900"/>
            <a:ext cx="12192000" cy="369332"/>
          </a:xfrm>
          <a:prstGeom prst="rect">
            <a:avLst/>
          </a:prstGeom>
        </p:spPr>
        <p:txBody>
          <a:bodyPr>
            <a:spAutoFit/>
          </a:bodyPr>
          <a:lstStyle/>
          <a:p>
            <a:r>
              <a:rPr lang="pt-BR" sz="1800" dirty="0"/>
              <a:t>Fukuda et al. BMC </a:t>
            </a:r>
            <a:r>
              <a:rPr lang="pt-BR" sz="1800" dirty="0" err="1"/>
              <a:t>Neurology</a:t>
            </a:r>
            <a:r>
              <a:rPr lang="pt-BR" sz="1800" dirty="0"/>
              <a:t> (2022) 22:95 https://doi.org/10.1186/s12883-022-02621-5</a:t>
            </a:r>
          </a:p>
        </p:txBody>
      </p:sp>
      <p:pic>
        <p:nvPicPr>
          <p:cNvPr id="7" name="Imagem 6">
            <a:extLst>
              <a:ext uri="{FF2B5EF4-FFF2-40B4-BE49-F238E27FC236}">
                <a16:creationId xmlns:a16="http://schemas.microsoft.com/office/drawing/2014/main" id="{4DA9707E-45FF-4327-8A13-785F69ABB636}"/>
              </a:ext>
            </a:extLst>
          </p:cNvPr>
          <p:cNvPicPr>
            <a:picLocks noChangeAspect="1"/>
          </p:cNvPicPr>
          <p:nvPr/>
        </p:nvPicPr>
        <p:blipFill>
          <a:blip r:embed="rId2"/>
          <a:stretch>
            <a:fillRect/>
          </a:stretch>
        </p:blipFill>
        <p:spPr>
          <a:xfrm>
            <a:off x="827315" y="1600596"/>
            <a:ext cx="11364686" cy="3722336"/>
          </a:xfrm>
          <a:prstGeom prst="rect">
            <a:avLst/>
          </a:prstGeom>
        </p:spPr>
      </p:pic>
      <p:pic>
        <p:nvPicPr>
          <p:cNvPr id="8" name="Imagem 7">
            <a:extLst>
              <a:ext uri="{FF2B5EF4-FFF2-40B4-BE49-F238E27FC236}">
                <a16:creationId xmlns:a16="http://schemas.microsoft.com/office/drawing/2014/main" id="{268FA86B-81E4-4401-A4F8-EE45D8D66364}"/>
              </a:ext>
            </a:extLst>
          </p:cNvPr>
          <p:cNvPicPr>
            <a:picLocks noChangeAspect="1"/>
          </p:cNvPicPr>
          <p:nvPr/>
        </p:nvPicPr>
        <p:blipFill>
          <a:blip r:embed="rId3"/>
          <a:stretch>
            <a:fillRect/>
          </a:stretch>
        </p:blipFill>
        <p:spPr>
          <a:xfrm>
            <a:off x="15920954" y="195180"/>
            <a:ext cx="7318144" cy="13781424"/>
          </a:xfrm>
          <a:prstGeom prst="rect">
            <a:avLst/>
          </a:prstGeom>
        </p:spPr>
      </p:pic>
      <p:pic>
        <p:nvPicPr>
          <p:cNvPr id="9" name="Imagem 8">
            <a:extLst>
              <a:ext uri="{FF2B5EF4-FFF2-40B4-BE49-F238E27FC236}">
                <a16:creationId xmlns:a16="http://schemas.microsoft.com/office/drawing/2014/main" id="{8C796330-D93C-4CD3-9355-E5EB033EC704}"/>
              </a:ext>
            </a:extLst>
          </p:cNvPr>
          <p:cNvPicPr>
            <a:picLocks noChangeAspect="1"/>
          </p:cNvPicPr>
          <p:nvPr/>
        </p:nvPicPr>
        <p:blipFill>
          <a:blip r:embed="rId4"/>
          <a:stretch>
            <a:fillRect/>
          </a:stretch>
        </p:blipFill>
        <p:spPr>
          <a:xfrm>
            <a:off x="1144903" y="5594917"/>
            <a:ext cx="8865722" cy="5591894"/>
          </a:xfrm>
          <a:prstGeom prst="rect">
            <a:avLst/>
          </a:prstGeom>
        </p:spPr>
      </p:pic>
      <p:sp>
        <p:nvSpPr>
          <p:cNvPr id="6" name="Title 7">
            <a:extLst>
              <a:ext uri="{FF2B5EF4-FFF2-40B4-BE49-F238E27FC236}">
                <a16:creationId xmlns:a16="http://schemas.microsoft.com/office/drawing/2014/main" id="{6D7EC8B1-153A-4C8B-A076-BD07F8E8ADB1}"/>
              </a:ext>
            </a:extLst>
          </p:cNvPr>
          <p:cNvSpPr txBox="1">
            <a:spLocks/>
          </p:cNvSpPr>
          <p:nvPr/>
        </p:nvSpPr>
        <p:spPr>
          <a:xfrm>
            <a:off x="141135" y="178228"/>
            <a:ext cx="15483178" cy="971104"/>
          </a:xfrm>
          <a:prstGeom prst="rect">
            <a:avLst/>
          </a:prstGeom>
          <a:solidFill>
            <a:srgbClr val="006600"/>
          </a:solidFill>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spcFirstLastPara="1" wrap="square" lIns="0" tIns="0" rIns="0" bIns="0" anchor="t" anchorCtr="0">
            <a:noAutofit/>
          </a:bodyPr>
          <a:lstStyle>
            <a:lvl1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1pPr>
            <a:lvl2pPr marL="0" marR="0" indent="4572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2pPr>
            <a:lvl3pPr marL="0" marR="0" indent="9144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3pPr>
            <a:lvl4pPr marL="0" marR="0" indent="13716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4pPr>
            <a:lvl5pPr marL="0" marR="0" indent="18288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5pPr>
            <a:lvl6pPr marL="0" marR="0" indent="22860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6pPr>
            <a:lvl7pPr marL="0" marR="0" indent="27432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7pPr>
            <a:lvl8pPr marL="0" marR="0" indent="32004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8pPr>
            <a:lvl9pPr marL="0" marR="0" indent="36576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9pPr>
          </a:lstStyle>
          <a:p>
            <a:pPr hangingPunct="1"/>
            <a:r>
              <a:rPr lang="pt-BR" sz="4000" dirty="0">
                <a:solidFill>
                  <a:schemeClr val="bg1"/>
                </a:solidFill>
              </a:rPr>
              <a:t>O atendimento a pacientes com DENMO no Brasil</a:t>
            </a:r>
          </a:p>
        </p:txBody>
      </p:sp>
    </p:spTree>
    <p:extLst>
      <p:ext uri="{BB962C8B-B14F-4D97-AF65-F5344CB8AC3E}">
        <p14:creationId xmlns:p14="http://schemas.microsoft.com/office/powerpoint/2010/main" val="7393850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75"/>
        <p:cNvGrpSpPr/>
        <p:nvPr/>
      </p:nvGrpSpPr>
      <p:grpSpPr>
        <a:xfrm>
          <a:off x="0" y="0"/>
          <a:ext cx="0" cy="0"/>
          <a:chOff x="0" y="0"/>
          <a:chExt cx="0" cy="0"/>
        </a:xfrm>
      </p:grpSpPr>
      <p:pic>
        <p:nvPicPr>
          <p:cNvPr id="19" name="Imagem 18"/>
          <p:cNvPicPr>
            <a:picLocks noChangeAspect="1"/>
          </p:cNvPicPr>
          <p:nvPr/>
        </p:nvPicPr>
        <p:blipFill>
          <a:blip r:embed="rId3"/>
          <a:stretch>
            <a:fillRect/>
          </a:stretch>
        </p:blipFill>
        <p:spPr>
          <a:xfrm>
            <a:off x="1260391" y="1569167"/>
            <a:ext cx="7115262" cy="4069846"/>
          </a:xfrm>
          <a:prstGeom prst="rect">
            <a:avLst/>
          </a:prstGeom>
        </p:spPr>
      </p:pic>
      <p:pic>
        <p:nvPicPr>
          <p:cNvPr id="9" name="Imagem 8">
            <a:extLst>
              <a:ext uri="{FF2B5EF4-FFF2-40B4-BE49-F238E27FC236}">
                <a16:creationId xmlns:a16="http://schemas.microsoft.com/office/drawing/2014/main" id="{25BC4504-6425-4593-83BC-AFF2B200CB3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8107" y="1073524"/>
            <a:ext cx="11127958" cy="2830162"/>
          </a:xfrm>
          <a:prstGeom prst="rect">
            <a:avLst/>
          </a:prstGeom>
        </p:spPr>
      </p:pic>
      <p:pic>
        <p:nvPicPr>
          <p:cNvPr id="10" name="Imagem 9">
            <a:extLst>
              <a:ext uri="{FF2B5EF4-FFF2-40B4-BE49-F238E27FC236}">
                <a16:creationId xmlns:a16="http://schemas.microsoft.com/office/drawing/2014/main" id="{242A776D-EF40-4791-BD8A-5F78665DB43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2231" y="3379100"/>
            <a:ext cx="11043834" cy="7134512"/>
          </a:xfrm>
          <a:prstGeom prst="rect">
            <a:avLst/>
          </a:prstGeom>
        </p:spPr>
      </p:pic>
      <p:pic>
        <p:nvPicPr>
          <p:cNvPr id="11" name="Imagem 10">
            <a:extLst>
              <a:ext uri="{FF2B5EF4-FFF2-40B4-BE49-F238E27FC236}">
                <a16:creationId xmlns:a16="http://schemas.microsoft.com/office/drawing/2014/main" id="{7CA94D91-4E7E-4A6E-AC34-536E1AD8BCC7}"/>
              </a:ext>
            </a:extLst>
          </p:cNvPr>
          <p:cNvPicPr>
            <a:picLocks noChangeAspect="1"/>
          </p:cNvPicPr>
          <p:nvPr/>
        </p:nvPicPr>
        <p:blipFill>
          <a:blip r:embed="rId6"/>
          <a:stretch>
            <a:fillRect/>
          </a:stretch>
        </p:blipFill>
        <p:spPr>
          <a:xfrm>
            <a:off x="11918347" y="1210994"/>
            <a:ext cx="12685876" cy="4336212"/>
          </a:xfrm>
          <a:prstGeom prst="rect">
            <a:avLst/>
          </a:prstGeom>
        </p:spPr>
      </p:pic>
      <p:pic>
        <p:nvPicPr>
          <p:cNvPr id="13" name="Imagem 12">
            <a:extLst>
              <a:ext uri="{FF2B5EF4-FFF2-40B4-BE49-F238E27FC236}">
                <a16:creationId xmlns:a16="http://schemas.microsoft.com/office/drawing/2014/main" id="{A89B948C-AAC1-4938-ADF0-8D16FA58972F}"/>
              </a:ext>
            </a:extLst>
          </p:cNvPr>
          <p:cNvPicPr>
            <a:picLocks noChangeAspect="1"/>
          </p:cNvPicPr>
          <p:nvPr/>
        </p:nvPicPr>
        <p:blipFill>
          <a:blip r:embed="rId7"/>
          <a:stretch>
            <a:fillRect/>
          </a:stretch>
        </p:blipFill>
        <p:spPr>
          <a:xfrm>
            <a:off x="11429964" y="5817293"/>
            <a:ext cx="13126322" cy="6044542"/>
          </a:xfrm>
          <a:prstGeom prst="rect">
            <a:avLst/>
          </a:prstGeom>
        </p:spPr>
      </p:pic>
      <p:sp>
        <p:nvSpPr>
          <p:cNvPr id="12" name="Title 7">
            <a:extLst>
              <a:ext uri="{FF2B5EF4-FFF2-40B4-BE49-F238E27FC236}">
                <a16:creationId xmlns:a16="http://schemas.microsoft.com/office/drawing/2014/main" id="{24C86143-AA4C-4CA4-B8E0-8EF4C0A3C2D2}"/>
              </a:ext>
            </a:extLst>
          </p:cNvPr>
          <p:cNvSpPr txBox="1">
            <a:spLocks/>
          </p:cNvSpPr>
          <p:nvPr/>
        </p:nvSpPr>
        <p:spPr>
          <a:xfrm>
            <a:off x="954157" y="146690"/>
            <a:ext cx="22283530" cy="971104"/>
          </a:xfrm>
          <a:prstGeom prst="rect">
            <a:avLst/>
          </a:prstGeom>
          <a:solidFill>
            <a:srgbClr val="006600"/>
          </a:solidFill>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spcFirstLastPara="1" wrap="square" lIns="0" tIns="0" rIns="0" bIns="0" anchor="t" anchorCtr="0">
            <a:noAutofit/>
          </a:bodyPr>
          <a:lstStyle>
            <a:lvl1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1pPr>
            <a:lvl2pPr marL="0" marR="0" indent="4572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2pPr>
            <a:lvl3pPr marL="0" marR="0" indent="9144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3pPr>
            <a:lvl4pPr marL="0" marR="0" indent="13716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4pPr>
            <a:lvl5pPr marL="0" marR="0" indent="18288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5pPr>
            <a:lvl6pPr marL="0" marR="0" indent="22860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6pPr>
            <a:lvl7pPr marL="0" marR="0" indent="27432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7pPr>
            <a:lvl8pPr marL="0" marR="0" indent="32004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8pPr>
            <a:lvl9pPr marL="0" marR="0" indent="36576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9pPr>
          </a:lstStyle>
          <a:p>
            <a:pPr hangingPunct="1"/>
            <a:r>
              <a:rPr lang="pt-BR" sz="4000" dirty="0">
                <a:solidFill>
                  <a:schemeClr val="bg1"/>
                </a:solidFill>
              </a:rPr>
              <a:t>Dados epidemiológicos do  atendimento a pacientes com DENMO no BRASIL </a:t>
            </a:r>
          </a:p>
        </p:txBody>
      </p:sp>
    </p:spTree>
    <p:extLst>
      <p:ext uri="{BB962C8B-B14F-4D97-AF65-F5344CB8AC3E}">
        <p14:creationId xmlns:p14="http://schemas.microsoft.com/office/powerpoint/2010/main" val="133039732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ppt_x"/>
                                          </p:val>
                                        </p:tav>
                                        <p:tav tm="100000">
                                          <p:val>
                                            <p:strVal val="#ppt_x"/>
                                          </p:val>
                                        </p:tav>
                                      </p:tavLst>
                                    </p:anim>
                                    <p:anim calcmode="lin" valueType="num">
                                      <p:cBhvr additive="base">
                                        <p:cTn id="8" dur="10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1000" fill="hold"/>
                                        <p:tgtEl>
                                          <p:spTgt spid="10"/>
                                        </p:tgtEl>
                                        <p:attrNameLst>
                                          <p:attrName>ppt_x</p:attrName>
                                        </p:attrNameLst>
                                      </p:cBhvr>
                                      <p:tavLst>
                                        <p:tav tm="0">
                                          <p:val>
                                            <p:strVal val="#ppt_x"/>
                                          </p:val>
                                        </p:tav>
                                        <p:tav tm="100000">
                                          <p:val>
                                            <p:strVal val="#ppt_x"/>
                                          </p:val>
                                        </p:tav>
                                      </p:tavLst>
                                    </p:anim>
                                    <p:anim calcmode="lin" valueType="num">
                                      <p:cBhvr additive="base">
                                        <p:cTn id="14"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1000" fill="hold"/>
                                        <p:tgtEl>
                                          <p:spTgt spid="11"/>
                                        </p:tgtEl>
                                        <p:attrNameLst>
                                          <p:attrName>ppt_x</p:attrName>
                                        </p:attrNameLst>
                                      </p:cBhvr>
                                      <p:tavLst>
                                        <p:tav tm="0">
                                          <p:val>
                                            <p:strVal val="#ppt_x"/>
                                          </p:val>
                                        </p:tav>
                                        <p:tav tm="100000">
                                          <p:val>
                                            <p:strVal val="#ppt_x"/>
                                          </p:val>
                                        </p:tav>
                                      </p:tavLst>
                                    </p:anim>
                                    <p:anim calcmode="lin" valueType="num">
                                      <p:cBhvr additive="base">
                                        <p:cTn id="20" dur="10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30"/>
          <p:cNvSpPr txBox="1">
            <a:spLocks noGrp="1"/>
          </p:cNvSpPr>
          <p:nvPr>
            <p:ph type="title" idx="4294967295"/>
          </p:nvPr>
        </p:nvSpPr>
        <p:spPr>
          <a:xfrm>
            <a:off x="2013429" y="260810"/>
            <a:ext cx="21031200" cy="1733550"/>
          </a:xfrm>
          <a:prstGeom prst="rect">
            <a:avLst/>
          </a:prstGeom>
          <a:solidFill>
            <a:srgbClr val="006600"/>
          </a:solidFill>
          <a:ln>
            <a:noFill/>
          </a:ln>
        </p:spPr>
        <p:txBody>
          <a:bodyPr spcFirstLastPara="1" vert="horz" wrap="square" lIns="0" tIns="0" rIns="0" bIns="0" rtlCol="0" anchor="b" anchorCtr="0">
            <a:normAutofit/>
          </a:bodyPr>
          <a:lstStyle/>
          <a:p>
            <a:pPr>
              <a:buSzPts val="2000"/>
            </a:pPr>
            <a:r>
              <a:rPr lang="en" sz="5334" dirty="0">
                <a:solidFill>
                  <a:schemeClr val="bg1"/>
                </a:solidFill>
              </a:rPr>
              <a:t>NMOSD exige diagnóstico rápido e tratamento efetivo para diminuir os riscos de desfechos devastadores</a:t>
            </a:r>
            <a:endParaRPr dirty="0">
              <a:solidFill>
                <a:schemeClr val="bg1"/>
              </a:solidFill>
            </a:endParaRPr>
          </a:p>
        </p:txBody>
      </p:sp>
      <p:sp>
        <p:nvSpPr>
          <p:cNvPr id="186" name="Google Shape;186;p30"/>
          <p:cNvSpPr txBox="1">
            <a:spLocks noGrp="1"/>
          </p:cNvSpPr>
          <p:nvPr>
            <p:ph type="body" idx="4294967295"/>
          </p:nvPr>
        </p:nvSpPr>
        <p:spPr>
          <a:xfrm>
            <a:off x="0" y="3489325"/>
            <a:ext cx="21031200" cy="8702675"/>
          </a:xfrm>
          <a:prstGeom prst="rect">
            <a:avLst/>
          </a:prstGeom>
          <a:noFill/>
          <a:ln>
            <a:noFill/>
          </a:ln>
        </p:spPr>
        <p:txBody>
          <a:bodyPr spcFirstLastPara="1" vert="horz" wrap="square" lIns="0" tIns="0" rIns="0" bIns="0" rtlCol="0" anchor="t" anchorCtr="0">
            <a:normAutofit/>
          </a:bodyPr>
          <a:lstStyle/>
          <a:p>
            <a:pPr marL="474122" indent="-474122">
              <a:spcBef>
                <a:spcPts val="0"/>
              </a:spcBef>
            </a:pPr>
            <a:r>
              <a:rPr lang="pt-BR" sz="3734" dirty="0"/>
              <a:t>A NMOSD cursa com surtos com baixa recuperação que podem deixar os pacientes com incapacidade permanente e acumulada</a:t>
            </a:r>
            <a:r>
              <a:rPr lang="pt-BR" sz="3734" baseline="30000" dirty="0"/>
              <a:t>1</a:t>
            </a:r>
            <a:endParaRPr dirty="0"/>
          </a:p>
        </p:txBody>
      </p:sp>
      <p:sp>
        <p:nvSpPr>
          <p:cNvPr id="187" name="Google Shape;187;p30"/>
          <p:cNvSpPr txBox="1"/>
          <p:nvPr/>
        </p:nvSpPr>
        <p:spPr>
          <a:xfrm>
            <a:off x="1951893" y="11464701"/>
            <a:ext cx="21020750" cy="2190262"/>
          </a:xfrm>
          <a:prstGeom prst="rect">
            <a:avLst/>
          </a:prstGeom>
          <a:solidFill>
            <a:schemeClr val="lt1"/>
          </a:solidFill>
          <a:ln>
            <a:noFill/>
          </a:ln>
        </p:spPr>
        <p:txBody>
          <a:bodyPr spcFirstLastPara="1" wrap="square" lIns="91400" tIns="91400" rIns="91400" bIns="91400" anchor="t" anchorCtr="0">
            <a:spAutoFit/>
          </a:bodyPr>
          <a:lstStyle/>
          <a:p>
            <a:pPr>
              <a:buClr>
                <a:srgbClr val="262626"/>
              </a:buClr>
              <a:buSzPts val="600"/>
            </a:pPr>
            <a:r>
              <a:rPr lang="en" sz="1600" dirty="0">
                <a:solidFill>
                  <a:srgbClr val="262626"/>
                </a:solidFill>
                <a:latin typeface="Arial"/>
                <a:ea typeface="Arial"/>
                <a:cs typeface="Arial"/>
                <a:sym typeface="Arial"/>
              </a:rPr>
              <a:t>1. Wingerchuk DM, et al. Neurology. 2007;68(8):603-605. 2. Huda S, et al. Clin Med (Lond). 2019;19(2):169-176. 3. Beekman J, et al. Neurol Neuroimmunol Neuroinflamm. 2019;6:1-14.</a:t>
            </a:r>
            <a:endParaRPr sz="2934" dirty="0"/>
          </a:p>
          <a:p>
            <a:pPr>
              <a:buClr>
                <a:srgbClr val="262626"/>
              </a:buClr>
              <a:buSzPts val="600"/>
            </a:pPr>
            <a:endParaRPr sz="1600" dirty="0">
              <a:solidFill>
                <a:srgbClr val="262626"/>
              </a:solidFill>
              <a:latin typeface="Arial"/>
              <a:ea typeface="Arial"/>
              <a:cs typeface="Arial"/>
              <a:sym typeface="Arial"/>
            </a:endParaRPr>
          </a:p>
        </p:txBody>
      </p:sp>
      <p:pic>
        <p:nvPicPr>
          <p:cNvPr id="188" name="Google Shape;188;p30" descr="Table&#10;&#10;Description automatically generated"/>
          <p:cNvPicPr preferRelativeResize="0"/>
          <p:nvPr/>
        </p:nvPicPr>
        <p:blipFill rotWithShape="1">
          <a:blip r:embed="rId3">
            <a:alphaModFix/>
          </a:blip>
          <a:srcRect/>
          <a:stretch/>
        </p:blipFill>
        <p:spPr>
          <a:xfrm>
            <a:off x="1370759" y="5039246"/>
            <a:ext cx="17467358" cy="6526376"/>
          </a:xfrm>
          <a:prstGeom prst="rect">
            <a:avLst/>
          </a:prstGeom>
          <a:noFill/>
          <a:ln>
            <a:noFill/>
          </a:ln>
        </p:spPr>
      </p:pic>
      <p:sp>
        <p:nvSpPr>
          <p:cNvPr id="2" name="CaixaDeTexto 1">
            <a:extLst>
              <a:ext uri="{FF2B5EF4-FFF2-40B4-BE49-F238E27FC236}">
                <a16:creationId xmlns:a16="http://schemas.microsoft.com/office/drawing/2014/main" id="{3C273165-F704-315F-5E10-9FCCA67DAB2F}"/>
              </a:ext>
            </a:extLst>
          </p:cNvPr>
          <p:cNvSpPr txBox="1"/>
          <p:nvPr/>
        </p:nvSpPr>
        <p:spPr>
          <a:xfrm>
            <a:off x="3579299" y="5956603"/>
            <a:ext cx="7359942" cy="2308324"/>
          </a:xfrm>
          <a:prstGeom prst="rect">
            <a:avLst/>
          </a:prstGeom>
          <a:solidFill>
            <a:srgbClr val="F5F2F8"/>
          </a:solidFill>
        </p:spPr>
        <p:txBody>
          <a:bodyPr wrap="square" rtlCol="0">
            <a:spAutoFit/>
          </a:bodyPr>
          <a:lstStyle/>
          <a:p>
            <a:r>
              <a:rPr lang="pt-BR" dirty="0"/>
              <a:t>Em pacientes não tratados, 5 anos após o primeiro surto</a:t>
            </a:r>
            <a:r>
              <a:rPr lang="pt-BR" baseline="30000" dirty="0"/>
              <a:t>2</a:t>
            </a:r>
            <a:r>
              <a:rPr lang="pt-BR" dirty="0"/>
              <a:t>:</a:t>
            </a:r>
            <a:endParaRPr lang="en-US" dirty="0"/>
          </a:p>
        </p:txBody>
      </p:sp>
      <p:sp>
        <p:nvSpPr>
          <p:cNvPr id="3" name="CaixaDeTexto 2">
            <a:extLst>
              <a:ext uri="{FF2B5EF4-FFF2-40B4-BE49-F238E27FC236}">
                <a16:creationId xmlns:a16="http://schemas.microsoft.com/office/drawing/2014/main" id="{089243C4-5013-859B-424C-18E7B223AC04}"/>
              </a:ext>
            </a:extLst>
          </p:cNvPr>
          <p:cNvSpPr txBox="1"/>
          <p:nvPr/>
        </p:nvSpPr>
        <p:spPr>
          <a:xfrm>
            <a:off x="3579299" y="8074670"/>
            <a:ext cx="7359942" cy="1569660"/>
          </a:xfrm>
          <a:prstGeom prst="rect">
            <a:avLst/>
          </a:prstGeom>
          <a:solidFill>
            <a:srgbClr val="F5F2F8"/>
          </a:solidFill>
        </p:spPr>
        <p:txBody>
          <a:bodyPr wrap="square" rtlCol="0">
            <a:spAutoFit/>
          </a:bodyPr>
          <a:lstStyle/>
          <a:p>
            <a:r>
              <a:rPr lang="pt-BR" dirty="0"/>
              <a:t>Tempo médio até o diagnóstico correto:</a:t>
            </a:r>
            <a:endParaRPr lang="en-US" dirty="0"/>
          </a:p>
        </p:txBody>
      </p:sp>
      <p:sp>
        <p:nvSpPr>
          <p:cNvPr id="4" name="CaixaDeTexto 3">
            <a:extLst>
              <a:ext uri="{FF2B5EF4-FFF2-40B4-BE49-F238E27FC236}">
                <a16:creationId xmlns:a16="http://schemas.microsoft.com/office/drawing/2014/main" id="{DB258A38-91DA-7541-BA74-FDE4FBAE1290}"/>
              </a:ext>
            </a:extLst>
          </p:cNvPr>
          <p:cNvSpPr txBox="1"/>
          <p:nvPr/>
        </p:nvSpPr>
        <p:spPr>
          <a:xfrm>
            <a:off x="3579298" y="9711579"/>
            <a:ext cx="7896840" cy="2308324"/>
          </a:xfrm>
          <a:prstGeom prst="rect">
            <a:avLst/>
          </a:prstGeom>
          <a:solidFill>
            <a:srgbClr val="F5F2F8"/>
          </a:solidFill>
        </p:spPr>
        <p:txBody>
          <a:bodyPr wrap="square" rtlCol="0">
            <a:spAutoFit/>
          </a:bodyPr>
          <a:lstStyle/>
          <a:p>
            <a:r>
              <a:rPr lang="pt-BR" dirty="0"/>
              <a:t>Tempo do diagnóstico correto até o primeiro tratamento preventivo:</a:t>
            </a:r>
            <a:endParaRPr lang="en-US" dirty="0"/>
          </a:p>
        </p:txBody>
      </p:sp>
      <p:sp>
        <p:nvSpPr>
          <p:cNvPr id="5" name="CaixaDeTexto 4">
            <a:extLst>
              <a:ext uri="{FF2B5EF4-FFF2-40B4-BE49-F238E27FC236}">
                <a16:creationId xmlns:a16="http://schemas.microsoft.com/office/drawing/2014/main" id="{5E0BCE4B-4C7F-305D-9E9D-705D0F05BFD4}"/>
              </a:ext>
            </a:extLst>
          </p:cNvPr>
          <p:cNvSpPr txBox="1"/>
          <p:nvPr/>
        </p:nvSpPr>
        <p:spPr>
          <a:xfrm>
            <a:off x="11593505" y="5135866"/>
            <a:ext cx="8474406" cy="1569660"/>
          </a:xfrm>
          <a:prstGeom prst="rect">
            <a:avLst/>
          </a:prstGeom>
          <a:solidFill>
            <a:schemeClr val="bg1"/>
          </a:solidFill>
        </p:spPr>
        <p:txBody>
          <a:bodyPr wrap="square" rtlCol="0">
            <a:spAutoFit/>
          </a:bodyPr>
          <a:lstStyle/>
          <a:p>
            <a:r>
              <a:rPr lang="pt-BR" dirty="0"/>
              <a:t>50% depende de cadeira de rodas</a:t>
            </a:r>
            <a:endParaRPr lang="en-US" dirty="0"/>
          </a:p>
        </p:txBody>
      </p:sp>
      <p:sp>
        <p:nvSpPr>
          <p:cNvPr id="6" name="CaixaDeTexto 5">
            <a:extLst>
              <a:ext uri="{FF2B5EF4-FFF2-40B4-BE49-F238E27FC236}">
                <a16:creationId xmlns:a16="http://schemas.microsoft.com/office/drawing/2014/main" id="{35283C2E-6E9E-5D06-43E6-A306ABA40EC3}"/>
              </a:ext>
            </a:extLst>
          </p:cNvPr>
          <p:cNvSpPr txBox="1"/>
          <p:nvPr/>
        </p:nvSpPr>
        <p:spPr>
          <a:xfrm>
            <a:off x="11593505" y="6053224"/>
            <a:ext cx="8474406" cy="830997"/>
          </a:xfrm>
          <a:prstGeom prst="rect">
            <a:avLst/>
          </a:prstGeom>
          <a:solidFill>
            <a:schemeClr val="bg1"/>
          </a:solidFill>
        </p:spPr>
        <p:txBody>
          <a:bodyPr wrap="square" rtlCol="0">
            <a:spAutoFit/>
          </a:bodyPr>
          <a:lstStyle/>
          <a:p>
            <a:r>
              <a:rPr lang="pt-BR" dirty="0"/>
              <a:t>50% perde a visão</a:t>
            </a:r>
            <a:endParaRPr lang="en-US" dirty="0"/>
          </a:p>
        </p:txBody>
      </p:sp>
      <p:sp>
        <p:nvSpPr>
          <p:cNvPr id="7" name="CaixaDeTexto 6">
            <a:extLst>
              <a:ext uri="{FF2B5EF4-FFF2-40B4-BE49-F238E27FC236}">
                <a16:creationId xmlns:a16="http://schemas.microsoft.com/office/drawing/2014/main" id="{73E7A811-923F-A3CC-F1AD-6139B6FCC7F1}"/>
              </a:ext>
            </a:extLst>
          </p:cNvPr>
          <p:cNvSpPr txBox="1"/>
          <p:nvPr/>
        </p:nvSpPr>
        <p:spPr>
          <a:xfrm>
            <a:off x="11593505" y="6941486"/>
            <a:ext cx="8474406" cy="1569660"/>
          </a:xfrm>
          <a:prstGeom prst="rect">
            <a:avLst/>
          </a:prstGeom>
          <a:solidFill>
            <a:schemeClr val="bg1"/>
          </a:solidFill>
        </p:spPr>
        <p:txBody>
          <a:bodyPr wrap="square" rtlCol="0">
            <a:spAutoFit/>
          </a:bodyPr>
          <a:lstStyle/>
          <a:p>
            <a:r>
              <a:rPr lang="pt-BR" dirty="0"/>
              <a:t>Aproximadamente 1/3 mortalidade</a:t>
            </a:r>
            <a:endParaRPr lang="en-US" dirty="0"/>
          </a:p>
        </p:txBody>
      </p:sp>
      <p:sp>
        <p:nvSpPr>
          <p:cNvPr id="8" name="CaixaDeTexto 7">
            <a:extLst>
              <a:ext uri="{FF2B5EF4-FFF2-40B4-BE49-F238E27FC236}">
                <a16:creationId xmlns:a16="http://schemas.microsoft.com/office/drawing/2014/main" id="{F28EC3AB-5D56-3867-B504-9A46E8C9468B}"/>
              </a:ext>
            </a:extLst>
          </p:cNvPr>
          <p:cNvSpPr txBox="1"/>
          <p:nvPr/>
        </p:nvSpPr>
        <p:spPr>
          <a:xfrm>
            <a:off x="11593505" y="8302435"/>
            <a:ext cx="8474406" cy="830997"/>
          </a:xfrm>
          <a:prstGeom prst="rect">
            <a:avLst/>
          </a:prstGeom>
          <a:solidFill>
            <a:schemeClr val="bg1"/>
          </a:solidFill>
        </p:spPr>
        <p:txBody>
          <a:bodyPr wrap="square" rtlCol="0">
            <a:spAutoFit/>
          </a:bodyPr>
          <a:lstStyle/>
          <a:p>
            <a:r>
              <a:rPr lang="pt-BR" dirty="0"/>
              <a:t>3.3 anos</a:t>
            </a:r>
            <a:r>
              <a:rPr lang="pt-BR" baseline="30000" dirty="0"/>
              <a:t>3</a:t>
            </a:r>
            <a:endParaRPr lang="en-US" baseline="30000" dirty="0"/>
          </a:p>
        </p:txBody>
      </p:sp>
      <p:sp>
        <p:nvSpPr>
          <p:cNvPr id="9" name="CaixaDeTexto 8">
            <a:extLst>
              <a:ext uri="{FF2B5EF4-FFF2-40B4-BE49-F238E27FC236}">
                <a16:creationId xmlns:a16="http://schemas.microsoft.com/office/drawing/2014/main" id="{9B65C8C8-F181-C7BE-8959-981AC1A56491}"/>
              </a:ext>
            </a:extLst>
          </p:cNvPr>
          <p:cNvSpPr txBox="1"/>
          <p:nvPr/>
        </p:nvSpPr>
        <p:spPr>
          <a:xfrm>
            <a:off x="11664687" y="10148957"/>
            <a:ext cx="8474406" cy="830997"/>
          </a:xfrm>
          <a:prstGeom prst="rect">
            <a:avLst/>
          </a:prstGeom>
          <a:solidFill>
            <a:schemeClr val="bg1"/>
          </a:solidFill>
        </p:spPr>
        <p:txBody>
          <a:bodyPr wrap="square" rtlCol="0">
            <a:spAutoFit/>
          </a:bodyPr>
          <a:lstStyle/>
          <a:p>
            <a:r>
              <a:rPr lang="pt-BR" dirty="0"/>
              <a:t>Até 11 anos</a:t>
            </a:r>
            <a:r>
              <a:rPr lang="pt-BR" baseline="30000" dirty="0"/>
              <a:t>3</a:t>
            </a:r>
            <a:endParaRPr lang="en-US" baseline="30000" dirty="0"/>
          </a:p>
        </p:txBody>
      </p:sp>
      <p:pic>
        <p:nvPicPr>
          <p:cNvPr id="12" name="Imagem 11">
            <a:extLst>
              <a:ext uri="{FF2B5EF4-FFF2-40B4-BE49-F238E27FC236}">
                <a16:creationId xmlns:a16="http://schemas.microsoft.com/office/drawing/2014/main" id="{F0AB36CC-3EA1-44DD-854F-84B76D6A3B5D}"/>
              </a:ext>
            </a:extLst>
          </p:cNvPr>
          <p:cNvPicPr>
            <a:picLocks noChangeAspect="1"/>
          </p:cNvPicPr>
          <p:nvPr/>
        </p:nvPicPr>
        <p:blipFill>
          <a:blip r:embed="rId4"/>
          <a:stretch>
            <a:fillRect/>
          </a:stretch>
        </p:blipFill>
        <p:spPr>
          <a:xfrm>
            <a:off x="17803583" y="1833864"/>
            <a:ext cx="5241046" cy="1309312"/>
          </a:xfrm>
          <a:prstGeom prst="rect">
            <a:avLst/>
          </a:prstGeom>
        </p:spPr>
      </p:pic>
      <p:pic>
        <p:nvPicPr>
          <p:cNvPr id="11" name="Imagem 10">
            <a:extLst>
              <a:ext uri="{FF2B5EF4-FFF2-40B4-BE49-F238E27FC236}">
                <a16:creationId xmlns:a16="http://schemas.microsoft.com/office/drawing/2014/main" id="{77064783-86C5-2A56-B605-16164EEB353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574194" y="6096731"/>
            <a:ext cx="4234954" cy="5646604"/>
          </a:xfrm>
          <a:prstGeom prst="rect">
            <a:avLst/>
          </a:prstGeom>
        </p:spPr>
      </p:pic>
    </p:spTree>
    <p:extLst>
      <p:ext uri="{BB962C8B-B14F-4D97-AF65-F5344CB8AC3E}">
        <p14:creationId xmlns:p14="http://schemas.microsoft.com/office/powerpoint/2010/main" val="248104159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75"/>
        <p:cNvGrpSpPr/>
        <p:nvPr/>
      </p:nvGrpSpPr>
      <p:grpSpPr>
        <a:xfrm>
          <a:off x="0" y="0"/>
          <a:ext cx="0" cy="0"/>
          <a:chOff x="0" y="0"/>
          <a:chExt cx="0" cy="0"/>
        </a:xfrm>
      </p:grpSpPr>
      <p:sp>
        <p:nvSpPr>
          <p:cNvPr id="16" name="Title 7">
            <a:extLst>
              <a:ext uri="{FF2B5EF4-FFF2-40B4-BE49-F238E27FC236}">
                <a16:creationId xmlns:a16="http://schemas.microsoft.com/office/drawing/2014/main" id="{1C8BC1C0-26A2-472C-B91A-61BAC09E02FE}"/>
              </a:ext>
            </a:extLst>
          </p:cNvPr>
          <p:cNvSpPr>
            <a:spLocks noGrp="1"/>
          </p:cNvSpPr>
          <p:nvPr>
            <p:ph type="title" idx="4294967295"/>
          </p:nvPr>
        </p:nvSpPr>
        <p:spPr>
          <a:xfrm>
            <a:off x="0" y="422275"/>
            <a:ext cx="21031200" cy="2651125"/>
          </a:xfrm>
          <a:noFill/>
          <a:ln>
            <a:solidFill>
              <a:srgbClr val="006600"/>
            </a:solidFill>
          </a:ln>
        </p:spPr>
        <p:txBody>
          <a:bodyPr spcFirstLastPara="1" vert="horz" wrap="square" lIns="0" tIns="0" rIns="0" bIns="0" rtlCol="0" anchor="t" anchorCtr="0">
            <a:noAutofit/>
          </a:bodyPr>
          <a:lstStyle/>
          <a:p>
            <a:pPr algn="just"/>
            <a:r>
              <a:rPr lang="pt-BR" sz="4266" dirty="0">
                <a:solidFill>
                  <a:srgbClr val="006600"/>
                </a:solidFill>
              </a:rPr>
              <a:t>POR QUE É FUNDAMENTAL ABORDAR O DIAGNÓSTICO DIFERENCIAL DE DOENÇAS INFLAMATÓRIAS DESMIELINIZANTE:  EM X MOGAD X NMOSD?</a:t>
            </a:r>
          </a:p>
        </p:txBody>
      </p:sp>
      <p:sp>
        <p:nvSpPr>
          <p:cNvPr id="3" name="Google Shape;152;p28">
            <a:extLst>
              <a:ext uri="{FF2B5EF4-FFF2-40B4-BE49-F238E27FC236}">
                <a16:creationId xmlns:a16="http://schemas.microsoft.com/office/drawing/2014/main" id="{4B97D837-2B8E-B72E-63D2-B7FF7F6C47D2}"/>
              </a:ext>
            </a:extLst>
          </p:cNvPr>
          <p:cNvSpPr txBox="1"/>
          <p:nvPr/>
        </p:nvSpPr>
        <p:spPr>
          <a:xfrm>
            <a:off x="868000" y="12308951"/>
            <a:ext cx="22038400" cy="1187424"/>
          </a:xfrm>
          <a:prstGeom prst="rect">
            <a:avLst/>
          </a:prstGeom>
          <a:noFill/>
          <a:ln>
            <a:noFill/>
          </a:ln>
        </p:spPr>
        <p:txBody>
          <a:bodyPr spcFirstLastPara="1" wrap="square" lIns="182866" tIns="91400" rIns="182866" bIns="91400" anchor="t" anchorCtr="0">
            <a:spAutoFit/>
          </a:bodyPr>
          <a:lstStyle/>
          <a:p>
            <a:pPr>
              <a:buClr>
                <a:srgbClr val="262626"/>
              </a:buClr>
              <a:buSzPts val="600"/>
            </a:pPr>
            <a:r>
              <a:rPr lang="en" sz="1600" dirty="0">
                <a:solidFill>
                  <a:srgbClr val="262626"/>
                </a:solidFill>
                <a:latin typeface="Calibri"/>
                <a:ea typeface="Calibri"/>
                <a:cs typeface="Calibri"/>
                <a:sym typeface="Calibri"/>
              </a:rPr>
              <a:t>Paolilo R.B. et al. Acute disseminated encephalomyelitis: current perspectives. Children 2020.</a:t>
            </a:r>
            <a:endParaRPr sz="3734" dirty="0">
              <a:solidFill>
                <a:srgbClr val="262626"/>
              </a:solidFill>
              <a:latin typeface="Calibri"/>
              <a:ea typeface="Calibri"/>
              <a:cs typeface="Calibri"/>
              <a:sym typeface="Calibri"/>
            </a:endParaRPr>
          </a:p>
        </p:txBody>
      </p:sp>
      <p:sp>
        <p:nvSpPr>
          <p:cNvPr id="9" name="Elipse 8">
            <a:extLst>
              <a:ext uri="{FF2B5EF4-FFF2-40B4-BE49-F238E27FC236}">
                <a16:creationId xmlns:a16="http://schemas.microsoft.com/office/drawing/2014/main" id="{735DC2AB-D432-47A6-ABA5-B546CCFD5C0B}"/>
              </a:ext>
            </a:extLst>
          </p:cNvPr>
          <p:cNvSpPr/>
          <p:nvPr/>
        </p:nvSpPr>
        <p:spPr>
          <a:xfrm>
            <a:off x="4259307" y="3535489"/>
            <a:ext cx="3118882" cy="260852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5" name="Imagem 4">
            <a:extLst>
              <a:ext uri="{FF2B5EF4-FFF2-40B4-BE49-F238E27FC236}">
                <a16:creationId xmlns:a16="http://schemas.microsoft.com/office/drawing/2014/main" id="{CD4A130F-EEFD-4B7F-8510-775F0FD21CE9}"/>
              </a:ext>
            </a:extLst>
          </p:cNvPr>
          <p:cNvPicPr>
            <a:picLocks noChangeAspect="1"/>
          </p:cNvPicPr>
          <p:nvPr/>
        </p:nvPicPr>
        <p:blipFill>
          <a:blip r:embed="rId3"/>
          <a:stretch>
            <a:fillRect/>
          </a:stretch>
        </p:blipFill>
        <p:spPr>
          <a:xfrm>
            <a:off x="702490" y="3073400"/>
            <a:ext cx="9341918" cy="8680544"/>
          </a:xfrm>
          <a:prstGeom prst="rect">
            <a:avLst/>
          </a:prstGeom>
        </p:spPr>
      </p:pic>
      <p:pic>
        <p:nvPicPr>
          <p:cNvPr id="6" name="Imagem 5">
            <a:extLst>
              <a:ext uri="{FF2B5EF4-FFF2-40B4-BE49-F238E27FC236}">
                <a16:creationId xmlns:a16="http://schemas.microsoft.com/office/drawing/2014/main" id="{38A50433-6743-405E-8473-43789D96B782}"/>
              </a:ext>
            </a:extLst>
          </p:cNvPr>
          <p:cNvPicPr>
            <a:picLocks noChangeAspect="1"/>
          </p:cNvPicPr>
          <p:nvPr/>
        </p:nvPicPr>
        <p:blipFill>
          <a:blip r:embed="rId4"/>
          <a:stretch>
            <a:fillRect/>
          </a:stretch>
        </p:blipFill>
        <p:spPr>
          <a:xfrm>
            <a:off x="10044408" y="3378146"/>
            <a:ext cx="9784412" cy="7558597"/>
          </a:xfrm>
          <a:prstGeom prst="rect">
            <a:avLst/>
          </a:prstGeom>
        </p:spPr>
      </p:pic>
      <p:pic>
        <p:nvPicPr>
          <p:cNvPr id="12" name="Imagem 11">
            <a:extLst>
              <a:ext uri="{FF2B5EF4-FFF2-40B4-BE49-F238E27FC236}">
                <a16:creationId xmlns:a16="http://schemas.microsoft.com/office/drawing/2014/main" id="{7A75F1F7-6DC5-4403-862C-4863FBCFF38F}"/>
              </a:ext>
            </a:extLst>
          </p:cNvPr>
          <p:cNvPicPr>
            <a:picLocks noChangeAspect="1"/>
          </p:cNvPicPr>
          <p:nvPr/>
        </p:nvPicPr>
        <p:blipFill>
          <a:blip r:embed="rId5"/>
          <a:stretch>
            <a:fillRect/>
          </a:stretch>
        </p:blipFill>
        <p:spPr>
          <a:xfrm>
            <a:off x="19236915" y="1514584"/>
            <a:ext cx="5241046" cy="1309312"/>
          </a:xfrm>
          <a:prstGeom prst="rect">
            <a:avLst/>
          </a:prstGeom>
        </p:spPr>
      </p:pic>
      <p:pic>
        <p:nvPicPr>
          <p:cNvPr id="2" name="Imagem 1">
            <a:extLst>
              <a:ext uri="{FF2B5EF4-FFF2-40B4-BE49-F238E27FC236}">
                <a16:creationId xmlns:a16="http://schemas.microsoft.com/office/drawing/2014/main" id="{DF35299A-CDC2-BA44-E906-8E1C78EFFEA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739961" y="4445608"/>
            <a:ext cx="4234954" cy="5646604"/>
          </a:xfrm>
          <a:prstGeom prst="rect">
            <a:avLst/>
          </a:prstGeom>
        </p:spPr>
      </p:pic>
    </p:spTree>
    <p:extLst>
      <p:ext uri="{BB962C8B-B14F-4D97-AF65-F5344CB8AC3E}">
        <p14:creationId xmlns:p14="http://schemas.microsoft.com/office/powerpoint/2010/main" val="4099683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50"/>
                                        <p:tgtEl>
                                          <p:spTgt spid="5"/>
                                        </p:tgtEl>
                                      </p:cBhvr>
                                    </p:animEffect>
                                    <p:anim calcmode="lin" valueType="num">
                                      <p:cBhvr>
                                        <p:cTn id="13" dur="250" fill="hold"/>
                                        <p:tgtEl>
                                          <p:spTgt spid="5"/>
                                        </p:tgtEl>
                                        <p:attrNameLst>
                                          <p:attrName>ppt_x</p:attrName>
                                        </p:attrNameLst>
                                      </p:cBhvr>
                                      <p:tavLst>
                                        <p:tav tm="0">
                                          <p:val>
                                            <p:strVal val="#ppt_x"/>
                                          </p:val>
                                        </p:tav>
                                        <p:tav tm="100000">
                                          <p:val>
                                            <p:strVal val="#ppt_x"/>
                                          </p:val>
                                        </p:tav>
                                      </p:tavLst>
                                    </p:anim>
                                    <p:anim calcmode="lin" valueType="num">
                                      <p:cBhvr>
                                        <p:cTn id="14" dur="25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250" fill="hold"/>
                                        <p:tgtEl>
                                          <p:spTgt spid="6"/>
                                        </p:tgtEl>
                                        <p:attrNameLst>
                                          <p:attrName>ppt_x</p:attrName>
                                        </p:attrNameLst>
                                      </p:cBhvr>
                                      <p:tavLst>
                                        <p:tav tm="0">
                                          <p:val>
                                            <p:strVal val="#ppt_x"/>
                                          </p:val>
                                        </p:tav>
                                        <p:tav tm="100000">
                                          <p:val>
                                            <p:strVal val="#ppt_x"/>
                                          </p:val>
                                        </p:tav>
                                      </p:tavLst>
                                    </p:anim>
                                    <p:anim calcmode="lin" valueType="num">
                                      <p:cBhvr additive="base">
                                        <p:cTn id="20" dur="25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Retângulo"/>
          <p:cNvSpPr/>
          <p:nvPr/>
        </p:nvSpPr>
        <p:spPr>
          <a:xfrm>
            <a:off x="12107647" y="12033832"/>
            <a:ext cx="12452761" cy="1748223"/>
          </a:xfrm>
          <a:prstGeom prst="rect">
            <a:avLst/>
          </a:prstGeom>
          <a:solidFill>
            <a:srgbClr val="15371B"/>
          </a:solidFill>
          <a:ln w="12700">
            <a:miter lim="400000"/>
          </a:ln>
        </p:spPr>
        <p:txBody>
          <a:bodyPr lIns="0" tIns="0" rIns="0" bIns="0" anchor="ctr"/>
          <a:lstStyle/>
          <a:p>
            <a:pPr algn="ctr">
              <a:spcBef>
                <a:spcPts val="0"/>
              </a:spcBef>
              <a:defRPr sz="3200">
                <a:solidFill>
                  <a:srgbClr val="215027"/>
                </a:solidFill>
                <a:latin typeface="+mn-lt"/>
                <a:ea typeface="+mn-ea"/>
                <a:cs typeface="+mn-cs"/>
                <a:sym typeface="Helvetica Neue Medium"/>
              </a:defRPr>
            </a:pPr>
            <a:endParaRPr/>
          </a:p>
        </p:txBody>
      </p:sp>
      <p:sp>
        <p:nvSpPr>
          <p:cNvPr id="145" name="Retângulo"/>
          <p:cNvSpPr/>
          <p:nvPr/>
        </p:nvSpPr>
        <p:spPr>
          <a:xfrm>
            <a:off x="12274287" y="12200078"/>
            <a:ext cx="12119483" cy="1569278"/>
          </a:xfrm>
          <a:prstGeom prst="rect">
            <a:avLst/>
          </a:prstGeom>
          <a:solidFill>
            <a:srgbClr val="2F693F"/>
          </a:solidFill>
          <a:ln w="12700">
            <a:miter lim="400000"/>
          </a:ln>
        </p:spPr>
        <p:txBody>
          <a:bodyPr lIns="0" tIns="0" rIns="0" bIns="0" anchor="ctr"/>
          <a:lstStyle/>
          <a:p>
            <a:pPr algn="ctr">
              <a:spcBef>
                <a:spcPts val="0"/>
              </a:spcBef>
              <a:defRPr sz="3200">
                <a:solidFill>
                  <a:srgbClr val="FFFFFF"/>
                </a:solidFill>
                <a:latin typeface="+mn-lt"/>
                <a:ea typeface="+mn-ea"/>
                <a:cs typeface="+mn-cs"/>
                <a:sym typeface="Helvetica Neue Medium"/>
              </a:defRPr>
            </a:pPr>
            <a:endParaRPr/>
          </a:p>
        </p:txBody>
      </p:sp>
      <p:pic>
        <p:nvPicPr>
          <p:cNvPr id="146" name="Imagem" descr="Imagem"/>
          <p:cNvPicPr>
            <a:picLocks noChangeAspect="1"/>
          </p:cNvPicPr>
          <p:nvPr/>
        </p:nvPicPr>
        <p:blipFill>
          <a:blip r:embed="rId2"/>
          <a:stretch>
            <a:fillRect/>
          </a:stretch>
        </p:blipFill>
        <p:spPr>
          <a:xfrm>
            <a:off x="1062666" y="12365920"/>
            <a:ext cx="720426" cy="720425"/>
          </a:xfrm>
          <a:prstGeom prst="rect">
            <a:avLst/>
          </a:prstGeom>
          <a:ln w="12700">
            <a:miter lim="400000"/>
          </a:ln>
        </p:spPr>
      </p:pic>
      <p:sp>
        <p:nvSpPr>
          <p:cNvPr id="147" name="coalizaonmo@gmail.com"/>
          <p:cNvSpPr txBox="1"/>
          <p:nvPr/>
        </p:nvSpPr>
        <p:spPr>
          <a:xfrm>
            <a:off x="2032729" y="12433549"/>
            <a:ext cx="4820830" cy="5851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3300"/>
            </a:lvl1pPr>
          </a:lstStyle>
          <a:p>
            <a:r>
              <a:t>coalizaonmo@gmail.com</a:t>
            </a:r>
          </a:p>
        </p:txBody>
      </p:sp>
      <p:pic>
        <p:nvPicPr>
          <p:cNvPr id="148" name="Imagem" descr="Imagem"/>
          <p:cNvPicPr>
            <a:picLocks noChangeAspect="1"/>
          </p:cNvPicPr>
          <p:nvPr/>
        </p:nvPicPr>
        <p:blipFill>
          <a:blip r:embed="rId3"/>
          <a:stretch>
            <a:fillRect/>
          </a:stretch>
        </p:blipFill>
        <p:spPr>
          <a:xfrm>
            <a:off x="12262939" y="11948909"/>
            <a:ext cx="12053034" cy="2071616"/>
          </a:xfrm>
          <a:prstGeom prst="rect">
            <a:avLst/>
          </a:prstGeom>
          <a:ln w="12700">
            <a:miter lim="400000"/>
          </a:ln>
        </p:spPr>
      </p:pic>
      <p:pic>
        <p:nvPicPr>
          <p:cNvPr id="149" name="COALIZÃO-NMO---verde.png" descr="COALIZÃO-NMO---verde.png"/>
          <p:cNvPicPr>
            <a:picLocks noChangeAspect="1"/>
          </p:cNvPicPr>
          <p:nvPr/>
        </p:nvPicPr>
        <p:blipFill>
          <a:blip r:embed="rId4"/>
          <a:stretch>
            <a:fillRect/>
          </a:stretch>
        </p:blipFill>
        <p:spPr>
          <a:xfrm>
            <a:off x="20676804" y="44938"/>
            <a:ext cx="3883604" cy="2071616"/>
          </a:xfrm>
          <a:prstGeom prst="rect">
            <a:avLst/>
          </a:prstGeom>
          <a:ln w="12700">
            <a:miter lim="400000"/>
          </a:ln>
        </p:spPr>
      </p:pic>
      <p:sp>
        <p:nvSpPr>
          <p:cNvPr id="8" name="Título 1">
            <a:extLst>
              <a:ext uri="{FF2B5EF4-FFF2-40B4-BE49-F238E27FC236}">
                <a16:creationId xmlns:a16="http://schemas.microsoft.com/office/drawing/2014/main" id="{21710A54-445A-466A-9EE2-47A18D7C2615}"/>
              </a:ext>
            </a:extLst>
          </p:cNvPr>
          <p:cNvSpPr>
            <a:spLocks noGrp="1"/>
          </p:cNvSpPr>
          <p:nvPr>
            <p:ph type="title"/>
          </p:nvPr>
        </p:nvSpPr>
        <p:spPr>
          <a:xfrm>
            <a:off x="863598" y="1661623"/>
            <a:ext cx="22301204" cy="2118210"/>
          </a:xfrm>
          <a:solidFill>
            <a:srgbClr val="006600"/>
          </a:solidFill>
        </p:spPr>
        <p:txBody>
          <a:bodyPr/>
          <a:lstStyle/>
          <a:p>
            <a:pPr algn="ctr"/>
            <a:r>
              <a:rPr lang="pt-BR" sz="4800" dirty="0">
                <a:solidFill>
                  <a:schemeClr val="bg1"/>
                </a:solidFill>
              </a:rPr>
              <a:t>Por que discutir aqui o impacto da doença do espectro da </a:t>
            </a:r>
            <a:r>
              <a:rPr lang="pt-BR" sz="4800" dirty="0" err="1">
                <a:solidFill>
                  <a:schemeClr val="bg1"/>
                </a:solidFill>
              </a:rPr>
              <a:t>neuromielite</a:t>
            </a:r>
            <a:r>
              <a:rPr lang="pt-BR" sz="4800" dirty="0">
                <a:solidFill>
                  <a:schemeClr val="bg1"/>
                </a:solidFill>
              </a:rPr>
              <a:t> óptica (DENMO) ?</a:t>
            </a:r>
          </a:p>
        </p:txBody>
      </p:sp>
      <p:sp>
        <p:nvSpPr>
          <p:cNvPr id="9" name="Espaço Reservado para Texto 2">
            <a:extLst>
              <a:ext uri="{FF2B5EF4-FFF2-40B4-BE49-F238E27FC236}">
                <a16:creationId xmlns:a16="http://schemas.microsoft.com/office/drawing/2014/main" id="{571DF009-516A-4FAB-BA5D-4F9A12B658B5}"/>
              </a:ext>
            </a:extLst>
          </p:cNvPr>
          <p:cNvSpPr>
            <a:spLocks noGrp="1"/>
          </p:cNvSpPr>
          <p:nvPr>
            <p:ph type="body" idx="1"/>
          </p:nvPr>
        </p:nvSpPr>
        <p:spPr>
          <a:xfrm>
            <a:off x="863600" y="3997077"/>
            <a:ext cx="22656800" cy="7920000"/>
          </a:xfrm>
          <a:solidFill>
            <a:srgbClr val="006600"/>
          </a:solidFill>
        </p:spPr>
        <p:txBody>
          <a:bodyPr>
            <a:normAutofit lnSpcReduction="10000"/>
          </a:bodyPr>
          <a:lstStyle/>
          <a:p>
            <a:pPr marL="203200" indent="0">
              <a:buNone/>
            </a:pPr>
            <a:endParaRPr lang="pt-BR" dirty="0">
              <a:solidFill>
                <a:schemeClr val="bg1"/>
              </a:solidFill>
            </a:endParaRPr>
          </a:p>
          <a:p>
            <a:r>
              <a:rPr lang="pt-BR" dirty="0">
                <a:solidFill>
                  <a:schemeClr val="bg1"/>
                </a:solidFill>
              </a:rPr>
              <a:t> O que todo indivíduo PRECISA saber sobre essas doenças?</a:t>
            </a:r>
          </a:p>
          <a:p>
            <a:endParaRPr lang="pt-BR" dirty="0">
              <a:solidFill>
                <a:schemeClr val="bg1"/>
              </a:solidFill>
            </a:endParaRPr>
          </a:p>
          <a:p>
            <a:endParaRPr lang="pt-BR" dirty="0">
              <a:solidFill>
                <a:schemeClr val="bg1"/>
              </a:solidFill>
            </a:endParaRPr>
          </a:p>
          <a:p>
            <a:r>
              <a:rPr lang="pt-BR" dirty="0">
                <a:solidFill>
                  <a:schemeClr val="bg1"/>
                </a:solidFill>
              </a:rPr>
              <a:t>O que o político e o gestor em saúde pública PRECISA saber sobre essas doenças? </a:t>
            </a:r>
          </a:p>
          <a:p>
            <a:endParaRPr lang="pt-BR" dirty="0">
              <a:solidFill>
                <a:schemeClr val="bg1"/>
              </a:solidFill>
            </a:endParaRPr>
          </a:p>
          <a:p>
            <a:endParaRPr lang="pt-BR" dirty="0">
              <a:solidFill>
                <a:schemeClr val="bg1"/>
              </a:solidFill>
            </a:endParaRPr>
          </a:p>
          <a:p>
            <a:r>
              <a:rPr lang="pt-BR" dirty="0">
                <a:solidFill>
                  <a:schemeClr val="bg1"/>
                </a:solidFill>
              </a:rPr>
              <a:t>Como as políticas públicas em saúde impactam na vida da pessoa que convive com DENMO?</a:t>
            </a:r>
          </a:p>
          <a:p>
            <a:pPr lvl="1"/>
            <a:endParaRPr lang="pt-BR" dirty="0">
              <a:solidFill>
                <a:schemeClr val="bg1"/>
              </a:solidFill>
            </a:endParaRPr>
          </a:p>
          <a:p>
            <a:pPr lvl="1"/>
            <a:endParaRPr lang="pt-BR" dirty="0">
              <a:solidFill>
                <a:schemeClr val="bg1"/>
              </a:solidFill>
            </a:endParaRPr>
          </a:p>
          <a:p>
            <a:pPr marL="203200" indent="0">
              <a:buNone/>
            </a:pPr>
            <a:endParaRPr lang="pt-BR" dirty="0">
              <a:solidFill>
                <a:schemeClr val="bg1"/>
              </a:solidFill>
            </a:endParaRPr>
          </a:p>
        </p:txBody>
      </p:sp>
    </p:spTree>
    <p:extLst>
      <p:ext uri="{BB962C8B-B14F-4D97-AF65-F5344CB8AC3E}">
        <p14:creationId xmlns:p14="http://schemas.microsoft.com/office/powerpoint/2010/main" val="270137272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Retângulo"/>
          <p:cNvSpPr/>
          <p:nvPr/>
        </p:nvSpPr>
        <p:spPr>
          <a:xfrm>
            <a:off x="12107647" y="12033832"/>
            <a:ext cx="12452761" cy="1748223"/>
          </a:xfrm>
          <a:prstGeom prst="rect">
            <a:avLst/>
          </a:prstGeom>
          <a:solidFill>
            <a:srgbClr val="15371B"/>
          </a:solidFill>
          <a:ln w="12700">
            <a:miter lim="400000"/>
          </a:ln>
        </p:spPr>
        <p:txBody>
          <a:bodyPr lIns="0" tIns="0" rIns="0" bIns="0" anchor="ctr"/>
          <a:lstStyle/>
          <a:p>
            <a:pPr algn="ctr">
              <a:spcBef>
                <a:spcPts val="0"/>
              </a:spcBef>
              <a:defRPr sz="3200">
                <a:solidFill>
                  <a:srgbClr val="215027"/>
                </a:solidFill>
                <a:latin typeface="+mn-lt"/>
                <a:ea typeface="+mn-ea"/>
                <a:cs typeface="+mn-cs"/>
                <a:sym typeface="Helvetica Neue Medium"/>
              </a:defRPr>
            </a:pPr>
            <a:endParaRPr/>
          </a:p>
        </p:txBody>
      </p:sp>
      <p:sp>
        <p:nvSpPr>
          <p:cNvPr id="145" name="Retângulo"/>
          <p:cNvSpPr/>
          <p:nvPr/>
        </p:nvSpPr>
        <p:spPr>
          <a:xfrm>
            <a:off x="12274287" y="12200078"/>
            <a:ext cx="12119483" cy="1569278"/>
          </a:xfrm>
          <a:prstGeom prst="rect">
            <a:avLst/>
          </a:prstGeom>
          <a:solidFill>
            <a:srgbClr val="2F693F"/>
          </a:solidFill>
          <a:ln w="12700">
            <a:miter lim="400000"/>
          </a:ln>
        </p:spPr>
        <p:txBody>
          <a:bodyPr lIns="0" tIns="0" rIns="0" bIns="0" anchor="ctr"/>
          <a:lstStyle/>
          <a:p>
            <a:pPr algn="ctr">
              <a:spcBef>
                <a:spcPts val="0"/>
              </a:spcBef>
              <a:defRPr sz="3200">
                <a:solidFill>
                  <a:srgbClr val="FFFFFF"/>
                </a:solidFill>
                <a:latin typeface="+mn-lt"/>
                <a:ea typeface="+mn-ea"/>
                <a:cs typeface="+mn-cs"/>
                <a:sym typeface="Helvetica Neue Medium"/>
              </a:defRPr>
            </a:pPr>
            <a:endParaRPr/>
          </a:p>
        </p:txBody>
      </p:sp>
      <p:pic>
        <p:nvPicPr>
          <p:cNvPr id="146" name="Imagem" descr="Imagem"/>
          <p:cNvPicPr>
            <a:picLocks noChangeAspect="1"/>
          </p:cNvPicPr>
          <p:nvPr/>
        </p:nvPicPr>
        <p:blipFill>
          <a:blip r:embed="rId2"/>
          <a:stretch>
            <a:fillRect/>
          </a:stretch>
        </p:blipFill>
        <p:spPr>
          <a:xfrm>
            <a:off x="1062666" y="12365920"/>
            <a:ext cx="720426" cy="720425"/>
          </a:xfrm>
          <a:prstGeom prst="rect">
            <a:avLst/>
          </a:prstGeom>
          <a:ln w="12700">
            <a:miter lim="400000"/>
          </a:ln>
        </p:spPr>
      </p:pic>
      <p:sp>
        <p:nvSpPr>
          <p:cNvPr id="147" name="coalizaonmo@gmail.com"/>
          <p:cNvSpPr txBox="1"/>
          <p:nvPr/>
        </p:nvSpPr>
        <p:spPr>
          <a:xfrm>
            <a:off x="2032729" y="12433549"/>
            <a:ext cx="4820830" cy="5851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3300"/>
            </a:lvl1pPr>
          </a:lstStyle>
          <a:p>
            <a:r>
              <a:t>coalizaonmo@gmail.com</a:t>
            </a:r>
          </a:p>
        </p:txBody>
      </p:sp>
      <p:pic>
        <p:nvPicPr>
          <p:cNvPr id="148" name="Imagem" descr="Imagem"/>
          <p:cNvPicPr>
            <a:picLocks noChangeAspect="1"/>
          </p:cNvPicPr>
          <p:nvPr/>
        </p:nvPicPr>
        <p:blipFill>
          <a:blip r:embed="rId3"/>
          <a:stretch>
            <a:fillRect/>
          </a:stretch>
        </p:blipFill>
        <p:spPr>
          <a:xfrm>
            <a:off x="12262939" y="11948909"/>
            <a:ext cx="12053034" cy="2071616"/>
          </a:xfrm>
          <a:prstGeom prst="rect">
            <a:avLst/>
          </a:prstGeom>
          <a:ln w="12700">
            <a:miter lim="400000"/>
          </a:ln>
        </p:spPr>
      </p:pic>
      <p:pic>
        <p:nvPicPr>
          <p:cNvPr id="149" name="COALIZÃO-NMO---verde.png" descr="COALIZÃO-NMO---verde.png"/>
          <p:cNvPicPr>
            <a:picLocks noChangeAspect="1"/>
          </p:cNvPicPr>
          <p:nvPr/>
        </p:nvPicPr>
        <p:blipFill>
          <a:blip r:embed="rId4"/>
          <a:stretch>
            <a:fillRect/>
          </a:stretch>
        </p:blipFill>
        <p:spPr>
          <a:xfrm>
            <a:off x="20676804" y="44938"/>
            <a:ext cx="3883604" cy="2071616"/>
          </a:xfrm>
          <a:prstGeom prst="rect">
            <a:avLst/>
          </a:prstGeom>
          <a:ln w="12700">
            <a:miter lim="400000"/>
          </a:ln>
        </p:spPr>
      </p:pic>
      <p:sp>
        <p:nvSpPr>
          <p:cNvPr id="8" name="Título 1">
            <a:extLst>
              <a:ext uri="{FF2B5EF4-FFF2-40B4-BE49-F238E27FC236}">
                <a16:creationId xmlns:a16="http://schemas.microsoft.com/office/drawing/2014/main" id="{21710A54-445A-466A-9EE2-47A18D7C2615}"/>
              </a:ext>
            </a:extLst>
          </p:cNvPr>
          <p:cNvSpPr>
            <a:spLocks noGrp="1"/>
          </p:cNvSpPr>
          <p:nvPr>
            <p:ph type="title"/>
          </p:nvPr>
        </p:nvSpPr>
        <p:spPr>
          <a:xfrm>
            <a:off x="863598" y="1661623"/>
            <a:ext cx="22301204" cy="2118210"/>
          </a:xfrm>
          <a:solidFill>
            <a:srgbClr val="006600"/>
          </a:solidFill>
        </p:spPr>
        <p:txBody>
          <a:bodyPr>
            <a:normAutofit fontScale="90000"/>
          </a:bodyPr>
          <a:lstStyle/>
          <a:p>
            <a:r>
              <a:rPr lang="pt-BR" sz="4800" dirty="0">
                <a:solidFill>
                  <a:schemeClr val="bg1"/>
                </a:solidFill>
              </a:rPr>
              <a:t>Como as políticas públicas em saúde impactam na vida da pessoa que convive com DENMO?</a:t>
            </a:r>
            <a:br>
              <a:rPr lang="pt-BR" sz="4800" dirty="0">
                <a:solidFill>
                  <a:schemeClr val="bg1"/>
                </a:solidFill>
              </a:rPr>
            </a:br>
            <a:endParaRPr lang="pt-BR" sz="4800" dirty="0">
              <a:solidFill>
                <a:schemeClr val="bg1"/>
              </a:solidFill>
            </a:endParaRPr>
          </a:p>
        </p:txBody>
      </p:sp>
      <p:sp>
        <p:nvSpPr>
          <p:cNvPr id="9" name="Espaço Reservado para Texto 2">
            <a:extLst>
              <a:ext uri="{FF2B5EF4-FFF2-40B4-BE49-F238E27FC236}">
                <a16:creationId xmlns:a16="http://schemas.microsoft.com/office/drawing/2014/main" id="{571DF009-516A-4FAB-BA5D-4F9A12B658B5}"/>
              </a:ext>
            </a:extLst>
          </p:cNvPr>
          <p:cNvSpPr>
            <a:spLocks noGrp="1"/>
          </p:cNvSpPr>
          <p:nvPr>
            <p:ph type="body" idx="1"/>
          </p:nvPr>
        </p:nvSpPr>
        <p:spPr>
          <a:xfrm>
            <a:off x="863600" y="3997077"/>
            <a:ext cx="22656800" cy="7920000"/>
          </a:xfrm>
          <a:solidFill>
            <a:srgbClr val="006600"/>
          </a:solidFill>
        </p:spPr>
        <p:txBody>
          <a:bodyPr>
            <a:normAutofit lnSpcReduction="10000"/>
          </a:bodyPr>
          <a:lstStyle/>
          <a:p>
            <a:pPr marL="203200" indent="0">
              <a:buNone/>
            </a:pPr>
            <a:endParaRPr lang="pt-BR" dirty="0">
              <a:solidFill>
                <a:schemeClr val="bg1"/>
              </a:solidFill>
            </a:endParaRPr>
          </a:p>
          <a:p>
            <a:r>
              <a:rPr lang="pt-BR" dirty="0">
                <a:solidFill>
                  <a:schemeClr val="bg1"/>
                </a:solidFill>
              </a:rPr>
              <a:t>Atraso no diagnóstico</a:t>
            </a:r>
          </a:p>
          <a:p>
            <a:endParaRPr lang="pt-BR" dirty="0">
              <a:solidFill>
                <a:schemeClr val="bg1"/>
              </a:solidFill>
            </a:endParaRPr>
          </a:p>
          <a:p>
            <a:endParaRPr lang="pt-BR" dirty="0">
              <a:solidFill>
                <a:schemeClr val="bg1"/>
              </a:solidFill>
            </a:endParaRPr>
          </a:p>
          <a:p>
            <a:r>
              <a:rPr lang="pt-BR" dirty="0" err="1">
                <a:solidFill>
                  <a:schemeClr val="bg1"/>
                </a:solidFill>
              </a:rPr>
              <a:t>Ausencia</a:t>
            </a:r>
            <a:r>
              <a:rPr lang="pt-BR" dirty="0">
                <a:solidFill>
                  <a:schemeClr val="bg1"/>
                </a:solidFill>
              </a:rPr>
              <a:t> de métodos diagnósticos adequados no SUS</a:t>
            </a:r>
          </a:p>
          <a:p>
            <a:endParaRPr lang="pt-BR" dirty="0">
              <a:solidFill>
                <a:schemeClr val="bg1"/>
              </a:solidFill>
            </a:endParaRPr>
          </a:p>
          <a:p>
            <a:r>
              <a:rPr lang="pt-BR" dirty="0">
                <a:solidFill>
                  <a:schemeClr val="bg1"/>
                </a:solidFill>
              </a:rPr>
              <a:t>Atraso no tratamento  </a:t>
            </a:r>
          </a:p>
          <a:p>
            <a:pPr lvl="1"/>
            <a:endParaRPr lang="pt-BR" dirty="0">
              <a:solidFill>
                <a:schemeClr val="bg1"/>
              </a:solidFill>
            </a:endParaRPr>
          </a:p>
          <a:p>
            <a:pPr lvl="1"/>
            <a:r>
              <a:rPr lang="pt-BR" dirty="0">
                <a:solidFill>
                  <a:schemeClr val="bg1"/>
                </a:solidFill>
              </a:rPr>
              <a:t>Incapacidade precoce no indivíduo jovem , principalmente mulher , preta e com piores determinantes sociais de saúde</a:t>
            </a:r>
          </a:p>
          <a:p>
            <a:pPr lvl="1"/>
            <a:endParaRPr lang="pt-BR" dirty="0">
              <a:solidFill>
                <a:schemeClr val="bg1"/>
              </a:solidFill>
            </a:endParaRPr>
          </a:p>
          <a:p>
            <a:pPr marL="203200" indent="0">
              <a:buNone/>
            </a:pPr>
            <a:endParaRPr lang="pt-BR" dirty="0">
              <a:solidFill>
                <a:schemeClr val="bg1"/>
              </a:solidFill>
            </a:endParaRPr>
          </a:p>
        </p:txBody>
      </p:sp>
      <p:pic>
        <p:nvPicPr>
          <p:cNvPr id="2" name="Imagem 1">
            <a:extLst>
              <a:ext uri="{FF2B5EF4-FFF2-40B4-BE49-F238E27FC236}">
                <a16:creationId xmlns:a16="http://schemas.microsoft.com/office/drawing/2014/main" id="{7668A07C-3BDC-3DF5-5FF3-C338EFDAEC6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274442" y="4136278"/>
            <a:ext cx="1890360" cy="2520480"/>
          </a:xfrm>
          <a:prstGeom prst="rect">
            <a:avLst/>
          </a:prstGeom>
        </p:spPr>
      </p:pic>
    </p:spTree>
    <p:extLst>
      <p:ext uri="{BB962C8B-B14F-4D97-AF65-F5344CB8AC3E}">
        <p14:creationId xmlns:p14="http://schemas.microsoft.com/office/powerpoint/2010/main" val="70351017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Retângulo"/>
          <p:cNvSpPr/>
          <p:nvPr/>
        </p:nvSpPr>
        <p:spPr>
          <a:xfrm>
            <a:off x="12107647" y="12033832"/>
            <a:ext cx="12452761" cy="1748223"/>
          </a:xfrm>
          <a:prstGeom prst="rect">
            <a:avLst/>
          </a:prstGeom>
          <a:solidFill>
            <a:srgbClr val="15371B"/>
          </a:solidFill>
          <a:ln w="12700">
            <a:miter lim="400000"/>
          </a:ln>
        </p:spPr>
        <p:txBody>
          <a:bodyPr lIns="0" tIns="0" rIns="0" bIns="0" anchor="ctr"/>
          <a:lstStyle/>
          <a:p>
            <a:pPr algn="ctr">
              <a:spcBef>
                <a:spcPts val="0"/>
              </a:spcBef>
              <a:defRPr sz="3200">
                <a:solidFill>
                  <a:srgbClr val="215027"/>
                </a:solidFill>
                <a:latin typeface="+mn-lt"/>
                <a:ea typeface="+mn-ea"/>
                <a:cs typeface="+mn-cs"/>
                <a:sym typeface="Helvetica Neue Medium"/>
              </a:defRPr>
            </a:pPr>
            <a:endParaRPr/>
          </a:p>
        </p:txBody>
      </p:sp>
      <p:sp>
        <p:nvSpPr>
          <p:cNvPr id="152" name="Retângulo"/>
          <p:cNvSpPr/>
          <p:nvPr/>
        </p:nvSpPr>
        <p:spPr>
          <a:xfrm>
            <a:off x="12274287" y="12200078"/>
            <a:ext cx="12119483" cy="1569278"/>
          </a:xfrm>
          <a:prstGeom prst="rect">
            <a:avLst/>
          </a:prstGeom>
          <a:solidFill>
            <a:srgbClr val="2F693F"/>
          </a:solidFill>
          <a:ln w="12700">
            <a:miter lim="400000"/>
          </a:ln>
        </p:spPr>
        <p:txBody>
          <a:bodyPr lIns="0" tIns="0" rIns="0" bIns="0" anchor="ctr"/>
          <a:lstStyle/>
          <a:p>
            <a:pPr algn="ctr">
              <a:spcBef>
                <a:spcPts val="0"/>
              </a:spcBef>
              <a:defRPr sz="3200">
                <a:solidFill>
                  <a:srgbClr val="FFFFFF"/>
                </a:solidFill>
                <a:latin typeface="+mn-lt"/>
                <a:ea typeface="+mn-ea"/>
                <a:cs typeface="+mn-cs"/>
                <a:sym typeface="Helvetica Neue Medium"/>
              </a:defRPr>
            </a:pPr>
            <a:endParaRPr/>
          </a:p>
        </p:txBody>
      </p:sp>
      <p:pic>
        <p:nvPicPr>
          <p:cNvPr id="153" name="Imagem" descr="Imagem"/>
          <p:cNvPicPr>
            <a:picLocks noChangeAspect="1"/>
          </p:cNvPicPr>
          <p:nvPr/>
        </p:nvPicPr>
        <p:blipFill>
          <a:blip r:embed="rId3"/>
          <a:stretch>
            <a:fillRect/>
          </a:stretch>
        </p:blipFill>
        <p:spPr>
          <a:xfrm>
            <a:off x="1062666" y="12365920"/>
            <a:ext cx="720426" cy="720425"/>
          </a:xfrm>
          <a:prstGeom prst="rect">
            <a:avLst/>
          </a:prstGeom>
          <a:ln w="12700">
            <a:miter lim="400000"/>
          </a:ln>
        </p:spPr>
      </p:pic>
      <p:sp>
        <p:nvSpPr>
          <p:cNvPr id="154" name="coalizaonmo@gmail.com"/>
          <p:cNvSpPr txBox="1"/>
          <p:nvPr/>
        </p:nvSpPr>
        <p:spPr>
          <a:xfrm>
            <a:off x="4412973" y="4236839"/>
            <a:ext cx="14391862" cy="6932667"/>
          </a:xfrm>
          <a:prstGeom prst="rect">
            <a:avLst/>
          </a:prstGeom>
          <a:solidFill>
            <a:srgbClr val="006600"/>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300"/>
            </a:lvl1pPr>
          </a:lstStyle>
          <a:p>
            <a:pPr algn="ctr"/>
            <a:r>
              <a:rPr lang="pt-BR" dirty="0">
                <a:solidFill>
                  <a:schemeClr val="bg1"/>
                </a:solidFill>
                <a:hlinkClick r:id="rId4">
                  <a:extLst>
                    <a:ext uri="{A12FA001-AC4F-418D-AE19-62706E023703}">
                      <ahyp:hlinkClr xmlns:ahyp="http://schemas.microsoft.com/office/drawing/2018/hyperlinkcolor" val="tx"/>
                    </a:ext>
                  </a:extLst>
                </a:hlinkClick>
              </a:rPr>
              <a:t>OBRIGADA</a:t>
            </a:r>
          </a:p>
          <a:p>
            <a:pPr algn="ctr"/>
            <a:endParaRPr lang="pt-BR" dirty="0">
              <a:solidFill>
                <a:schemeClr val="bg1"/>
              </a:solidFill>
              <a:hlinkClick r:id="rId4">
                <a:extLst>
                  <a:ext uri="{A12FA001-AC4F-418D-AE19-62706E023703}">
                    <ahyp:hlinkClr xmlns:ahyp="http://schemas.microsoft.com/office/drawing/2018/hyperlinkcolor" val="tx"/>
                  </a:ext>
                </a:extLst>
              </a:hlinkClick>
            </a:endParaRPr>
          </a:p>
          <a:p>
            <a:pPr algn="ctr"/>
            <a:endParaRPr lang="pt-BR" dirty="0">
              <a:solidFill>
                <a:schemeClr val="bg1"/>
              </a:solidFill>
              <a:hlinkClick r:id="rId4">
                <a:extLst>
                  <a:ext uri="{A12FA001-AC4F-418D-AE19-62706E023703}">
                    <ahyp:hlinkClr xmlns:ahyp="http://schemas.microsoft.com/office/drawing/2018/hyperlinkcolor" val="tx"/>
                  </a:ext>
                </a:extLst>
              </a:hlinkClick>
            </a:endParaRPr>
          </a:p>
          <a:p>
            <a:pPr algn="ctr"/>
            <a:r>
              <a:rPr dirty="0">
                <a:solidFill>
                  <a:schemeClr val="bg1"/>
                </a:solidFill>
                <a:hlinkClick r:id="rId4">
                  <a:extLst>
                    <a:ext uri="{A12FA001-AC4F-418D-AE19-62706E023703}">
                      <ahyp:hlinkClr xmlns:ahyp="http://schemas.microsoft.com/office/drawing/2018/hyperlinkcolor" val="tx"/>
                    </a:ext>
                  </a:extLst>
                </a:hlinkClick>
              </a:rPr>
              <a:t>coalizaonmo@gmail.com</a:t>
            </a:r>
            <a:endParaRPr lang="pt-BR" dirty="0">
              <a:solidFill>
                <a:schemeClr val="bg1"/>
              </a:solidFill>
            </a:endParaRPr>
          </a:p>
          <a:p>
            <a:pPr algn="ctr"/>
            <a:r>
              <a:rPr lang="pt-BR" dirty="0">
                <a:solidFill>
                  <a:schemeClr val="bg1"/>
                </a:solidFill>
                <a:hlinkClick r:id="rId5"/>
              </a:rPr>
              <a:t>Samira.apóstolos.neuro@gmail.com</a:t>
            </a:r>
            <a:endParaRPr lang="pt-BR" dirty="0">
              <a:solidFill>
                <a:schemeClr val="bg1"/>
              </a:solidFill>
            </a:endParaRPr>
          </a:p>
          <a:p>
            <a:pPr algn="ctr"/>
            <a:r>
              <a:rPr lang="pt-BR" dirty="0" err="1">
                <a:solidFill>
                  <a:schemeClr val="bg1"/>
                </a:solidFill>
              </a:rPr>
              <a:t>Samira.Neuro</a:t>
            </a:r>
            <a:r>
              <a:rPr lang="pt-BR" dirty="0">
                <a:solidFill>
                  <a:schemeClr val="bg1"/>
                </a:solidFill>
              </a:rPr>
              <a:t>  - </a:t>
            </a:r>
            <a:r>
              <a:rPr lang="pt-BR" dirty="0" err="1">
                <a:solidFill>
                  <a:schemeClr val="bg1"/>
                </a:solidFill>
              </a:rPr>
              <a:t>Herval.neuro</a:t>
            </a:r>
            <a:endParaRPr dirty="0">
              <a:solidFill>
                <a:schemeClr val="bg1"/>
              </a:solidFill>
            </a:endParaRPr>
          </a:p>
        </p:txBody>
      </p:sp>
      <p:pic>
        <p:nvPicPr>
          <p:cNvPr id="155" name="Imagem" descr="Imagem"/>
          <p:cNvPicPr>
            <a:picLocks noChangeAspect="1"/>
          </p:cNvPicPr>
          <p:nvPr/>
        </p:nvPicPr>
        <p:blipFill>
          <a:blip r:embed="rId6"/>
          <a:stretch>
            <a:fillRect/>
          </a:stretch>
        </p:blipFill>
        <p:spPr>
          <a:xfrm>
            <a:off x="12262939" y="11948909"/>
            <a:ext cx="12053034" cy="2071616"/>
          </a:xfrm>
          <a:prstGeom prst="rect">
            <a:avLst/>
          </a:prstGeom>
          <a:ln w="12700">
            <a:miter lim="400000"/>
          </a:ln>
        </p:spPr>
      </p:pic>
      <p:pic>
        <p:nvPicPr>
          <p:cNvPr id="156" name="COALIZÃO-NMO---verde.png" descr="COALIZÃO-NMO---verde.png"/>
          <p:cNvPicPr>
            <a:picLocks noChangeAspect="1"/>
          </p:cNvPicPr>
          <p:nvPr/>
        </p:nvPicPr>
        <p:blipFill>
          <a:blip r:embed="rId7"/>
          <a:stretch>
            <a:fillRect/>
          </a:stretch>
        </p:blipFill>
        <p:spPr>
          <a:xfrm>
            <a:off x="7747690" y="44937"/>
            <a:ext cx="8888621" cy="4741423"/>
          </a:xfrm>
          <a:prstGeom prst="rect">
            <a:avLst/>
          </a:prstGeom>
          <a:ln w="12700">
            <a:miter lim="400000"/>
          </a:ln>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Retângulo"/>
          <p:cNvSpPr/>
          <p:nvPr/>
        </p:nvSpPr>
        <p:spPr>
          <a:xfrm>
            <a:off x="12274287" y="12200078"/>
            <a:ext cx="12119483" cy="1569278"/>
          </a:xfrm>
          <a:prstGeom prst="rect">
            <a:avLst/>
          </a:prstGeom>
          <a:solidFill>
            <a:srgbClr val="2F693F"/>
          </a:solidFill>
          <a:ln w="12700">
            <a:miter lim="400000"/>
          </a:ln>
        </p:spPr>
        <p:txBody>
          <a:bodyPr lIns="0" tIns="0" rIns="0" bIns="0" anchor="ctr"/>
          <a:lstStyle/>
          <a:p>
            <a:pPr algn="ctr">
              <a:spcBef>
                <a:spcPts val="0"/>
              </a:spcBef>
              <a:defRPr sz="3200">
                <a:solidFill>
                  <a:srgbClr val="FFFFFF"/>
                </a:solidFill>
                <a:latin typeface="+mn-lt"/>
                <a:ea typeface="+mn-ea"/>
                <a:cs typeface="+mn-cs"/>
                <a:sym typeface="Helvetica Neue Medium"/>
              </a:defRPr>
            </a:pPr>
            <a:endParaRPr/>
          </a:p>
        </p:txBody>
      </p:sp>
      <p:pic>
        <p:nvPicPr>
          <p:cNvPr id="139" name="Imagem" descr="Imagem"/>
          <p:cNvPicPr>
            <a:picLocks noChangeAspect="1"/>
          </p:cNvPicPr>
          <p:nvPr/>
        </p:nvPicPr>
        <p:blipFill>
          <a:blip r:embed="rId2"/>
          <a:stretch>
            <a:fillRect/>
          </a:stretch>
        </p:blipFill>
        <p:spPr>
          <a:xfrm>
            <a:off x="23601987" y="12624504"/>
            <a:ext cx="720426" cy="720425"/>
          </a:xfrm>
          <a:prstGeom prst="rect">
            <a:avLst/>
          </a:prstGeom>
          <a:ln w="12700">
            <a:miter lim="400000"/>
          </a:ln>
        </p:spPr>
      </p:pic>
      <p:pic>
        <p:nvPicPr>
          <p:cNvPr id="142" name="COALIZÃO-NMO---verde.png" descr="COALIZÃO-NMO---verde.png"/>
          <p:cNvPicPr>
            <a:picLocks noChangeAspect="1"/>
          </p:cNvPicPr>
          <p:nvPr/>
        </p:nvPicPr>
        <p:blipFill>
          <a:blip r:embed="rId3"/>
          <a:stretch>
            <a:fillRect/>
          </a:stretch>
        </p:blipFill>
        <p:spPr>
          <a:xfrm>
            <a:off x="18605715" y="-133967"/>
            <a:ext cx="5356485" cy="2857289"/>
          </a:xfrm>
          <a:prstGeom prst="rect">
            <a:avLst/>
          </a:prstGeom>
          <a:ln w="12700">
            <a:miter lim="400000"/>
          </a:ln>
        </p:spPr>
      </p:pic>
      <p:sp>
        <p:nvSpPr>
          <p:cNvPr id="8" name="Título 1">
            <a:extLst>
              <a:ext uri="{FF2B5EF4-FFF2-40B4-BE49-F238E27FC236}">
                <a16:creationId xmlns:a16="http://schemas.microsoft.com/office/drawing/2014/main" id="{F0C89ABA-0029-41A5-B6EB-BC548E8ABC7C}"/>
              </a:ext>
            </a:extLst>
          </p:cNvPr>
          <p:cNvSpPr>
            <a:spLocks noGrp="1"/>
          </p:cNvSpPr>
          <p:nvPr>
            <p:ph type="title"/>
          </p:nvPr>
        </p:nvSpPr>
        <p:spPr>
          <a:solidFill>
            <a:srgbClr val="006600"/>
          </a:solidFill>
        </p:spPr>
        <p:txBody>
          <a:bodyPr anchor="t">
            <a:normAutofit fontScale="90000"/>
          </a:bodyPr>
          <a:lstStyle/>
          <a:p>
            <a:pPr marL="571500" indent="-571500">
              <a:buFont typeface="Arial" panose="020B0604020202020204" pitchFamily="34" charset="0"/>
              <a:buChar char="•"/>
            </a:pPr>
            <a:r>
              <a:rPr lang="pt-BR" sz="4000" dirty="0">
                <a:solidFill>
                  <a:schemeClr val="bg1"/>
                </a:solidFill>
              </a:rPr>
              <a:t>Caso de vida real </a:t>
            </a:r>
            <a:br>
              <a:rPr lang="pt-BR" sz="4000" dirty="0">
                <a:solidFill>
                  <a:schemeClr val="bg1"/>
                </a:solidFill>
              </a:rPr>
            </a:br>
            <a:r>
              <a:rPr lang="pt-BR" sz="4000" dirty="0">
                <a:solidFill>
                  <a:schemeClr val="bg1"/>
                </a:solidFill>
              </a:rPr>
              <a:t>GPC, preta, estudante, mãe diarista. </a:t>
            </a:r>
            <a:br>
              <a:rPr lang="pt-BR" sz="4000" dirty="0">
                <a:solidFill>
                  <a:schemeClr val="bg1"/>
                </a:solidFill>
              </a:rPr>
            </a:br>
            <a:br>
              <a:rPr lang="pt-BR" sz="4000" dirty="0">
                <a:solidFill>
                  <a:schemeClr val="bg1"/>
                </a:solidFill>
              </a:rPr>
            </a:br>
            <a:r>
              <a:rPr lang="pt-BR" sz="4000" dirty="0">
                <a:solidFill>
                  <a:schemeClr val="bg1"/>
                </a:solidFill>
              </a:rPr>
              <a:t>9 anos =&gt; dor no olho e perda da visão</a:t>
            </a:r>
            <a:br>
              <a:rPr lang="pt-BR" sz="4000" dirty="0">
                <a:solidFill>
                  <a:schemeClr val="bg1"/>
                </a:solidFill>
              </a:rPr>
            </a:br>
            <a:br>
              <a:rPr lang="pt-BR" sz="4000" dirty="0">
                <a:solidFill>
                  <a:schemeClr val="bg1"/>
                </a:solidFill>
              </a:rPr>
            </a:br>
            <a:r>
              <a:rPr lang="pt-BR" sz="4000" dirty="0">
                <a:solidFill>
                  <a:schemeClr val="bg1"/>
                </a:solidFill>
              </a:rPr>
              <a:t>11 anos =&gt; Náuseas vômitos incoercíveis seguida de emagrecimento </a:t>
            </a:r>
            <a:r>
              <a:rPr lang="pt-BR" sz="4000" dirty="0" err="1">
                <a:solidFill>
                  <a:schemeClr val="bg1"/>
                </a:solidFill>
              </a:rPr>
              <a:t>signifdicativo</a:t>
            </a:r>
            <a:br>
              <a:rPr lang="pt-BR" sz="4000" dirty="0">
                <a:solidFill>
                  <a:schemeClr val="bg1"/>
                </a:solidFill>
              </a:rPr>
            </a:br>
            <a:br>
              <a:rPr lang="pt-BR" sz="4000" dirty="0">
                <a:solidFill>
                  <a:schemeClr val="bg1"/>
                </a:solidFill>
              </a:rPr>
            </a:br>
            <a:r>
              <a:rPr lang="pt-BR" sz="4000" dirty="0">
                <a:solidFill>
                  <a:schemeClr val="bg1"/>
                </a:solidFill>
              </a:rPr>
              <a:t>15 anos =&gt; dor na coluna na região da cervical , dificuldade para andar </a:t>
            </a:r>
            <a:br>
              <a:rPr lang="pt-BR" sz="4000" dirty="0">
                <a:solidFill>
                  <a:schemeClr val="bg1"/>
                </a:solidFill>
              </a:rPr>
            </a:br>
            <a:endParaRPr lang="pt-BR" sz="4000" dirty="0">
              <a:solidFill>
                <a:schemeClr val="bg1"/>
              </a:solidFill>
            </a:endParaRPr>
          </a:p>
        </p:txBody>
      </p:sp>
      <p:pic>
        <p:nvPicPr>
          <p:cNvPr id="5" name="Imagem 4">
            <a:extLst>
              <a:ext uri="{FF2B5EF4-FFF2-40B4-BE49-F238E27FC236}">
                <a16:creationId xmlns:a16="http://schemas.microsoft.com/office/drawing/2014/main" id="{4A6435B8-4CAD-4812-9891-331613F7EFB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89100" y="8293100"/>
            <a:ext cx="6683513" cy="3759476"/>
          </a:xfrm>
          <a:prstGeom prst="rect">
            <a:avLst/>
          </a:prstGeom>
        </p:spPr>
      </p:pic>
      <p:sp>
        <p:nvSpPr>
          <p:cNvPr id="15" name="Título 1">
            <a:extLst>
              <a:ext uri="{FF2B5EF4-FFF2-40B4-BE49-F238E27FC236}">
                <a16:creationId xmlns:a16="http://schemas.microsoft.com/office/drawing/2014/main" id="{9F64137E-75DE-4B92-BDB4-DFD34E11ED0C}"/>
              </a:ext>
            </a:extLst>
          </p:cNvPr>
          <p:cNvSpPr>
            <a:spLocks noGrp="1"/>
          </p:cNvSpPr>
          <p:nvPr>
            <p:ph idx="1"/>
          </p:nvPr>
        </p:nvSpPr>
        <p:spPr>
          <a:xfrm>
            <a:off x="1689100" y="3149600"/>
            <a:ext cx="21005800" cy="5143500"/>
          </a:xfrm>
          <a:solidFill>
            <a:srgbClr val="006600"/>
          </a:solidFill>
        </p:spPr>
        <p:txBody>
          <a:bodyPr anchor="t">
            <a:normAutofit fontScale="90000" lnSpcReduction="20000"/>
          </a:bodyPr>
          <a:lstStyle/>
          <a:p>
            <a:pPr marL="571500" indent="-571500">
              <a:buFont typeface="Arial" panose="020B0604020202020204" pitchFamily="34" charset="0"/>
              <a:buChar char="•"/>
            </a:pPr>
            <a:r>
              <a:rPr lang="pt-BR" sz="4000" dirty="0">
                <a:solidFill>
                  <a:schemeClr val="bg1"/>
                </a:solidFill>
              </a:rPr>
              <a:t>Caso de vida real </a:t>
            </a:r>
            <a:br>
              <a:rPr lang="pt-BR" sz="4000" dirty="0">
                <a:solidFill>
                  <a:schemeClr val="bg1"/>
                </a:solidFill>
              </a:rPr>
            </a:br>
            <a:r>
              <a:rPr lang="pt-BR" sz="4000" dirty="0">
                <a:solidFill>
                  <a:schemeClr val="bg1"/>
                </a:solidFill>
              </a:rPr>
              <a:t>GPC, preta, estudante, mãe diarista, reside com a irmã e a mãe </a:t>
            </a:r>
            <a:r>
              <a:rPr lang="pt-BR" sz="4000" dirty="0" err="1">
                <a:solidFill>
                  <a:schemeClr val="bg1"/>
                </a:solidFill>
              </a:rPr>
              <a:t>ena</a:t>
            </a:r>
            <a:r>
              <a:rPr lang="pt-BR" sz="4000" dirty="0">
                <a:solidFill>
                  <a:schemeClr val="bg1"/>
                </a:solidFill>
              </a:rPr>
              <a:t> periferia de SP</a:t>
            </a:r>
          </a:p>
          <a:p>
            <a:pPr marL="0" indent="0">
              <a:buNone/>
            </a:pPr>
            <a:br>
              <a:rPr lang="pt-BR" sz="4000" dirty="0">
                <a:solidFill>
                  <a:schemeClr val="bg1"/>
                </a:solidFill>
              </a:rPr>
            </a:br>
            <a:r>
              <a:rPr lang="pt-BR" sz="4000" dirty="0">
                <a:solidFill>
                  <a:schemeClr val="bg1"/>
                </a:solidFill>
              </a:rPr>
              <a:t>9 anos =&gt; dor no olho e perda da visão. Sem diagnóstico, evoluiu com </a:t>
            </a:r>
            <a:r>
              <a:rPr lang="pt-BR" sz="4000" dirty="0" err="1">
                <a:solidFill>
                  <a:schemeClr val="bg1"/>
                </a:solidFill>
              </a:rPr>
              <a:t>cequeira</a:t>
            </a:r>
            <a:r>
              <a:rPr lang="pt-BR" sz="4000" dirty="0">
                <a:solidFill>
                  <a:schemeClr val="bg1"/>
                </a:solidFill>
              </a:rPr>
              <a:t> monocular</a:t>
            </a:r>
            <a:br>
              <a:rPr lang="pt-BR" sz="4000" dirty="0">
                <a:solidFill>
                  <a:schemeClr val="bg1"/>
                </a:solidFill>
              </a:rPr>
            </a:br>
            <a:br>
              <a:rPr lang="pt-BR" sz="4000" dirty="0">
                <a:solidFill>
                  <a:schemeClr val="bg1"/>
                </a:solidFill>
              </a:rPr>
            </a:br>
            <a:r>
              <a:rPr lang="pt-BR" sz="4000" dirty="0">
                <a:solidFill>
                  <a:schemeClr val="bg1"/>
                </a:solidFill>
              </a:rPr>
              <a:t>11 anos =&gt; Náuseas vômitos incoercíveis seguida de emagrecimento </a:t>
            </a:r>
            <a:r>
              <a:rPr lang="pt-BR" sz="4000" dirty="0" err="1">
                <a:solidFill>
                  <a:schemeClr val="bg1"/>
                </a:solidFill>
              </a:rPr>
              <a:t>signifdicativo</a:t>
            </a:r>
            <a:br>
              <a:rPr lang="pt-BR" sz="4000" dirty="0">
                <a:solidFill>
                  <a:schemeClr val="bg1"/>
                </a:solidFill>
              </a:rPr>
            </a:br>
            <a:br>
              <a:rPr lang="pt-BR" sz="4000" dirty="0">
                <a:solidFill>
                  <a:schemeClr val="bg1"/>
                </a:solidFill>
              </a:rPr>
            </a:br>
            <a:r>
              <a:rPr lang="pt-BR" sz="4000" dirty="0">
                <a:solidFill>
                  <a:schemeClr val="bg1"/>
                </a:solidFill>
              </a:rPr>
              <a:t>15 anos =&gt; dor na coluna na região da cervical , dificuldade para andar </a:t>
            </a:r>
            <a:br>
              <a:rPr lang="pt-BR" sz="4000" dirty="0">
                <a:solidFill>
                  <a:schemeClr val="bg1"/>
                </a:solidFill>
              </a:rPr>
            </a:br>
            <a:endParaRPr lang="pt-BR" sz="4000" dirty="0">
              <a:solidFill>
                <a:schemeClr val="bg1"/>
              </a:solidFill>
            </a:endParaRPr>
          </a:p>
        </p:txBody>
      </p:sp>
      <p:pic>
        <p:nvPicPr>
          <p:cNvPr id="16" name="Imagem" descr="Imagem">
            <a:extLst>
              <a:ext uri="{FF2B5EF4-FFF2-40B4-BE49-F238E27FC236}">
                <a16:creationId xmlns:a16="http://schemas.microsoft.com/office/drawing/2014/main" id="{F9EDCE21-932F-483A-A3C9-E4B678F74528}"/>
              </a:ext>
            </a:extLst>
          </p:cNvPr>
          <p:cNvPicPr>
            <a:picLocks noChangeAspect="1"/>
          </p:cNvPicPr>
          <p:nvPr/>
        </p:nvPicPr>
        <p:blipFill>
          <a:blip r:embed="rId5"/>
          <a:stretch>
            <a:fillRect/>
          </a:stretch>
        </p:blipFill>
        <p:spPr>
          <a:xfrm>
            <a:off x="12262939" y="11948909"/>
            <a:ext cx="12053034" cy="2071616"/>
          </a:xfrm>
          <a:prstGeom prst="rect">
            <a:avLst/>
          </a:prstGeom>
          <a:ln w="12700">
            <a:miter lim="400000"/>
          </a:ln>
        </p:spPr>
      </p:pic>
      <p:sp>
        <p:nvSpPr>
          <p:cNvPr id="7" name="CaixaDeTexto 6">
            <a:extLst>
              <a:ext uri="{FF2B5EF4-FFF2-40B4-BE49-F238E27FC236}">
                <a16:creationId xmlns:a16="http://schemas.microsoft.com/office/drawing/2014/main" id="{42B40062-50F4-4ED8-9A69-1B9DD4AC6AD8}"/>
              </a:ext>
            </a:extLst>
          </p:cNvPr>
          <p:cNvSpPr txBox="1"/>
          <p:nvPr/>
        </p:nvSpPr>
        <p:spPr>
          <a:xfrm>
            <a:off x="3578086" y="11426971"/>
            <a:ext cx="9144000" cy="104387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5900"/>
              </a:spcBef>
              <a:spcAft>
                <a:spcPts val="0"/>
              </a:spcAft>
              <a:buClrTx/>
              <a:buSzTx/>
              <a:buFontTx/>
              <a:buNone/>
              <a:tabLst/>
            </a:pPr>
            <a:r>
              <a:rPr kumimoji="0" lang="pt-BR" sz="1200" b="0" i="0" u="none" strike="noStrike" cap="none" spc="0" normalizeH="0" baseline="0" dirty="0">
                <a:ln>
                  <a:noFill/>
                </a:ln>
                <a:solidFill>
                  <a:srgbClr val="000000"/>
                </a:solidFill>
                <a:effectLst/>
                <a:uFillTx/>
                <a:latin typeface="Helvetica Neue"/>
                <a:ea typeface="Helvetica Neue"/>
                <a:cs typeface="Helvetica Neue"/>
                <a:sym typeface="Helvetica Neue"/>
              </a:rPr>
              <a:t>Imagem concedida e autorizada pela paciente</a:t>
            </a:r>
          </a:p>
        </p:txBody>
      </p:sp>
    </p:spTree>
    <p:extLst>
      <p:ext uri="{BB962C8B-B14F-4D97-AF65-F5344CB8AC3E}">
        <p14:creationId xmlns:p14="http://schemas.microsoft.com/office/powerpoint/2010/main" val="339198340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Retângulo"/>
          <p:cNvSpPr/>
          <p:nvPr/>
        </p:nvSpPr>
        <p:spPr>
          <a:xfrm>
            <a:off x="12107647" y="12033832"/>
            <a:ext cx="12452761" cy="1748223"/>
          </a:xfrm>
          <a:prstGeom prst="rect">
            <a:avLst/>
          </a:prstGeom>
          <a:solidFill>
            <a:srgbClr val="15371B"/>
          </a:solidFill>
          <a:ln w="12700">
            <a:miter lim="400000"/>
          </a:ln>
        </p:spPr>
        <p:txBody>
          <a:bodyPr lIns="0" tIns="0" rIns="0" bIns="0" anchor="ctr"/>
          <a:lstStyle/>
          <a:p>
            <a:pPr algn="ctr">
              <a:spcBef>
                <a:spcPts val="0"/>
              </a:spcBef>
              <a:defRPr sz="3200">
                <a:solidFill>
                  <a:srgbClr val="215027"/>
                </a:solidFill>
                <a:latin typeface="+mn-lt"/>
                <a:ea typeface="+mn-ea"/>
                <a:cs typeface="+mn-cs"/>
                <a:sym typeface="Helvetica Neue Medium"/>
              </a:defRPr>
            </a:pPr>
            <a:endParaRPr/>
          </a:p>
        </p:txBody>
      </p:sp>
      <p:sp>
        <p:nvSpPr>
          <p:cNvPr id="138" name="Retângulo"/>
          <p:cNvSpPr/>
          <p:nvPr/>
        </p:nvSpPr>
        <p:spPr>
          <a:xfrm>
            <a:off x="12274287" y="12200078"/>
            <a:ext cx="12119483" cy="1569278"/>
          </a:xfrm>
          <a:prstGeom prst="rect">
            <a:avLst/>
          </a:prstGeom>
          <a:solidFill>
            <a:srgbClr val="2F693F"/>
          </a:solidFill>
          <a:ln w="12700">
            <a:miter lim="400000"/>
          </a:ln>
        </p:spPr>
        <p:txBody>
          <a:bodyPr lIns="0" tIns="0" rIns="0" bIns="0" anchor="ctr"/>
          <a:lstStyle/>
          <a:p>
            <a:pPr algn="ctr">
              <a:spcBef>
                <a:spcPts val="0"/>
              </a:spcBef>
              <a:defRPr sz="3200">
                <a:solidFill>
                  <a:srgbClr val="FFFFFF"/>
                </a:solidFill>
                <a:latin typeface="+mn-lt"/>
                <a:ea typeface="+mn-ea"/>
                <a:cs typeface="+mn-cs"/>
                <a:sym typeface="Helvetica Neue Medium"/>
              </a:defRPr>
            </a:pPr>
            <a:endParaRPr/>
          </a:p>
        </p:txBody>
      </p:sp>
      <p:pic>
        <p:nvPicPr>
          <p:cNvPr id="139" name="Imagem" descr="Imagem"/>
          <p:cNvPicPr>
            <a:picLocks noChangeAspect="1"/>
          </p:cNvPicPr>
          <p:nvPr/>
        </p:nvPicPr>
        <p:blipFill>
          <a:blip r:embed="rId2"/>
          <a:stretch>
            <a:fillRect/>
          </a:stretch>
        </p:blipFill>
        <p:spPr>
          <a:xfrm>
            <a:off x="23601987" y="12624504"/>
            <a:ext cx="720426" cy="720425"/>
          </a:xfrm>
          <a:prstGeom prst="rect">
            <a:avLst/>
          </a:prstGeom>
          <a:ln w="12700">
            <a:miter lim="400000"/>
          </a:ln>
        </p:spPr>
      </p:pic>
      <p:sp>
        <p:nvSpPr>
          <p:cNvPr id="140" name="coalizaonmo@gmail.com"/>
          <p:cNvSpPr txBox="1"/>
          <p:nvPr/>
        </p:nvSpPr>
        <p:spPr>
          <a:xfrm>
            <a:off x="20141825" y="13333499"/>
            <a:ext cx="4820830" cy="5334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3300"/>
            </a:lvl1pPr>
          </a:lstStyle>
          <a:p>
            <a:r>
              <a:rPr sz="2800" dirty="0">
                <a:solidFill>
                  <a:schemeClr val="bg1"/>
                </a:solidFill>
              </a:rPr>
              <a:t>coalizaonmo@gmail.com</a:t>
            </a:r>
          </a:p>
        </p:txBody>
      </p:sp>
      <p:pic>
        <p:nvPicPr>
          <p:cNvPr id="141" name="Imagem" descr="Imagem"/>
          <p:cNvPicPr>
            <a:picLocks noChangeAspect="1"/>
          </p:cNvPicPr>
          <p:nvPr/>
        </p:nvPicPr>
        <p:blipFill>
          <a:blip r:embed="rId3"/>
          <a:stretch>
            <a:fillRect/>
          </a:stretch>
        </p:blipFill>
        <p:spPr>
          <a:xfrm>
            <a:off x="12262939" y="11948909"/>
            <a:ext cx="12053034" cy="2071616"/>
          </a:xfrm>
          <a:prstGeom prst="rect">
            <a:avLst/>
          </a:prstGeom>
          <a:ln w="12700">
            <a:miter lim="400000"/>
          </a:ln>
        </p:spPr>
      </p:pic>
      <p:pic>
        <p:nvPicPr>
          <p:cNvPr id="142" name="COALIZÃO-NMO---verde.png" descr="COALIZÃO-NMO---verde.png"/>
          <p:cNvPicPr>
            <a:picLocks noChangeAspect="1"/>
          </p:cNvPicPr>
          <p:nvPr/>
        </p:nvPicPr>
        <p:blipFill>
          <a:blip r:embed="rId4"/>
          <a:stretch>
            <a:fillRect/>
          </a:stretch>
        </p:blipFill>
        <p:spPr>
          <a:xfrm>
            <a:off x="18605715" y="-133967"/>
            <a:ext cx="5356485" cy="2857289"/>
          </a:xfrm>
          <a:prstGeom prst="rect">
            <a:avLst/>
          </a:prstGeom>
          <a:ln w="12700">
            <a:miter lim="400000"/>
          </a:ln>
        </p:spPr>
      </p:pic>
      <p:sp>
        <p:nvSpPr>
          <p:cNvPr id="8" name="Título 1">
            <a:extLst>
              <a:ext uri="{FF2B5EF4-FFF2-40B4-BE49-F238E27FC236}">
                <a16:creationId xmlns:a16="http://schemas.microsoft.com/office/drawing/2014/main" id="{F0C89ABA-0029-41A5-B6EB-BC548E8ABC7C}"/>
              </a:ext>
            </a:extLst>
          </p:cNvPr>
          <p:cNvSpPr>
            <a:spLocks noGrp="1"/>
          </p:cNvSpPr>
          <p:nvPr>
            <p:ph type="title"/>
          </p:nvPr>
        </p:nvSpPr>
        <p:spPr>
          <a:xfrm>
            <a:off x="377687" y="2286000"/>
            <a:ext cx="22581704" cy="9509362"/>
          </a:xfrm>
          <a:solidFill>
            <a:srgbClr val="006600"/>
          </a:solidFill>
        </p:spPr>
        <p:txBody>
          <a:bodyPr anchor="t">
            <a:normAutofit fontScale="90000"/>
          </a:bodyPr>
          <a:lstStyle/>
          <a:p>
            <a:pPr marL="571500" indent="-571500">
              <a:buFont typeface="Arial" panose="020B0604020202020204" pitchFamily="34" charset="0"/>
              <a:buChar char="•"/>
            </a:pPr>
            <a:r>
              <a:rPr lang="pt-BR" sz="4000" dirty="0">
                <a:solidFill>
                  <a:schemeClr val="bg1"/>
                </a:solidFill>
              </a:rPr>
              <a:t>Caso de vida real </a:t>
            </a:r>
            <a:br>
              <a:rPr lang="pt-BR" sz="4000" dirty="0">
                <a:solidFill>
                  <a:schemeClr val="bg1"/>
                </a:solidFill>
              </a:rPr>
            </a:br>
            <a:r>
              <a:rPr lang="pt-BR" sz="4000" dirty="0">
                <a:solidFill>
                  <a:schemeClr val="bg1"/>
                </a:solidFill>
              </a:rPr>
              <a:t>GPC, preta, estudante, mãe diarista. </a:t>
            </a:r>
            <a:br>
              <a:rPr lang="pt-BR" sz="4000" dirty="0">
                <a:solidFill>
                  <a:schemeClr val="bg1"/>
                </a:solidFill>
              </a:rPr>
            </a:br>
            <a:br>
              <a:rPr lang="pt-BR" sz="4000" dirty="0">
                <a:solidFill>
                  <a:schemeClr val="bg1"/>
                </a:solidFill>
              </a:rPr>
            </a:br>
            <a:r>
              <a:rPr lang="pt-BR" sz="4000" dirty="0">
                <a:solidFill>
                  <a:schemeClr val="bg1"/>
                </a:solidFill>
              </a:rPr>
              <a:t>9 anos =&gt; dor no olho e perda da visão completa do olho D. </a:t>
            </a:r>
            <a:br>
              <a:rPr lang="pt-BR" sz="4000" dirty="0">
                <a:solidFill>
                  <a:schemeClr val="bg1"/>
                </a:solidFill>
              </a:rPr>
            </a:br>
            <a:br>
              <a:rPr lang="pt-BR" sz="4000" dirty="0">
                <a:solidFill>
                  <a:schemeClr val="bg1"/>
                </a:solidFill>
              </a:rPr>
            </a:br>
            <a:r>
              <a:rPr lang="pt-BR" sz="4000" dirty="0">
                <a:solidFill>
                  <a:schemeClr val="bg1"/>
                </a:solidFill>
              </a:rPr>
              <a:t>11 anos =&gt; Náuseas vômitos incoercíveis seguida de emagrecimento </a:t>
            </a:r>
            <a:r>
              <a:rPr lang="pt-BR" sz="4000" dirty="0" err="1">
                <a:solidFill>
                  <a:schemeClr val="bg1"/>
                </a:solidFill>
              </a:rPr>
              <a:t>signifdicativo</a:t>
            </a:r>
            <a:br>
              <a:rPr lang="pt-BR" sz="4000" dirty="0">
                <a:solidFill>
                  <a:schemeClr val="bg1"/>
                </a:solidFill>
              </a:rPr>
            </a:br>
            <a:br>
              <a:rPr lang="pt-BR" sz="4000" dirty="0">
                <a:solidFill>
                  <a:schemeClr val="bg1"/>
                </a:solidFill>
              </a:rPr>
            </a:br>
            <a:r>
              <a:rPr lang="pt-BR" sz="4000" dirty="0">
                <a:solidFill>
                  <a:schemeClr val="bg1"/>
                </a:solidFill>
              </a:rPr>
              <a:t>15 anos =&gt; dor na coluna na região da cervical , dificuldade para andar por 2 semanas, seguida de internação hospitalar , insuficiência respiratória, intubação. </a:t>
            </a:r>
            <a:br>
              <a:rPr lang="pt-BR" sz="4000" dirty="0">
                <a:solidFill>
                  <a:schemeClr val="bg1"/>
                </a:solidFill>
              </a:rPr>
            </a:br>
            <a:br>
              <a:rPr lang="pt-BR" sz="4000" dirty="0">
                <a:solidFill>
                  <a:schemeClr val="bg1"/>
                </a:solidFill>
              </a:rPr>
            </a:br>
            <a:br>
              <a:rPr lang="pt-BR" sz="4000" dirty="0">
                <a:solidFill>
                  <a:schemeClr val="bg1"/>
                </a:solidFill>
              </a:rPr>
            </a:br>
            <a:r>
              <a:rPr lang="pt-BR" sz="4000" u="sng" dirty="0">
                <a:solidFill>
                  <a:schemeClr val="bg1"/>
                </a:solidFill>
                <a:effectLst>
                  <a:outerShdw blurRad="38100" dist="38100" dir="2700000" algn="tl">
                    <a:srgbClr val="000000">
                      <a:alpha val="43137"/>
                    </a:srgbClr>
                  </a:outerShdw>
                </a:effectLst>
              </a:rPr>
              <a:t>Dificuldade para acesso a hospital </a:t>
            </a:r>
            <a:r>
              <a:rPr lang="pt-BR" sz="4000" u="sng" dirty="0" err="1">
                <a:solidFill>
                  <a:schemeClr val="bg1"/>
                </a:solidFill>
                <a:effectLst>
                  <a:outerShdw blurRad="38100" dist="38100" dir="2700000" algn="tl">
                    <a:srgbClr val="000000">
                      <a:alpha val="43137"/>
                    </a:srgbClr>
                  </a:outerShdw>
                </a:effectLst>
              </a:rPr>
              <a:t>terciáriod</a:t>
            </a:r>
            <a:r>
              <a:rPr lang="pt-BR" sz="4000" u="sng" dirty="0">
                <a:solidFill>
                  <a:schemeClr val="bg1"/>
                </a:solidFill>
                <a:effectLst>
                  <a:outerShdw blurRad="38100" dist="38100" dir="2700000" algn="tl">
                    <a:srgbClr val="000000">
                      <a:alpha val="43137"/>
                    </a:srgbClr>
                  </a:outerShdw>
                </a:effectLst>
              </a:rPr>
              <a:t>: UBS =&gt; AME NEURO =&gt; SANTA CASA =&gt; HCFMUSP</a:t>
            </a:r>
            <a:br>
              <a:rPr lang="pt-BR" sz="4000" u="sng" dirty="0">
                <a:solidFill>
                  <a:schemeClr val="bg1"/>
                </a:solidFill>
                <a:effectLst>
                  <a:outerShdw blurRad="38100" dist="38100" dir="2700000" algn="tl">
                    <a:srgbClr val="000000">
                      <a:alpha val="43137"/>
                    </a:srgbClr>
                  </a:outerShdw>
                </a:effectLst>
              </a:rPr>
            </a:br>
            <a:r>
              <a:rPr lang="pt-BR" sz="4000" u="sng" dirty="0">
                <a:solidFill>
                  <a:schemeClr val="bg1"/>
                </a:solidFill>
                <a:effectLst>
                  <a:outerShdw blurRad="38100" dist="38100" dir="2700000" algn="tl">
                    <a:srgbClr val="000000">
                      <a:alpha val="43137"/>
                    </a:srgbClr>
                  </a:outerShdw>
                </a:effectLst>
              </a:rPr>
              <a:t>4 meses </a:t>
            </a:r>
            <a:br>
              <a:rPr lang="pt-BR" sz="4000" u="sng" dirty="0">
                <a:solidFill>
                  <a:schemeClr val="bg1"/>
                </a:solidFill>
                <a:effectLst>
                  <a:outerShdw blurRad="38100" dist="38100" dir="2700000" algn="tl">
                    <a:srgbClr val="000000">
                      <a:alpha val="43137"/>
                    </a:srgbClr>
                  </a:outerShdw>
                </a:effectLst>
              </a:rPr>
            </a:br>
            <a:br>
              <a:rPr lang="pt-BR" sz="4000" u="sng" dirty="0">
                <a:solidFill>
                  <a:schemeClr val="bg1"/>
                </a:solidFill>
                <a:effectLst>
                  <a:outerShdw blurRad="38100" dist="38100" dir="2700000" algn="tl">
                    <a:srgbClr val="000000">
                      <a:alpha val="43137"/>
                    </a:srgbClr>
                  </a:outerShdw>
                </a:effectLst>
              </a:rPr>
            </a:br>
            <a:r>
              <a:rPr lang="pt-BR" sz="4000" dirty="0">
                <a:solidFill>
                  <a:schemeClr val="bg1"/>
                </a:solidFill>
              </a:rPr>
              <a:t>INTERNACAO PROLONGADA  =&gt; 6 meses</a:t>
            </a:r>
            <a:br>
              <a:rPr lang="pt-BR" sz="4000" u="sng" dirty="0">
                <a:solidFill>
                  <a:schemeClr val="bg1"/>
                </a:solidFill>
                <a:effectLst>
                  <a:outerShdw blurRad="38100" dist="38100" dir="2700000" algn="tl">
                    <a:srgbClr val="000000">
                      <a:alpha val="43137"/>
                    </a:srgbClr>
                  </a:outerShdw>
                </a:effectLst>
              </a:rPr>
            </a:br>
            <a:endParaRPr lang="pt-BR" sz="4000" u="sng"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68864626"/>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3" name="Shape 303"/>
          <p:cNvSpPr txBox="1">
            <a:spLocks noGrp="1"/>
          </p:cNvSpPr>
          <p:nvPr>
            <p:ph type="body" idx="4294967295"/>
          </p:nvPr>
        </p:nvSpPr>
        <p:spPr>
          <a:xfrm>
            <a:off x="1059108" y="2295060"/>
            <a:ext cx="15377652" cy="8595000"/>
          </a:xfrm>
          <a:prstGeom prst="rect">
            <a:avLst/>
          </a:prstGeom>
        </p:spPr>
        <p:txBody>
          <a:bodyPr vert="horz" wrap="square" lIns="182850" tIns="182850" rIns="182850" bIns="182850" rtlCol="0" anchor="t" anchorCtr="0">
            <a:noAutofit/>
          </a:bodyPr>
          <a:lstStyle/>
          <a:p>
            <a:pPr>
              <a:spcBef>
                <a:spcPts val="0"/>
              </a:spcBef>
            </a:pPr>
            <a:r>
              <a:rPr lang="pt-BR" dirty="0"/>
              <a:t>Morbidade</a:t>
            </a:r>
          </a:p>
          <a:p>
            <a:pPr lvl="1">
              <a:spcBef>
                <a:spcPts val="0"/>
              </a:spcBef>
            </a:pPr>
            <a:r>
              <a:rPr lang="pt-BR" dirty="0"/>
              <a:t>60% </a:t>
            </a:r>
            <a:r>
              <a:rPr lang="pt-BR" dirty="0" err="1"/>
              <a:t>amaurose</a:t>
            </a:r>
            <a:r>
              <a:rPr lang="pt-BR" dirty="0"/>
              <a:t> e 53% </a:t>
            </a:r>
            <a:r>
              <a:rPr lang="pt-BR" dirty="0" err="1"/>
              <a:t>plégicos</a:t>
            </a:r>
            <a:r>
              <a:rPr lang="pt-BR" dirty="0"/>
              <a:t>/5a</a:t>
            </a:r>
          </a:p>
          <a:p>
            <a:pPr lvl="1" indent="0">
              <a:spcBef>
                <a:spcPts val="0"/>
              </a:spcBef>
              <a:buNone/>
            </a:pPr>
            <a:r>
              <a:rPr lang="pt-BR" dirty="0" err="1">
                <a:solidFill>
                  <a:srgbClr val="FF0000"/>
                </a:solidFill>
              </a:rPr>
              <a:t>X</a:t>
            </a:r>
            <a:endParaRPr lang="pt-BR" dirty="0">
              <a:solidFill>
                <a:srgbClr val="FF0000"/>
              </a:solidFill>
            </a:endParaRPr>
          </a:p>
          <a:p>
            <a:pPr lvl="1">
              <a:spcBef>
                <a:spcPts val="0"/>
              </a:spcBef>
            </a:pPr>
            <a:endParaRPr lang="pt-BR" dirty="0"/>
          </a:p>
          <a:p>
            <a:pPr lvl="1">
              <a:spcBef>
                <a:spcPts val="0"/>
              </a:spcBef>
            </a:pPr>
            <a:r>
              <a:rPr lang="pt-BR" dirty="0"/>
              <a:t>40% Incapacidade moderada/4a</a:t>
            </a:r>
          </a:p>
          <a:p>
            <a:pPr>
              <a:spcBef>
                <a:spcPts val="0"/>
              </a:spcBef>
            </a:pPr>
            <a:endParaRPr lang="pt-BR" dirty="0"/>
          </a:p>
          <a:p>
            <a:pPr>
              <a:spcBef>
                <a:spcPts val="0"/>
              </a:spcBef>
            </a:pPr>
            <a:r>
              <a:rPr lang="pt-BR" dirty="0"/>
              <a:t>Mortalidade</a:t>
            </a:r>
          </a:p>
          <a:p>
            <a:pPr lvl="1">
              <a:spcBef>
                <a:spcPts val="0"/>
              </a:spcBef>
            </a:pPr>
            <a:r>
              <a:rPr lang="pt-BR" dirty="0"/>
              <a:t> 32% /5 a ( </a:t>
            </a:r>
            <a:r>
              <a:rPr lang="pt-BR" dirty="0" err="1"/>
              <a:t>Wingerchuk</a:t>
            </a:r>
            <a:r>
              <a:rPr lang="pt-BR" dirty="0"/>
              <a:t>)</a:t>
            </a:r>
          </a:p>
          <a:p>
            <a:pPr lvl="1" indent="0">
              <a:spcBef>
                <a:spcPts val="0"/>
              </a:spcBef>
              <a:buNone/>
            </a:pPr>
            <a:r>
              <a:rPr lang="pt-BR" dirty="0">
                <a:solidFill>
                  <a:srgbClr val="FF0000"/>
                </a:solidFill>
              </a:rPr>
              <a:t>X</a:t>
            </a:r>
            <a:endParaRPr lang="pt-BR" dirty="0"/>
          </a:p>
          <a:p>
            <a:pPr lvl="1">
              <a:spcBef>
                <a:spcPts val="0"/>
              </a:spcBef>
            </a:pPr>
            <a:r>
              <a:rPr lang="pt-BR" dirty="0"/>
              <a:t>30% =&gt; 11-12% (</a:t>
            </a:r>
            <a:r>
              <a:rPr lang="pt-BR" dirty="0" err="1"/>
              <a:t>Bichuetti</a:t>
            </a:r>
            <a:r>
              <a:rPr lang="pt-BR" dirty="0"/>
              <a:t>)</a:t>
            </a:r>
          </a:p>
          <a:p>
            <a:pPr marL="914400" lvl="1" indent="0">
              <a:spcBef>
                <a:spcPts val="0"/>
              </a:spcBef>
              <a:buNone/>
            </a:pPr>
            <a:endParaRPr lang="pt-BR" dirty="0"/>
          </a:p>
          <a:p>
            <a:pPr lvl="1">
              <a:spcBef>
                <a:spcPts val="0"/>
              </a:spcBef>
            </a:pPr>
            <a:r>
              <a:rPr lang="pt-BR" dirty="0"/>
              <a:t>6 – 5 %  ( </a:t>
            </a:r>
            <a:r>
              <a:rPr lang="pt-BR" dirty="0" err="1"/>
              <a:t>Jarius</a:t>
            </a:r>
            <a:r>
              <a:rPr lang="pt-BR" dirty="0"/>
              <a:t>, </a:t>
            </a:r>
            <a:r>
              <a:rPr lang="pt-BR" dirty="0" err="1"/>
              <a:t>Kitley</a:t>
            </a:r>
            <a:r>
              <a:rPr lang="pt-BR" dirty="0"/>
              <a:t> )</a:t>
            </a:r>
          </a:p>
        </p:txBody>
      </p:sp>
      <p:pic>
        <p:nvPicPr>
          <p:cNvPr id="304" name="Shape 304"/>
          <p:cNvPicPr preferRelativeResize="0"/>
          <p:nvPr/>
        </p:nvPicPr>
        <p:blipFill>
          <a:blip r:embed="rId3">
            <a:alphaModFix/>
          </a:blip>
          <a:stretch>
            <a:fillRect/>
          </a:stretch>
        </p:blipFill>
        <p:spPr>
          <a:xfrm>
            <a:off x="15377650" y="9388476"/>
            <a:ext cx="5109140" cy="2727652"/>
          </a:xfrm>
          <a:prstGeom prst="rect">
            <a:avLst/>
          </a:prstGeom>
          <a:noFill/>
          <a:ln>
            <a:noFill/>
          </a:ln>
        </p:spPr>
      </p:pic>
      <p:sp>
        <p:nvSpPr>
          <p:cNvPr id="305" name="Shape 305"/>
          <p:cNvSpPr txBox="1"/>
          <p:nvPr/>
        </p:nvSpPr>
        <p:spPr>
          <a:xfrm>
            <a:off x="3700142" y="12516507"/>
            <a:ext cx="16338000" cy="956850"/>
          </a:xfrm>
          <a:prstGeom prst="rect">
            <a:avLst/>
          </a:prstGeom>
          <a:noFill/>
          <a:ln>
            <a:noFill/>
          </a:ln>
        </p:spPr>
        <p:txBody>
          <a:bodyPr wrap="square" lIns="182850" tIns="182850" rIns="182850" bIns="182850" anchor="t" anchorCtr="0">
            <a:noAutofit/>
          </a:bodyPr>
          <a:lstStyle/>
          <a:p>
            <a:r>
              <a:rPr lang="cs-CZ" sz="1100" dirty="0" err="1"/>
              <a:t>Wingerchuk</a:t>
            </a:r>
            <a:r>
              <a:rPr lang="cs-CZ" sz="1100" dirty="0"/>
              <a:t>, NEUROLOGY 1999;53:1107–1114</a:t>
            </a:r>
          </a:p>
          <a:p>
            <a:r>
              <a:rPr lang="pt-BR" sz="1100" dirty="0" err="1"/>
              <a:t>Bichuetti</a:t>
            </a:r>
            <a:r>
              <a:rPr lang="pt-BR" sz="1100" dirty="0"/>
              <a:t> MSJ 2009</a:t>
            </a:r>
          </a:p>
        </p:txBody>
      </p:sp>
      <p:sp>
        <p:nvSpPr>
          <p:cNvPr id="8" name="Shape 274"/>
          <p:cNvSpPr txBox="1">
            <a:spLocks noGrp="1"/>
          </p:cNvSpPr>
          <p:nvPr>
            <p:ph type="title"/>
          </p:nvPr>
        </p:nvSpPr>
        <p:spPr>
          <a:xfrm>
            <a:off x="3106994" y="242645"/>
            <a:ext cx="19772884" cy="1788510"/>
          </a:xfrm>
          <a:prstGeom prst="rect">
            <a:avLst/>
          </a:prstGeom>
          <a:solidFill>
            <a:srgbClr val="006600"/>
          </a:solidFill>
          <a:ln>
            <a:noFill/>
          </a:ln>
        </p:spPr>
        <p:txBody>
          <a:bodyPr vert="horz" wrap="square" lIns="182850" tIns="182850" rIns="182850" bIns="182850" rtlCol="0" anchor="ctr" anchorCtr="0">
            <a:noAutofit/>
          </a:bodyPr>
          <a:lstStyle/>
          <a:p>
            <a:pPr algn="ctr"/>
            <a:r>
              <a:rPr lang="pt-BR" sz="4800" b="1" dirty="0">
                <a:solidFill>
                  <a:schemeClr val="bg1"/>
                </a:solidFill>
                <a:effectLst>
                  <a:outerShdw blurRad="38100" dist="38100" dir="2700000" algn="tl">
                    <a:srgbClr val="000000">
                      <a:alpha val="43137"/>
                    </a:srgbClr>
                  </a:outerShdw>
                </a:effectLst>
              </a:rPr>
              <a:t>O que aconteceu com a evolução do tratamento da NMOSD?</a:t>
            </a:r>
          </a:p>
        </p:txBody>
      </p:sp>
      <p:pic>
        <p:nvPicPr>
          <p:cNvPr id="4" name="Imagem 3"/>
          <p:cNvPicPr>
            <a:picLocks noChangeAspect="1"/>
          </p:cNvPicPr>
          <p:nvPr/>
        </p:nvPicPr>
        <p:blipFill>
          <a:blip r:embed="rId4"/>
          <a:stretch>
            <a:fillRect/>
          </a:stretch>
        </p:blipFill>
        <p:spPr>
          <a:xfrm>
            <a:off x="14190406" y="2295060"/>
            <a:ext cx="7086600" cy="3124200"/>
          </a:xfrm>
          <a:prstGeom prst="rect">
            <a:avLst/>
          </a:prstGeom>
        </p:spPr>
      </p:pic>
      <p:sp>
        <p:nvSpPr>
          <p:cNvPr id="9" name="Text Box 4"/>
          <p:cNvSpPr txBox="1">
            <a:spLocks noChangeArrowheads="1"/>
          </p:cNvSpPr>
          <p:nvPr/>
        </p:nvSpPr>
        <p:spPr bwMode="auto">
          <a:xfrm>
            <a:off x="14640232" y="5556218"/>
            <a:ext cx="6695768" cy="1775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charset="0"/>
                <a:ea typeface="msgothic" charset="-128"/>
                <a:cs typeface="msgothic" charset="-128"/>
              </a:defRPr>
            </a:lvl1pPr>
            <a:lvl2pPr>
              <a:tabLst>
                <a:tab pos="723900" algn="l"/>
                <a:tab pos="1447800" algn="l"/>
                <a:tab pos="2171700" algn="l"/>
                <a:tab pos="2895600" algn="l"/>
                <a:tab pos="3619500" algn="l"/>
              </a:tabLst>
              <a:defRPr sz="2400">
                <a:solidFill>
                  <a:srgbClr val="000000"/>
                </a:solidFill>
                <a:latin typeface="Times New Roman" charset="0"/>
                <a:ea typeface="msgothic" charset="-128"/>
                <a:cs typeface="msgothic" charset="-128"/>
              </a:defRPr>
            </a:lvl2pPr>
            <a:lvl3pPr>
              <a:tabLst>
                <a:tab pos="723900" algn="l"/>
                <a:tab pos="1447800" algn="l"/>
                <a:tab pos="2171700" algn="l"/>
                <a:tab pos="2895600" algn="l"/>
                <a:tab pos="3619500" algn="l"/>
              </a:tabLst>
              <a:defRPr sz="2400">
                <a:solidFill>
                  <a:srgbClr val="000000"/>
                </a:solidFill>
                <a:latin typeface="Times New Roman" charset="0"/>
                <a:ea typeface="msgothic" charset="-128"/>
                <a:cs typeface="msgothic" charset="-128"/>
              </a:defRPr>
            </a:lvl3pPr>
            <a:lvl4pPr>
              <a:tabLst>
                <a:tab pos="723900" algn="l"/>
                <a:tab pos="1447800" algn="l"/>
                <a:tab pos="2171700" algn="l"/>
                <a:tab pos="2895600" algn="l"/>
                <a:tab pos="3619500" algn="l"/>
              </a:tabLst>
              <a:defRPr sz="2400">
                <a:solidFill>
                  <a:srgbClr val="000000"/>
                </a:solidFill>
                <a:latin typeface="Times New Roman" charset="0"/>
                <a:ea typeface="msgothic" charset="-128"/>
                <a:cs typeface="msgothic" charset="-128"/>
              </a:defRPr>
            </a:lvl4pPr>
            <a:lvl5pPr>
              <a:tabLst>
                <a:tab pos="723900" algn="l"/>
                <a:tab pos="1447800" algn="l"/>
                <a:tab pos="2171700" algn="l"/>
                <a:tab pos="2895600" algn="l"/>
                <a:tab pos="3619500" algn="l"/>
              </a:tabLst>
              <a:defRPr sz="2400">
                <a:solidFill>
                  <a:srgbClr val="000000"/>
                </a:solidFill>
                <a:latin typeface="Times New Roman" charset="0"/>
                <a:ea typeface="msgothic" charset="-128"/>
                <a:cs typeface="msgothic" charset="-128"/>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charset="0"/>
                <a:ea typeface="msgothic" charset="-128"/>
                <a:cs typeface="msgothic" charset="-128"/>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charset="0"/>
                <a:ea typeface="msgothic" charset="-128"/>
                <a:cs typeface="msgothic" charset="-128"/>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charset="0"/>
                <a:ea typeface="msgothic" charset="-128"/>
                <a:cs typeface="msgothic" charset="-128"/>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charset="0"/>
                <a:ea typeface="msgothic" charset="-128"/>
                <a:cs typeface="msgothic" charset="-128"/>
              </a:defRPr>
            </a:lvl9pPr>
          </a:lstStyle>
          <a:p>
            <a:pPr eaLnBrk="1">
              <a:lnSpc>
                <a:spcPct val="93000"/>
              </a:lnSpc>
              <a:buClr>
                <a:srgbClr val="000000"/>
              </a:buClr>
              <a:buSzPct val="45000"/>
              <a:buFont typeface="Wingdings" charset="2"/>
              <a:buNone/>
              <a:defRPr/>
            </a:pPr>
            <a:r>
              <a:rPr lang="en-GB" altLang="pt-BR" sz="1600" b="1" dirty="0">
                <a:latin typeface="Arial" charset="0"/>
              </a:rPr>
              <a:t>Dean M. </a:t>
            </a:r>
            <a:r>
              <a:rPr lang="en-GB" altLang="pt-BR" sz="1600" b="1" dirty="0" err="1">
                <a:latin typeface="Arial" charset="0"/>
              </a:rPr>
              <a:t>Wingerchuk</a:t>
            </a:r>
            <a:r>
              <a:rPr lang="en-GB" altLang="pt-BR" sz="1600" b="1" dirty="0">
                <a:latin typeface="Arial" charset="0"/>
              </a:rPr>
              <a:t> et al. Neurology 1999;53:1107</a:t>
            </a:r>
          </a:p>
        </p:txBody>
      </p:sp>
      <p:sp>
        <p:nvSpPr>
          <p:cNvPr id="10" name="Shape 305"/>
          <p:cNvSpPr txBox="1"/>
          <p:nvPr/>
        </p:nvSpPr>
        <p:spPr>
          <a:xfrm>
            <a:off x="14640235" y="12326629"/>
            <a:ext cx="6636774" cy="1813282"/>
          </a:xfrm>
          <a:prstGeom prst="rect">
            <a:avLst/>
          </a:prstGeom>
          <a:noFill/>
          <a:ln>
            <a:noFill/>
          </a:ln>
        </p:spPr>
        <p:txBody>
          <a:bodyPr wrap="square" lIns="182850" tIns="182850" rIns="182850" bIns="182850" anchor="t" anchorCtr="0">
            <a:noAutofit/>
          </a:bodyPr>
          <a:lstStyle/>
          <a:p>
            <a:r>
              <a:rPr lang="cs-CZ" sz="1100" dirty="0" err="1"/>
              <a:t>Jarius</a:t>
            </a:r>
            <a:r>
              <a:rPr lang="cs-CZ" sz="1100" dirty="0"/>
              <a:t>, J </a:t>
            </a:r>
            <a:r>
              <a:rPr lang="cs-CZ" sz="1100" dirty="0" err="1"/>
              <a:t>Neuroinflammation</a:t>
            </a:r>
            <a:r>
              <a:rPr lang="cs-CZ" sz="1100" dirty="0"/>
              <a:t> 2012  </a:t>
            </a:r>
          </a:p>
          <a:p>
            <a:r>
              <a:rPr lang="pt-BR" sz="1100" dirty="0" err="1"/>
              <a:t>Kitley</a:t>
            </a:r>
            <a:r>
              <a:rPr lang="pt-BR" sz="1100" dirty="0"/>
              <a:t>, </a:t>
            </a:r>
            <a:r>
              <a:rPr lang="pt-BR" sz="1100" dirty="0" err="1"/>
              <a:t>Brain</a:t>
            </a:r>
            <a:r>
              <a:rPr lang="pt-BR" sz="1100" dirty="0"/>
              <a:t>, 2012</a:t>
            </a:r>
          </a:p>
        </p:txBody>
      </p:sp>
      <p:pic>
        <p:nvPicPr>
          <p:cNvPr id="13" name="image26.png"/>
          <p:cNvPicPr>
            <a:picLocks noChangeAspect="1"/>
          </p:cNvPicPr>
          <p:nvPr/>
        </p:nvPicPr>
        <p:blipFill>
          <a:blip r:embed="rId5"/>
          <a:stretch>
            <a:fillRect/>
          </a:stretch>
        </p:blipFill>
        <p:spPr>
          <a:xfrm>
            <a:off x="14722524" y="5807796"/>
            <a:ext cx="6022364" cy="2948980"/>
          </a:xfrm>
          <a:prstGeom prst="rect">
            <a:avLst/>
          </a:prstGeom>
          <a:ln w="12700">
            <a:miter lim="400000"/>
          </a:ln>
        </p:spPr>
      </p:pic>
      <p:sp>
        <p:nvSpPr>
          <p:cNvPr id="15" name="Shape 305"/>
          <p:cNvSpPr txBox="1"/>
          <p:nvPr/>
        </p:nvSpPr>
        <p:spPr>
          <a:xfrm>
            <a:off x="14722524" y="8431629"/>
            <a:ext cx="7521250" cy="814150"/>
          </a:xfrm>
          <a:prstGeom prst="rect">
            <a:avLst/>
          </a:prstGeom>
          <a:noFill/>
          <a:ln>
            <a:noFill/>
          </a:ln>
        </p:spPr>
        <p:txBody>
          <a:bodyPr wrap="square" lIns="182850" tIns="182850" rIns="182850" bIns="182850" anchor="t" anchorCtr="0">
            <a:noAutofit/>
          </a:bodyPr>
          <a:lstStyle/>
          <a:p>
            <a:r>
              <a:rPr lang="pt-BR" sz="1200" dirty="0" err="1"/>
              <a:t>Bichuetti</a:t>
            </a:r>
            <a:r>
              <a:rPr lang="pt-BR" sz="1200" dirty="0"/>
              <a:t> MSJ 2009</a:t>
            </a:r>
          </a:p>
        </p:txBody>
      </p:sp>
    </p:spTree>
    <p:extLst>
      <p:ext uri="{BB962C8B-B14F-4D97-AF65-F5344CB8AC3E}">
        <p14:creationId xmlns:p14="http://schemas.microsoft.com/office/powerpoint/2010/main" val="335522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1"/>
        <p:cNvGrpSpPr/>
        <p:nvPr/>
      </p:nvGrpSpPr>
      <p:grpSpPr>
        <a:xfrm>
          <a:off x="0" y="0"/>
          <a:ext cx="0" cy="0"/>
          <a:chOff x="0" y="0"/>
          <a:chExt cx="0" cy="0"/>
        </a:xfrm>
      </p:grpSpPr>
      <p:sp>
        <p:nvSpPr>
          <p:cNvPr id="4" name="Google Shape;70;p14">
            <a:extLst>
              <a:ext uri="{FF2B5EF4-FFF2-40B4-BE49-F238E27FC236}">
                <a16:creationId xmlns:a16="http://schemas.microsoft.com/office/drawing/2014/main" id="{8D779EA2-EB11-4148-BD57-6CEB65B436D1}"/>
              </a:ext>
            </a:extLst>
          </p:cNvPr>
          <p:cNvSpPr/>
          <p:nvPr/>
        </p:nvSpPr>
        <p:spPr>
          <a:xfrm>
            <a:off x="751003" y="2784341"/>
            <a:ext cx="22424000" cy="10638400"/>
          </a:xfrm>
          <a:prstGeom prst="roundRect">
            <a:avLst>
              <a:gd name="adj" fmla="val 7752"/>
            </a:avLst>
          </a:prstGeom>
          <a:solidFill>
            <a:srgbClr val="006600"/>
          </a:solidFill>
          <a:ln>
            <a:noFill/>
          </a:ln>
          <a:effectLst>
            <a:outerShdw blurRad="285750" dist="19050" dir="5400000" algn="bl" rotWithShape="0">
              <a:srgbClr val="000000">
                <a:alpha val="25000"/>
              </a:srgbClr>
            </a:outerShdw>
          </a:effectLst>
        </p:spPr>
        <p:txBody>
          <a:bodyPr spcFirstLastPara="1" wrap="square" lIns="243800" tIns="243800" rIns="243800" bIns="243800" anchor="ctr" anchorCtr="0">
            <a:noAutofit/>
          </a:bodyPr>
          <a:lstStyle/>
          <a:p>
            <a:pPr algn="ctr">
              <a:spcBef>
                <a:spcPts val="0"/>
              </a:spcBef>
            </a:pPr>
            <a:endParaRPr sz="12800">
              <a:solidFill>
                <a:schemeClr val="bg1"/>
              </a:solidFill>
            </a:endParaRPr>
          </a:p>
        </p:txBody>
      </p:sp>
      <p:sp>
        <p:nvSpPr>
          <p:cNvPr id="42" name="Google Shape;42;p10"/>
          <p:cNvSpPr/>
          <p:nvPr/>
        </p:nvSpPr>
        <p:spPr>
          <a:xfrm>
            <a:off x="995648" y="293259"/>
            <a:ext cx="17482400" cy="1462400"/>
          </a:xfrm>
          <a:prstGeom prst="rect">
            <a:avLst/>
          </a:prstGeom>
          <a:noFill/>
          <a:ln>
            <a:noFill/>
          </a:ln>
        </p:spPr>
        <p:txBody>
          <a:bodyPr spcFirstLastPara="1" wrap="square" lIns="240000" tIns="243800" rIns="240000" bIns="243800" anchor="t" anchorCtr="0">
            <a:noAutofit/>
          </a:bodyPr>
          <a:lstStyle/>
          <a:p>
            <a:pPr>
              <a:spcBef>
                <a:spcPts val="0"/>
              </a:spcBef>
              <a:buClr>
                <a:srgbClr val="FFFFFF"/>
              </a:buClr>
              <a:buSzPts val="2400"/>
            </a:pPr>
            <a:endParaRPr sz="5867" dirty="0">
              <a:solidFill>
                <a:srgbClr val="093CB2"/>
              </a:solidFill>
              <a:latin typeface="Arial"/>
              <a:ea typeface="Arial"/>
              <a:cs typeface="Arial"/>
              <a:sym typeface="Arial"/>
            </a:endParaRPr>
          </a:p>
        </p:txBody>
      </p:sp>
      <p:sp>
        <p:nvSpPr>
          <p:cNvPr id="3" name="Google Shape;69;p14">
            <a:extLst>
              <a:ext uri="{FF2B5EF4-FFF2-40B4-BE49-F238E27FC236}">
                <a16:creationId xmlns:a16="http://schemas.microsoft.com/office/drawing/2014/main" id="{B1797AF0-4065-4E50-B621-CC48C932F452}"/>
              </a:ext>
            </a:extLst>
          </p:cNvPr>
          <p:cNvSpPr/>
          <p:nvPr/>
        </p:nvSpPr>
        <p:spPr>
          <a:xfrm>
            <a:off x="1373335" y="503687"/>
            <a:ext cx="20807237" cy="1462400"/>
          </a:xfrm>
          <a:prstGeom prst="rect">
            <a:avLst/>
          </a:prstGeom>
          <a:solidFill>
            <a:srgbClr val="006600"/>
          </a:solidFill>
          <a:ln>
            <a:noFill/>
          </a:ln>
        </p:spPr>
        <p:txBody>
          <a:bodyPr spcFirstLastPara="1" wrap="square" lIns="240000" tIns="243800" rIns="240000" bIns="243800" anchor="t" anchorCtr="0">
            <a:noAutofit/>
          </a:bodyPr>
          <a:lstStyle/>
          <a:p>
            <a:r>
              <a:rPr lang="en-US" sz="3200" dirty="0">
                <a:solidFill>
                  <a:schemeClr val="bg1"/>
                </a:solidFill>
              </a:rPr>
              <a:t>O que causa a </a:t>
            </a:r>
            <a:r>
              <a:rPr lang="en-US" sz="3200" dirty="0" err="1">
                <a:solidFill>
                  <a:schemeClr val="bg1"/>
                </a:solidFill>
              </a:rPr>
              <a:t>mortalidade</a:t>
            </a:r>
            <a:r>
              <a:rPr lang="en-US" sz="3200" dirty="0">
                <a:solidFill>
                  <a:schemeClr val="bg1"/>
                </a:solidFill>
              </a:rPr>
              <a:t> </a:t>
            </a:r>
            <a:r>
              <a:rPr lang="en-US" sz="3200" dirty="0" err="1">
                <a:solidFill>
                  <a:schemeClr val="bg1"/>
                </a:solidFill>
              </a:rPr>
              <a:t>nessa</a:t>
            </a:r>
            <a:r>
              <a:rPr lang="en-US" sz="3200" dirty="0">
                <a:solidFill>
                  <a:schemeClr val="bg1"/>
                </a:solidFill>
              </a:rPr>
              <a:t> </a:t>
            </a:r>
            <a:r>
              <a:rPr lang="en-US" sz="3200" dirty="0" err="1">
                <a:solidFill>
                  <a:schemeClr val="bg1"/>
                </a:solidFill>
              </a:rPr>
              <a:t>população</a:t>
            </a:r>
            <a:r>
              <a:rPr lang="en-US" sz="3200" dirty="0">
                <a:solidFill>
                  <a:schemeClr val="bg1"/>
                </a:solidFill>
              </a:rPr>
              <a:t>?</a:t>
            </a:r>
          </a:p>
          <a:p>
            <a:r>
              <a:rPr lang="en-US" sz="3200" dirty="0" err="1">
                <a:solidFill>
                  <a:schemeClr val="bg1"/>
                </a:solidFill>
              </a:rPr>
              <a:t>Mortalidade</a:t>
            </a:r>
            <a:r>
              <a:rPr lang="en-US" sz="3200" dirty="0">
                <a:solidFill>
                  <a:schemeClr val="bg1"/>
                </a:solidFill>
              </a:rPr>
              <a:t> </a:t>
            </a:r>
            <a:r>
              <a:rPr lang="en-US" sz="3200" dirty="0" err="1">
                <a:solidFill>
                  <a:schemeClr val="bg1"/>
                </a:solidFill>
              </a:rPr>
              <a:t>pode</a:t>
            </a:r>
            <a:r>
              <a:rPr lang="en-US" sz="3200" dirty="0">
                <a:solidFill>
                  <a:schemeClr val="bg1"/>
                </a:solidFill>
              </a:rPr>
              <a:t> ser </a:t>
            </a:r>
            <a:r>
              <a:rPr lang="en-US" sz="3200" dirty="0" err="1">
                <a:solidFill>
                  <a:schemeClr val="bg1"/>
                </a:solidFill>
              </a:rPr>
              <a:t>inlluenciada</a:t>
            </a:r>
            <a:r>
              <a:rPr lang="en-US" sz="3200" dirty="0">
                <a:solidFill>
                  <a:schemeClr val="bg1"/>
                </a:solidFill>
              </a:rPr>
              <a:t> por </a:t>
            </a:r>
          </a:p>
          <a:p>
            <a:r>
              <a:rPr lang="en-US" sz="3200" dirty="0">
                <a:solidFill>
                  <a:schemeClr val="bg1"/>
                </a:solidFill>
              </a:rPr>
              <a:t># IDADE</a:t>
            </a:r>
          </a:p>
          <a:p>
            <a:r>
              <a:rPr lang="en-US" sz="3200" dirty="0">
                <a:solidFill>
                  <a:schemeClr val="bg1"/>
                </a:solidFill>
              </a:rPr>
              <a:t># INCAPACIDADE</a:t>
            </a:r>
          </a:p>
          <a:p>
            <a:r>
              <a:rPr lang="en-US" sz="3200" dirty="0">
                <a:solidFill>
                  <a:schemeClr val="bg1"/>
                </a:solidFill>
              </a:rPr>
              <a:t># TAXA DE SURTOS RECORRENTES </a:t>
            </a:r>
          </a:p>
          <a:p>
            <a:r>
              <a:rPr lang="en-US" sz="3200" dirty="0">
                <a:solidFill>
                  <a:schemeClr val="bg1"/>
                </a:solidFill>
              </a:rPr>
              <a:t># CAUSAS DA MORTALIDADE</a:t>
            </a:r>
          </a:p>
          <a:p>
            <a:r>
              <a:rPr lang="en-US" sz="3200" dirty="0">
                <a:solidFill>
                  <a:schemeClr val="bg1"/>
                </a:solidFill>
              </a:rPr>
              <a:t>   # INFECAO </a:t>
            </a:r>
          </a:p>
          <a:p>
            <a:r>
              <a:rPr lang="en-US" sz="3200" dirty="0">
                <a:solidFill>
                  <a:schemeClr val="bg1"/>
                </a:solidFill>
              </a:rPr>
              <a:t>   # INSUFICIENCA RESPIRATORIA </a:t>
            </a:r>
          </a:p>
          <a:p>
            <a:r>
              <a:rPr lang="en-US" sz="3200" dirty="0">
                <a:solidFill>
                  <a:schemeClr val="bg1"/>
                </a:solidFill>
              </a:rPr>
              <a:t>A MORTALITDADE FOI  2x MAIOR EM PESSOAS DE ANCESTRALIDADE AFRICANA (  7.0% </a:t>
            </a:r>
            <a:r>
              <a:rPr lang="en-US" sz="3200" dirty="0" err="1">
                <a:solidFill>
                  <a:schemeClr val="bg1"/>
                </a:solidFill>
              </a:rPr>
              <a:t>brancos</a:t>
            </a:r>
            <a:r>
              <a:rPr lang="en-US" sz="3200" dirty="0">
                <a:solidFill>
                  <a:schemeClr val="bg1"/>
                </a:solidFill>
              </a:rPr>
              <a:t> x 15.4% </a:t>
            </a:r>
            <a:r>
              <a:rPr lang="en-US" sz="3200" dirty="0" err="1">
                <a:solidFill>
                  <a:schemeClr val="bg1"/>
                </a:solidFill>
              </a:rPr>
              <a:t>em</a:t>
            </a:r>
            <a:r>
              <a:rPr lang="en-US" sz="3200" dirty="0">
                <a:solidFill>
                  <a:schemeClr val="bg1"/>
                </a:solidFill>
              </a:rPr>
              <a:t> </a:t>
            </a:r>
            <a:r>
              <a:rPr lang="en-US" sz="3200" dirty="0" err="1">
                <a:solidFill>
                  <a:schemeClr val="bg1"/>
                </a:solidFill>
              </a:rPr>
              <a:t>pretos</a:t>
            </a:r>
            <a:r>
              <a:rPr lang="en-US" sz="3200" dirty="0">
                <a:solidFill>
                  <a:schemeClr val="bg1"/>
                </a:solidFill>
              </a:rPr>
              <a:t> (p &lt; 0.0001).</a:t>
            </a:r>
          </a:p>
          <a:p>
            <a:pPr>
              <a:spcBef>
                <a:spcPts val="0"/>
              </a:spcBef>
              <a:buClr>
                <a:srgbClr val="FFFFFF"/>
              </a:buClr>
              <a:buSzPts val="2400"/>
            </a:pPr>
            <a:endParaRPr lang="en-US" sz="3200" b="1" dirty="0">
              <a:solidFill>
                <a:schemeClr val="bg1"/>
              </a:solidFill>
              <a:latin typeface="Montserrat"/>
              <a:ea typeface="Montserrat"/>
              <a:cs typeface="Montserrat"/>
              <a:sym typeface="Montserrat"/>
            </a:endParaRPr>
          </a:p>
          <a:p>
            <a:endParaRPr lang="en-US" sz="12800" dirty="0"/>
          </a:p>
          <a:p>
            <a:endParaRPr lang="en-US" sz="12800" dirty="0"/>
          </a:p>
          <a:p>
            <a:endParaRPr lang="en-US" sz="12800" dirty="0"/>
          </a:p>
          <a:p>
            <a:endParaRPr lang="en-US" sz="12800" dirty="0"/>
          </a:p>
        </p:txBody>
      </p:sp>
      <p:pic>
        <p:nvPicPr>
          <p:cNvPr id="5" name="Imagem 4">
            <a:extLst>
              <a:ext uri="{FF2B5EF4-FFF2-40B4-BE49-F238E27FC236}">
                <a16:creationId xmlns:a16="http://schemas.microsoft.com/office/drawing/2014/main" id="{E0930AF3-41D6-4A00-B2E5-628F7A579B37}"/>
              </a:ext>
            </a:extLst>
          </p:cNvPr>
          <p:cNvPicPr>
            <a:picLocks noChangeAspect="1"/>
          </p:cNvPicPr>
          <p:nvPr/>
        </p:nvPicPr>
        <p:blipFill>
          <a:blip r:embed="rId3"/>
          <a:stretch>
            <a:fillRect/>
          </a:stretch>
        </p:blipFill>
        <p:spPr>
          <a:xfrm>
            <a:off x="11169425" y="1147832"/>
            <a:ext cx="12584963" cy="3706736"/>
          </a:xfrm>
          <a:prstGeom prst="rect">
            <a:avLst/>
          </a:prstGeom>
        </p:spPr>
      </p:pic>
    </p:spTree>
    <p:extLst>
      <p:ext uri="{BB962C8B-B14F-4D97-AF65-F5344CB8AC3E}">
        <p14:creationId xmlns:p14="http://schemas.microsoft.com/office/powerpoint/2010/main" val="22872858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8"/>
          <p:cNvSpPr txBox="1">
            <a:spLocks noGrp="1"/>
          </p:cNvSpPr>
          <p:nvPr>
            <p:ph type="title"/>
          </p:nvPr>
        </p:nvSpPr>
        <p:spPr>
          <a:xfrm>
            <a:off x="1371601" y="730253"/>
            <a:ext cx="22516454" cy="851502"/>
          </a:xfrm>
          <a:prstGeom prst="rect">
            <a:avLst/>
          </a:prstGeom>
          <a:noFill/>
          <a:ln>
            <a:noFill/>
          </a:ln>
        </p:spPr>
        <p:txBody>
          <a:bodyPr spcFirstLastPara="1" vert="horz" wrap="square" lIns="0" tIns="0" rIns="0" bIns="0" rtlCol="0" anchor="b" anchorCtr="0">
            <a:noAutofit/>
          </a:bodyPr>
          <a:lstStyle/>
          <a:p>
            <a:pPr>
              <a:buSzPts val="990"/>
            </a:pPr>
            <a:r>
              <a:rPr lang="en" sz="5200" dirty="0">
                <a:solidFill>
                  <a:srgbClr val="622F72"/>
                </a:solidFill>
              </a:rPr>
              <a:t>Erros diagnósticos são comuns e associados a atraso no diagnóstico</a:t>
            </a:r>
            <a:endParaRPr sz="4934" dirty="0"/>
          </a:p>
        </p:txBody>
      </p:sp>
      <p:sp>
        <p:nvSpPr>
          <p:cNvPr id="152" name="Google Shape;152;p28"/>
          <p:cNvSpPr txBox="1"/>
          <p:nvPr/>
        </p:nvSpPr>
        <p:spPr>
          <a:xfrm>
            <a:off x="935600" y="11937694"/>
            <a:ext cx="22038400" cy="1433645"/>
          </a:xfrm>
          <a:prstGeom prst="rect">
            <a:avLst/>
          </a:prstGeom>
          <a:noFill/>
          <a:ln>
            <a:noFill/>
          </a:ln>
        </p:spPr>
        <p:txBody>
          <a:bodyPr spcFirstLastPara="1" wrap="square" lIns="182866" tIns="91400" rIns="182866" bIns="91400" anchor="t" anchorCtr="0">
            <a:spAutoFit/>
          </a:bodyPr>
          <a:lstStyle/>
          <a:p>
            <a:pPr>
              <a:buClr>
                <a:srgbClr val="262626"/>
              </a:buClr>
              <a:buSzPts val="600"/>
            </a:pPr>
            <a:r>
              <a:rPr lang="en" sz="1600" dirty="0">
                <a:solidFill>
                  <a:srgbClr val="262626"/>
                </a:solidFill>
                <a:latin typeface="Calibri"/>
                <a:ea typeface="Calibri"/>
                <a:cs typeface="Calibri"/>
                <a:sym typeface="Calibri"/>
              </a:rPr>
              <a:t>aMedian time to first symptoms, first MRI, NMOSD diagnosis, and first neuroimmunology visit; mean time from negative to positive AQP4-IgG result.. 1. Smith AD, et al. </a:t>
            </a:r>
            <a:r>
              <a:rPr lang="en" sz="1600" i="1" dirty="0">
                <a:solidFill>
                  <a:srgbClr val="262626"/>
                </a:solidFill>
                <a:latin typeface="Calibri"/>
                <a:ea typeface="Calibri"/>
                <a:cs typeface="Calibri"/>
                <a:sym typeface="Calibri"/>
              </a:rPr>
              <a:t>Mult Scler Relat Disord</a:t>
            </a:r>
            <a:r>
              <a:rPr lang="en" sz="1600" dirty="0">
                <a:solidFill>
                  <a:srgbClr val="262626"/>
                </a:solidFill>
                <a:latin typeface="Calibri"/>
                <a:ea typeface="Calibri"/>
                <a:cs typeface="Calibri"/>
                <a:sym typeface="Calibri"/>
              </a:rPr>
              <a:t>. 2023;70:104498. 2. Beekman J, et al. </a:t>
            </a:r>
            <a:r>
              <a:rPr lang="en" sz="1600" i="1" dirty="0">
                <a:solidFill>
                  <a:srgbClr val="262626"/>
                </a:solidFill>
                <a:latin typeface="Calibri"/>
                <a:ea typeface="Calibri"/>
                <a:cs typeface="Calibri"/>
                <a:sym typeface="Calibri"/>
              </a:rPr>
              <a:t>Neurol Neuroimmunol Neuroinflamm</a:t>
            </a:r>
            <a:r>
              <a:rPr lang="en" sz="1600" dirty="0">
                <a:solidFill>
                  <a:srgbClr val="262626"/>
                </a:solidFill>
                <a:latin typeface="Calibri"/>
                <a:ea typeface="Calibri"/>
                <a:cs typeface="Calibri"/>
                <a:sym typeface="Calibri"/>
              </a:rPr>
              <a:t>. 2019;6(4):e580.</a:t>
            </a:r>
            <a:endParaRPr sz="3734" dirty="0">
              <a:solidFill>
                <a:srgbClr val="262626"/>
              </a:solidFill>
              <a:latin typeface="Calibri"/>
              <a:ea typeface="Calibri"/>
              <a:cs typeface="Calibri"/>
              <a:sym typeface="Calibri"/>
            </a:endParaRPr>
          </a:p>
        </p:txBody>
      </p:sp>
      <p:sp>
        <p:nvSpPr>
          <p:cNvPr id="153" name="Google Shape;153;p28"/>
          <p:cNvSpPr txBox="1"/>
          <p:nvPr/>
        </p:nvSpPr>
        <p:spPr>
          <a:xfrm>
            <a:off x="6100998" y="6650051"/>
            <a:ext cx="12201992" cy="1187424"/>
          </a:xfrm>
          <a:prstGeom prst="rect">
            <a:avLst/>
          </a:prstGeom>
          <a:noFill/>
          <a:ln>
            <a:noFill/>
          </a:ln>
        </p:spPr>
        <p:txBody>
          <a:bodyPr spcFirstLastPara="1" wrap="square" lIns="182866" tIns="91400" rIns="182866" bIns="91400" anchor="t" anchorCtr="0">
            <a:spAutoFit/>
          </a:bodyPr>
          <a:lstStyle/>
          <a:p>
            <a:pPr>
              <a:buClr>
                <a:srgbClr val="FFFFFF"/>
              </a:buClr>
              <a:buSzPts val="600"/>
            </a:pPr>
            <a:r>
              <a:rPr lang="en" sz="1600" b="1">
                <a:solidFill>
                  <a:srgbClr val="FFFFFF"/>
                </a:solidFill>
                <a:latin typeface="Arial"/>
                <a:ea typeface="Arial"/>
                <a:cs typeface="Arial"/>
                <a:sym typeface="Arial"/>
              </a:rPr>
              <a:t> symptoms</a:t>
            </a:r>
            <a:endParaRPr sz="3734">
              <a:solidFill>
                <a:srgbClr val="262626"/>
              </a:solidFill>
              <a:latin typeface="Arial"/>
              <a:ea typeface="Arial"/>
              <a:cs typeface="Arial"/>
              <a:sym typeface="Arial"/>
            </a:endParaRPr>
          </a:p>
        </p:txBody>
      </p:sp>
      <p:pic>
        <p:nvPicPr>
          <p:cNvPr id="154" name="Google Shape;154;p28"/>
          <p:cNvPicPr preferRelativeResize="0"/>
          <p:nvPr/>
        </p:nvPicPr>
        <p:blipFill rotWithShape="1">
          <a:blip r:embed="rId3">
            <a:alphaModFix/>
          </a:blip>
          <a:srcRect/>
          <a:stretch/>
        </p:blipFill>
        <p:spPr>
          <a:xfrm>
            <a:off x="5160046" y="4365162"/>
            <a:ext cx="17242752" cy="4362976"/>
          </a:xfrm>
          <a:prstGeom prst="rect">
            <a:avLst/>
          </a:prstGeom>
          <a:noFill/>
          <a:ln>
            <a:noFill/>
          </a:ln>
        </p:spPr>
      </p:pic>
      <p:sp>
        <p:nvSpPr>
          <p:cNvPr id="155" name="Google Shape;155;p28"/>
          <p:cNvSpPr txBox="1"/>
          <p:nvPr/>
        </p:nvSpPr>
        <p:spPr>
          <a:xfrm>
            <a:off x="1172934" y="3035147"/>
            <a:ext cx="19389600" cy="1679866"/>
          </a:xfrm>
          <a:prstGeom prst="rect">
            <a:avLst/>
          </a:prstGeom>
          <a:noFill/>
          <a:ln>
            <a:noFill/>
          </a:ln>
        </p:spPr>
        <p:txBody>
          <a:bodyPr spcFirstLastPara="1" wrap="square" lIns="182866" tIns="91400" rIns="182866" bIns="91400" anchor="t" anchorCtr="0">
            <a:spAutoFit/>
          </a:bodyPr>
          <a:lstStyle/>
          <a:p>
            <a:pPr>
              <a:buClr>
                <a:srgbClr val="833F99"/>
              </a:buClr>
              <a:buSzPts val="1400"/>
            </a:pPr>
            <a:r>
              <a:rPr lang="en" dirty="0">
                <a:solidFill>
                  <a:srgbClr val="833F99"/>
                </a:solidFill>
              </a:rPr>
              <a:t>Tempo e fatores associados ao erro diagnóstico na NMOSD:</a:t>
            </a:r>
            <a:r>
              <a:rPr lang="en" sz="1600" dirty="0">
                <a:solidFill>
                  <a:srgbClr val="833F99"/>
                </a:solidFill>
                <a:latin typeface="Arial"/>
                <a:ea typeface="Arial"/>
                <a:cs typeface="Arial"/>
                <a:sym typeface="Arial"/>
              </a:rPr>
              <a:t>1,a</a:t>
            </a:r>
            <a:endParaRPr sz="3734" dirty="0">
              <a:solidFill>
                <a:srgbClr val="262626"/>
              </a:solidFill>
              <a:latin typeface="Arial"/>
              <a:ea typeface="Arial"/>
              <a:cs typeface="Arial"/>
              <a:sym typeface="Arial"/>
            </a:endParaRPr>
          </a:p>
        </p:txBody>
      </p:sp>
      <p:sp>
        <p:nvSpPr>
          <p:cNvPr id="156" name="Google Shape;156;p28"/>
          <p:cNvSpPr txBox="1"/>
          <p:nvPr/>
        </p:nvSpPr>
        <p:spPr>
          <a:xfrm>
            <a:off x="-293030" y="4528386"/>
            <a:ext cx="5231200" cy="1844270"/>
          </a:xfrm>
          <a:prstGeom prst="rect">
            <a:avLst/>
          </a:prstGeom>
          <a:noFill/>
          <a:ln>
            <a:noFill/>
          </a:ln>
        </p:spPr>
        <p:txBody>
          <a:bodyPr spcFirstLastPara="1" wrap="square" lIns="182866" tIns="91400" rIns="182866" bIns="91400" anchor="t" anchorCtr="0">
            <a:spAutoFit/>
          </a:bodyPr>
          <a:lstStyle/>
          <a:p>
            <a:pPr algn="r">
              <a:buClr>
                <a:srgbClr val="833F99"/>
              </a:buClr>
              <a:buSzPts val="1200"/>
            </a:pPr>
            <a:r>
              <a:rPr lang="en" sz="2934" b="1">
                <a:solidFill>
                  <a:srgbClr val="833F99"/>
                </a:solidFill>
              </a:rPr>
              <a:t>Diagnóstico incorreto</a:t>
            </a:r>
            <a:r>
              <a:rPr lang="en" sz="2934" b="1">
                <a:solidFill>
                  <a:srgbClr val="833F99"/>
                </a:solidFill>
                <a:latin typeface="Arial"/>
                <a:ea typeface="Arial"/>
                <a:cs typeface="Arial"/>
                <a:sym typeface="Arial"/>
              </a:rPr>
              <a:t> (n=71)</a:t>
            </a:r>
            <a:endParaRPr sz="2934">
              <a:solidFill>
                <a:srgbClr val="262626"/>
              </a:solidFill>
              <a:latin typeface="Arial"/>
              <a:ea typeface="Arial"/>
              <a:cs typeface="Arial"/>
              <a:sym typeface="Arial"/>
            </a:endParaRPr>
          </a:p>
        </p:txBody>
      </p:sp>
      <p:sp>
        <p:nvSpPr>
          <p:cNvPr id="157" name="Google Shape;157;p28"/>
          <p:cNvSpPr txBox="1"/>
          <p:nvPr/>
        </p:nvSpPr>
        <p:spPr>
          <a:xfrm>
            <a:off x="-293166" y="6174923"/>
            <a:ext cx="5231200" cy="2682705"/>
          </a:xfrm>
          <a:prstGeom prst="rect">
            <a:avLst/>
          </a:prstGeom>
          <a:noFill/>
          <a:ln>
            <a:noFill/>
          </a:ln>
        </p:spPr>
        <p:txBody>
          <a:bodyPr spcFirstLastPara="1" wrap="square" lIns="182866" tIns="91400" rIns="182866" bIns="91400" anchor="t" anchorCtr="0">
            <a:spAutoFit/>
          </a:bodyPr>
          <a:lstStyle/>
          <a:p>
            <a:pPr algn="r">
              <a:buClr>
                <a:srgbClr val="833F99"/>
              </a:buClr>
              <a:buSzPts val="1200"/>
            </a:pPr>
            <a:r>
              <a:rPr lang="en" sz="3200" b="1">
                <a:solidFill>
                  <a:srgbClr val="833F99"/>
                </a:solidFill>
              </a:rPr>
              <a:t>Diagnóstico correto</a:t>
            </a:r>
            <a:endParaRPr sz="2934"/>
          </a:p>
          <a:p>
            <a:pPr algn="r">
              <a:buClr>
                <a:srgbClr val="833F99"/>
              </a:buClr>
              <a:buSzPts val="1200"/>
            </a:pPr>
            <a:r>
              <a:rPr lang="en" sz="3200" b="1">
                <a:solidFill>
                  <a:srgbClr val="833F99"/>
                </a:solidFill>
                <a:latin typeface="Arial"/>
                <a:ea typeface="Arial"/>
                <a:cs typeface="Arial"/>
                <a:sym typeface="Arial"/>
              </a:rPr>
              <a:t>(n=128)</a:t>
            </a:r>
            <a:endParaRPr sz="3200" b="1">
              <a:solidFill>
                <a:srgbClr val="262626"/>
              </a:solidFill>
              <a:latin typeface="Arial"/>
              <a:ea typeface="Arial"/>
              <a:cs typeface="Arial"/>
              <a:sym typeface="Arial"/>
            </a:endParaRPr>
          </a:p>
        </p:txBody>
      </p:sp>
      <p:sp>
        <p:nvSpPr>
          <p:cNvPr id="2" name="CaixaDeTexto 1">
            <a:extLst>
              <a:ext uri="{FF2B5EF4-FFF2-40B4-BE49-F238E27FC236}">
                <a16:creationId xmlns:a16="http://schemas.microsoft.com/office/drawing/2014/main" id="{8F6CC7AD-EE64-45E2-A2A6-8CD23571AE92}"/>
              </a:ext>
            </a:extLst>
          </p:cNvPr>
          <p:cNvSpPr txBox="1"/>
          <p:nvPr/>
        </p:nvSpPr>
        <p:spPr>
          <a:xfrm>
            <a:off x="420131" y="9130768"/>
            <a:ext cx="10307950" cy="3821559"/>
          </a:xfrm>
          <a:prstGeom prst="rect">
            <a:avLst/>
          </a:prstGeom>
          <a:solidFill>
            <a:schemeClr val="accent1">
              <a:lumMod val="20000"/>
              <a:lumOff val="80000"/>
            </a:schemeClr>
          </a:solidFill>
        </p:spPr>
        <p:txBody>
          <a:bodyPr wrap="square" rtlCol="0">
            <a:spAutoFit/>
          </a:bodyPr>
          <a:lstStyle/>
          <a:p>
            <a:r>
              <a:rPr lang="pt-BR" dirty="0"/>
              <a:t>Síndrome de área postrema</a:t>
            </a:r>
          </a:p>
          <a:p>
            <a:r>
              <a:rPr lang="pt-BR" dirty="0"/>
              <a:t>Neurite óptica</a:t>
            </a:r>
          </a:p>
          <a:p>
            <a:r>
              <a:rPr lang="pt-BR" dirty="0"/>
              <a:t>Sexo masculino (+/- 5,2 – 6.9 anos ) </a:t>
            </a:r>
          </a:p>
        </p:txBody>
      </p:sp>
      <p:pic>
        <p:nvPicPr>
          <p:cNvPr id="4" name="Imagem 3">
            <a:extLst>
              <a:ext uri="{FF2B5EF4-FFF2-40B4-BE49-F238E27FC236}">
                <a16:creationId xmlns:a16="http://schemas.microsoft.com/office/drawing/2014/main" id="{6CB8C616-2C9E-49E0-95A2-54109077C5BE}"/>
              </a:ext>
            </a:extLst>
          </p:cNvPr>
          <p:cNvPicPr>
            <a:picLocks noChangeAspect="1"/>
          </p:cNvPicPr>
          <p:nvPr/>
        </p:nvPicPr>
        <p:blipFill>
          <a:blip r:embed="rId4"/>
          <a:stretch>
            <a:fillRect/>
          </a:stretch>
        </p:blipFill>
        <p:spPr>
          <a:xfrm>
            <a:off x="11954802" y="13716002"/>
            <a:ext cx="10224152" cy="8006558"/>
          </a:xfrm>
          <a:prstGeom prst="rect">
            <a:avLst/>
          </a:prstGeom>
        </p:spPr>
      </p:pic>
      <p:pic>
        <p:nvPicPr>
          <p:cNvPr id="5" name="Imagem 4">
            <a:extLst>
              <a:ext uri="{FF2B5EF4-FFF2-40B4-BE49-F238E27FC236}">
                <a16:creationId xmlns:a16="http://schemas.microsoft.com/office/drawing/2014/main" id="{84CB861B-1B17-4F18-BD7C-64FFEA8307E3}"/>
              </a:ext>
            </a:extLst>
          </p:cNvPr>
          <p:cNvPicPr>
            <a:picLocks noChangeAspect="1"/>
          </p:cNvPicPr>
          <p:nvPr/>
        </p:nvPicPr>
        <p:blipFill>
          <a:blip r:embed="rId5"/>
          <a:stretch>
            <a:fillRect/>
          </a:stretch>
        </p:blipFill>
        <p:spPr>
          <a:xfrm>
            <a:off x="658141" y="13069477"/>
            <a:ext cx="10885714" cy="8653082"/>
          </a:xfrm>
          <a:prstGeom prst="rect">
            <a:avLst/>
          </a:prstGeom>
        </p:spPr>
      </p:pic>
      <p:pic>
        <p:nvPicPr>
          <p:cNvPr id="18" name="Imagem 17">
            <a:extLst>
              <a:ext uri="{FF2B5EF4-FFF2-40B4-BE49-F238E27FC236}">
                <a16:creationId xmlns:a16="http://schemas.microsoft.com/office/drawing/2014/main" id="{AE0A6B1A-9C0A-4DEE-B177-EB45D68AD788}"/>
              </a:ext>
            </a:extLst>
          </p:cNvPr>
          <p:cNvPicPr>
            <a:picLocks noChangeAspect="1"/>
          </p:cNvPicPr>
          <p:nvPr/>
        </p:nvPicPr>
        <p:blipFill>
          <a:blip r:embed="rId6"/>
          <a:stretch>
            <a:fillRect/>
          </a:stretch>
        </p:blipFill>
        <p:spPr>
          <a:xfrm>
            <a:off x="17803583" y="1833864"/>
            <a:ext cx="5241046" cy="1309312"/>
          </a:xfrm>
          <a:prstGeom prst="rect">
            <a:avLst/>
          </a:prstGeom>
        </p:spPr>
      </p:pic>
    </p:spTree>
    <p:extLst>
      <p:ext uri="{BB962C8B-B14F-4D97-AF65-F5344CB8AC3E}">
        <p14:creationId xmlns:p14="http://schemas.microsoft.com/office/powerpoint/2010/main" val="9947749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circle(in)">
                                      <p:cBhvr>
                                        <p:cTn id="7"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8"/>
          <p:cNvSpPr txBox="1">
            <a:spLocks noGrp="1"/>
          </p:cNvSpPr>
          <p:nvPr>
            <p:ph type="title" idx="4294967295"/>
          </p:nvPr>
        </p:nvSpPr>
        <p:spPr>
          <a:xfrm>
            <a:off x="0" y="730251"/>
            <a:ext cx="21031200" cy="1733550"/>
          </a:xfrm>
          <a:prstGeom prst="rect">
            <a:avLst/>
          </a:prstGeom>
          <a:noFill/>
          <a:ln>
            <a:noFill/>
          </a:ln>
        </p:spPr>
        <p:txBody>
          <a:bodyPr spcFirstLastPara="1" vert="horz" wrap="square" lIns="0" tIns="0" rIns="0" bIns="0" rtlCol="0" anchor="b" anchorCtr="0">
            <a:noAutofit/>
          </a:bodyPr>
          <a:lstStyle/>
          <a:p>
            <a:pPr>
              <a:buSzPts val="990"/>
            </a:pPr>
            <a:r>
              <a:rPr lang="en" sz="5200" dirty="0">
                <a:solidFill>
                  <a:srgbClr val="622F72"/>
                </a:solidFill>
              </a:rPr>
              <a:t>Erros diagnósticos são comuns e associados a atraso no diagnóstico</a:t>
            </a:r>
            <a:endParaRPr sz="4934" dirty="0"/>
          </a:p>
        </p:txBody>
      </p:sp>
      <p:sp>
        <p:nvSpPr>
          <p:cNvPr id="152" name="Google Shape;152;p28"/>
          <p:cNvSpPr txBox="1"/>
          <p:nvPr/>
        </p:nvSpPr>
        <p:spPr>
          <a:xfrm>
            <a:off x="935600" y="11937694"/>
            <a:ext cx="22038400" cy="1433645"/>
          </a:xfrm>
          <a:prstGeom prst="rect">
            <a:avLst/>
          </a:prstGeom>
          <a:noFill/>
          <a:ln>
            <a:noFill/>
          </a:ln>
        </p:spPr>
        <p:txBody>
          <a:bodyPr spcFirstLastPara="1" wrap="square" lIns="182866" tIns="91400" rIns="182866" bIns="91400" anchor="t" anchorCtr="0">
            <a:spAutoFit/>
          </a:bodyPr>
          <a:lstStyle/>
          <a:p>
            <a:pPr>
              <a:buClr>
                <a:srgbClr val="262626"/>
              </a:buClr>
              <a:buSzPts val="600"/>
            </a:pPr>
            <a:r>
              <a:rPr lang="en" sz="1600" dirty="0">
                <a:solidFill>
                  <a:srgbClr val="262626"/>
                </a:solidFill>
                <a:latin typeface="Calibri"/>
                <a:ea typeface="Calibri"/>
                <a:cs typeface="Calibri"/>
                <a:sym typeface="Calibri"/>
              </a:rPr>
              <a:t>aMedian time to first symptoms, first MRI, NMOSD diagnosis, and first neuroimmunology visit; mean time from negative to positive AQP4-IgG result.. 1. Smith AD, et al. </a:t>
            </a:r>
            <a:r>
              <a:rPr lang="en" sz="1600" i="1" dirty="0">
                <a:solidFill>
                  <a:srgbClr val="262626"/>
                </a:solidFill>
                <a:latin typeface="Calibri"/>
                <a:ea typeface="Calibri"/>
                <a:cs typeface="Calibri"/>
                <a:sym typeface="Calibri"/>
              </a:rPr>
              <a:t>Mult Scler Relat Disord</a:t>
            </a:r>
            <a:r>
              <a:rPr lang="en" sz="1600" dirty="0">
                <a:solidFill>
                  <a:srgbClr val="262626"/>
                </a:solidFill>
                <a:latin typeface="Calibri"/>
                <a:ea typeface="Calibri"/>
                <a:cs typeface="Calibri"/>
                <a:sym typeface="Calibri"/>
              </a:rPr>
              <a:t>. 2023;70:104498. 2. Beekman J, et al. </a:t>
            </a:r>
            <a:r>
              <a:rPr lang="en" sz="1600" i="1" dirty="0">
                <a:solidFill>
                  <a:srgbClr val="262626"/>
                </a:solidFill>
                <a:latin typeface="Calibri"/>
                <a:ea typeface="Calibri"/>
                <a:cs typeface="Calibri"/>
                <a:sym typeface="Calibri"/>
              </a:rPr>
              <a:t>Neurol Neuroimmunol Neuroinflamm</a:t>
            </a:r>
            <a:r>
              <a:rPr lang="en" sz="1600" dirty="0">
                <a:solidFill>
                  <a:srgbClr val="262626"/>
                </a:solidFill>
                <a:latin typeface="Calibri"/>
                <a:ea typeface="Calibri"/>
                <a:cs typeface="Calibri"/>
                <a:sym typeface="Calibri"/>
              </a:rPr>
              <a:t>. 2019;6(4):e580.</a:t>
            </a:r>
            <a:endParaRPr sz="3734" dirty="0">
              <a:solidFill>
                <a:srgbClr val="262626"/>
              </a:solidFill>
              <a:latin typeface="Calibri"/>
              <a:ea typeface="Calibri"/>
              <a:cs typeface="Calibri"/>
              <a:sym typeface="Calibri"/>
            </a:endParaRPr>
          </a:p>
        </p:txBody>
      </p:sp>
      <p:sp>
        <p:nvSpPr>
          <p:cNvPr id="153" name="Google Shape;153;p28"/>
          <p:cNvSpPr txBox="1"/>
          <p:nvPr/>
        </p:nvSpPr>
        <p:spPr>
          <a:xfrm>
            <a:off x="6100998" y="6650051"/>
            <a:ext cx="12201992" cy="1187424"/>
          </a:xfrm>
          <a:prstGeom prst="rect">
            <a:avLst/>
          </a:prstGeom>
          <a:noFill/>
          <a:ln>
            <a:noFill/>
          </a:ln>
        </p:spPr>
        <p:txBody>
          <a:bodyPr spcFirstLastPara="1" wrap="square" lIns="182866" tIns="91400" rIns="182866" bIns="91400" anchor="t" anchorCtr="0">
            <a:spAutoFit/>
          </a:bodyPr>
          <a:lstStyle/>
          <a:p>
            <a:pPr>
              <a:buClr>
                <a:srgbClr val="FFFFFF"/>
              </a:buClr>
              <a:buSzPts val="600"/>
            </a:pPr>
            <a:r>
              <a:rPr lang="en" sz="1600" b="1">
                <a:solidFill>
                  <a:srgbClr val="FFFFFF"/>
                </a:solidFill>
                <a:latin typeface="Arial"/>
                <a:ea typeface="Arial"/>
                <a:cs typeface="Arial"/>
                <a:sym typeface="Arial"/>
              </a:rPr>
              <a:t> symptoms</a:t>
            </a:r>
            <a:endParaRPr sz="3734">
              <a:solidFill>
                <a:srgbClr val="262626"/>
              </a:solidFill>
              <a:latin typeface="Arial"/>
              <a:ea typeface="Arial"/>
              <a:cs typeface="Arial"/>
              <a:sym typeface="Arial"/>
            </a:endParaRPr>
          </a:p>
        </p:txBody>
      </p:sp>
      <p:pic>
        <p:nvPicPr>
          <p:cNvPr id="154" name="Google Shape;154;p28"/>
          <p:cNvPicPr preferRelativeResize="0"/>
          <p:nvPr/>
        </p:nvPicPr>
        <p:blipFill rotWithShape="1">
          <a:blip r:embed="rId3">
            <a:alphaModFix/>
          </a:blip>
          <a:srcRect/>
          <a:stretch/>
        </p:blipFill>
        <p:spPr>
          <a:xfrm>
            <a:off x="5160046" y="4365162"/>
            <a:ext cx="17242752" cy="4362976"/>
          </a:xfrm>
          <a:prstGeom prst="rect">
            <a:avLst/>
          </a:prstGeom>
          <a:noFill/>
          <a:ln>
            <a:noFill/>
          </a:ln>
        </p:spPr>
      </p:pic>
      <p:sp>
        <p:nvSpPr>
          <p:cNvPr id="155" name="Google Shape;155;p28"/>
          <p:cNvSpPr txBox="1"/>
          <p:nvPr/>
        </p:nvSpPr>
        <p:spPr>
          <a:xfrm>
            <a:off x="1172934" y="3035147"/>
            <a:ext cx="19389600" cy="1679866"/>
          </a:xfrm>
          <a:prstGeom prst="rect">
            <a:avLst/>
          </a:prstGeom>
          <a:noFill/>
          <a:ln>
            <a:noFill/>
          </a:ln>
        </p:spPr>
        <p:txBody>
          <a:bodyPr spcFirstLastPara="1" wrap="square" lIns="182866" tIns="91400" rIns="182866" bIns="91400" anchor="t" anchorCtr="0">
            <a:spAutoFit/>
          </a:bodyPr>
          <a:lstStyle/>
          <a:p>
            <a:pPr>
              <a:buClr>
                <a:srgbClr val="833F99"/>
              </a:buClr>
              <a:buSzPts val="1400"/>
            </a:pPr>
            <a:r>
              <a:rPr lang="en" dirty="0">
                <a:solidFill>
                  <a:srgbClr val="833F99"/>
                </a:solidFill>
              </a:rPr>
              <a:t>Tempo e  fatores associados ao erro diagnóstico na NMOSD:</a:t>
            </a:r>
            <a:r>
              <a:rPr lang="en" sz="1600" dirty="0">
                <a:solidFill>
                  <a:srgbClr val="833F99"/>
                </a:solidFill>
                <a:latin typeface="Arial"/>
                <a:ea typeface="Arial"/>
                <a:cs typeface="Arial"/>
                <a:sym typeface="Arial"/>
              </a:rPr>
              <a:t>1,a</a:t>
            </a:r>
            <a:endParaRPr sz="3734" dirty="0">
              <a:solidFill>
                <a:srgbClr val="262626"/>
              </a:solidFill>
              <a:latin typeface="Arial"/>
              <a:ea typeface="Arial"/>
              <a:cs typeface="Arial"/>
              <a:sym typeface="Arial"/>
            </a:endParaRPr>
          </a:p>
        </p:txBody>
      </p:sp>
      <p:sp>
        <p:nvSpPr>
          <p:cNvPr id="156" name="Google Shape;156;p28"/>
          <p:cNvSpPr txBox="1"/>
          <p:nvPr/>
        </p:nvSpPr>
        <p:spPr>
          <a:xfrm>
            <a:off x="-293030" y="4528386"/>
            <a:ext cx="5231200" cy="1844270"/>
          </a:xfrm>
          <a:prstGeom prst="rect">
            <a:avLst/>
          </a:prstGeom>
          <a:noFill/>
          <a:ln>
            <a:noFill/>
          </a:ln>
        </p:spPr>
        <p:txBody>
          <a:bodyPr spcFirstLastPara="1" wrap="square" lIns="182866" tIns="91400" rIns="182866" bIns="91400" anchor="t" anchorCtr="0">
            <a:spAutoFit/>
          </a:bodyPr>
          <a:lstStyle/>
          <a:p>
            <a:pPr algn="r">
              <a:buClr>
                <a:srgbClr val="833F99"/>
              </a:buClr>
              <a:buSzPts val="1200"/>
            </a:pPr>
            <a:r>
              <a:rPr lang="en" sz="2934" b="1">
                <a:solidFill>
                  <a:srgbClr val="833F99"/>
                </a:solidFill>
              </a:rPr>
              <a:t>Diagnóstico incorreto</a:t>
            </a:r>
            <a:r>
              <a:rPr lang="en" sz="2934" b="1">
                <a:solidFill>
                  <a:srgbClr val="833F99"/>
                </a:solidFill>
                <a:latin typeface="Arial"/>
                <a:ea typeface="Arial"/>
                <a:cs typeface="Arial"/>
                <a:sym typeface="Arial"/>
              </a:rPr>
              <a:t> (n=71)</a:t>
            </a:r>
            <a:endParaRPr sz="2934">
              <a:solidFill>
                <a:srgbClr val="262626"/>
              </a:solidFill>
              <a:latin typeface="Arial"/>
              <a:ea typeface="Arial"/>
              <a:cs typeface="Arial"/>
              <a:sym typeface="Arial"/>
            </a:endParaRPr>
          </a:p>
        </p:txBody>
      </p:sp>
      <p:sp>
        <p:nvSpPr>
          <p:cNvPr id="157" name="Google Shape;157;p28"/>
          <p:cNvSpPr txBox="1"/>
          <p:nvPr/>
        </p:nvSpPr>
        <p:spPr>
          <a:xfrm>
            <a:off x="-293166" y="6174923"/>
            <a:ext cx="5231200" cy="2682705"/>
          </a:xfrm>
          <a:prstGeom prst="rect">
            <a:avLst/>
          </a:prstGeom>
          <a:noFill/>
          <a:ln>
            <a:noFill/>
          </a:ln>
        </p:spPr>
        <p:txBody>
          <a:bodyPr spcFirstLastPara="1" wrap="square" lIns="182866" tIns="91400" rIns="182866" bIns="91400" anchor="t" anchorCtr="0">
            <a:spAutoFit/>
          </a:bodyPr>
          <a:lstStyle/>
          <a:p>
            <a:pPr algn="r">
              <a:buClr>
                <a:srgbClr val="833F99"/>
              </a:buClr>
              <a:buSzPts val="1200"/>
            </a:pPr>
            <a:r>
              <a:rPr lang="en" sz="3200" b="1">
                <a:solidFill>
                  <a:srgbClr val="833F99"/>
                </a:solidFill>
              </a:rPr>
              <a:t>Diagnóstico correto</a:t>
            </a:r>
            <a:endParaRPr sz="2934"/>
          </a:p>
          <a:p>
            <a:pPr algn="r">
              <a:buClr>
                <a:srgbClr val="833F99"/>
              </a:buClr>
              <a:buSzPts val="1200"/>
            </a:pPr>
            <a:r>
              <a:rPr lang="en" sz="3200" b="1">
                <a:solidFill>
                  <a:srgbClr val="833F99"/>
                </a:solidFill>
                <a:latin typeface="Arial"/>
                <a:ea typeface="Arial"/>
                <a:cs typeface="Arial"/>
                <a:sym typeface="Arial"/>
              </a:rPr>
              <a:t>(n=128)</a:t>
            </a:r>
            <a:endParaRPr sz="3200" b="1">
              <a:solidFill>
                <a:srgbClr val="262626"/>
              </a:solidFill>
              <a:latin typeface="Arial"/>
              <a:ea typeface="Arial"/>
              <a:cs typeface="Arial"/>
              <a:sym typeface="Arial"/>
            </a:endParaRPr>
          </a:p>
        </p:txBody>
      </p:sp>
      <p:grpSp>
        <p:nvGrpSpPr>
          <p:cNvPr id="158" name="Google Shape;158;p28"/>
          <p:cNvGrpSpPr/>
          <p:nvPr/>
        </p:nvGrpSpPr>
        <p:grpSpPr>
          <a:xfrm>
            <a:off x="1506626" y="8473134"/>
            <a:ext cx="20896172" cy="2418530"/>
            <a:chOff x="1506509" y="4227970"/>
            <a:chExt cx="10448086" cy="1209265"/>
          </a:xfrm>
        </p:grpSpPr>
        <p:sp>
          <p:nvSpPr>
            <p:cNvPr id="159" name="Google Shape;159;p28"/>
            <p:cNvSpPr txBox="1"/>
            <p:nvPr/>
          </p:nvSpPr>
          <p:spPr>
            <a:xfrm>
              <a:off x="2259795" y="4227970"/>
              <a:ext cx="9694800" cy="1209265"/>
            </a:xfrm>
            <a:prstGeom prst="rect">
              <a:avLst/>
            </a:prstGeom>
            <a:noFill/>
            <a:ln>
              <a:noFill/>
            </a:ln>
          </p:spPr>
          <p:txBody>
            <a:bodyPr spcFirstLastPara="1" wrap="square" lIns="182866" tIns="91400" rIns="182866" bIns="91400" anchor="t" anchorCtr="0">
              <a:spAutoFit/>
            </a:bodyPr>
            <a:lstStyle/>
            <a:p>
              <a:pPr algn="ctr">
                <a:buClr>
                  <a:srgbClr val="833F99"/>
                </a:buClr>
                <a:buSzPts val="1200"/>
              </a:pPr>
              <a:r>
                <a:rPr lang="en" sz="3200" dirty="0">
                  <a:solidFill>
                    <a:srgbClr val="833F99"/>
                  </a:solidFill>
                </a:rPr>
                <a:t>Pacientes que inicialmente apresentaram sintomas com </a:t>
              </a:r>
              <a:r>
                <a:rPr lang="en" sz="3200" b="1" dirty="0">
                  <a:solidFill>
                    <a:srgbClr val="833F99"/>
                  </a:solidFill>
                </a:rPr>
                <a:t>náusea prolongada, vômito ou soluços</a:t>
              </a:r>
              <a:r>
                <a:rPr lang="en" sz="3200" dirty="0">
                  <a:solidFill>
                    <a:srgbClr val="833F99"/>
                  </a:solidFill>
                </a:rPr>
                <a:t> mas sem sintomas neurológicos tiveram significativamente maior probabilidade de serem diagnosticados de forma incorreta</a:t>
              </a:r>
              <a:r>
                <a:rPr lang="en" sz="3200" dirty="0">
                  <a:solidFill>
                    <a:srgbClr val="833F99"/>
                  </a:solidFill>
                  <a:latin typeface="Arial"/>
                  <a:ea typeface="Arial"/>
                  <a:cs typeface="Arial"/>
                  <a:sym typeface="Arial"/>
                </a:rPr>
                <a:t>1</a:t>
              </a:r>
              <a:endParaRPr sz="3200" dirty="0">
                <a:solidFill>
                  <a:srgbClr val="262626"/>
                </a:solidFill>
                <a:latin typeface="Arial"/>
                <a:ea typeface="Arial"/>
                <a:cs typeface="Arial"/>
                <a:sym typeface="Arial"/>
              </a:endParaRPr>
            </a:p>
          </p:txBody>
        </p:sp>
        <p:pic>
          <p:nvPicPr>
            <p:cNvPr id="160" name="Google Shape;160;p28"/>
            <p:cNvPicPr preferRelativeResize="0"/>
            <p:nvPr/>
          </p:nvPicPr>
          <p:blipFill rotWithShape="1">
            <a:blip r:embed="rId4">
              <a:alphaModFix/>
            </a:blip>
            <a:srcRect/>
            <a:stretch/>
          </p:blipFill>
          <p:spPr>
            <a:xfrm>
              <a:off x="1506509" y="4402645"/>
              <a:ext cx="619220" cy="744544"/>
            </a:xfrm>
            <a:prstGeom prst="rect">
              <a:avLst/>
            </a:prstGeom>
            <a:noFill/>
            <a:ln>
              <a:noFill/>
            </a:ln>
          </p:spPr>
        </p:pic>
      </p:grpSp>
      <p:sp>
        <p:nvSpPr>
          <p:cNvPr id="2" name="Retângulo 1">
            <a:extLst>
              <a:ext uri="{FF2B5EF4-FFF2-40B4-BE49-F238E27FC236}">
                <a16:creationId xmlns:a16="http://schemas.microsoft.com/office/drawing/2014/main" id="{301E9486-5B5C-4C5F-AB7C-22E18F38BDA5}"/>
              </a:ext>
            </a:extLst>
          </p:cNvPr>
          <p:cNvSpPr/>
          <p:nvPr/>
        </p:nvSpPr>
        <p:spPr>
          <a:xfrm>
            <a:off x="3635773" y="11047031"/>
            <a:ext cx="19035149" cy="1569660"/>
          </a:xfrm>
          <a:prstGeom prst="rect">
            <a:avLst/>
          </a:prstGeom>
          <a:solidFill>
            <a:srgbClr val="006600"/>
          </a:solidFill>
        </p:spPr>
        <p:txBody>
          <a:bodyPr wrap="square">
            <a:spAutoFit/>
          </a:bodyPr>
          <a:lstStyle/>
          <a:p>
            <a:pPr algn="ctr">
              <a:buClr>
                <a:srgbClr val="833F99"/>
              </a:buClr>
              <a:buSzPts val="1400"/>
            </a:pPr>
            <a:r>
              <a:rPr lang="pt-BR" b="1" dirty="0">
                <a:solidFill>
                  <a:schemeClr val="bg1"/>
                </a:solidFill>
                <a:latin typeface="Arial"/>
                <a:ea typeface="Arial"/>
                <a:cs typeface="Arial"/>
                <a:sym typeface="Arial"/>
              </a:rPr>
              <a:t>Cerca de  27% – 41% </a:t>
            </a:r>
            <a:r>
              <a:rPr lang="pt-BR" dirty="0">
                <a:solidFill>
                  <a:schemeClr val="bg1"/>
                </a:solidFill>
              </a:rPr>
              <a:t>dos pacientes com DENMO são incorretamente diagnosticados como portadores de  EM</a:t>
            </a:r>
            <a:endParaRPr lang="pt-BR" dirty="0">
              <a:solidFill>
                <a:schemeClr val="bg1"/>
              </a:solidFill>
              <a:latin typeface="Arial"/>
              <a:ea typeface="Arial"/>
              <a:cs typeface="Arial"/>
              <a:sym typeface="Arial"/>
            </a:endParaRPr>
          </a:p>
        </p:txBody>
      </p:sp>
      <p:pic>
        <p:nvPicPr>
          <p:cNvPr id="13" name="Imagem 12">
            <a:extLst>
              <a:ext uri="{FF2B5EF4-FFF2-40B4-BE49-F238E27FC236}">
                <a16:creationId xmlns:a16="http://schemas.microsoft.com/office/drawing/2014/main" id="{FAEEE7DD-7C73-4DF2-8F6D-27F31D0265AC}"/>
              </a:ext>
            </a:extLst>
          </p:cNvPr>
          <p:cNvPicPr>
            <a:picLocks noChangeAspect="1"/>
          </p:cNvPicPr>
          <p:nvPr/>
        </p:nvPicPr>
        <p:blipFill>
          <a:blip r:embed="rId5"/>
          <a:stretch>
            <a:fillRect/>
          </a:stretch>
        </p:blipFill>
        <p:spPr>
          <a:xfrm>
            <a:off x="7141181" y="2824336"/>
            <a:ext cx="11133634" cy="7777758"/>
          </a:xfrm>
          <a:prstGeom prst="rect">
            <a:avLst/>
          </a:prstGeom>
        </p:spPr>
      </p:pic>
    </p:spTree>
    <p:extLst>
      <p:ext uri="{BB962C8B-B14F-4D97-AF65-F5344CB8AC3E}">
        <p14:creationId xmlns:p14="http://schemas.microsoft.com/office/powerpoint/2010/main" val="534729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Retângulo"/>
          <p:cNvSpPr/>
          <p:nvPr/>
        </p:nvSpPr>
        <p:spPr>
          <a:xfrm>
            <a:off x="12107647" y="12033832"/>
            <a:ext cx="12452761" cy="1748223"/>
          </a:xfrm>
          <a:prstGeom prst="rect">
            <a:avLst/>
          </a:prstGeom>
          <a:solidFill>
            <a:srgbClr val="15371B"/>
          </a:solidFill>
          <a:ln w="12700">
            <a:miter lim="400000"/>
          </a:ln>
        </p:spPr>
        <p:txBody>
          <a:bodyPr lIns="0" tIns="0" rIns="0" bIns="0" anchor="ctr"/>
          <a:lstStyle/>
          <a:p>
            <a:pPr algn="ctr">
              <a:spcBef>
                <a:spcPts val="0"/>
              </a:spcBef>
              <a:defRPr sz="3200">
                <a:solidFill>
                  <a:srgbClr val="215027"/>
                </a:solidFill>
                <a:latin typeface="+mn-lt"/>
                <a:ea typeface="+mn-ea"/>
                <a:cs typeface="+mn-cs"/>
                <a:sym typeface="Helvetica Neue Medium"/>
              </a:defRPr>
            </a:pPr>
            <a:endParaRPr/>
          </a:p>
        </p:txBody>
      </p:sp>
      <p:sp>
        <p:nvSpPr>
          <p:cNvPr id="138" name="Retângulo"/>
          <p:cNvSpPr/>
          <p:nvPr/>
        </p:nvSpPr>
        <p:spPr>
          <a:xfrm>
            <a:off x="12274287" y="12200078"/>
            <a:ext cx="12119483" cy="1569278"/>
          </a:xfrm>
          <a:prstGeom prst="rect">
            <a:avLst/>
          </a:prstGeom>
          <a:solidFill>
            <a:srgbClr val="2F693F"/>
          </a:solidFill>
          <a:ln w="12700">
            <a:miter lim="400000"/>
          </a:ln>
        </p:spPr>
        <p:txBody>
          <a:bodyPr lIns="0" tIns="0" rIns="0" bIns="0" anchor="ctr"/>
          <a:lstStyle/>
          <a:p>
            <a:pPr algn="ctr">
              <a:spcBef>
                <a:spcPts val="0"/>
              </a:spcBef>
              <a:defRPr sz="3200">
                <a:solidFill>
                  <a:srgbClr val="FFFFFF"/>
                </a:solidFill>
                <a:latin typeface="+mn-lt"/>
                <a:ea typeface="+mn-ea"/>
                <a:cs typeface="+mn-cs"/>
                <a:sym typeface="Helvetica Neue Medium"/>
              </a:defRPr>
            </a:pPr>
            <a:endParaRPr/>
          </a:p>
        </p:txBody>
      </p:sp>
      <p:pic>
        <p:nvPicPr>
          <p:cNvPr id="139" name="Imagem" descr="Imagem"/>
          <p:cNvPicPr>
            <a:picLocks noChangeAspect="1"/>
          </p:cNvPicPr>
          <p:nvPr/>
        </p:nvPicPr>
        <p:blipFill>
          <a:blip r:embed="rId2"/>
          <a:stretch>
            <a:fillRect/>
          </a:stretch>
        </p:blipFill>
        <p:spPr>
          <a:xfrm>
            <a:off x="23601987" y="12624504"/>
            <a:ext cx="720426" cy="720425"/>
          </a:xfrm>
          <a:prstGeom prst="rect">
            <a:avLst/>
          </a:prstGeom>
          <a:ln w="12700">
            <a:miter lim="400000"/>
          </a:ln>
        </p:spPr>
      </p:pic>
      <p:sp>
        <p:nvSpPr>
          <p:cNvPr id="140" name="coalizaonmo@gmail.com"/>
          <p:cNvSpPr txBox="1"/>
          <p:nvPr/>
        </p:nvSpPr>
        <p:spPr>
          <a:xfrm>
            <a:off x="20141825" y="13333499"/>
            <a:ext cx="4820830" cy="5334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3300"/>
            </a:lvl1pPr>
          </a:lstStyle>
          <a:p>
            <a:r>
              <a:rPr sz="2800" dirty="0">
                <a:solidFill>
                  <a:schemeClr val="bg1"/>
                </a:solidFill>
              </a:rPr>
              <a:t>coalizaonmo@gmail.com</a:t>
            </a:r>
          </a:p>
        </p:txBody>
      </p:sp>
      <p:pic>
        <p:nvPicPr>
          <p:cNvPr id="141" name="Imagem" descr="Imagem"/>
          <p:cNvPicPr>
            <a:picLocks noChangeAspect="1"/>
          </p:cNvPicPr>
          <p:nvPr/>
        </p:nvPicPr>
        <p:blipFill>
          <a:blip r:embed="rId3"/>
          <a:stretch>
            <a:fillRect/>
          </a:stretch>
        </p:blipFill>
        <p:spPr>
          <a:xfrm>
            <a:off x="12262939" y="11948909"/>
            <a:ext cx="12053034" cy="2071616"/>
          </a:xfrm>
          <a:prstGeom prst="rect">
            <a:avLst/>
          </a:prstGeom>
          <a:ln w="12700">
            <a:miter lim="400000"/>
          </a:ln>
        </p:spPr>
      </p:pic>
      <p:pic>
        <p:nvPicPr>
          <p:cNvPr id="142" name="COALIZÃO-NMO---verde.png" descr="COALIZÃO-NMO---verde.png"/>
          <p:cNvPicPr>
            <a:picLocks noChangeAspect="1"/>
          </p:cNvPicPr>
          <p:nvPr/>
        </p:nvPicPr>
        <p:blipFill>
          <a:blip r:embed="rId4"/>
          <a:stretch>
            <a:fillRect/>
          </a:stretch>
        </p:blipFill>
        <p:spPr>
          <a:xfrm>
            <a:off x="18605715" y="-133967"/>
            <a:ext cx="5356485" cy="2857289"/>
          </a:xfrm>
          <a:prstGeom prst="rect">
            <a:avLst/>
          </a:prstGeom>
          <a:ln w="12700">
            <a:miter lim="400000"/>
          </a:ln>
        </p:spPr>
      </p:pic>
      <p:sp>
        <p:nvSpPr>
          <p:cNvPr id="8" name="Título 1">
            <a:extLst>
              <a:ext uri="{FF2B5EF4-FFF2-40B4-BE49-F238E27FC236}">
                <a16:creationId xmlns:a16="http://schemas.microsoft.com/office/drawing/2014/main" id="{F0C89ABA-0029-41A5-B6EB-BC548E8ABC7C}"/>
              </a:ext>
            </a:extLst>
          </p:cNvPr>
          <p:cNvSpPr>
            <a:spLocks noGrp="1"/>
          </p:cNvSpPr>
          <p:nvPr>
            <p:ph type="title"/>
          </p:nvPr>
        </p:nvSpPr>
        <p:spPr>
          <a:xfrm>
            <a:off x="258417" y="3657600"/>
            <a:ext cx="17433235" cy="8052839"/>
          </a:xfrm>
          <a:solidFill>
            <a:srgbClr val="006600"/>
          </a:solidFill>
        </p:spPr>
        <p:txBody>
          <a:bodyPr anchor="t">
            <a:normAutofit fontScale="90000"/>
          </a:bodyPr>
          <a:lstStyle/>
          <a:p>
            <a:pPr marL="571500" indent="-571500">
              <a:buFont typeface="Arial" panose="020B0604020202020204" pitchFamily="34" charset="0"/>
              <a:buChar char="•"/>
            </a:pPr>
            <a:r>
              <a:rPr lang="pt-BR" sz="4000" dirty="0">
                <a:solidFill>
                  <a:schemeClr val="bg1"/>
                </a:solidFill>
              </a:rPr>
              <a:t>Caso de vida real </a:t>
            </a:r>
            <a:br>
              <a:rPr lang="pt-BR" sz="4000" dirty="0">
                <a:solidFill>
                  <a:schemeClr val="bg1"/>
                </a:solidFill>
              </a:rPr>
            </a:br>
            <a:r>
              <a:rPr lang="pt-BR" sz="4000" dirty="0">
                <a:solidFill>
                  <a:schemeClr val="bg1"/>
                </a:solidFill>
              </a:rPr>
              <a:t>GPC, preta, estudante, mãe diarista. </a:t>
            </a:r>
            <a:br>
              <a:rPr lang="pt-BR" sz="4000" dirty="0">
                <a:solidFill>
                  <a:schemeClr val="bg1"/>
                </a:solidFill>
              </a:rPr>
            </a:br>
            <a:br>
              <a:rPr lang="pt-BR" sz="4000" dirty="0">
                <a:solidFill>
                  <a:schemeClr val="bg1"/>
                </a:solidFill>
              </a:rPr>
            </a:br>
            <a:r>
              <a:rPr lang="pt-BR" sz="4000" dirty="0">
                <a:solidFill>
                  <a:schemeClr val="bg1"/>
                </a:solidFill>
              </a:rPr>
              <a:t>9 anos =&gt; dor no olho e perda da visão completa do olho D. </a:t>
            </a:r>
            <a:br>
              <a:rPr lang="pt-BR" sz="4000" dirty="0">
                <a:solidFill>
                  <a:schemeClr val="bg1"/>
                </a:solidFill>
              </a:rPr>
            </a:br>
            <a:br>
              <a:rPr lang="pt-BR" sz="4000" dirty="0">
                <a:solidFill>
                  <a:schemeClr val="bg1"/>
                </a:solidFill>
              </a:rPr>
            </a:br>
            <a:r>
              <a:rPr lang="pt-BR" sz="4000" dirty="0">
                <a:solidFill>
                  <a:schemeClr val="bg1"/>
                </a:solidFill>
              </a:rPr>
              <a:t>11 anos =&gt; Náuseas vômitos incoercíveis seguida de emagrecimento </a:t>
            </a:r>
            <a:r>
              <a:rPr lang="pt-BR" sz="4000" dirty="0" err="1">
                <a:solidFill>
                  <a:schemeClr val="bg1"/>
                </a:solidFill>
              </a:rPr>
              <a:t>signifdicativo</a:t>
            </a:r>
            <a:br>
              <a:rPr lang="pt-BR" sz="4000" dirty="0">
                <a:solidFill>
                  <a:schemeClr val="bg1"/>
                </a:solidFill>
              </a:rPr>
            </a:br>
            <a:br>
              <a:rPr lang="pt-BR" sz="4000" dirty="0">
                <a:solidFill>
                  <a:schemeClr val="bg1"/>
                </a:solidFill>
              </a:rPr>
            </a:br>
            <a:r>
              <a:rPr lang="pt-BR" sz="4000" dirty="0">
                <a:solidFill>
                  <a:schemeClr val="bg1"/>
                </a:solidFill>
              </a:rPr>
              <a:t>15 anos =&gt; dor na coluna na região da cervical , dificuldade para andar por 2 semanas, seguida de internação hospitalar , insuficiência respiratória, intubação. </a:t>
            </a:r>
            <a:br>
              <a:rPr lang="pt-BR" sz="4000" dirty="0">
                <a:solidFill>
                  <a:schemeClr val="bg1"/>
                </a:solidFill>
              </a:rPr>
            </a:br>
            <a:r>
              <a:rPr lang="pt-BR" sz="4000" u="sng" dirty="0">
                <a:solidFill>
                  <a:schemeClr val="bg1"/>
                </a:solidFill>
                <a:effectLst>
                  <a:outerShdw blurRad="38100" dist="38100" dir="2700000" algn="tl">
                    <a:srgbClr val="000000">
                      <a:alpha val="43137"/>
                    </a:srgbClr>
                  </a:outerShdw>
                </a:effectLst>
              </a:rPr>
              <a:t>Dificuldade para acesso a hospital terciário do SUS : UBS =&gt; AME NEURO =&gt; SANTA CASA =&gt; HCFMUSP</a:t>
            </a:r>
            <a:br>
              <a:rPr lang="pt-BR" sz="4000" u="sng" dirty="0">
                <a:solidFill>
                  <a:schemeClr val="bg1"/>
                </a:solidFill>
                <a:effectLst>
                  <a:outerShdw blurRad="38100" dist="38100" dir="2700000" algn="tl">
                    <a:srgbClr val="000000">
                      <a:alpha val="43137"/>
                    </a:srgbClr>
                  </a:outerShdw>
                </a:effectLst>
              </a:rPr>
            </a:br>
            <a:r>
              <a:rPr lang="pt-BR" sz="4000" u="sng" dirty="0">
                <a:solidFill>
                  <a:schemeClr val="bg1"/>
                </a:solidFill>
                <a:effectLst>
                  <a:outerShdw blurRad="38100" dist="38100" dir="2700000" algn="tl">
                    <a:srgbClr val="000000">
                      <a:alpha val="43137"/>
                    </a:srgbClr>
                  </a:outerShdw>
                </a:effectLst>
              </a:rPr>
              <a:t>4 meses </a:t>
            </a:r>
            <a:br>
              <a:rPr lang="pt-BR" sz="4000" u="sng" dirty="0">
                <a:solidFill>
                  <a:schemeClr val="bg1"/>
                </a:solidFill>
                <a:effectLst>
                  <a:outerShdw blurRad="38100" dist="38100" dir="2700000" algn="tl">
                    <a:srgbClr val="000000">
                      <a:alpha val="43137"/>
                    </a:srgbClr>
                  </a:outerShdw>
                </a:effectLst>
              </a:rPr>
            </a:br>
            <a:endParaRPr lang="pt-BR" sz="4000" u="sng" dirty="0">
              <a:solidFill>
                <a:schemeClr val="bg1"/>
              </a:solidFill>
              <a:effectLst>
                <a:outerShdw blurRad="38100" dist="38100" dir="2700000" algn="tl">
                  <a:srgbClr val="000000">
                    <a:alpha val="43137"/>
                  </a:srgbClr>
                </a:outerShdw>
              </a:effectLst>
            </a:endParaRPr>
          </a:p>
        </p:txBody>
      </p:sp>
      <p:pic>
        <p:nvPicPr>
          <p:cNvPr id="3" name="Imagem 2">
            <a:extLst>
              <a:ext uri="{FF2B5EF4-FFF2-40B4-BE49-F238E27FC236}">
                <a16:creationId xmlns:a16="http://schemas.microsoft.com/office/drawing/2014/main" id="{2BA3D270-8598-407D-9B75-42851BF0798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769518" y="3690496"/>
            <a:ext cx="6039630" cy="8052839"/>
          </a:xfrm>
          <a:prstGeom prst="rect">
            <a:avLst/>
          </a:prstGeom>
        </p:spPr>
      </p:pic>
      <p:pic>
        <p:nvPicPr>
          <p:cNvPr id="11" name="Imagem" descr="Imagem">
            <a:extLst>
              <a:ext uri="{FF2B5EF4-FFF2-40B4-BE49-F238E27FC236}">
                <a16:creationId xmlns:a16="http://schemas.microsoft.com/office/drawing/2014/main" id="{7EB84144-17FA-40E2-AB28-7F946D885BA0}"/>
              </a:ext>
            </a:extLst>
          </p:cNvPr>
          <p:cNvPicPr>
            <a:picLocks noChangeAspect="1"/>
          </p:cNvPicPr>
          <p:nvPr/>
        </p:nvPicPr>
        <p:blipFill>
          <a:blip r:embed="rId3"/>
          <a:stretch>
            <a:fillRect/>
          </a:stretch>
        </p:blipFill>
        <p:spPr>
          <a:xfrm>
            <a:off x="12269379" y="11956127"/>
            <a:ext cx="12053034" cy="2071616"/>
          </a:xfrm>
          <a:prstGeom prst="rect">
            <a:avLst/>
          </a:prstGeom>
          <a:ln w="12700">
            <a:miter lim="400000"/>
          </a:ln>
        </p:spPr>
      </p:pic>
    </p:spTree>
    <p:extLst>
      <p:ext uri="{BB962C8B-B14F-4D97-AF65-F5344CB8AC3E}">
        <p14:creationId xmlns:p14="http://schemas.microsoft.com/office/powerpoint/2010/main" val="3453437353"/>
      </p:ext>
    </p:extLst>
  </p:cSld>
  <p:clrMapOvr>
    <a:masterClrMapping/>
  </p:clrMapOvr>
  <p:transition spd="med"/>
</p:sld>
</file>

<file path=ppt/theme/theme1.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825500" rtl="0" fontAlgn="auto" latinLnBrk="0" hangingPunct="0">
          <a:lnSpc>
            <a:spcPct val="100000"/>
          </a:lnSpc>
          <a:spcBef>
            <a:spcPts val="5900"/>
          </a:spcBef>
          <a:spcAft>
            <a:spcPts val="0"/>
          </a:spcAft>
          <a:buClrTx/>
          <a:buSzTx/>
          <a:buFontTx/>
          <a:buNone/>
          <a:tabLst/>
          <a:defRPr kumimoji="0" sz="4800" b="0"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825500" rtl="0" fontAlgn="auto" latinLnBrk="0" hangingPunct="0">
          <a:lnSpc>
            <a:spcPct val="100000"/>
          </a:lnSpc>
          <a:spcBef>
            <a:spcPts val="5900"/>
          </a:spcBef>
          <a:spcAft>
            <a:spcPts val="0"/>
          </a:spcAft>
          <a:buClrTx/>
          <a:buSzTx/>
          <a:buFontTx/>
          <a:buNone/>
          <a:tabLst/>
          <a:defRPr kumimoji="0" sz="4800" b="0"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o" ma:contentTypeID="0x010100EE22F57370645341B8EFEC45AFC0A193" ma:contentTypeVersion="0" ma:contentTypeDescription="Crie um novo documento." ma:contentTypeScope="" ma:versionID="3c2b8c949a87cb8ba7e4d50dd0f83dae">
  <xsd:schema xmlns:xsd="http://www.w3.org/2001/XMLSchema" xmlns:xs="http://www.w3.org/2001/XMLSchema" xmlns:p="http://schemas.microsoft.com/office/2006/metadata/properties" targetNamespace="http://schemas.microsoft.com/office/2006/metadata/properties" ma:root="true" ma:fieldsID="bedcf446e0a27df556d86a9763789fa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ú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911356C-3317-4288-99D5-E58DD8A77047}">
  <ds:schemaRefs>
    <ds:schemaRef ds:uri="http://schemas.microsoft.com/sharepoint/v3/contenttype/forms"/>
  </ds:schemaRefs>
</ds:datastoreItem>
</file>

<file path=customXml/itemProps2.xml><?xml version="1.0" encoding="utf-8"?>
<ds:datastoreItem xmlns:ds="http://schemas.openxmlformats.org/officeDocument/2006/customXml" ds:itemID="{E7041680-2545-4F0E-8108-86995A1755B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1BCB65A0-68B0-4F41-A0C0-DF292517D61B}">
  <ds:schemaRef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terms/"/>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310</TotalTime>
  <Words>3575</Words>
  <Application>Microsoft Office PowerPoint</Application>
  <PresentationFormat>Personalizar</PresentationFormat>
  <Paragraphs>260</Paragraphs>
  <Slides>28</Slides>
  <Notes>16</Notes>
  <HiddenSlides>5</HiddenSlides>
  <MMClips>0</MMClips>
  <ScaleCrop>false</ScaleCrop>
  <HeadingPairs>
    <vt:vector size="6" baseType="variant">
      <vt:variant>
        <vt:lpstr>Fontes usadas</vt:lpstr>
      </vt:variant>
      <vt:variant>
        <vt:i4>11</vt:i4>
      </vt:variant>
      <vt:variant>
        <vt:lpstr>Tema</vt:lpstr>
      </vt:variant>
      <vt:variant>
        <vt:i4>1</vt:i4>
      </vt:variant>
      <vt:variant>
        <vt:lpstr>Títulos de slides</vt:lpstr>
      </vt:variant>
      <vt:variant>
        <vt:i4>28</vt:i4>
      </vt:variant>
    </vt:vector>
  </HeadingPairs>
  <TitlesOfParts>
    <vt:vector size="40" baseType="lpstr">
      <vt:lpstr>Arial</vt:lpstr>
      <vt:lpstr>Calibri</vt:lpstr>
      <vt:lpstr>ClassicalGaramondBT</vt:lpstr>
      <vt:lpstr>Gill Sans MT</vt:lpstr>
      <vt:lpstr>Helvetica Neue</vt:lpstr>
      <vt:lpstr>Helvetica Neue Light</vt:lpstr>
      <vt:lpstr>Helvetica Neue Medium</vt:lpstr>
      <vt:lpstr>Montserrat</vt:lpstr>
      <vt:lpstr>Noto Sans Symbols</vt:lpstr>
      <vt:lpstr>Times New Roman</vt:lpstr>
      <vt:lpstr>Wingdings</vt:lpstr>
      <vt:lpstr>White</vt:lpstr>
      <vt:lpstr>A IMPORTANCIA DA AUDIÊNCIA PÚBLICA NA VIDA DAS PESSOAS QUE CONVIVEM COM NEUROMIELITE ÓPTICA</vt:lpstr>
      <vt:lpstr>Por que discutir aqui o impacto da doença do espectro da neuromielite óptica (DENMO) ?</vt:lpstr>
      <vt:lpstr>Caso de vida real  GPC, preta, estudante, mãe diarista.   9 anos =&gt; dor no olho e perda da visão  11 anos =&gt; Náuseas vômitos incoercíveis seguida de emagrecimento signifdicativo  15 anos =&gt; dor na coluna na região da cervical , dificuldade para andar  </vt:lpstr>
      <vt:lpstr>Caso de vida real  GPC, preta, estudante, mãe diarista.   9 anos =&gt; dor no olho e perda da visão completa do olho D.   11 anos =&gt; Náuseas vômitos incoercíveis seguida de emagrecimento signifdicativo  15 anos =&gt; dor na coluna na região da cervical , dificuldade para andar por 2 semanas, seguida de internação hospitalar , insuficiência respiratória, intubação.    Dificuldade para acesso a hospital terciáriod: UBS =&gt; AME NEURO =&gt; SANTA CASA =&gt; HCFMUSP 4 meses   INTERNACAO PROLONGADA  =&gt; 6 meses </vt:lpstr>
      <vt:lpstr>O que aconteceu com a evolução do tratamento da NMOSD?</vt:lpstr>
      <vt:lpstr>Apresentação do PowerPoint</vt:lpstr>
      <vt:lpstr>Erros diagnósticos são comuns e associados a atraso no diagnóstico</vt:lpstr>
      <vt:lpstr>Erros diagnósticos são comuns e associados a atraso no diagnóstico</vt:lpstr>
      <vt:lpstr>Caso de vida real  GPC, preta, estudante, mãe diarista.   9 anos =&gt; dor no olho e perda da visão completa do olho D.   11 anos =&gt; Náuseas vômitos incoercíveis seguida de emagrecimento signifdicativo  15 anos =&gt; dor na coluna na região da cervical , dificuldade para andar por 2 semanas, seguida de internação hospitalar , insuficiência respiratória, intubação.  Dificuldade para acesso a hospital terciário do SUS : UBS =&gt; AME NEURO =&gt; SANTA CASA =&gt; HCFMUSP 4 meses  </vt:lpstr>
      <vt:lpstr>Apresentação do PowerPoint</vt:lpstr>
      <vt:lpstr>Apresentação do PowerPoint</vt:lpstr>
      <vt:lpstr>Apresentação do PowerPoint</vt:lpstr>
      <vt:lpstr>Apresentação do PowerPoint</vt:lpstr>
      <vt:lpstr>Por que o  exemplo da NEURITE ÓPTICA....</vt:lpstr>
      <vt:lpstr>Por que discutir aqui o impacto da doença do espectro da neuromielite óptica (DENMO) ?</vt:lpstr>
      <vt:lpstr>Apresentação do PowerPoint</vt:lpstr>
      <vt:lpstr>Apresentação do PowerPoint</vt:lpstr>
      <vt:lpstr>Apresentação do PowerPoint</vt:lpstr>
      <vt:lpstr>Apresentação do PowerPoint</vt:lpstr>
      <vt:lpstr>E o Brasil ? </vt:lpstr>
      <vt:lpstr>O atendimento a pacientes com doenças desmielinizantes no Brasil</vt:lpstr>
      <vt:lpstr>Apresentação do PowerPoint</vt:lpstr>
      <vt:lpstr>Apresentação do PowerPoint</vt:lpstr>
      <vt:lpstr>NMOSD exige diagnóstico rápido e tratamento efetivo para diminuir os riscos de desfechos devastadores</vt:lpstr>
      <vt:lpstr>POR QUE É FUNDAMENTAL ABORDAR O DIAGNÓSTICO DIFERENCIAL DE DOENÇAS INFLAMATÓRIAS DESMIELINIZANTE:  EM X MOGAD X NMOSD?</vt:lpstr>
      <vt:lpstr>Por que discutir aqui o impacto da doença do espectro da neuromielite óptica (DENMO) ?</vt:lpstr>
      <vt:lpstr>Como as políticas públicas em saúde impactam na vida da pessoa que convive com DENMO? </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mak sa</dc:creator>
  <cp:lastModifiedBy>Ivan Cerqueira Filho</cp:lastModifiedBy>
  <cp:revision>17</cp:revision>
  <dcterms:modified xsi:type="dcterms:W3CDTF">2024-07-03T20:01:43Z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0x010100EE22F57370645341B8EFEC45AFC0A193</vt:lpwstr>
  </property>
</Properties>
</file>