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78" r:id="rId13"/>
    <p:sldId id="270" r:id="rId14"/>
    <p:sldId id="271" r:id="rId15"/>
    <p:sldId id="273" r:id="rId16"/>
    <p:sldId id="276" r:id="rId17"/>
    <p:sldId id="275" r:id="rId18"/>
    <p:sldId id="272" r:id="rId19"/>
    <p:sldId id="267" r:id="rId20"/>
  </p:sldIdLst>
  <p:sldSz cx="12192000" cy="6858000"/>
  <p:notesSz cx="6662738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F283-D423-433A-A5EF-B58A100D4530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928CB-69E6-41AA-A164-1A6AD499FA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5283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F283-D423-433A-A5EF-B58A100D4530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928CB-69E6-41AA-A164-1A6AD499FA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0035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F283-D423-433A-A5EF-B58A100D4530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928CB-69E6-41AA-A164-1A6AD499FA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8399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F283-D423-433A-A5EF-B58A100D4530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928CB-69E6-41AA-A164-1A6AD499FA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84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F283-D423-433A-A5EF-B58A100D4530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928CB-69E6-41AA-A164-1A6AD499FA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130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F283-D423-433A-A5EF-B58A100D4530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928CB-69E6-41AA-A164-1A6AD499FA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5028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F283-D423-433A-A5EF-B58A100D4530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928CB-69E6-41AA-A164-1A6AD499FA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1748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F283-D423-433A-A5EF-B58A100D4530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928CB-69E6-41AA-A164-1A6AD499FA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8788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F283-D423-433A-A5EF-B58A100D4530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928CB-69E6-41AA-A164-1A6AD499FA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2166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F283-D423-433A-A5EF-B58A100D4530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928CB-69E6-41AA-A164-1A6AD499FA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3543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0F283-D423-433A-A5EF-B58A100D4530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928CB-69E6-41AA-A164-1A6AD499FA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8646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0F283-D423-433A-A5EF-B58A100D4530}" type="datetimeFigureOut">
              <a:rPr lang="pt-BR" smtClean="0"/>
              <a:pPr/>
              <a:t>24/10/2017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928CB-69E6-41AA-A164-1A6AD499FA9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3235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#10;A usina hidrelétrica de Tucuruí, no Rio Tocantins, no Pará, conta com reservatório, construído nos anos 70&#10;Foto: Divulgação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57999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030310" y="399245"/>
            <a:ext cx="9144000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Energia:</a:t>
            </a:r>
          </a:p>
          <a:p>
            <a:pPr algn="ctr"/>
            <a:r>
              <a:rPr lang="pt-BR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Mercadoria</a:t>
            </a:r>
          </a:p>
          <a:p>
            <a:pPr algn="ctr"/>
            <a:r>
              <a:rPr lang="pt-BR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ou </a:t>
            </a:r>
          </a:p>
          <a:p>
            <a:pPr algn="ctr"/>
            <a:r>
              <a:rPr lang="pt-BR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Serviço Público</a:t>
            </a:r>
            <a:endParaRPr lang="pt-BR" sz="60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pt-BR" sz="60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pt-B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Ikaro Chaves Barreto</a:t>
            </a:r>
          </a:p>
          <a:p>
            <a:pPr algn="ctr"/>
            <a:r>
              <a:rPr lang="pt-B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Engenheiro Eletricista</a:t>
            </a:r>
          </a:p>
          <a:p>
            <a:pPr algn="ctr"/>
            <a:r>
              <a:rPr lang="pt-BR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Sindicato dos </a:t>
            </a:r>
            <a:r>
              <a:rPr lang="pt-BR" sz="28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Urbanitários</a:t>
            </a:r>
            <a:r>
              <a:rPr lang="pt-BR" sz="2800" b="0" cap="none" spc="0" baseline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do Distrito Federal – STIU-DF</a:t>
            </a:r>
          </a:p>
          <a:p>
            <a:pPr algn="ctr"/>
            <a:r>
              <a:rPr lang="pt-BR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Coletivo Nacional dos Eletricitários</a:t>
            </a:r>
            <a:endParaRPr lang="pt-BR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441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#10;A usina hidrelétrica de Tucuruí, no Rio Tocantins, no Pará, conta com reservatório, construído nos anos 70&#10;Foto: Divulgação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57999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030310" y="-96055"/>
            <a:ext cx="914400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Atual Marco regulatório do SEB</a:t>
            </a:r>
          </a:p>
          <a:p>
            <a:pPr algn="ctr"/>
            <a:endParaRPr lang="pt-BR" sz="4000" b="0" cap="none" spc="0" baseline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Garantia de Suprimento;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b="0" cap="none" spc="0" baseline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Universalização;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Modicidade Tarifária.</a:t>
            </a:r>
          </a:p>
          <a:p>
            <a:pPr algn="ctr"/>
            <a:endParaRPr lang="pt-BR" sz="4000" b="0" cap="none" spc="0" baseline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pt-BR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Proposta do MME</a:t>
            </a:r>
          </a:p>
          <a:p>
            <a:pPr algn="ctr"/>
            <a:endParaRPr lang="pt-BR" sz="40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cap="none" spc="0" baseline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Eficiência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Equidade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cap="none" spc="0" baseline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Sustentabilidade</a:t>
            </a:r>
            <a:r>
              <a:rPr lang="pt-BR" sz="400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Comercial</a:t>
            </a:r>
            <a:endParaRPr lang="pt-BR" sz="4000" cap="none" spc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pt-BR" sz="4000" b="0" cap="none" spc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117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#10;A usina hidrelétrica de Tucuruí, no Rio Tocantins, no Pará, conta com reservatório, construído nos anos 70&#10;Foto: Divulgação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57999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0" y="-96055"/>
            <a:ext cx="12204700" cy="95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Principais pontos da proposta do MME para o novo marco do Setor Elétrico Brasileiro </a:t>
            </a:r>
          </a:p>
          <a:p>
            <a:pPr algn="ctr"/>
            <a:endParaRPr lang="pt-BR" sz="40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Ampliação do mercado livre: a partir de 75 kW;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Criação de um ambiente especulativo: Mercado varejista;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Fortalecimento da CCEE;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Planejamento meramente indicativo aos “agentes de mercado”;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Operação do sistema elétrico pelo preço e não mais pelo custo;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Extinção do MRE;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Fim dos incentivos às fontes alternativas (eólica, solar, biomassa, </a:t>
            </a:r>
            <a:r>
              <a:rPr lang="pt-BR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etc</a:t>
            </a: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Separação entre lastro e energia;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DESCOTIZAÇÃO/PRIVATIZAÇÃO.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pt-BR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endParaRPr lang="pt-BR" sz="4000" b="0" cap="none" spc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113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#10;A usina hidrelétrica de Tucuruí, no Rio Tocantins, no Pará, conta com reservatório, construído nos anos 70&#10;Foto: Divulgação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57999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0" y="-96055"/>
            <a:ext cx="12204700" cy="10310515"/>
          </a:xfrm>
          <a:prstGeom prst="rect">
            <a:avLst/>
          </a:prstGeom>
          <a:noFill/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Semeando um novo apagão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Criação de um oligopólio privado de energia;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Não há nenhum mecanismo para a expansão a não ser a fé no mercado;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Grande dificuldade para a gestão dos recursos energéticos naturais;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Total desorganização na operação do sistema a médio e longo prazo, com enorme risco à segurança energética;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Incentivo ao crescimento da participação térmica na matriz com consequente elevação da tarifa e prejuízos ambientais;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Descotização</a:t>
            </a: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Aumento de tarifas no curto, médio e longo prazo;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Privatização: Perda de qualquer capacidade do estado em intervir no setor;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pt-BR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endParaRPr lang="pt-BR" sz="4000" b="0" cap="none" spc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237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#10;A usina hidrelétrica de Tucuruí, no Rio Tocantins, no Pará, conta com reservatório, construído nos anos 70&#10;Foto: Divulgação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57999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0" y="0"/>
            <a:ext cx="122047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Histórias de privatização</a:t>
            </a:r>
            <a:endParaRPr lang="pt-B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pt-BR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Vale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Compete no mercado internacional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Não foi capaz de construir uma única siderúrgica no país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Desastre de Mariana</a:t>
            </a:r>
          </a:p>
          <a:p>
            <a:pPr marL="514350" indent="-514350">
              <a:buAutoNum type="arabicPeriod" startAt="2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Telefonia / Oi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Escândalos, disputas judiciais, empréstimos públicos, desnacionalização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Inicialmente duas empresas, Telemar (O)i e BrT, depois </a:t>
            </a:r>
            <a:r>
              <a:rPr lang="pt-BR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BrOi</a:t>
            </a:r>
            <a:endParaRPr lang="pt-BR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Dívidas bilionárias com a união, estado falimentar, péssimo serviço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 Brasil é o país com a tarifa de Celular mais cara da América latina (</a:t>
            </a:r>
            <a:r>
              <a:rPr lang="pt-BR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tecmundo</a:t>
            </a: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Segunda internet mais cara do mundo (FGV)</a:t>
            </a:r>
            <a:endParaRPr lang="pt-BR" sz="4000" b="0" cap="none" spc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331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#10;A usina hidrelétrica de Tucuruí, no Rio Tocantins, no Pará, conta com reservatório, construído nos anos 70&#10;Foto: Divulgação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57999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0" y="0"/>
            <a:ext cx="122047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Histórias de privatização</a:t>
            </a:r>
          </a:p>
          <a:p>
            <a:pPr algn="ctr"/>
            <a:endParaRPr lang="pt-BR" sz="40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Concessões devolvidas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Estradas: BR 040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Aeroportos: Viracopos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4. </a:t>
            </a:r>
            <a:r>
              <a:rPr lang="pt-BR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Abengoa</a:t>
            </a:r>
            <a:endParaRPr lang="pt-BR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Linhão </a:t>
            </a:r>
            <a:r>
              <a:rPr lang="pt-BR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Pré</a:t>
            </a: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Belo Monte</a:t>
            </a:r>
          </a:p>
          <a:p>
            <a:endParaRPr lang="pt-B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5. Caso Enron: Um clássico internacional</a:t>
            </a:r>
            <a:endParaRPr lang="pt-BR" sz="4000" b="0" cap="none" spc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591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#10;A usina hidrelétrica de Tucuruí, no Rio Tocantins, no Pará, conta com reservatório, construído nos anos 70&#10;Foto: Divulgação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57999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4" cstate="print"/>
          <a:srcRect l="18083" t="27257" r="20521" b="21875"/>
          <a:stretch/>
        </p:blipFill>
        <p:spPr>
          <a:xfrm>
            <a:off x="41349" y="457198"/>
            <a:ext cx="8615368" cy="401320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5" cstate="print"/>
          <a:srcRect l="43850" t="21355" r="32138" b="12500"/>
          <a:stretch/>
        </p:blipFill>
        <p:spPr>
          <a:xfrm>
            <a:off x="8698066" y="692148"/>
            <a:ext cx="3534200" cy="547370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1130300" y="4876800"/>
            <a:ext cx="71247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1995 a 2017</a:t>
            </a:r>
          </a:p>
          <a:p>
            <a:endParaRPr lang="pt-BR" sz="2800" b="1" dirty="0"/>
          </a:p>
          <a:p>
            <a:r>
              <a:rPr lang="pt-BR" sz="2800" b="1" dirty="0" smtClean="0"/>
              <a:t>Tarifa Industrial: 134% acima da inflação</a:t>
            </a:r>
          </a:p>
          <a:p>
            <a:r>
              <a:rPr lang="pt-BR" sz="2800" b="1" dirty="0" smtClean="0"/>
              <a:t>Tarifa Residencial: 55% acima da inflação</a:t>
            </a:r>
            <a:endParaRPr lang="pt-BR" sz="28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8698066" y="6413500"/>
            <a:ext cx="3392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Fonte: Instituto Ilumina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95637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#10;A usina hidrelétrica de Tucuruí, no Rio Tocantins, no Pará, conta com reservatório, construído nos anos 70&#10;Foto: Divulgação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57999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844956" y="108857"/>
            <a:ext cx="8549277" cy="104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Eletrobrás: 7,6 GW médios no regime de cotas</a:t>
            </a:r>
          </a:p>
          <a:p>
            <a:r>
              <a:rPr lang="pt-BR" sz="2800" b="1" dirty="0" smtClean="0"/>
              <a:t>                     Comercializados a 40 R$/</a:t>
            </a:r>
            <a:r>
              <a:rPr lang="pt-BR" sz="2800" b="1" dirty="0" err="1" smtClean="0"/>
              <a:t>MWh</a:t>
            </a:r>
            <a:endParaRPr lang="pt-BR" sz="2800" b="1" dirty="0" smtClean="0"/>
          </a:p>
          <a:p>
            <a:endParaRPr lang="pt-BR" sz="2800" b="1" dirty="0"/>
          </a:p>
          <a:p>
            <a:r>
              <a:rPr lang="pt-BR" sz="2800" b="1" dirty="0" smtClean="0"/>
              <a:t>Com essa energia a 200R$/</a:t>
            </a:r>
            <a:r>
              <a:rPr lang="pt-BR" sz="2800" b="1" dirty="0" err="1" smtClean="0"/>
              <a:t>MWh</a:t>
            </a:r>
            <a:endParaRPr lang="pt-BR" sz="2800" b="1" dirty="0" smtClean="0"/>
          </a:p>
          <a:p>
            <a:endParaRPr lang="pt-BR" sz="2800" b="1" dirty="0" smtClean="0"/>
          </a:p>
          <a:p>
            <a:r>
              <a:rPr lang="pt-BR" sz="2800" b="1" dirty="0" smtClean="0"/>
              <a:t>Impacto anual: R$ 13,2 bilhões</a:t>
            </a:r>
          </a:p>
          <a:p>
            <a:r>
              <a:rPr lang="pt-BR" sz="2800" b="1" dirty="0" smtClean="0"/>
              <a:t>Em 30 anos: R$ 396 bilhões</a:t>
            </a:r>
          </a:p>
          <a:p>
            <a:endParaRPr lang="pt-BR" sz="2800" b="1" dirty="0"/>
          </a:p>
          <a:p>
            <a:r>
              <a:rPr lang="pt-BR" sz="2800" b="1" dirty="0" err="1" smtClean="0"/>
              <a:t>Obs</a:t>
            </a:r>
            <a:r>
              <a:rPr lang="pt-BR" sz="2800" b="1" dirty="0" smtClean="0"/>
              <a:t>: Caso os demais agentes reivindiquem o mesmo benefício o impacto poderá ser de R$ 528 bilhões!</a:t>
            </a:r>
          </a:p>
          <a:p>
            <a:endParaRPr lang="pt-BR" sz="2800" b="1" dirty="0" smtClean="0"/>
          </a:p>
          <a:p>
            <a:r>
              <a:rPr lang="pt-BR" sz="2800" b="1" dirty="0" smtClean="0"/>
              <a:t>Sem falar nos R$ 28 bilhões da RBSE (Rede Básica dos Sistemas Existentes).</a:t>
            </a:r>
          </a:p>
          <a:p>
            <a:endParaRPr lang="pt-BR" sz="2800" b="1" dirty="0"/>
          </a:p>
          <a:p>
            <a:r>
              <a:rPr lang="pt-BR" sz="2800" b="1" dirty="0" smtClean="0"/>
              <a:t>TUDO ISSO POR 20 OU 30 R$ BILHÕES!!!!!</a:t>
            </a:r>
          </a:p>
          <a:p>
            <a:endParaRPr lang="pt-BR" sz="2800" b="1" dirty="0" smtClean="0"/>
          </a:p>
          <a:p>
            <a:endParaRPr lang="pt-BR" sz="2800" b="1" dirty="0" smtClean="0"/>
          </a:p>
          <a:p>
            <a:endParaRPr lang="pt-BR" sz="2800" b="1" dirty="0" smtClean="0"/>
          </a:p>
          <a:p>
            <a:endParaRPr lang="pt-BR" sz="2800" b="1" dirty="0"/>
          </a:p>
          <a:p>
            <a:endParaRPr lang="pt-BR" sz="2800" b="1" dirty="0" smtClean="0"/>
          </a:p>
          <a:p>
            <a:endParaRPr lang="pt-BR" sz="2800" b="1" dirty="0" smtClean="0"/>
          </a:p>
          <a:p>
            <a:endParaRPr lang="pt-BR" sz="2800" b="1" dirty="0"/>
          </a:p>
          <a:p>
            <a:r>
              <a:rPr lang="pt-BR" sz="2800" b="1" dirty="0" smtClean="0"/>
              <a:t>Tarifa Industrial: 134% acima da inflação</a:t>
            </a:r>
          </a:p>
          <a:p>
            <a:r>
              <a:rPr lang="pt-BR" sz="2800" b="1" dirty="0" smtClean="0"/>
              <a:t>Tarifa Residencial: 55% acima da inflação</a:t>
            </a:r>
            <a:endParaRPr lang="pt-BR" sz="28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8698066" y="6413500"/>
            <a:ext cx="3392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Fonte: Canal Energia / FIESP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15343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#10;A usina hidrelétrica de Tucuruí, no Rio Tocantins, no Pará, conta com reservatório, construído nos anos 70&#10;Foto: Divulgação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57999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0" y="0"/>
            <a:ext cx="12204700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Energia elétrica e o Futuro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China já fala em proibir a venda de veículos a combustão.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Na Europa cada vez mais se defende a proibição de venda de veículos a combustão, como no caso da Noruega que colocou como meta o ano de 2025.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Motores elétricos tem eficiência da ordem de 90%.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Motores à gasolina tem eficiência da ordem de 35%.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pt-BR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pt-BR" sz="40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pt-BR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endParaRPr lang="pt-BR" sz="4000" b="0" cap="none" spc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4" cstate="print"/>
          <a:srcRect l="7345" t="15798" r="9200" b="8160"/>
          <a:stretch/>
        </p:blipFill>
        <p:spPr>
          <a:xfrm>
            <a:off x="2667000" y="3646984"/>
            <a:ext cx="6184900" cy="316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14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#10;A usina hidrelétrica de Tucuruí, no Rio Tocantins, no Pará, conta com reservatório, construído nos anos 70&#10;Foto: Divulgação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57999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0" y="0"/>
            <a:ext cx="122047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Um novo modelo é possível</a:t>
            </a:r>
          </a:p>
          <a:p>
            <a:pPr algn="ctr"/>
            <a:r>
              <a:rPr lang="pt-BR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 necessário.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Energia como um serviço público;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Sistema cooperativo ao invés de competitivo;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Valorização das energias renováveis;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Benefício da amortização compartilhado entre a modicidade tarifária e o financiamento da expansão;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Fortalecimento das empresas estatais, com foco na sustentabilidade e ação voltada aos projetos estruturantes;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doção do modelo de comprador único </a:t>
            </a:r>
            <a:r>
              <a:rPr lang="pt-BR" sz="32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(Single </a:t>
            </a:r>
            <a:r>
              <a:rPr lang="pt-BR" sz="3200" b="1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Buyer</a:t>
            </a:r>
            <a:r>
              <a:rPr lang="pt-BR" sz="32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Remuneração pelo custo e pela disponibilidade da usina</a:t>
            </a:r>
            <a:endParaRPr lang="pt-BR" sz="4000" b="0" cap="none" spc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278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#10;A usina hidrelétrica de Tucuruí, no Rio Tocantins, no Pará, conta com reservatório, construído nos anos 70&#10;Foto: Divulgação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57999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951932" y="4412348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Obrigado!</a:t>
            </a:r>
          </a:p>
          <a:p>
            <a:pPr algn="ctr"/>
            <a:endParaRPr lang="pt-BR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494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&#10;A usina hidrelétrica de Tucuruí, no Rio Tocantins, no Pará, conta com reservatório, construído nos anos 70&#10;Foto: Divulgação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57999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1030310" y="229428"/>
            <a:ext cx="91440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 energia elétrica é um produto qualquer?</a:t>
            </a:r>
          </a:p>
          <a:p>
            <a:pPr algn="ctr"/>
            <a:endParaRPr lang="pt-BR" sz="40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Uma forma de transmitir e transformar energia;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 produto  mais universalizado que existe;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Não substituível;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 Brasil é basicamente um monopólio natural.</a:t>
            </a:r>
          </a:p>
          <a:p>
            <a:endParaRPr lang="pt-B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pt-BR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7459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#10;A usina hidrelétrica de Tucuruí, no Rio Tocantins, no Pará, conta com reservatório, construído nos anos 70&#10;Foto: Divulgação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57999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309871" y="540913"/>
            <a:ext cx="52930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/>
              <a:t>Matriz Elétrica</a:t>
            </a:r>
            <a:endParaRPr lang="pt-BR" sz="40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4" cstate="print"/>
          <a:srcRect l="15296" t="20268" r="48059" b="17768"/>
          <a:stretch/>
        </p:blipFill>
        <p:spPr>
          <a:xfrm>
            <a:off x="3128291" y="1248799"/>
            <a:ext cx="5656217" cy="5377281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8976954" y="6121400"/>
            <a:ext cx="303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Fonte: Balanço Energético Nacional 2017 MME</a:t>
            </a:r>
            <a:endParaRPr lang="pt-BR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8966088" y="0"/>
            <a:ext cx="30353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 smtClean="0"/>
              <a:t>Em 2009, 85% da energia consumida no Brasil foi de origem hidrelétrica;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 smtClean="0"/>
              <a:t>Apenas Noruega e a província de Quebec no Canadá possuem tamanha dependência da Hidroeletricidade.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b="1" dirty="0" smtClean="0"/>
              <a:t>Obs.: Tanto em Quebec como na Noruega o Setor Elétrico é basicamente estatal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44106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#10;A usina hidrelétrica de Tucuruí, no Rio Tocantins, no Pará, conta com reservatório, construído nos anos 70&#10;Foto: Divulgação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57999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4" cstate="print"/>
          <a:srcRect l="64492" t="13839" r="2980" b="41339"/>
          <a:stretch/>
        </p:blipFill>
        <p:spPr>
          <a:xfrm>
            <a:off x="6262628" y="2276363"/>
            <a:ext cx="5833578" cy="451922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5" cstate="print"/>
          <a:srcRect l="28649" t="19553" r="30891" b="21696"/>
          <a:stretch/>
        </p:blipFill>
        <p:spPr>
          <a:xfrm>
            <a:off x="87748" y="112744"/>
            <a:ext cx="6102288" cy="498177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3350854" y="4978277"/>
            <a:ext cx="303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Fonte: Balanço Energético Nacional 2017 MME</a:t>
            </a:r>
            <a:endParaRPr lang="pt-BR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6565202" y="1103613"/>
            <a:ext cx="5264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UHE</a:t>
            </a:r>
            <a:r>
              <a:rPr lang="pt-BR" b="1" dirty="0" smtClean="0"/>
              <a:t>                        </a:t>
            </a:r>
            <a:r>
              <a:rPr lang="pt-BR" sz="2400" b="1" dirty="0" smtClean="0"/>
              <a:t>APM</a:t>
            </a:r>
            <a:r>
              <a:rPr lang="pt-BR" b="1" dirty="0" smtClean="0"/>
              <a:t> (Aproveitamento Múltiplo) </a:t>
            </a:r>
            <a:endParaRPr lang="pt-BR" b="1" dirty="0"/>
          </a:p>
        </p:txBody>
      </p:sp>
      <p:sp>
        <p:nvSpPr>
          <p:cNvPr id="5" name="Seta para a Direita 4"/>
          <p:cNvSpPr/>
          <p:nvPr/>
        </p:nvSpPr>
        <p:spPr>
          <a:xfrm>
            <a:off x="7615644" y="1211233"/>
            <a:ext cx="574767" cy="24642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50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#10;A usina hidrelétrica de Tucuruí, no Rio Tocantins, no Pará, conta com reservatório, construído nos anos 70&#10;Foto: Divulgação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57999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4" cstate="print"/>
          <a:srcRect l="33992" t="35764" r="35554" b="23437"/>
          <a:stretch/>
        </p:blipFill>
        <p:spPr>
          <a:xfrm>
            <a:off x="51665" y="228600"/>
            <a:ext cx="5530498" cy="4165600"/>
          </a:xfrm>
          <a:prstGeom prst="rect">
            <a:avLst/>
          </a:prstGeom>
        </p:spPr>
      </p:pic>
      <p:pic>
        <p:nvPicPr>
          <p:cNvPr id="5" name="Picture 2" descr="Imagem do mapa do Serviço Público de Transmissão de Energia Elétrica no Brasi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00" y="1091336"/>
            <a:ext cx="5537746" cy="532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0" y="4394200"/>
            <a:ext cx="3035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Fonte: Setor Elétrico Brasileiro, Uma aventura Mercantil – Roberto D’</a:t>
            </a:r>
            <a:r>
              <a:rPr lang="pt-BR" b="1" dirty="0" err="1" smtClean="0"/>
              <a:t>Araujo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56664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#10;A usina hidrelétrica de Tucuruí, no Rio Tocantins, no Pará, conta com reservatório, construído nos anos 70&#10;Foto: Divulgação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57999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1030310" y="229428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pt-BR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15900" y="229428"/>
            <a:ext cx="119761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Características dos investimentos no setor elétrico</a:t>
            </a:r>
          </a:p>
          <a:p>
            <a:pPr algn="ctr"/>
            <a:endParaRPr lang="pt-B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pt-BR" sz="40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Investimentos intensivos em capital, principalmente na G&amp;T;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Investimentos em rede, favorecendo a coordenação em detrimento da competição;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Investimentos sujeitos a obrigações jurídicas de fornecimento;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Ocorrência de externalidades;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Uma única </a:t>
            </a:r>
            <a:r>
              <a:rPr lang="pt-BR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firma é capaz de prover o mercado a um menor custo do que qualquer outra estrutura de </a:t>
            </a:r>
            <a:r>
              <a:rPr lang="pt-BR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mercado.</a:t>
            </a:r>
            <a:endParaRPr lang="pt-B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pt-BR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107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#10;A usina hidrelétrica de Tucuruí, no Rio Tocantins, no Pará, conta com reservatório, construído nos anos 70&#10;Foto: Divulgação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57999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28600" y="295942"/>
            <a:ext cx="119761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Um pouco de História</a:t>
            </a:r>
          </a:p>
          <a:p>
            <a:pPr algn="ctr"/>
            <a:endParaRPr lang="pt-BR" sz="40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pt-B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pt-BR" sz="40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pt-BR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cxnSp>
        <p:nvCxnSpPr>
          <p:cNvPr id="3" name="Conector reto 2"/>
          <p:cNvCxnSpPr/>
          <p:nvPr/>
        </p:nvCxnSpPr>
        <p:spPr>
          <a:xfrm flipV="1">
            <a:off x="977900" y="2489200"/>
            <a:ext cx="10020300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543579" y="211986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1889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3872240" y="211986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1945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5027893" y="211986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1962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7702457" y="211986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1992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9023957" y="211986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2004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966909" y="2445693"/>
            <a:ext cx="9685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Cláusula</a:t>
            </a:r>
          </a:p>
          <a:p>
            <a:r>
              <a:rPr lang="pt-BR" dirty="0"/>
              <a:t>d</a:t>
            </a:r>
            <a:r>
              <a:rPr lang="pt-BR" dirty="0" smtClean="0"/>
              <a:t>e Ouro</a:t>
            </a:r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2865558" y="2489200"/>
            <a:ext cx="10695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Código</a:t>
            </a:r>
          </a:p>
          <a:p>
            <a:r>
              <a:rPr lang="pt-BR" dirty="0" smtClean="0"/>
              <a:t>de águas 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3785196" y="1578874"/>
            <a:ext cx="826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CHESF 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4798365" y="1587323"/>
            <a:ext cx="1189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Eletrobrás 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5712034" y="2627699"/>
            <a:ext cx="2241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Itaipu, Tucuruí, Angra 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7241817" y="1196537"/>
            <a:ext cx="15740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Plano</a:t>
            </a:r>
          </a:p>
          <a:p>
            <a:pPr algn="ctr"/>
            <a:r>
              <a:rPr lang="pt-BR" dirty="0" smtClean="0"/>
              <a:t>Nacional de</a:t>
            </a:r>
          </a:p>
          <a:p>
            <a:pPr algn="ctr"/>
            <a:r>
              <a:rPr lang="pt-BR" dirty="0" smtClean="0"/>
              <a:t>Desestatização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8463034" y="2627699"/>
            <a:ext cx="887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Apagão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8937714" y="1473536"/>
            <a:ext cx="14393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Lei 10.848</a:t>
            </a:r>
          </a:p>
          <a:p>
            <a:pPr algn="ctr"/>
            <a:r>
              <a:rPr lang="pt-BR" dirty="0" smtClean="0"/>
              <a:t>Modelo atual</a:t>
            </a:r>
          </a:p>
        </p:txBody>
      </p:sp>
      <p:cxnSp>
        <p:nvCxnSpPr>
          <p:cNvPr id="23" name="Conector Angulado 22"/>
          <p:cNvCxnSpPr/>
          <p:nvPr/>
        </p:nvCxnSpPr>
        <p:spPr>
          <a:xfrm rot="5400000">
            <a:off x="8085952" y="2758448"/>
            <a:ext cx="646331" cy="107834"/>
          </a:xfrm>
          <a:prstGeom prst="bentConnector3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CaixaDeTexto 23"/>
          <p:cNvSpPr txBox="1"/>
          <p:nvPr/>
        </p:nvSpPr>
        <p:spPr>
          <a:xfrm>
            <a:off x="7702457" y="3069953"/>
            <a:ext cx="1353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Lei 9.074/95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9705296" y="2484617"/>
            <a:ext cx="1343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Sto. Antônio</a:t>
            </a:r>
          </a:p>
          <a:p>
            <a:r>
              <a:rPr lang="pt-BR" dirty="0" smtClean="0"/>
              <a:t>Jirau</a:t>
            </a:r>
          </a:p>
          <a:p>
            <a:r>
              <a:rPr lang="pt-BR" dirty="0" smtClean="0"/>
              <a:t>Belo Monte </a:t>
            </a:r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 rotWithShape="1">
          <a:blip r:embed="rId4" cstate="print"/>
          <a:srcRect l="18667" t="27431" r="25501" b="32986"/>
          <a:stretch/>
        </p:blipFill>
        <p:spPr>
          <a:xfrm>
            <a:off x="977900" y="3387953"/>
            <a:ext cx="10031291" cy="2895600"/>
          </a:xfrm>
          <a:prstGeom prst="rect">
            <a:avLst/>
          </a:prstGeom>
        </p:spPr>
      </p:pic>
      <p:sp>
        <p:nvSpPr>
          <p:cNvPr id="27" name="CaixaDeTexto 26"/>
          <p:cNvSpPr txBox="1"/>
          <p:nvPr/>
        </p:nvSpPr>
        <p:spPr>
          <a:xfrm>
            <a:off x="9350328" y="6255175"/>
            <a:ext cx="303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Fonte: Balanço Energético Nacional 2016 MME</a:t>
            </a:r>
            <a:endParaRPr lang="pt-BR" b="1" dirty="0"/>
          </a:p>
        </p:txBody>
      </p:sp>
      <p:cxnSp>
        <p:nvCxnSpPr>
          <p:cNvPr id="6" name="Conector reto 5"/>
          <p:cNvCxnSpPr/>
          <p:nvPr/>
        </p:nvCxnSpPr>
        <p:spPr>
          <a:xfrm>
            <a:off x="9888583" y="6609806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930661" y="1023239"/>
            <a:ext cx="10346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PRIVADO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5988050" y="919537"/>
            <a:ext cx="142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ESTATIZAÇÃO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8048159" y="919537"/>
            <a:ext cx="1535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PRIVATIZAÇÃO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9888583" y="917247"/>
            <a:ext cx="9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>HÍBRIDO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24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#10;A usina hidrelétrica de Tucuruí, no Rio Tocantins, no Pará, conta com reservatório, construído nos anos 70&#10;Foto: Divulgação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57999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15900" y="231050"/>
            <a:ext cx="1197610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40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pt-BR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Reforma Neoliberal</a:t>
            </a:r>
          </a:p>
          <a:p>
            <a:pPr algn="ctr"/>
            <a:endParaRPr lang="pt-BR" sz="40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pt-BR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Serviço Público                                   Mercado Competitivo</a:t>
            </a:r>
          </a:p>
          <a:p>
            <a:endParaRPr lang="pt-B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pt-BR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Inspiração no modelo Inglês: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País plenamente desenvolvido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Território menor que o do estado de São Paulo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Sistema basicamente térmico (Carvão, Gás, Nuclear)</a:t>
            </a:r>
          </a:p>
          <a:p>
            <a:endParaRPr lang="pt-BR" sz="40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pt-BR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cxnSp>
        <p:nvCxnSpPr>
          <p:cNvPr id="3" name="Conector de Seta Reta 2"/>
          <p:cNvCxnSpPr/>
          <p:nvPr/>
        </p:nvCxnSpPr>
        <p:spPr>
          <a:xfrm flipV="1">
            <a:off x="3759200" y="2451100"/>
            <a:ext cx="3543300" cy="25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472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&#10;A usina hidrelétrica de Tucuruí, no Rio Tocantins, no Pará, conta com reservatório, construído nos anos 70&#10;Foto: Divulgação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4700" cy="6857999"/>
          </a:xfrm>
          <a:prstGeom prst="rect">
            <a:avLst/>
          </a:prstGeom>
          <a:noFill/>
          <a:effectLst>
            <a:glow rad="635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030310" y="-96055"/>
            <a:ext cx="9144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Reforma governo Lula</a:t>
            </a:r>
          </a:p>
          <a:p>
            <a:pPr algn="ctr"/>
            <a:endParaRPr lang="pt-B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pt-BR" sz="40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pt-BR" sz="4000" b="0" cap="none" spc="0" baseline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pt-BR" sz="4000" b="0" cap="none" spc="0" baseline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331226"/>
              </p:ext>
            </p:extLst>
          </p:nvPr>
        </p:nvGraphicFramePr>
        <p:xfrm>
          <a:off x="0" y="529166"/>
          <a:ext cx="12192000" cy="62461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14983449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74066294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763851390"/>
                    </a:ext>
                  </a:extLst>
                </a:gridCol>
              </a:tblGrid>
              <a:tr h="375179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Modelo Liberal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Modelo governo Lula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330176"/>
                  </a:ext>
                </a:extLst>
              </a:tr>
              <a:tr h="3751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 smtClean="0"/>
                        <a:t>Natureza da Energia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 Mercantil.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O modelo corrigiu os erros mais evidentes. Entretanto, ainda é adepto da filosofia mercantil, já que admite a existência de um mercado totalmente livre que já atinge cerca de 30% do total da energia consumida.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9247778"/>
                  </a:ext>
                </a:extLst>
              </a:tr>
              <a:tr h="375179">
                <a:tc>
                  <a:txBody>
                    <a:bodyPr/>
                    <a:lstStyle/>
                    <a:p>
                      <a:r>
                        <a:rPr lang="pt-BR" b="1" dirty="0" smtClean="0"/>
                        <a:t>Mercado Atacadista de Energia</a:t>
                      </a:r>
                    </a:p>
                    <a:p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Ativo e indutor de investimentos futuros.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Na prática, manteve-se o mercado atacadista do modelo liberal, mas com restrições às distribuidoras no mercado regulado.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5874818"/>
                  </a:ext>
                </a:extLst>
              </a:tr>
              <a:tr h="375179">
                <a:tc>
                  <a:txBody>
                    <a:bodyPr/>
                    <a:lstStyle/>
                    <a:p>
                      <a:r>
                        <a:rPr lang="pt-BR" b="1" dirty="0" smtClean="0"/>
                        <a:t>Produção Independente 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Forma dominante.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Manteve-se o produtor independente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5352482"/>
                  </a:ext>
                </a:extLst>
              </a:tr>
              <a:tr h="375179">
                <a:tc>
                  <a:txBody>
                    <a:bodyPr/>
                    <a:lstStyle/>
                    <a:p>
                      <a:r>
                        <a:rPr lang="pt-BR" b="1" dirty="0" smtClean="0"/>
                        <a:t>Planejamento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Indicativo.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 Determinativo, mas ainda dependente do mercado.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2022693"/>
                  </a:ext>
                </a:extLst>
              </a:tr>
              <a:tr h="375179">
                <a:tc>
                  <a:txBody>
                    <a:bodyPr/>
                    <a:lstStyle/>
                    <a:p>
                      <a:r>
                        <a:rPr lang="pt-BR" b="1" dirty="0" smtClean="0"/>
                        <a:t>Licitação de novas usinas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Leilão pela menor tarifa.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Menor tarifa.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809770"/>
                  </a:ext>
                </a:extLst>
              </a:tr>
              <a:tr h="375179">
                <a:tc>
                  <a:txBody>
                    <a:bodyPr/>
                    <a:lstStyle/>
                    <a:p>
                      <a:r>
                        <a:rPr lang="pt-BR" b="1" dirty="0" smtClean="0"/>
                        <a:t>Despacho Operativo das Usinas</a:t>
                      </a:r>
                    </a:p>
                    <a:p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Por oferta de preço.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Por custo, mas com grandes crises nos critérios.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0529541"/>
                  </a:ext>
                </a:extLst>
              </a:tr>
              <a:tr h="375179">
                <a:tc>
                  <a:txBody>
                    <a:bodyPr/>
                    <a:lstStyle/>
                    <a:p>
                      <a:r>
                        <a:rPr lang="pt-BR" b="1" dirty="0" smtClean="0"/>
                        <a:t>Política Energética</a:t>
                      </a:r>
                    </a:p>
                    <a:p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Definida pelo mercado</a:t>
                      </a:r>
                    </a:p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Metas pré-definidas para a exploração de energias alternativas e fortalecimento do modelo condominial do setor.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43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847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6536</TotalTime>
  <Words>1037</Words>
  <Application>Microsoft Office PowerPoint</Application>
  <PresentationFormat>Widescreen</PresentationFormat>
  <Paragraphs>221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Ikaro</dc:creator>
  <cp:lastModifiedBy>Ikaro</cp:lastModifiedBy>
  <cp:revision>51</cp:revision>
  <cp:lastPrinted>2017-10-24T10:51:05Z</cp:lastPrinted>
  <dcterms:created xsi:type="dcterms:W3CDTF">2017-09-16T12:59:03Z</dcterms:created>
  <dcterms:modified xsi:type="dcterms:W3CDTF">2017-10-24T11:27:01Z</dcterms:modified>
</cp:coreProperties>
</file>