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8" r:id="rId13"/>
    <p:sldId id="270" r:id="rId14"/>
    <p:sldId id="271" r:id="rId15"/>
    <p:sldId id="273" r:id="rId16"/>
    <p:sldId id="276" r:id="rId17"/>
    <p:sldId id="275" r:id="rId18"/>
    <p:sldId id="272" r:id="rId19"/>
    <p:sldId id="267" r:id="rId20"/>
  </p:sldIdLst>
  <p:sldSz cx="12192000" cy="6858000"/>
  <p:notesSz cx="666273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8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03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9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3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2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7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8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6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5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F283-D423-433A-A5EF-B58A100D4530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28CB-69E6-41AA-A164-1A6AD499FA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2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0310" y="399245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Energia:</a:t>
            </a:r>
          </a:p>
          <a:p>
            <a:pPr algn="ctr"/>
            <a:r>
              <a:rPr lang="pt-BR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Mercadoria</a:t>
            </a:r>
          </a:p>
          <a:p>
            <a:pPr algn="ctr"/>
            <a:r>
              <a:rPr lang="pt-BR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ou </a:t>
            </a:r>
          </a:p>
          <a:p>
            <a:pPr algn="ctr"/>
            <a:r>
              <a:rPr lang="pt-BR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Serviço Público</a:t>
            </a:r>
            <a:endParaRPr lang="pt-BR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Ikaro Chaves Barreto</a:t>
            </a:r>
          </a:p>
          <a:p>
            <a:pPr algn="ctr"/>
            <a:r>
              <a:rPr lang="pt-B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Engenheiro Eletricista</a:t>
            </a:r>
          </a:p>
          <a:p>
            <a:pPr algn="ctr"/>
            <a:r>
              <a:rPr lang="pt-B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Sindicato dos </a:t>
            </a:r>
            <a:r>
              <a:rPr lang="pt-BR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Urbanitários</a:t>
            </a:r>
            <a:r>
              <a:rPr lang="pt-BR" sz="28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Distrito Federal – STIU-DF</a:t>
            </a:r>
          </a:p>
          <a:p>
            <a:pPr algn="ctr"/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Coletivo Nacional dos Eletricitários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0310" y="-96055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Atual Marco regulatório do SEB</a:t>
            </a:r>
          </a:p>
          <a:p>
            <a:pPr algn="ctr"/>
            <a:endParaRPr lang="pt-BR" sz="4000" b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Garantia de Suprimento;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Universalização;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Modicidade Tarifária.</a:t>
            </a:r>
          </a:p>
          <a:p>
            <a:pPr algn="ctr"/>
            <a:endParaRPr lang="pt-BR" sz="4000" b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 do MME</a:t>
            </a: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Eficiência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Equidade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Sustentabilidade</a:t>
            </a:r>
            <a:r>
              <a:rPr lang="pt-BR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Comercial</a:t>
            </a:r>
            <a:endParaRPr lang="pt-BR" sz="400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1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-96055"/>
            <a:ext cx="122047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Principais pontos da proposta do MME para o novo marco do Setor Elétrico Brasileiro </a:t>
            </a: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Ampliação do mercado livre: a partir de 75 kW;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Criação de um ambiente especulativo: Mercado varejista;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Fortalecimento da CCEE;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Planejamento meramente indicativo aos “agentes de mercado”;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Operação do sistema elétrico pelo preço e não mais pelo custo;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Extinção do MRE;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 dos incentivos às fontes alternativas (eólica, solar, biomassa, </a:t>
            </a:r>
            <a:r>
              <a:rPr lang="pt-BR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etc</a:t>
            </a: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Separação entre lastro e energia;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DESCOTIZAÇÃO/PRIVATIZAÇÃO.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-96055"/>
            <a:ext cx="12204700" cy="1031051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Semeando um novo apagão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Criação de um oligopólio privado de energia;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há nenhum mecanismo para a expansão a não ser a fé no mercado;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Grande dificuldade para a gestão dos recursos energéticos naturais;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desorganização na operação do sistema a médio e longo prazo, com enorme risco à segurança energética;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Incentivo ao crescimento da participação térmica na matriz com consequente elevação da tarifa e prejuízos ambientais;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Descotização</a:t>
            </a: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Aumento de tarifas no curto, médio e longo prazo;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Privatização: Perda de qualquer capacidade do estado em intervir no setor;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3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204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Histórias de privatização</a:t>
            </a:r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 no mercado internacional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capaz de construir uma única siderúrgica no país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Desastre de Mariana</a:t>
            </a:r>
          </a:p>
          <a:p>
            <a:pPr marL="514350" indent="-514350">
              <a:buAutoNum type="arabicPeriod" startAt="2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Telefonia / 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Escândalos, disputas judiciais, empréstimos públicos, desnacionalização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Inicialmente duas empresas, Telemar (O)i e BrT, depois </a:t>
            </a:r>
            <a:r>
              <a:rPr lang="pt-BR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BrOi</a:t>
            </a: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Dívidas bilionárias com a união, estado falimentar, péssimo serviço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Brasil é o país com a tarifa de Celular mais cara da América latina (</a:t>
            </a:r>
            <a:r>
              <a:rPr lang="pt-BR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tecmundo</a:t>
            </a: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Segunda internet mais cara do mundo (FGV)</a:t>
            </a:r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3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204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Histórias de privatização</a:t>
            </a: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Concessões devolvidas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Estradas: BR 040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Aeroportos: Viracopos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pt-BR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Abengoa</a:t>
            </a: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Linhão </a:t>
            </a:r>
            <a:r>
              <a:rPr lang="pt-BR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</a:t>
            </a: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Belo Monte</a:t>
            </a:r>
          </a:p>
          <a:p>
            <a:endParaRPr lang="pt-B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Caso Enron: Um clássico internacional</a:t>
            </a:r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9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/>
          <a:srcRect l="18083" t="27257" r="20521" b="21875"/>
          <a:stretch/>
        </p:blipFill>
        <p:spPr>
          <a:xfrm>
            <a:off x="41349" y="457198"/>
            <a:ext cx="8615368" cy="40132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/>
          <a:srcRect l="43850" t="21355" r="32138" b="12500"/>
          <a:stretch/>
        </p:blipFill>
        <p:spPr>
          <a:xfrm>
            <a:off x="8698066" y="692148"/>
            <a:ext cx="3534200" cy="54737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30300" y="4876800"/>
            <a:ext cx="7124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1995 a 2017</a:t>
            </a:r>
          </a:p>
          <a:p>
            <a:endParaRPr lang="pt-BR" sz="2800" b="1" dirty="0"/>
          </a:p>
          <a:p>
            <a:r>
              <a:rPr lang="pt-BR" sz="2800" b="1" dirty="0" smtClean="0"/>
              <a:t>Tarifa Industrial: 134% acima da inflação</a:t>
            </a:r>
          </a:p>
          <a:p>
            <a:r>
              <a:rPr lang="pt-BR" sz="2800" b="1" dirty="0" smtClean="0"/>
              <a:t>Tarifa Residencial: 55% acima da inflação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98066" y="6413500"/>
            <a:ext cx="33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Instituto Ilumina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563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44956" y="108857"/>
            <a:ext cx="8549277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Eletrobrás: 7,6 GW médios no regime de cotas</a:t>
            </a:r>
          </a:p>
          <a:p>
            <a:r>
              <a:rPr lang="pt-BR" sz="2800" b="1" dirty="0" smtClean="0"/>
              <a:t>                     Comercializados a 40 R$/</a:t>
            </a:r>
            <a:r>
              <a:rPr lang="pt-BR" sz="2800" b="1" dirty="0" err="1" smtClean="0"/>
              <a:t>MWh</a:t>
            </a:r>
            <a:endParaRPr lang="pt-BR" sz="2800" b="1" dirty="0" smtClean="0"/>
          </a:p>
          <a:p>
            <a:endParaRPr lang="pt-BR" sz="2800" b="1" dirty="0"/>
          </a:p>
          <a:p>
            <a:r>
              <a:rPr lang="pt-BR" sz="2800" b="1" dirty="0" smtClean="0"/>
              <a:t>Com essa energia a 200R$/</a:t>
            </a:r>
            <a:r>
              <a:rPr lang="pt-BR" sz="2800" b="1" dirty="0" err="1" smtClean="0"/>
              <a:t>MWh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800" b="1" dirty="0" smtClean="0"/>
              <a:t>Impacto anual: R$ 13,2 bilhões</a:t>
            </a:r>
          </a:p>
          <a:p>
            <a:r>
              <a:rPr lang="pt-BR" sz="2800" b="1" dirty="0" smtClean="0"/>
              <a:t>Em 30 anos: R$ 396 bilhões</a:t>
            </a:r>
          </a:p>
          <a:p>
            <a:endParaRPr lang="pt-BR" sz="2800" b="1" dirty="0"/>
          </a:p>
          <a:p>
            <a:r>
              <a:rPr lang="pt-BR" sz="2800" b="1" dirty="0" err="1" smtClean="0"/>
              <a:t>Obs</a:t>
            </a:r>
            <a:r>
              <a:rPr lang="pt-BR" sz="2800" b="1" dirty="0" smtClean="0"/>
              <a:t>: Caso os demais agentes reivindiquem o mesmo benefício o impacto poderá ser de R$ 528 bilhões!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Sem falar nos R$ 28 bilhões da RBSE (Rede Básica dos Sistemas Existentes).</a:t>
            </a:r>
          </a:p>
          <a:p>
            <a:endParaRPr lang="pt-BR" sz="2800" b="1" dirty="0"/>
          </a:p>
          <a:p>
            <a:r>
              <a:rPr lang="pt-BR" sz="2800" b="1" dirty="0" smtClean="0"/>
              <a:t>TUDO ISSO POR 20 OU 30 R$ BILHÕES!!!!!</a:t>
            </a:r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/>
          </a:p>
          <a:p>
            <a:r>
              <a:rPr lang="pt-BR" sz="2800" b="1" dirty="0" smtClean="0"/>
              <a:t>Tarifa Industrial: 134% acima da inflação</a:t>
            </a:r>
          </a:p>
          <a:p>
            <a:r>
              <a:rPr lang="pt-BR" sz="2800" b="1" dirty="0" smtClean="0"/>
              <a:t>Tarifa Residencial: 55% acima da inflação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98066" y="6413500"/>
            <a:ext cx="33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Canal Energia / FIESP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534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2047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 elétrica e o Futuro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China já fala em proibir a venda de veículos a combustão.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Europa cada vez mais se defende a proibição de venda de veículos a combustão, como no caso da Noruega que colocou como meta o ano de 2025.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Motores elétricos tem eficiência da ordem de 90%.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Motores à gasolina tem eficiência da ordem de 35%.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/>
          <a:srcRect l="7345" t="15798" r="9200" b="8160"/>
          <a:stretch/>
        </p:blipFill>
        <p:spPr>
          <a:xfrm>
            <a:off x="2667000" y="3646984"/>
            <a:ext cx="6184900" cy="31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2047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novo modelo é possível</a:t>
            </a:r>
          </a:p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necessário.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 como um serviço público;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cooperativo ao invés de competitivo;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Valorização das energias renováveis;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Benefício da amortização compartilhado entre a modicidade tarifária e o financiamento da expansão;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Fortalecimento das empresas estatais, com foco na sustentabilidade e ação voltada aos projetos estruturantes;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doção do modelo de comprador único </a:t>
            </a:r>
            <a:r>
              <a:rPr lang="pt-BR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t-BR" sz="32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Buyer</a:t>
            </a:r>
            <a:r>
              <a:rPr lang="pt-BR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Remuneração pelo custo e pela disponibilidade da usina</a:t>
            </a:r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7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51932" y="44123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Obrigado!</a:t>
            </a:r>
          </a:p>
          <a:p>
            <a:pPr algn="ctr"/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9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30310" y="229428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energia elétrica é um produto qualquer?</a:t>
            </a: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Uma forma de transmitir e transformar energia;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produto  mais universalizado que existe;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substituível;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Brasil é basicamente um monopólio natural.</a:t>
            </a:r>
          </a:p>
          <a:p>
            <a:endParaRPr lang="pt-B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5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309871" y="540913"/>
            <a:ext cx="529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Matriz Elétrica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/>
          <a:srcRect l="15296" t="20268" r="48059" b="17768"/>
          <a:stretch/>
        </p:blipFill>
        <p:spPr>
          <a:xfrm>
            <a:off x="3128291" y="1248799"/>
            <a:ext cx="5656217" cy="537728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76954" y="6121400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Balanço Energético Nacional 2017 MME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66088" y="0"/>
            <a:ext cx="30353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Em 2009, 85% da energia consumida no Brasil foi de origem hidrelétrica;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Apenas Noruega e a província de Quebec no Canadá possuem tamanha dependência da Hidroeletricidade.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Obs.: Tanto em Quebec como na Noruega o Setor Elétrico é basicamente estatal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410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/>
          <a:srcRect l="64492" t="13839" r="2980" b="41339"/>
          <a:stretch/>
        </p:blipFill>
        <p:spPr>
          <a:xfrm>
            <a:off x="6262628" y="2276363"/>
            <a:ext cx="5833578" cy="45192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/>
          <a:srcRect l="28649" t="19553" r="30891" b="21696"/>
          <a:stretch/>
        </p:blipFill>
        <p:spPr>
          <a:xfrm>
            <a:off x="87748" y="112744"/>
            <a:ext cx="6102288" cy="49817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50854" y="4978277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Balanço Energético Nacional 2017 MME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65202" y="1103613"/>
            <a:ext cx="526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UHE</a:t>
            </a:r>
            <a:r>
              <a:rPr lang="pt-BR" b="1" dirty="0" smtClean="0"/>
              <a:t>                        </a:t>
            </a:r>
            <a:r>
              <a:rPr lang="pt-BR" sz="2400" b="1" dirty="0" smtClean="0"/>
              <a:t>APM</a:t>
            </a:r>
            <a:r>
              <a:rPr lang="pt-BR" b="1" dirty="0" smtClean="0"/>
              <a:t> (Aproveitamento Múltiplo) </a:t>
            </a:r>
            <a:endParaRPr lang="pt-BR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7615644" y="1211233"/>
            <a:ext cx="574767" cy="2464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/>
          <a:srcRect l="33992" t="35764" r="35554" b="23437"/>
          <a:stretch/>
        </p:blipFill>
        <p:spPr>
          <a:xfrm>
            <a:off x="51665" y="228600"/>
            <a:ext cx="5530498" cy="4165600"/>
          </a:xfrm>
          <a:prstGeom prst="rect">
            <a:avLst/>
          </a:prstGeom>
        </p:spPr>
      </p:pic>
      <p:pic>
        <p:nvPicPr>
          <p:cNvPr id="5" name="Picture 2" descr="Imagem do mapa do Serviço Público de Transmissão de Energia Elétrica no Bras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091336"/>
            <a:ext cx="5537746" cy="53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4394200"/>
            <a:ext cx="303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Setor Elétrico Brasileiro, Uma aventura Mercantil – Roberto D’</a:t>
            </a:r>
            <a:r>
              <a:rPr lang="pt-BR" b="1" dirty="0" err="1" smtClean="0"/>
              <a:t>Araujo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666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0310" y="2294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900" y="229428"/>
            <a:ext cx="11976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Características dos investimentos no setor elétrico</a:t>
            </a:r>
          </a:p>
          <a:p>
            <a:pPr algn="ctr"/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Investimentos intensivos em capital, principalmente na G&amp;T;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Investimentos em rede, favorecendo a coordenação em detrimento da competição;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Investimentos sujeitos a obrigações jurídicas de fornecimento;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Ocorrência de externalidades;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Uma única </a:t>
            </a: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firma é capaz de prover o mercado a um menor custo do que qualquer outra estrutura de </a:t>
            </a: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mercado.</a:t>
            </a:r>
            <a:endParaRPr lang="pt-B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0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8600" y="295942"/>
            <a:ext cx="11976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pouco de História</a:t>
            </a: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 flipV="1">
            <a:off x="977900" y="2489200"/>
            <a:ext cx="100203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3579" y="2119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1889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72240" y="2119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1945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27893" y="2119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1962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02457" y="2119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1992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023957" y="2119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2004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66909" y="2445693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Cláusula</a:t>
            </a:r>
          </a:p>
          <a:p>
            <a:r>
              <a:rPr lang="pt-BR" dirty="0"/>
              <a:t>d</a:t>
            </a:r>
            <a:r>
              <a:rPr lang="pt-BR" dirty="0" smtClean="0"/>
              <a:t>e Ouro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65558" y="248920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Código</a:t>
            </a:r>
          </a:p>
          <a:p>
            <a:r>
              <a:rPr lang="pt-BR" dirty="0" smtClean="0"/>
              <a:t>de águas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785196" y="1578874"/>
            <a:ext cx="82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CHESF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798365" y="1587323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Eletrobrás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12034" y="2627699"/>
            <a:ext cx="22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Itaipu, Tucuruí, Angra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241817" y="1196537"/>
            <a:ext cx="1574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Plano</a:t>
            </a:r>
          </a:p>
          <a:p>
            <a:pPr algn="ctr"/>
            <a:r>
              <a:rPr lang="pt-BR" dirty="0" smtClean="0"/>
              <a:t>Nacional de</a:t>
            </a:r>
          </a:p>
          <a:p>
            <a:pPr algn="ctr"/>
            <a:r>
              <a:rPr lang="pt-BR" dirty="0" smtClean="0"/>
              <a:t>Desestatização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463034" y="2627699"/>
            <a:ext cx="8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Apagão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937714" y="1473536"/>
            <a:ext cx="14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Lei 10.848</a:t>
            </a:r>
          </a:p>
          <a:p>
            <a:pPr algn="ctr"/>
            <a:r>
              <a:rPr lang="pt-BR" dirty="0" smtClean="0"/>
              <a:t>Modelo atual</a:t>
            </a:r>
          </a:p>
        </p:txBody>
      </p:sp>
      <p:cxnSp>
        <p:nvCxnSpPr>
          <p:cNvPr id="23" name="Conector Angulado 22"/>
          <p:cNvCxnSpPr/>
          <p:nvPr/>
        </p:nvCxnSpPr>
        <p:spPr>
          <a:xfrm rot="5400000">
            <a:off x="8085952" y="2758448"/>
            <a:ext cx="646331" cy="10783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7702457" y="3069953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Lei 9.074/95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705296" y="2484617"/>
            <a:ext cx="1343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Sto. Antônio</a:t>
            </a:r>
          </a:p>
          <a:p>
            <a:r>
              <a:rPr lang="pt-BR" dirty="0" smtClean="0"/>
              <a:t>Jirau</a:t>
            </a:r>
          </a:p>
          <a:p>
            <a:r>
              <a:rPr lang="pt-BR" dirty="0" smtClean="0"/>
              <a:t>Belo Monte 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 cstate="print"/>
          <a:srcRect l="18667" t="27431" r="25501" b="32986"/>
          <a:stretch/>
        </p:blipFill>
        <p:spPr>
          <a:xfrm>
            <a:off x="977900" y="3387953"/>
            <a:ext cx="10031291" cy="289560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9350328" y="6255175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Balanço Energético Nacional 2016 MME</a:t>
            </a:r>
            <a:endParaRPr lang="pt-BR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9888583" y="660980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930661" y="1023239"/>
            <a:ext cx="10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PRIVADO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988050" y="919537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ESTATIZAÇÃO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048159" y="919537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PRIVATIZAÇÃO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888583" y="91724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HÍBRIDO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5900" y="231050"/>
            <a:ext cx="119761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Reforma Neoliberal</a:t>
            </a: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Serviço Público                                   Mercado Competitivo</a:t>
            </a:r>
          </a:p>
          <a:p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Inspiração no modelo Inglês: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País plenamente desenvolvido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Território menor que o do estado de São Paulo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basicamente térmico (Carvão, Gás, Nuclear)</a:t>
            </a:r>
          </a:p>
          <a:p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3759200" y="2451100"/>
            <a:ext cx="3543300" cy="2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#10;A usina hidrelétrica de Tucuruí, no Rio Tocantins, no Pará, conta com reservatório, construído nos anos 70&#10;Foto: Divulga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79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30310" y="-96055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Reforma governo Lula</a:t>
            </a:r>
          </a:p>
          <a:p>
            <a:pPr algn="ctr"/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4000" b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BR" sz="40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31226"/>
              </p:ext>
            </p:extLst>
          </p:nvPr>
        </p:nvGraphicFramePr>
        <p:xfrm>
          <a:off x="0" y="529166"/>
          <a:ext cx="12192000" cy="624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498344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406629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63851390"/>
                    </a:ext>
                  </a:extLst>
                </a:gridCol>
              </a:tblGrid>
              <a:tr h="37517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Modelo Liberal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Modelo governo Lula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30176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Natureza da 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Mercantil.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modelo corrigiu os erros mais evidentes. Entretanto, ainda é adepto da filosofia mercantil, já que admite a existência de um mercado totalmente livre que já atinge cerca de 30% do total da energia consumida.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247778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Mercado Atacadista de Energia</a:t>
                      </a: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Ativo e indutor de investimentos futuros.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Na prática, manteve-se o mercado atacadista do modelo liberal, mas com restrições às distribuidoras no mercado regulado.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74818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Produção Independente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 dominante.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Manteve-se o produtor independente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52482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Planejamento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Indicativo.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Determinativo, mas ainda dependente do mercado.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22693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Licitação de novas usinas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Leilão pela menor tarifa.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Menor tarifa.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09770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Despacho Operativo das Usinas</a:t>
                      </a: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Por oferta de preço.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Por custo, mas com grandes crises nos critérios.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29541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Política Energética</a:t>
                      </a: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Definida pelo mercado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Metas pré-definidas para a exploração de energias alternativas e fortalecimento do modelo condominial do setor.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4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4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1037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Ikaro</dc:creator>
  <cp:lastModifiedBy>Ikaro</cp:lastModifiedBy>
  <cp:revision>51</cp:revision>
  <cp:lastPrinted>2017-10-24T10:51:05Z</cp:lastPrinted>
  <dcterms:created xsi:type="dcterms:W3CDTF">2017-09-16T12:59:03Z</dcterms:created>
  <dcterms:modified xsi:type="dcterms:W3CDTF">2017-10-24T11:27:01Z</dcterms:modified>
</cp:coreProperties>
</file>