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Lst>
  <p:notesMasterIdLst>
    <p:notesMasterId r:id="rId30"/>
  </p:notesMasterIdLst>
  <p:sldIdLst>
    <p:sldId id="256" r:id="rId3"/>
    <p:sldId id="326" r:id="rId4"/>
    <p:sldId id="501" r:id="rId5"/>
    <p:sldId id="284" r:id="rId6"/>
    <p:sldId id="328" r:id="rId7"/>
    <p:sldId id="331" r:id="rId8"/>
    <p:sldId id="338" r:id="rId9"/>
    <p:sldId id="339" r:id="rId10"/>
    <p:sldId id="279" r:id="rId11"/>
    <p:sldId id="258" r:id="rId12"/>
    <p:sldId id="500" r:id="rId13"/>
    <p:sldId id="499" r:id="rId14"/>
    <p:sldId id="333" r:id="rId15"/>
    <p:sldId id="334" r:id="rId16"/>
    <p:sldId id="506" r:id="rId17"/>
    <p:sldId id="335" r:id="rId18"/>
    <p:sldId id="262" r:id="rId19"/>
    <p:sldId id="508" r:id="rId20"/>
    <p:sldId id="264" r:id="rId21"/>
    <p:sldId id="265" r:id="rId22"/>
    <p:sldId id="308" r:id="rId23"/>
    <p:sldId id="270" r:id="rId24"/>
    <p:sldId id="357" r:id="rId25"/>
    <p:sldId id="509" r:id="rId26"/>
    <p:sldId id="510" r:id="rId27"/>
    <p:sldId id="354" r:id="rId28"/>
    <p:sldId id="281" r:id="rId2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97D"/>
    <a:srgbClr val="5058A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77" autoAdjust="0"/>
    <p:restoredTop sz="94660"/>
  </p:normalViewPr>
  <p:slideViewPr>
    <p:cSldViewPr snapToGrid="0">
      <p:cViewPr varScale="1">
        <p:scale>
          <a:sx n="92" d="100"/>
          <a:sy n="92" d="100"/>
        </p:scale>
        <p:origin x="7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7C286-8DC2-C441-A5D3-775E28107E2E}" type="datetimeFigureOut">
              <a:rPr lang="pt-BR" smtClean="0"/>
              <a:t>19/04/2024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t-BR"/>
              <a:t>Editar estilos de texto Mestre
Segundo nível
Terceiro nível
Quarto nível
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11801-FEB9-8845-8A4E-B24F7F78C831}" type="slidenum">
              <a:rPr lang="pt-BR" smtClean="0"/>
              <a:t>‹nº›</a:t>
            </a:fld>
            <a:endParaRPr lang="pt-BR"/>
          </a:p>
        </p:txBody>
      </p:sp>
    </p:spTree>
    <p:extLst>
      <p:ext uri="{BB962C8B-B14F-4D97-AF65-F5344CB8AC3E}">
        <p14:creationId xmlns:p14="http://schemas.microsoft.com/office/powerpoint/2010/main" val="31210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More than 80% of children with a neural tube defect can be detected by maternal serum AFP screening before birth (Brock and Sutcliffe, 1972). Although the determination of amniotic ﬂuid acetylcholinesterase can be helpful, ultrasound examination is the method of choice for the diagnosis of neural tube defects. </a:t>
            </a:r>
            <a:endParaRPr lang="pt-BR" dirty="0"/>
          </a:p>
        </p:txBody>
      </p:sp>
    </p:spTree>
    <p:extLst>
      <p:ext uri="{BB962C8B-B14F-4D97-AF65-F5344CB8AC3E}">
        <p14:creationId xmlns:p14="http://schemas.microsoft.com/office/powerpoint/2010/main" val="72833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a:t>
            </a:r>
            <a:r>
              <a:rPr lang="pt-BR" dirty="0" err="1"/>
              <a:t>cromossomopatia</a:t>
            </a:r>
            <a:r>
              <a:rPr lang="pt-BR" dirty="0"/>
              <a:t> mais frequentemente associada – T18</a:t>
            </a:r>
          </a:p>
          <a:p>
            <a:r>
              <a:rPr lang="pt-BR" dirty="0"/>
              <a:t>Em geral, quanto mais baixo o defeito melhor o prognóstico.</a:t>
            </a:r>
          </a:p>
        </p:txBody>
      </p:sp>
    </p:spTree>
    <p:extLst>
      <p:ext uri="{BB962C8B-B14F-4D97-AF65-F5344CB8AC3E}">
        <p14:creationId xmlns:p14="http://schemas.microsoft.com/office/powerpoint/2010/main" val="358111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100% nível torácico necessita de shunt</a:t>
            </a:r>
          </a:p>
          <a:p>
            <a:r>
              <a:rPr lang="pt-BR" dirty="0"/>
              <a:t>88% lombar</a:t>
            </a:r>
          </a:p>
          <a:p>
            <a:r>
              <a:rPr lang="pt-BR" dirty="0"/>
              <a:t>68% sacral</a:t>
            </a:r>
          </a:p>
        </p:txBody>
      </p:sp>
    </p:spTree>
    <p:extLst>
      <p:ext uri="{BB962C8B-B14F-4D97-AF65-F5344CB8AC3E}">
        <p14:creationId xmlns:p14="http://schemas.microsoft.com/office/powerpoint/2010/main" val="898684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096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38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A86D3AE-015E-4BFE-9E4D-F1F82D4FA5DD}"/>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8546D0F0-7821-428D-906C-657730024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0FDFD498-1A55-4ADA-87CF-294129D26BC3}"/>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5" name="Espaço Reservado para Rodapé 4">
            <a:extLst>
              <a:ext uri="{FF2B5EF4-FFF2-40B4-BE49-F238E27FC236}">
                <a16:creationId xmlns:a16="http://schemas.microsoft.com/office/drawing/2014/main" xmlns="" id="{6936317F-1A09-49ED-8060-47513B31051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E14C2E17-E413-4CAA-814C-B90797E5328F}"/>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3735763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6620CCF-B9F5-4F37-9A84-CAFD8B88E1E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8EADB6E4-FCD4-49D0-B570-3E45633F2004}"/>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D73D1A7D-CCA1-4B98-B5DA-FAC7BF19C812}"/>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5" name="Espaço Reservado para Rodapé 4">
            <a:extLst>
              <a:ext uri="{FF2B5EF4-FFF2-40B4-BE49-F238E27FC236}">
                <a16:creationId xmlns:a16="http://schemas.microsoft.com/office/drawing/2014/main" xmlns="" id="{04D1AF75-5398-4220-8771-C4DA91DDEDA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A1313A00-B5EA-4A35-963E-0BCC434AE56E}"/>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1098172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EAD9B24B-EE6E-4F16-9D13-29C1D54BD9A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3E6E82D5-2E39-463E-87BF-4BA3FF8AFBBC}"/>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19E7D2F2-78D0-4AB0-B257-782067A96337}"/>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5" name="Espaço Reservado para Rodapé 4">
            <a:extLst>
              <a:ext uri="{FF2B5EF4-FFF2-40B4-BE49-F238E27FC236}">
                <a16:creationId xmlns:a16="http://schemas.microsoft.com/office/drawing/2014/main" xmlns="" id="{5D43A6AA-B3FA-4B25-8A56-5D257FEB713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9CC1C082-95F1-4E43-877D-14CEBA427725}"/>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3627877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22" name="Shape 22"/>
          <p:cNvSpPr/>
          <p:nvPr/>
        </p:nvSpPr>
        <p:spPr>
          <a:xfrm>
            <a:off x="-59532" y="-44648"/>
            <a:ext cx="12311063" cy="705445"/>
          </a:xfrm>
          <a:prstGeom prst="rect">
            <a:avLst/>
          </a:prstGeom>
          <a:solidFill>
            <a:srgbClr val="3B497D"/>
          </a:solidFill>
          <a:ln w="12700">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3" name="Shape 23"/>
          <p:cNvSpPr>
            <a:spLocks noGrp="1"/>
          </p:cNvSpPr>
          <p:nvPr>
            <p:ph type="title"/>
          </p:nvPr>
        </p:nvSpPr>
        <p:spPr>
          <a:xfrm>
            <a:off x="1190625" y="678656"/>
            <a:ext cx="9810750" cy="1214438"/>
          </a:xfrm>
          <a:prstGeom prst="rect">
            <a:avLst/>
          </a:prstGeom>
        </p:spPr>
        <p:txBody>
          <a:bodyPr/>
          <a:lstStyle>
            <a:lvl1pPr>
              <a:defRPr>
                <a:solidFill>
                  <a:srgbClr val="3B497D"/>
                </a:solidFill>
              </a:defRPr>
            </a:lvl1pPr>
          </a:lstStyle>
          <a:p>
            <a:r>
              <a:t>Texto do Título</a:t>
            </a:r>
          </a:p>
        </p:txBody>
      </p:sp>
      <p:sp>
        <p:nvSpPr>
          <p:cNvPr id="24" name="Shape 24"/>
          <p:cNvSpPr>
            <a:spLocks noGrp="1"/>
          </p:cNvSpPr>
          <p:nvPr>
            <p:ph type="body" idx="1"/>
          </p:nvPr>
        </p:nvSpPr>
        <p:spPr>
          <a:xfrm>
            <a:off x="1190625" y="1946672"/>
            <a:ext cx="9810750"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Nível de Corpo Um</a:t>
            </a:r>
          </a:p>
          <a:p>
            <a:pPr lvl="1"/>
            <a:r>
              <a:t>Nível de Corpo Dois</a:t>
            </a:r>
          </a:p>
          <a:p>
            <a:pPr lvl="2"/>
            <a:r>
              <a:t>Nível de Corpo Três</a:t>
            </a:r>
          </a:p>
          <a:p>
            <a:pPr lvl="3"/>
            <a:r>
              <a:t>Nível de Corpo Quatro</a:t>
            </a:r>
          </a:p>
          <a:p>
            <a:pPr lvl="4"/>
            <a:r>
              <a:t>Nível de Corpo Cinco</a:t>
            </a:r>
          </a:p>
        </p:txBody>
      </p:sp>
      <p:pic>
        <p:nvPicPr>
          <p:cNvPr id="25" name="Especialização Medicina Materno Fetal - Logo.jpg"/>
          <p:cNvPicPr>
            <a:picLocks noChangeAspect="1"/>
          </p:cNvPicPr>
          <p:nvPr/>
        </p:nvPicPr>
        <p:blipFill>
          <a:blip r:embed="rId2"/>
          <a:srcRect l="14661" t="25062" r="14661" b="26065"/>
          <a:stretch>
            <a:fillRect/>
          </a:stretch>
        </p:blipFill>
        <p:spPr>
          <a:xfrm>
            <a:off x="9440030" y="5298167"/>
            <a:ext cx="2680533" cy="1390170"/>
          </a:xfrm>
          <a:prstGeom prst="rect">
            <a:avLst/>
          </a:prstGeom>
          <a:ln w="12700">
            <a:miter lim="400000"/>
          </a:ln>
        </p:spPr>
      </p:pic>
      <p:sp>
        <p:nvSpPr>
          <p:cNvPr id="26" name="Shape 2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2117513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ítulo e Marcadores">
    <p:spTree>
      <p:nvGrpSpPr>
        <p:cNvPr id="1" name=""/>
        <p:cNvGrpSpPr/>
        <p:nvPr/>
      </p:nvGrpSpPr>
      <p:grpSpPr>
        <a:xfrm>
          <a:off x="0" y="0"/>
          <a:ext cx="0" cy="0"/>
          <a:chOff x="0" y="0"/>
          <a:chExt cx="0" cy="0"/>
        </a:xfrm>
      </p:grpSpPr>
      <p:sp>
        <p:nvSpPr>
          <p:cNvPr id="22" name="Shape 22"/>
          <p:cNvSpPr/>
          <p:nvPr/>
        </p:nvSpPr>
        <p:spPr>
          <a:xfrm>
            <a:off x="-59532" y="-44648"/>
            <a:ext cx="12311063" cy="705445"/>
          </a:xfrm>
          <a:prstGeom prst="rect">
            <a:avLst/>
          </a:prstGeom>
          <a:solidFill>
            <a:srgbClr val="3B497D"/>
          </a:solidFill>
          <a:ln w="12700">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defRPr>
            </a:pPr>
            <a:endParaRPr sz="2812"/>
          </a:p>
        </p:txBody>
      </p:sp>
      <p:sp>
        <p:nvSpPr>
          <p:cNvPr id="23" name="Shape 23"/>
          <p:cNvSpPr>
            <a:spLocks noGrp="1"/>
          </p:cNvSpPr>
          <p:nvPr>
            <p:ph type="title"/>
          </p:nvPr>
        </p:nvSpPr>
        <p:spPr>
          <a:xfrm>
            <a:off x="1190625" y="678656"/>
            <a:ext cx="9810750" cy="1214438"/>
          </a:xfrm>
          <a:prstGeom prst="rect">
            <a:avLst/>
          </a:prstGeom>
        </p:spPr>
        <p:txBody>
          <a:bodyPr/>
          <a:lstStyle>
            <a:lvl1pPr>
              <a:defRPr>
                <a:solidFill>
                  <a:srgbClr val="3B497D"/>
                </a:solidFill>
              </a:defRPr>
            </a:lvl1pPr>
          </a:lstStyle>
          <a:p>
            <a:r>
              <a:t>Texto do Título</a:t>
            </a:r>
          </a:p>
        </p:txBody>
      </p:sp>
      <p:sp>
        <p:nvSpPr>
          <p:cNvPr id="24" name="Shape 24"/>
          <p:cNvSpPr>
            <a:spLocks noGrp="1"/>
          </p:cNvSpPr>
          <p:nvPr>
            <p:ph type="body" idx="1"/>
          </p:nvPr>
        </p:nvSpPr>
        <p:spPr>
          <a:xfrm>
            <a:off x="1190625" y="1946672"/>
            <a:ext cx="9810750"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Nível de Corpo Um</a:t>
            </a:r>
          </a:p>
          <a:p>
            <a:pPr lvl="1"/>
            <a:r>
              <a:t>Nível de Corpo Dois</a:t>
            </a:r>
          </a:p>
          <a:p>
            <a:pPr lvl="2"/>
            <a:r>
              <a:t>Nível de Corpo Três</a:t>
            </a:r>
          </a:p>
          <a:p>
            <a:pPr lvl="3"/>
            <a:r>
              <a:t>Nível de Corpo Quatro</a:t>
            </a:r>
          </a:p>
          <a:p>
            <a:pPr lvl="4"/>
            <a:r>
              <a:t>Nível de Corpo Cinco</a:t>
            </a:r>
          </a:p>
        </p:txBody>
      </p:sp>
      <p:pic>
        <p:nvPicPr>
          <p:cNvPr id="25" name="Especialização Medicina Materno Fetal - Logo.jpg"/>
          <p:cNvPicPr>
            <a:picLocks noChangeAspect="1"/>
          </p:cNvPicPr>
          <p:nvPr/>
        </p:nvPicPr>
        <p:blipFill>
          <a:blip r:embed="rId2"/>
          <a:srcRect l="14661" t="25062" r="14661" b="26065"/>
          <a:stretch>
            <a:fillRect/>
          </a:stretch>
        </p:blipFill>
        <p:spPr>
          <a:xfrm>
            <a:off x="9440030" y="5298167"/>
            <a:ext cx="2680533" cy="1390170"/>
          </a:xfrm>
          <a:prstGeom prst="rect">
            <a:avLst/>
          </a:prstGeom>
          <a:ln w="12700">
            <a:miter lim="400000"/>
          </a:ln>
        </p:spPr>
      </p:pic>
      <p:sp>
        <p:nvSpPr>
          <p:cNvPr id="26" name="Shape 2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425287904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ítulo e Marcadores - 2 Colunas">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r>
              <a:t>Texto do Título</a:t>
            </a:r>
          </a:p>
        </p:txBody>
      </p:sp>
      <p:sp>
        <p:nvSpPr>
          <p:cNvPr id="34" name="Shape 34"/>
          <p:cNvSpPr>
            <a:spLocks noGrp="1"/>
          </p:cNvSpPr>
          <p:nvPr>
            <p:ph type="body" idx="1"/>
          </p:nvPr>
        </p:nvSpPr>
        <p:spPr>
          <a:xfrm>
            <a:off x="1190625" y="1946672"/>
            <a:ext cx="9810750" cy="4018359"/>
          </a:xfrm>
          <a:prstGeom prst="rect">
            <a:avLst/>
          </a:prstGeom>
        </p:spPr>
        <p:txBody>
          <a:bodyPr numCol="2" spcCol="523240" anchor="t"/>
          <a:lstStyle>
            <a:lvl1pPr marL="571002" indent="-347767">
              <a:spcBef>
                <a:spcPts val="2672"/>
              </a:spcBef>
              <a:defRPr sz="2250"/>
            </a:lvl1pPr>
            <a:lvl2pPr marL="883530"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35" name="Shape 3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7592551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Marcadores">
    <p:spTree>
      <p:nvGrpSpPr>
        <p:cNvPr id="1" name=""/>
        <p:cNvGrpSpPr/>
        <p:nvPr/>
      </p:nvGrpSpPr>
      <p:grpSpPr>
        <a:xfrm>
          <a:off x="0" y="0"/>
          <a:ext cx="0" cy="0"/>
          <a:chOff x="0" y="0"/>
          <a:chExt cx="0" cy="0"/>
        </a:xfrm>
      </p:grpSpPr>
      <p:sp>
        <p:nvSpPr>
          <p:cNvPr id="42" name="Shape 42"/>
          <p:cNvSpPr>
            <a:spLocks noGrp="1"/>
          </p:cNvSpPr>
          <p:nvPr>
            <p:ph type="body" idx="1"/>
          </p:nvPr>
        </p:nvSpPr>
        <p:spPr>
          <a:prstGeom prst="rect">
            <a:avLst/>
          </a:prstGeom>
        </p:spPr>
        <p:txBody>
          <a:bodyPr/>
          <a:lstStyle/>
          <a:p>
            <a:r>
              <a:t>Nível de Corpo Um</a:t>
            </a:r>
          </a:p>
          <a:p>
            <a:pPr lvl="1"/>
            <a:r>
              <a:t>Nível de Corpo Dois</a:t>
            </a:r>
          </a:p>
          <a:p>
            <a:pPr lvl="2"/>
            <a:r>
              <a:t>Nível de Corpo Três</a:t>
            </a:r>
          </a:p>
          <a:p>
            <a:pPr lvl="3"/>
            <a:r>
              <a:t>Nível de Corpo Quatro</a:t>
            </a:r>
          </a:p>
          <a:p>
            <a:pPr lvl="4"/>
            <a:r>
              <a:t>Nível de Corpo Cinco</a:t>
            </a:r>
          </a:p>
        </p:txBody>
      </p:sp>
      <p:sp>
        <p:nvSpPr>
          <p:cNvPr id="43" name="Shape 43"/>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2884550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ítulo - Acima">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Texto do Título</a:t>
            </a:r>
          </a:p>
        </p:txBody>
      </p:sp>
      <p:sp>
        <p:nvSpPr>
          <p:cNvPr id="58" name="Shape 58"/>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82779156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ítulo - Centro">
    <p:spTree>
      <p:nvGrpSpPr>
        <p:cNvPr id="1" name=""/>
        <p:cNvGrpSpPr/>
        <p:nvPr/>
      </p:nvGrpSpPr>
      <p:grpSpPr>
        <a:xfrm>
          <a:off x="0" y="0"/>
          <a:ext cx="0" cy="0"/>
          <a:chOff x="0" y="0"/>
          <a:chExt cx="0" cy="0"/>
        </a:xfrm>
      </p:grpSpPr>
      <p:sp>
        <p:nvSpPr>
          <p:cNvPr id="65" name="Shape 65"/>
          <p:cNvSpPr>
            <a:spLocks noGrp="1"/>
          </p:cNvSpPr>
          <p:nvPr>
            <p:ph type="title"/>
          </p:nvPr>
        </p:nvSpPr>
        <p:spPr>
          <a:xfrm>
            <a:off x="1190625" y="2089547"/>
            <a:ext cx="9810750" cy="2678906"/>
          </a:xfrm>
          <a:prstGeom prst="rect">
            <a:avLst/>
          </a:prstGeom>
        </p:spPr>
        <p:txBody>
          <a:bodyPr/>
          <a:lstStyle/>
          <a:p>
            <a:r>
              <a:t>Texto do Título</a:t>
            </a:r>
          </a:p>
        </p:txBody>
      </p:sp>
      <p:sp>
        <p:nvSpPr>
          <p:cNvPr id="66" name="Shape 66"/>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66810449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Foto - Horizontal">
    <p:spTree>
      <p:nvGrpSpPr>
        <p:cNvPr id="1" name=""/>
        <p:cNvGrpSpPr/>
        <p:nvPr/>
      </p:nvGrpSpPr>
      <p:grpSpPr>
        <a:xfrm>
          <a:off x="0" y="0"/>
          <a:ext cx="0" cy="0"/>
          <a:chOff x="0" y="0"/>
          <a:chExt cx="0" cy="0"/>
        </a:xfrm>
      </p:grpSpPr>
      <p:sp>
        <p:nvSpPr>
          <p:cNvPr id="73" name="Shape 73"/>
          <p:cNvSpPr>
            <a:spLocks noGrp="1"/>
          </p:cNvSpPr>
          <p:nvPr>
            <p:ph type="pic" sz="half" idx="13"/>
          </p:nvPr>
        </p:nvSpPr>
        <p:spPr>
          <a:xfrm>
            <a:off x="2286000" y="1151930"/>
            <a:ext cx="7620000" cy="3205758"/>
          </a:xfrm>
          <a:prstGeom prst="rect">
            <a:avLst/>
          </a:prstGeom>
        </p:spPr>
        <p:txBody>
          <a:bodyPr lIns="91439" tIns="45719" rIns="91439" bIns="45719" anchor="t"/>
          <a:lstStyle/>
          <a:p>
            <a:endParaRPr/>
          </a:p>
        </p:txBody>
      </p:sp>
      <p:sp>
        <p:nvSpPr>
          <p:cNvPr id="74" name="Shape 74"/>
          <p:cNvSpPr>
            <a:spLocks noGrp="1"/>
          </p:cNvSpPr>
          <p:nvPr>
            <p:ph type="title"/>
          </p:nvPr>
        </p:nvSpPr>
        <p:spPr>
          <a:xfrm>
            <a:off x="1190625" y="5179219"/>
            <a:ext cx="9810750" cy="1196578"/>
          </a:xfrm>
          <a:prstGeom prst="rect">
            <a:avLst/>
          </a:prstGeom>
        </p:spPr>
        <p:txBody>
          <a:bodyPr/>
          <a:lstStyle/>
          <a:p>
            <a:r>
              <a:t>Texto do Título</a:t>
            </a:r>
          </a:p>
        </p:txBody>
      </p:sp>
      <p:sp>
        <p:nvSpPr>
          <p:cNvPr id="75" name="Shape 75"/>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77864890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Foto - Reflexo Horizontal">
    <p:spTree>
      <p:nvGrpSpPr>
        <p:cNvPr id="1" name=""/>
        <p:cNvGrpSpPr/>
        <p:nvPr/>
      </p:nvGrpSpPr>
      <p:grpSpPr>
        <a:xfrm>
          <a:off x="0" y="0"/>
          <a:ext cx="0" cy="0"/>
          <a:chOff x="0" y="0"/>
          <a:chExt cx="0" cy="0"/>
        </a:xfrm>
      </p:grpSpPr>
      <p:sp>
        <p:nvSpPr>
          <p:cNvPr id="82" name="Shape 82"/>
          <p:cNvSpPr>
            <a:spLocks noGrp="1"/>
          </p:cNvSpPr>
          <p:nvPr>
            <p:ph type="pic" sz="half" idx="13"/>
          </p:nvPr>
        </p:nvSpPr>
        <p:spPr>
          <a:xfrm>
            <a:off x="2286000" y="1151930"/>
            <a:ext cx="7620000" cy="3205758"/>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83" name="Shape 83"/>
          <p:cNvSpPr>
            <a:spLocks noGrp="1"/>
          </p:cNvSpPr>
          <p:nvPr>
            <p:ph type="title"/>
          </p:nvPr>
        </p:nvSpPr>
        <p:spPr>
          <a:xfrm>
            <a:off x="1190625" y="5179219"/>
            <a:ext cx="9810750" cy="1196578"/>
          </a:xfrm>
          <a:prstGeom prst="rect">
            <a:avLst/>
          </a:prstGeom>
        </p:spPr>
        <p:txBody>
          <a:bodyPr/>
          <a:lstStyle/>
          <a:p>
            <a:r>
              <a:t>Texto do Título</a:t>
            </a:r>
          </a:p>
        </p:txBody>
      </p:sp>
      <p:sp>
        <p:nvSpPr>
          <p:cNvPr id="84" name="Shape 8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00733423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E93A936-454F-42DB-9269-0BF8D3C3663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38ADD80E-E9B9-4724-9EF4-0F5FD4A4FF93}"/>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8AFD118D-D476-42FD-9E0A-2D1FAF9F865E}"/>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5" name="Espaço Reservado para Rodapé 4">
            <a:extLst>
              <a:ext uri="{FF2B5EF4-FFF2-40B4-BE49-F238E27FC236}">
                <a16:creationId xmlns:a16="http://schemas.microsoft.com/office/drawing/2014/main" xmlns="" id="{34A5C39E-C8F6-4815-BF8F-4A493CD7157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2C9A671A-087E-4554-92CF-001D5CFAD4AC}"/>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1090832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Foto - Vertical">
    <p:spTree>
      <p:nvGrpSpPr>
        <p:cNvPr id="1" name=""/>
        <p:cNvGrpSpPr/>
        <p:nvPr/>
      </p:nvGrpSpPr>
      <p:grpSpPr>
        <a:xfrm>
          <a:off x="0" y="0"/>
          <a:ext cx="0" cy="0"/>
          <a:chOff x="0" y="0"/>
          <a:chExt cx="0" cy="0"/>
        </a:xfrm>
      </p:grpSpPr>
      <p:sp>
        <p:nvSpPr>
          <p:cNvPr id="91" name="Shape 91"/>
          <p:cNvSpPr>
            <a:spLocks noGrp="1"/>
          </p:cNvSpPr>
          <p:nvPr>
            <p:ph type="pic" sz="quarter" idx="13"/>
          </p:nvPr>
        </p:nvSpPr>
        <p:spPr>
          <a:xfrm>
            <a:off x="6679406" y="1384101"/>
            <a:ext cx="3952875" cy="3955852"/>
          </a:xfrm>
          <a:prstGeom prst="rect">
            <a:avLst/>
          </a:prstGeom>
        </p:spPr>
        <p:txBody>
          <a:bodyPr lIns="91439" tIns="45719" rIns="91439" bIns="45719" anchor="t"/>
          <a:lstStyle/>
          <a:p>
            <a:endParaRPr/>
          </a:p>
        </p:txBody>
      </p:sp>
      <p:sp>
        <p:nvSpPr>
          <p:cNvPr id="92" name="Shape 92"/>
          <p:cNvSpPr>
            <a:spLocks noGrp="1"/>
          </p:cNvSpPr>
          <p:nvPr>
            <p:ph type="title"/>
          </p:nvPr>
        </p:nvSpPr>
        <p:spPr>
          <a:xfrm>
            <a:off x="595312" y="991195"/>
            <a:ext cx="5500688" cy="2321719"/>
          </a:xfrm>
          <a:prstGeom prst="rect">
            <a:avLst/>
          </a:prstGeom>
        </p:spPr>
        <p:txBody>
          <a:bodyPr anchor="b"/>
          <a:lstStyle>
            <a:lvl1pPr>
              <a:defRPr sz="4922"/>
            </a:lvl1pPr>
          </a:lstStyle>
          <a:p>
            <a:r>
              <a:t>Texto do Título</a:t>
            </a:r>
          </a:p>
        </p:txBody>
      </p:sp>
      <p:sp>
        <p:nvSpPr>
          <p:cNvPr id="93" name="Shape 93"/>
          <p:cNvSpPr>
            <a:spLocks noGrp="1"/>
          </p:cNvSpPr>
          <p:nvPr>
            <p:ph type="body" sz="quarter" idx="1"/>
          </p:nvPr>
        </p:nvSpPr>
        <p:spPr>
          <a:xfrm>
            <a:off x="595312" y="3366492"/>
            <a:ext cx="5500688" cy="2321719"/>
          </a:xfrm>
          <a:prstGeom prst="rect">
            <a:avLst/>
          </a:prstGeom>
        </p:spPr>
        <p:txBody>
          <a:bodyPr anchor="t"/>
          <a:lstStyle>
            <a:lvl1pPr marL="0" indent="0" algn="ctr">
              <a:spcBef>
                <a:spcPts val="0"/>
              </a:spcBef>
              <a:buSzTx/>
              <a:buNone/>
              <a:defRPr sz="2391"/>
            </a:lvl1pPr>
            <a:lvl2pPr marL="0" indent="0" algn="ctr">
              <a:spcBef>
                <a:spcPts val="0"/>
              </a:spcBef>
              <a:buSzTx/>
              <a:buNone/>
              <a:defRPr sz="2391"/>
            </a:lvl2pPr>
            <a:lvl3pPr marL="0" indent="0" algn="ctr">
              <a:spcBef>
                <a:spcPts val="0"/>
              </a:spcBef>
              <a:buSzTx/>
              <a:buNone/>
              <a:defRPr sz="2391"/>
            </a:lvl3pPr>
            <a:lvl4pPr marL="0" indent="0" algn="ctr">
              <a:spcBef>
                <a:spcPts val="0"/>
              </a:spcBef>
              <a:buSzTx/>
              <a:buNone/>
              <a:defRPr sz="2391"/>
            </a:lvl4pPr>
            <a:lvl5pPr marL="0" indent="0" algn="ctr">
              <a:spcBef>
                <a:spcPts val="0"/>
              </a:spcBef>
              <a:buSzTx/>
              <a:buNone/>
              <a:defRPr sz="2391"/>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94" name="Shape 9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85239929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Foto - Reflexo Vertical">
    <p:spTree>
      <p:nvGrpSpPr>
        <p:cNvPr id="1" name=""/>
        <p:cNvGrpSpPr/>
        <p:nvPr/>
      </p:nvGrpSpPr>
      <p:grpSpPr>
        <a:xfrm>
          <a:off x="0" y="0"/>
          <a:ext cx="0" cy="0"/>
          <a:chOff x="0" y="0"/>
          <a:chExt cx="0" cy="0"/>
        </a:xfrm>
      </p:grpSpPr>
      <p:sp>
        <p:nvSpPr>
          <p:cNvPr id="101" name="Shape 101"/>
          <p:cNvSpPr>
            <a:spLocks noGrp="1"/>
          </p:cNvSpPr>
          <p:nvPr>
            <p:ph type="pic" sz="quarter" idx="13"/>
          </p:nvPr>
        </p:nvSpPr>
        <p:spPr>
          <a:xfrm>
            <a:off x="6679406" y="1384101"/>
            <a:ext cx="3952875" cy="3955852"/>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102" name="Shape 102"/>
          <p:cNvSpPr>
            <a:spLocks noGrp="1"/>
          </p:cNvSpPr>
          <p:nvPr>
            <p:ph type="title"/>
          </p:nvPr>
        </p:nvSpPr>
        <p:spPr>
          <a:xfrm>
            <a:off x="595312" y="991195"/>
            <a:ext cx="5500688" cy="2321719"/>
          </a:xfrm>
          <a:prstGeom prst="rect">
            <a:avLst/>
          </a:prstGeom>
        </p:spPr>
        <p:txBody>
          <a:bodyPr anchor="b"/>
          <a:lstStyle>
            <a:lvl1pPr>
              <a:defRPr sz="4922"/>
            </a:lvl1pPr>
          </a:lstStyle>
          <a:p>
            <a:r>
              <a:t>Texto do Título</a:t>
            </a:r>
          </a:p>
        </p:txBody>
      </p:sp>
      <p:sp>
        <p:nvSpPr>
          <p:cNvPr id="103" name="Shape 103"/>
          <p:cNvSpPr>
            <a:spLocks noGrp="1"/>
          </p:cNvSpPr>
          <p:nvPr>
            <p:ph type="body" sz="quarter" idx="1"/>
          </p:nvPr>
        </p:nvSpPr>
        <p:spPr>
          <a:xfrm>
            <a:off x="595312" y="3366492"/>
            <a:ext cx="5500688" cy="2321719"/>
          </a:xfrm>
          <a:prstGeom prst="rect">
            <a:avLst/>
          </a:prstGeom>
        </p:spPr>
        <p:txBody>
          <a:bodyPr anchor="t"/>
          <a:lstStyle>
            <a:lvl1pPr marL="0" indent="0" algn="ctr">
              <a:spcBef>
                <a:spcPts val="0"/>
              </a:spcBef>
              <a:buSzTx/>
              <a:buNone/>
              <a:defRPr sz="2391"/>
            </a:lvl1pPr>
            <a:lvl2pPr marL="0" indent="0" algn="ctr">
              <a:spcBef>
                <a:spcPts val="0"/>
              </a:spcBef>
              <a:buSzTx/>
              <a:buNone/>
              <a:defRPr sz="2391"/>
            </a:lvl2pPr>
            <a:lvl3pPr marL="0" indent="0" algn="ctr">
              <a:spcBef>
                <a:spcPts val="0"/>
              </a:spcBef>
              <a:buSzTx/>
              <a:buNone/>
              <a:defRPr sz="2391"/>
            </a:lvl3pPr>
            <a:lvl4pPr marL="0" indent="0" algn="ctr">
              <a:spcBef>
                <a:spcPts val="0"/>
              </a:spcBef>
              <a:buSzTx/>
              <a:buNone/>
              <a:defRPr sz="2391"/>
            </a:lvl4pPr>
            <a:lvl5pPr marL="0" indent="0" algn="ctr">
              <a:spcBef>
                <a:spcPts val="0"/>
              </a:spcBef>
              <a:buSzTx/>
              <a:buNone/>
              <a:defRPr sz="2391"/>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04" name="Shape 10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4910774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ítulo, Marcadores e Foto">
    <p:spTree>
      <p:nvGrpSpPr>
        <p:cNvPr id="1" name=""/>
        <p:cNvGrpSpPr/>
        <p:nvPr/>
      </p:nvGrpSpPr>
      <p:grpSpPr>
        <a:xfrm>
          <a:off x="0" y="0"/>
          <a:ext cx="0" cy="0"/>
          <a:chOff x="0" y="0"/>
          <a:chExt cx="0" cy="0"/>
        </a:xfrm>
      </p:grpSpPr>
      <p:sp>
        <p:nvSpPr>
          <p:cNvPr id="111" name="Shape 111"/>
          <p:cNvSpPr>
            <a:spLocks noGrp="1"/>
          </p:cNvSpPr>
          <p:nvPr>
            <p:ph type="pic" sz="quarter" idx="13"/>
          </p:nvPr>
        </p:nvSpPr>
        <p:spPr>
          <a:xfrm>
            <a:off x="6727031" y="2027039"/>
            <a:ext cx="3845719" cy="3848695"/>
          </a:xfrm>
          <a:prstGeom prst="rect">
            <a:avLst/>
          </a:prstGeom>
        </p:spPr>
        <p:txBody>
          <a:bodyPr lIns="91439" tIns="45719" rIns="91439" bIns="45719" anchor="t"/>
          <a:lstStyle/>
          <a:p>
            <a:endParaRPr/>
          </a:p>
        </p:txBody>
      </p:sp>
      <p:sp>
        <p:nvSpPr>
          <p:cNvPr id="112" name="Shape 112"/>
          <p:cNvSpPr>
            <a:spLocks noGrp="1"/>
          </p:cNvSpPr>
          <p:nvPr>
            <p:ph type="title"/>
          </p:nvPr>
        </p:nvSpPr>
        <p:spPr>
          <a:prstGeom prst="rect">
            <a:avLst/>
          </a:prstGeom>
        </p:spPr>
        <p:txBody>
          <a:bodyPr/>
          <a:lstStyle/>
          <a:p>
            <a:r>
              <a:t>Texto do Título</a:t>
            </a:r>
          </a:p>
        </p:txBody>
      </p:sp>
      <p:sp>
        <p:nvSpPr>
          <p:cNvPr id="113" name="Shape 113"/>
          <p:cNvSpPr>
            <a:spLocks noGrp="1"/>
          </p:cNvSpPr>
          <p:nvPr>
            <p:ph type="body" sz="half" idx="1"/>
          </p:nvPr>
        </p:nvSpPr>
        <p:spPr>
          <a:xfrm>
            <a:off x="1190625" y="1946672"/>
            <a:ext cx="4726781" cy="4018359"/>
          </a:xfrm>
          <a:prstGeom prst="rect">
            <a:avLst/>
          </a:prstGeom>
        </p:spPr>
        <p:txBody>
          <a:bodyPr/>
          <a:lstStyle>
            <a:lvl1pPr marL="571002" indent="-347767">
              <a:spcBef>
                <a:spcPts val="2672"/>
              </a:spcBef>
              <a:defRPr sz="2250"/>
            </a:lvl1pPr>
            <a:lvl2pPr marL="883530"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14" name="Shape 114"/>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128844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ítulo e Marcadores - Esquerda">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r>
              <a:t>Texto do Título</a:t>
            </a:r>
          </a:p>
        </p:txBody>
      </p:sp>
      <p:sp>
        <p:nvSpPr>
          <p:cNvPr id="122" name="Shape 122"/>
          <p:cNvSpPr>
            <a:spLocks noGrp="1"/>
          </p:cNvSpPr>
          <p:nvPr>
            <p:ph type="body" sz="half" idx="1"/>
          </p:nvPr>
        </p:nvSpPr>
        <p:spPr>
          <a:xfrm>
            <a:off x="1190625" y="1946672"/>
            <a:ext cx="4726781" cy="4018359"/>
          </a:xfrm>
          <a:prstGeom prst="rect">
            <a:avLst/>
          </a:prstGeom>
        </p:spPr>
        <p:txBody>
          <a:bodyPr/>
          <a:lstStyle>
            <a:lvl1pPr marL="571002" indent="-347767">
              <a:spcBef>
                <a:spcPts val="2672"/>
              </a:spcBef>
              <a:defRPr sz="2250"/>
            </a:lvl1pPr>
            <a:lvl2pPr marL="883530"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23" name="Shape 123"/>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94652255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ítulo e Marcadores - Direita">
    <p:spTree>
      <p:nvGrpSpPr>
        <p:cNvPr id="1" name=""/>
        <p:cNvGrpSpPr/>
        <p:nvPr/>
      </p:nvGrpSpPr>
      <p:grpSpPr>
        <a:xfrm>
          <a:off x="0" y="0"/>
          <a:ext cx="0" cy="0"/>
          <a:chOff x="0" y="0"/>
          <a:chExt cx="0" cy="0"/>
        </a:xfrm>
      </p:grpSpPr>
      <p:sp>
        <p:nvSpPr>
          <p:cNvPr id="130" name="Shape 130"/>
          <p:cNvSpPr>
            <a:spLocks noGrp="1"/>
          </p:cNvSpPr>
          <p:nvPr>
            <p:ph type="title"/>
          </p:nvPr>
        </p:nvSpPr>
        <p:spPr>
          <a:prstGeom prst="rect">
            <a:avLst/>
          </a:prstGeom>
        </p:spPr>
        <p:txBody>
          <a:bodyPr/>
          <a:lstStyle/>
          <a:p>
            <a:r>
              <a:t>Texto do Título</a:t>
            </a:r>
          </a:p>
        </p:txBody>
      </p:sp>
      <p:sp>
        <p:nvSpPr>
          <p:cNvPr id="131" name="Shape 131"/>
          <p:cNvSpPr>
            <a:spLocks noGrp="1"/>
          </p:cNvSpPr>
          <p:nvPr>
            <p:ph type="body" sz="quarter" idx="1"/>
          </p:nvPr>
        </p:nvSpPr>
        <p:spPr>
          <a:xfrm>
            <a:off x="7286625" y="1946672"/>
            <a:ext cx="3714750" cy="4018359"/>
          </a:xfrm>
          <a:prstGeom prst="rect">
            <a:avLst/>
          </a:prstGeom>
        </p:spPr>
        <p:txBody>
          <a:bodyPr/>
          <a:lstStyle>
            <a:lvl1pPr marL="571002" indent="-347767">
              <a:spcBef>
                <a:spcPts val="2672"/>
              </a:spcBef>
              <a:defRPr sz="2250"/>
            </a:lvl1pPr>
            <a:lvl2pPr marL="883530" indent="-347767">
              <a:spcBef>
                <a:spcPts val="2672"/>
              </a:spcBef>
              <a:defRPr sz="2250"/>
            </a:lvl2pPr>
            <a:lvl3pPr marL="1196057" indent="-347767">
              <a:spcBef>
                <a:spcPts val="2672"/>
              </a:spcBef>
              <a:defRPr sz="2250"/>
            </a:lvl3pPr>
            <a:lvl4pPr marL="1508585" indent="-347767">
              <a:spcBef>
                <a:spcPts val="2672"/>
              </a:spcBef>
              <a:defRPr sz="2250"/>
            </a:lvl4pPr>
            <a:lvl5pPr marL="1821113" indent="-347767">
              <a:spcBef>
                <a:spcPts val="2672"/>
              </a:spcBef>
              <a:defRPr sz="2250"/>
            </a:lvl5pPr>
          </a:lstStyle>
          <a:p>
            <a:r>
              <a:t>Nível de Corpo Um</a:t>
            </a:r>
          </a:p>
          <a:p>
            <a:pPr lvl="1"/>
            <a:r>
              <a:t>Nível de Corpo Dois</a:t>
            </a:r>
          </a:p>
          <a:p>
            <a:pPr lvl="2"/>
            <a:r>
              <a:t>Nível de Corpo Três</a:t>
            </a:r>
          </a:p>
          <a:p>
            <a:pPr lvl="3"/>
            <a:r>
              <a:t>Nível de Corpo Quatro</a:t>
            </a:r>
          </a:p>
          <a:p>
            <a:pPr lvl="4"/>
            <a:r>
              <a:t>Nível de Corpo Cinco</a:t>
            </a:r>
          </a:p>
        </p:txBody>
      </p:sp>
      <p:sp>
        <p:nvSpPr>
          <p:cNvPr id="132" name="Shape 132"/>
          <p:cNvSpPr>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31971219"/>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pic>
        <p:nvPicPr>
          <p:cNvPr id="139" name="logoUFPR-EAD-invl.jpg"/>
          <p:cNvPicPr>
            <a:picLocks noChangeAspect="1"/>
          </p:cNvPicPr>
          <p:nvPr/>
        </p:nvPicPr>
        <p:blipFill>
          <a:blip r:embed="rId2">
            <a:alphaModFix amt="42000"/>
          </a:blip>
          <a:srcRect l="3726" t="3913" r="3932" b="1878"/>
          <a:stretch>
            <a:fillRect/>
          </a:stretch>
        </p:blipFill>
        <p:spPr>
          <a:xfrm>
            <a:off x="10436896" y="5938205"/>
            <a:ext cx="1576463" cy="732235"/>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lnTo>
                  <a:pt x="10522" y="173"/>
                </a:lnTo>
                <a:cubicBezTo>
                  <a:pt x="10370" y="267"/>
                  <a:pt x="10123" y="420"/>
                  <a:pt x="9977" y="510"/>
                </a:cubicBezTo>
                <a:cubicBezTo>
                  <a:pt x="9830" y="601"/>
                  <a:pt x="9577" y="759"/>
                  <a:pt x="9411" y="864"/>
                </a:cubicBezTo>
                <a:cubicBezTo>
                  <a:pt x="9245" y="970"/>
                  <a:pt x="8820" y="1232"/>
                  <a:pt x="8468" y="1449"/>
                </a:cubicBezTo>
                <a:cubicBezTo>
                  <a:pt x="8115" y="1666"/>
                  <a:pt x="7745" y="1896"/>
                  <a:pt x="7647" y="1959"/>
                </a:cubicBezTo>
                <a:lnTo>
                  <a:pt x="7468" y="2074"/>
                </a:lnTo>
                <a:lnTo>
                  <a:pt x="5949" y="2074"/>
                </a:lnTo>
                <a:lnTo>
                  <a:pt x="4425" y="2074"/>
                </a:lnTo>
                <a:lnTo>
                  <a:pt x="3737" y="1515"/>
                </a:lnTo>
                <a:lnTo>
                  <a:pt x="3049" y="963"/>
                </a:lnTo>
                <a:lnTo>
                  <a:pt x="2365" y="1515"/>
                </a:lnTo>
                <a:lnTo>
                  <a:pt x="1682" y="2074"/>
                </a:lnTo>
                <a:lnTo>
                  <a:pt x="851" y="2074"/>
                </a:lnTo>
                <a:lnTo>
                  <a:pt x="25" y="2074"/>
                </a:lnTo>
                <a:lnTo>
                  <a:pt x="25" y="2165"/>
                </a:lnTo>
                <a:lnTo>
                  <a:pt x="25" y="2264"/>
                </a:lnTo>
                <a:lnTo>
                  <a:pt x="678" y="2272"/>
                </a:lnTo>
                <a:cubicBezTo>
                  <a:pt x="1037" y="2278"/>
                  <a:pt x="1332" y="2303"/>
                  <a:pt x="1336" y="2321"/>
                </a:cubicBezTo>
                <a:cubicBezTo>
                  <a:pt x="1339" y="2340"/>
                  <a:pt x="1095" y="2555"/>
                  <a:pt x="795" y="2799"/>
                </a:cubicBezTo>
                <a:cubicBezTo>
                  <a:pt x="334" y="3175"/>
                  <a:pt x="235" y="3242"/>
                  <a:pt x="138" y="3243"/>
                </a:cubicBezTo>
                <a:cubicBezTo>
                  <a:pt x="32" y="3245"/>
                  <a:pt x="25" y="3254"/>
                  <a:pt x="25" y="3342"/>
                </a:cubicBezTo>
                <a:cubicBezTo>
                  <a:pt x="25" y="3436"/>
                  <a:pt x="28" y="3438"/>
                  <a:pt x="235" y="3449"/>
                </a:cubicBezTo>
                <a:lnTo>
                  <a:pt x="449" y="3457"/>
                </a:lnTo>
                <a:lnTo>
                  <a:pt x="454" y="3647"/>
                </a:lnTo>
                <a:cubicBezTo>
                  <a:pt x="464" y="3916"/>
                  <a:pt x="440" y="3943"/>
                  <a:pt x="214" y="3943"/>
                </a:cubicBezTo>
                <a:cubicBezTo>
                  <a:pt x="40" y="3943"/>
                  <a:pt x="25" y="3954"/>
                  <a:pt x="25" y="4025"/>
                </a:cubicBezTo>
                <a:cubicBezTo>
                  <a:pt x="25" y="4098"/>
                  <a:pt x="39" y="4099"/>
                  <a:pt x="250" y="4099"/>
                </a:cubicBezTo>
                <a:cubicBezTo>
                  <a:pt x="574" y="4099"/>
                  <a:pt x="559" y="4030"/>
                  <a:pt x="551" y="5359"/>
                </a:cubicBezTo>
                <a:lnTo>
                  <a:pt x="545" y="6429"/>
                </a:lnTo>
                <a:lnTo>
                  <a:pt x="285" y="6437"/>
                </a:lnTo>
                <a:cubicBezTo>
                  <a:pt x="47" y="6447"/>
                  <a:pt x="25" y="6459"/>
                  <a:pt x="25" y="6528"/>
                </a:cubicBezTo>
                <a:cubicBezTo>
                  <a:pt x="25" y="6597"/>
                  <a:pt x="47" y="6600"/>
                  <a:pt x="285" y="6610"/>
                </a:cubicBezTo>
                <a:lnTo>
                  <a:pt x="545" y="6618"/>
                </a:lnTo>
                <a:lnTo>
                  <a:pt x="551" y="7483"/>
                </a:lnTo>
                <a:cubicBezTo>
                  <a:pt x="559" y="8456"/>
                  <a:pt x="550" y="8562"/>
                  <a:pt x="469" y="8693"/>
                </a:cubicBezTo>
                <a:cubicBezTo>
                  <a:pt x="418" y="8776"/>
                  <a:pt x="392" y="8791"/>
                  <a:pt x="219" y="8791"/>
                </a:cubicBezTo>
                <a:cubicBezTo>
                  <a:pt x="41" y="8791"/>
                  <a:pt x="25" y="8794"/>
                  <a:pt x="25" y="8866"/>
                </a:cubicBezTo>
                <a:cubicBezTo>
                  <a:pt x="25" y="8943"/>
                  <a:pt x="45" y="8946"/>
                  <a:pt x="2789" y="8956"/>
                </a:cubicBezTo>
                <a:lnTo>
                  <a:pt x="5552" y="8964"/>
                </a:lnTo>
                <a:lnTo>
                  <a:pt x="5552" y="9450"/>
                </a:lnTo>
                <a:lnTo>
                  <a:pt x="5552" y="9944"/>
                </a:lnTo>
                <a:lnTo>
                  <a:pt x="2789" y="9952"/>
                </a:lnTo>
                <a:lnTo>
                  <a:pt x="25" y="9960"/>
                </a:lnTo>
                <a:lnTo>
                  <a:pt x="25" y="10059"/>
                </a:lnTo>
                <a:lnTo>
                  <a:pt x="25" y="10158"/>
                </a:lnTo>
                <a:lnTo>
                  <a:pt x="2789" y="10166"/>
                </a:lnTo>
                <a:lnTo>
                  <a:pt x="5552" y="10174"/>
                </a:lnTo>
                <a:lnTo>
                  <a:pt x="5557" y="10619"/>
                </a:lnTo>
                <a:cubicBezTo>
                  <a:pt x="5561" y="10913"/>
                  <a:pt x="5555" y="11085"/>
                  <a:pt x="5536" y="11121"/>
                </a:cubicBezTo>
                <a:cubicBezTo>
                  <a:pt x="5513" y="11167"/>
                  <a:pt x="5083" y="11170"/>
                  <a:pt x="2768" y="11170"/>
                </a:cubicBezTo>
                <a:cubicBezTo>
                  <a:pt x="44" y="11170"/>
                  <a:pt x="25" y="11175"/>
                  <a:pt x="25" y="11253"/>
                </a:cubicBezTo>
                <a:cubicBezTo>
                  <a:pt x="25" y="11330"/>
                  <a:pt x="45" y="11325"/>
                  <a:pt x="2789" y="11335"/>
                </a:cubicBezTo>
                <a:lnTo>
                  <a:pt x="5552" y="11352"/>
                </a:lnTo>
                <a:lnTo>
                  <a:pt x="5552" y="11837"/>
                </a:lnTo>
                <a:lnTo>
                  <a:pt x="5552" y="12323"/>
                </a:lnTo>
                <a:lnTo>
                  <a:pt x="2789" y="12331"/>
                </a:lnTo>
                <a:lnTo>
                  <a:pt x="25" y="12348"/>
                </a:lnTo>
                <a:lnTo>
                  <a:pt x="25" y="12438"/>
                </a:lnTo>
                <a:lnTo>
                  <a:pt x="25" y="12537"/>
                </a:lnTo>
                <a:lnTo>
                  <a:pt x="2850" y="12537"/>
                </a:lnTo>
                <a:cubicBezTo>
                  <a:pt x="4710" y="12537"/>
                  <a:pt x="5685" y="12530"/>
                  <a:pt x="5694" y="12504"/>
                </a:cubicBezTo>
                <a:cubicBezTo>
                  <a:pt x="5715" y="12450"/>
                  <a:pt x="15885" y="12450"/>
                  <a:pt x="15906" y="12504"/>
                </a:cubicBezTo>
                <a:cubicBezTo>
                  <a:pt x="15915" y="12530"/>
                  <a:pt x="16883" y="12537"/>
                  <a:pt x="18735" y="12537"/>
                </a:cubicBezTo>
                <a:lnTo>
                  <a:pt x="21554" y="12537"/>
                </a:lnTo>
                <a:lnTo>
                  <a:pt x="21554" y="12438"/>
                </a:lnTo>
                <a:lnTo>
                  <a:pt x="21554" y="12348"/>
                </a:lnTo>
                <a:lnTo>
                  <a:pt x="18801" y="12331"/>
                </a:lnTo>
                <a:lnTo>
                  <a:pt x="16048" y="12323"/>
                </a:lnTo>
                <a:lnTo>
                  <a:pt x="16048" y="11837"/>
                </a:lnTo>
                <a:lnTo>
                  <a:pt x="16048" y="11352"/>
                </a:lnTo>
                <a:lnTo>
                  <a:pt x="18801" y="11335"/>
                </a:lnTo>
                <a:cubicBezTo>
                  <a:pt x="21531" y="11325"/>
                  <a:pt x="21554" y="11330"/>
                  <a:pt x="21554" y="11253"/>
                </a:cubicBezTo>
                <a:cubicBezTo>
                  <a:pt x="21554" y="11176"/>
                  <a:pt x="21531" y="11172"/>
                  <a:pt x="18801" y="11162"/>
                </a:cubicBezTo>
                <a:lnTo>
                  <a:pt x="16048" y="11154"/>
                </a:lnTo>
                <a:lnTo>
                  <a:pt x="16048" y="10668"/>
                </a:lnTo>
                <a:lnTo>
                  <a:pt x="16048" y="10174"/>
                </a:lnTo>
                <a:lnTo>
                  <a:pt x="18801" y="10166"/>
                </a:lnTo>
                <a:lnTo>
                  <a:pt x="21554" y="10158"/>
                </a:lnTo>
                <a:lnTo>
                  <a:pt x="21554" y="10059"/>
                </a:lnTo>
                <a:lnTo>
                  <a:pt x="21554" y="9960"/>
                </a:lnTo>
                <a:lnTo>
                  <a:pt x="18801" y="9952"/>
                </a:lnTo>
                <a:lnTo>
                  <a:pt x="16048" y="9944"/>
                </a:lnTo>
                <a:lnTo>
                  <a:pt x="16048" y="9450"/>
                </a:lnTo>
                <a:lnTo>
                  <a:pt x="16048" y="8964"/>
                </a:lnTo>
                <a:lnTo>
                  <a:pt x="18801" y="8956"/>
                </a:lnTo>
                <a:cubicBezTo>
                  <a:pt x="21533" y="8946"/>
                  <a:pt x="21554" y="8943"/>
                  <a:pt x="21554" y="8866"/>
                </a:cubicBezTo>
                <a:cubicBezTo>
                  <a:pt x="21554" y="8795"/>
                  <a:pt x="21537" y="8791"/>
                  <a:pt x="21371" y="8791"/>
                </a:cubicBezTo>
                <a:cubicBezTo>
                  <a:pt x="21270" y="8791"/>
                  <a:pt x="21170" y="8770"/>
                  <a:pt x="21146" y="8750"/>
                </a:cubicBezTo>
                <a:cubicBezTo>
                  <a:pt x="21061" y="8677"/>
                  <a:pt x="21042" y="8464"/>
                  <a:pt x="21049" y="7524"/>
                </a:cubicBezTo>
                <a:lnTo>
                  <a:pt x="21055" y="6618"/>
                </a:lnTo>
                <a:lnTo>
                  <a:pt x="21304" y="6610"/>
                </a:lnTo>
                <a:cubicBezTo>
                  <a:pt x="21531" y="6600"/>
                  <a:pt x="21554" y="6597"/>
                  <a:pt x="21554" y="6528"/>
                </a:cubicBezTo>
                <a:cubicBezTo>
                  <a:pt x="21554" y="6459"/>
                  <a:pt x="21531" y="6447"/>
                  <a:pt x="21304" y="6437"/>
                </a:cubicBezTo>
                <a:lnTo>
                  <a:pt x="21055" y="6429"/>
                </a:lnTo>
                <a:lnTo>
                  <a:pt x="21049" y="5359"/>
                </a:lnTo>
                <a:cubicBezTo>
                  <a:pt x="21041" y="4035"/>
                  <a:pt x="21026" y="4099"/>
                  <a:pt x="21335" y="4099"/>
                </a:cubicBezTo>
                <a:cubicBezTo>
                  <a:pt x="21536" y="4099"/>
                  <a:pt x="21554" y="4098"/>
                  <a:pt x="21554" y="4025"/>
                </a:cubicBezTo>
                <a:cubicBezTo>
                  <a:pt x="21554" y="3954"/>
                  <a:pt x="21538" y="3943"/>
                  <a:pt x="21376" y="3943"/>
                </a:cubicBezTo>
                <a:cubicBezTo>
                  <a:pt x="21163" y="3943"/>
                  <a:pt x="21136" y="3913"/>
                  <a:pt x="21146" y="3647"/>
                </a:cubicBezTo>
                <a:lnTo>
                  <a:pt x="21151" y="3457"/>
                </a:lnTo>
                <a:lnTo>
                  <a:pt x="21350" y="3449"/>
                </a:lnTo>
                <a:cubicBezTo>
                  <a:pt x="21544" y="3438"/>
                  <a:pt x="21554" y="3435"/>
                  <a:pt x="21554" y="3342"/>
                </a:cubicBezTo>
                <a:cubicBezTo>
                  <a:pt x="21554" y="3255"/>
                  <a:pt x="21540" y="3244"/>
                  <a:pt x="21447" y="3243"/>
                </a:cubicBezTo>
                <a:cubicBezTo>
                  <a:pt x="21365" y="3243"/>
                  <a:pt x="21238" y="3152"/>
                  <a:pt x="20805" y="2799"/>
                </a:cubicBezTo>
                <a:cubicBezTo>
                  <a:pt x="20507" y="2556"/>
                  <a:pt x="20266" y="2342"/>
                  <a:pt x="20264" y="2321"/>
                </a:cubicBezTo>
                <a:cubicBezTo>
                  <a:pt x="20262" y="2299"/>
                  <a:pt x="20518" y="2278"/>
                  <a:pt x="20907" y="2272"/>
                </a:cubicBezTo>
                <a:lnTo>
                  <a:pt x="21554" y="2264"/>
                </a:lnTo>
                <a:lnTo>
                  <a:pt x="21554" y="2165"/>
                </a:lnTo>
                <a:lnTo>
                  <a:pt x="21554" y="2074"/>
                </a:lnTo>
                <a:lnTo>
                  <a:pt x="20728" y="2074"/>
                </a:lnTo>
                <a:lnTo>
                  <a:pt x="19907" y="2074"/>
                </a:lnTo>
                <a:lnTo>
                  <a:pt x="19224" y="1523"/>
                </a:lnTo>
                <a:lnTo>
                  <a:pt x="18541" y="971"/>
                </a:lnTo>
                <a:lnTo>
                  <a:pt x="17858" y="1523"/>
                </a:lnTo>
                <a:lnTo>
                  <a:pt x="17175" y="2074"/>
                </a:lnTo>
                <a:lnTo>
                  <a:pt x="15651" y="2074"/>
                </a:lnTo>
                <a:cubicBezTo>
                  <a:pt x="14191" y="2074"/>
                  <a:pt x="14118" y="2065"/>
                  <a:pt x="14009" y="1992"/>
                </a:cubicBezTo>
                <a:cubicBezTo>
                  <a:pt x="13947" y="1950"/>
                  <a:pt x="13420" y="1624"/>
                  <a:pt x="12842" y="1268"/>
                </a:cubicBezTo>
                <a:cubicBezTo>
                  <a:pt x="12263" y="911"/>
                  <a:pt x="11629" y="521"/>
                  <a:pt x="11430" y="395"/>
                </a:cubicBezTo>
                <a:cubicBezTo>
                  <a:pt x="11230" y="269"/>
                  <a:pt x="11004" y="127"/>
                  <a:pt x="10930" y="82"/>
                </a:cubicBezTo>
                <a:lnTo>
                  <a:pt x="10797" y="0"/>
                </a:lnTo>
                <a:close/>
                <a:moveTo>
                  <a:pt x="10797" y="230"/>
                </a:moveTo>
                <a:lnTo>
                  <a:pt x="10991" y="354"/>
                </a:lnTo>
                <a:cubicBezTo>
                  <a:pt x="11019" y="372"/>
                  <a:pt x="11115" y="430"/>
                  <a:pt x="11165" y="461"/>
                </a:cubicBezTo>
                <a:cubicBezTo>
                  <a:pt x="11485" y="650"/>
                  <a:pt x="11998" y="968"/>
                  <a:pt x="12806" y="1473"/>
                </a:cubicBezTo>
                <a:cubicBezTo>
                  <a:pt x="13099" y="1657"/>
                  <a:pt x="13551" y="1939"/>
                  <a:pt x="13810" y="2099"/>
                </a:cubicBezTo>
                <a:cubicBezTo>
                  <a:pt x="13948" y="2184"/>
                  <a:pt x="13993" y="2213"/>
                  <a:pt x="14070" y="2264"/>
                </a:cubicBezTo>
                <a:cubicBezTo>
                  <a:pt x="14134" y="2304"/>
                  <a:pt x="14214" y="2353"/>
                  <a:pt x="14269" y="2387"/>
                </a:cubicBezTo>
                <a:cubicBezTo>
                  <a:pt x="14293" y="2402"/>
                  <a:pt x="14302" y="2421"/>
                  <a:pt x="14305" y="2437"/>
                </a:cubicBezTo>
                <a:cubicBezTo>
                  <a:pt x="14327" y="2463"/>
                  <a:pt x="14338" y="2482"/>
                  <a:pt x="14330" y="2502"/>
                </a:cubicBezTo>
                <a:cubicBezTo>
                  <a:pt x="14310" y="2555"/>
                  <a:pt x="7285" y="2547"/>
                  <a:pt x="7265" y="2494"/>
                </a:cubicBezTo>
                <a:cubicBezTo>
                  <a:pt x="7244" y="2441"/>
                  <a:pt x="7274" y="2406"/>
                  <a:pt x="7367" y="2354"/>
                </a:cubicBezTo>
                <a:cubicBezTo>
                  <a:pt x="7406" y="2332"/>
                  <a:pt x="7597" y="2212"/>
                  <a:pt x="7790" y="2091"/>
                </a:cubicBezTo>
                <a:cubicBezTo>
                  <a:pt x="7983" y="1970"/>
                  <a:pt x="8553" y="1614"/>
                  <a:pt x="9059" y="1301"/>
                </a:cubicBezTo>
                <a:cubicBezTo>
                  <a:pt x="9565" y="987"/>
                  <a:pt x="10148" y="630"/>
                  <a:pt x="10354" y="502"/>
                </a:cubicBezTo>
                <a:cubicBezTo>
                  <a:pt x="10560" y="374"/>
                  <a:pt x="10746" y="257"/>
                  <a:pt x="10767" y="247"/>
                </a:cubicBezTo>
                <a:cubicBezTo>
                  <a:pt x="10767" y="247"/>
                  <a:pt x="10771" y="255"/>
                  <a:pt x="10772" y="255"/>
                </a:cubicBezTo>
                <a:lnTo>
                  <a:pt x="10797" y="230"/>
                </a:lnTo>
                <a:close/>
                <a:moveTo>
                  <a:pt x="3049" y="1161"/>
                </a:moveTo>
                <a:lnTo>
                  <a:pt x="4292" y="2165"/>
                </a:lnTo>
                <a:cubicBezTo>
                  <a:pt x="4978" y="2718"/>
                  <a:pt x="5534" y="3190"/>
                  <a:pt x="5526" y="3210"/>
                </a:cubicBezTo>
                <a:cubicBezTo>
                  <a:pt x="5507" y="3261"/>
                  <a:pt x="611" y="3253"/>
                  <a:pt x="591" y="3202"/>
                </a:cubicBezTo>
                <a:cubicBezTo>
                  <a:pt x="583" y="3181"/>
                  <a:pt x="785" y="3001"/>
                  <a:pt x="1035" y="2799"/>
                </a:cubicBezTo>
                <a:cubicBezTo>
                  <a:pt x="1285" y="2596"/>
                  <a:pt x="1839" y="2145"/>
                  <a:pt x="2269" y="1795"/>
                </a:cubicBezTo>
                <a:lnTo>
                  <a:pt x="3049" y="1161"/>
                </a:lnTo>
                <a:close/>
                <a:moveTo>
                  <a:pt x="18541" y="1161"/>
                </a:moveTo>
                <a:lnTo>
                  <a:pt x="19780" y="2165"/>
                </a:lnTo>
                <a:cubicBezTo>
                  <a:pt x="20462" y="2717"/>
                  <a:pt x="21016" y="3190"/>
                  <a:pt x="21009" y="3210"/>
                </a:cubicBezTo>
                <a:cubicBezTo>
                  <a:pt x="20989" y="3261"/>
                  <a:pt x="16093" y="3253"/>
                  <a:pt x="16074" y="3202"/>
                </a:cubicBezTo>
                <a:cubicBezTo>
                  <a:pt x="16066" y="3181"/>
                  <a:pt x="16620" y="2716"/>
                  <a:pt x="17302" y="2165"/>
                </a:cubicBezTo>
                <a:lnTo>
                  <a:pt x="18541" y="1161"/>
                </a:lnTo>
                <a:close/>
                <a:moveTo>
                  <a:pt x="5903" y="2280"/>
                </a:moveTo>
                <a:cubicBezTo>
                  <a:pt x="6443" y="2285"/>
                  <a:pt x="6979" y="2298"/>
                  <a:pt x="6979" y="2321"/>
                </a:cubicBezTo>
                <a:cubicBezTo>
                  <a:pt x="6979" y="2341"/>
                  <a:pt x="6911" y="2397"/>
                  <a:pt x="6831" y="2445"/>
                </a:cubicBezTo>
                <a:cubicBezTo>
                  <a:pt x="6714" y="2515"/>
                  <a:pt x="6688" y="2551"/>
                  <a:pt x="6683" y="2626"/>
                </a:cubicBezTo>
                <a:cubicBezTo>
                  <a:pt x="6679" y="2703"/>
                  <a:pt x="6712" y="2755"/>
                  <a:pt x="6892" y="2947"/>
                </a:cubicBezTo>
                <a:cubicBezTo>
                  <a:pt x="7012" y="3073"/>
                  <a:pt x="7103" y="3192"/>
                  <a:pt x="7096" y="3210"/>
                </a:cubicBezTo>
                <a:cubicBezTo>
                  <a:pt x="7089" y="3229"/>
                  <a:pt x="6810" y="3238"/>
                  <a:pt x="6474" y="3235"/>
                </a:cubicBezTo>
                <a:lnTo>
                  <a:pt x="5863" y="3235"/>
                </a:lnTo>
                <a:lnTo>
                  <a:pt x="5322" y="2782"/>
                </a:lnTo>
                <a:cubicBezTo>
                  <a:pt x="4993" y="2510"/>
                  <a:pt x="4794" y="2327"/>
                  <a:pt x="4807" y="2305"/>
                </a:cubicBezTo>
                <a:cubicBezTo>
                  <a:pt x="4822" y="2281"/>
                  <a:pt x="5364" y="2275"/>
                  <a:pt x="5903" y="2280"/>
                </a:cubicBezTo>
                <a:close/>
                <a:moveTo>
                  <a:pt x="15697" y="2288"/>
                </a:moveTo>
                <a:cubicBezTo>
                  <a:pt x="16404" y="2288"/>
                  <a:pt x="16790" y="2296"/>
                  <a:pt x="16793" y="2321"/>
                </a:cubicBezTo>
                <a:cubicBezTo>
                  <a:pt x="16795" y="2343"/>
                  <a:pt x="16550" y="2558"/>
                  <a:pt x="16252" y="2799"/>
                </a:cubicBezTo>
                <a:lnTo>
                  <a:pt x="15712" y="3243"/>
                </a:lnTo>
                <a:lnTo>
                  <a:pt x="15115" y="3243"/>
                </a:lnTo>
                <a:cubicBezTo>
                  <a:pt x="14756" y="3244"/>
                  <a:pt x="14512" y="3225"/>
                  <a:pt x="14504" y="3202"/>
                </a:cubicBezTo>
                <a:cubicBezTo>
                  <a:pt x="14489" y="3165"/>
                  <a:pt x="14589" y="3031"/>
                  <a:pt x="14810" y="2799"/>
                </a:cubicBezTo>
                <a:cubicBezTo>
                  <a:pt x="14878" y="2727"/>
                  <a:pt x="14921" y="2653"/>
                  <a:pt x="14917" y="2618"/>
                </a:cubicBezTo>
                <a:cubicBezTo>
                  <a:pt x="14913" y="2585"/>
                  <a:pt x="14844" y="2516"/>
                  <a:pt x="14764" y="2461"/>
                </a:cubicBezTo>
                <a:cubicBezTo>
                  <a:pt x="14683" y="2407"/>
                  <a:pt x="14618" y="2343"/>
                  <a:pt x="14616" y="2321"/>
                </a:cubicBezTo>
                <a:cubicBezTo>
                  <a:pt x="14613" y="2296"/>
                  <a:pt x="14984" y="2288"/>
                  <a:pt x="15697" y="2288"/>
                </a:cubicBezTo>
                <a:close/>
                <a:moveTo>
                  <a:pt x="10787" y="2733"/>
                </a:moveTo>
                <a:cubicBezTo>
                  <a:pt x="12651" y="2732"/>
                  <a:pt x="14515" y="2749"/>
                  <a:pt x="14524" y="2774"/>
                </a:cubicBezTo>
                <a:cubicBezTo>
                  <a:pt x="14538" y="2811"/>
                  <a:pt x="14430" y="2954"/>
                  <a:pt x="14254" y="3136"/>
                </a:cubicBezTo>
                <a:lnTo>
                  <a:pt x="14152" y="3243"/>
                </a:lnTo>
                <a:lnTo>
                  <a:pt x="10792" y="3243"/>
                </a:lnTo>
                <a:lnTo>
                  <a:pt x="7438" y="3243"/>
                </a:lnTo>
                <a:lnTo>
                  <a:pt x="7239" y="3029"/>
                </a:lnTo>
                <a:cubicBezTo>
                  <a:pt x="7129" y="2910"/>
                  <a:pt x="7043" y="2795"/>
                  <a:pt x="7050" y="2774"/>
                </a:cubicBezTo>
                <a:cubicBezTo>
                  <a:pt x="7060" y="2749"/>
                  <a:pt x="8924" y="2733"/>
                  <a:pt x="10787" y="2733"/>
                </a:cubicBezTo>
                <a:close/>
                <a:moveTo>
                  <a:pt x="566" y="3457"/>
                </a:moveTo>
                <a:lnTo>
                  <a:pt x="3059" y="3457"/>
                </a:lnTo>
                <a:lnTo>
                  <a:pt x="5552" y="3457"/>
                </a:lnTo>
                <a:lnTo>
                  <a:pt x="5557" y="3663"/>
                </a:lnTo>
                <a:cubicBezTo>
                  <a:pt x="5563" y="3829"/>
                  <a:pt x="5558" y="3870"/>
                  <a:pt x="5521" y="3902"/>
                </a:cubicBezTo>
                <a:cubicBezTo>
                  <a:pt x="5448" y="3965"/>
                  <a:pt x="581" y="3949"/>
                  <a:pt x="566" y="3885"/>
                </a:cubicBezTo>
                <a:cubicBezTo>
                  <a:pt x="559" y="3858"/>
                  <a:pt x="557" y="3751"/>
                  <a:pt x="561" y="3647"/>
                </a:cubicBezTo>
                <a:lnTo>
                  <a:pt x="566" y="3457"/>
                </a:lnTo>
                <a:close/>
                <a:moveTo>
                  <a:pt x="5674" y="3457"/>
                </a:moveTo>
                <a:lnTo>
                  <a:pt x="6495" y="3457"/>
                </a:lnTo>
                <a:lnTo>
                  <a:pt x="7316" y="3457"/>
                </a:lnTo>
                <a:lnTo>
                  <a:pt x="7326" y="3647"/>
                </a:lnTo>
                <a:cubicBezTo>
                  <a:pt x="7330" y="3752"/>
                  <a:pt x="7321" y="3863"/>
                  <a:pt x="7305" y="3894"/>
                </a:cubicBezTo>
                <a:cubicBezTo>
                  <a:pt x="7263" y="3976"/>
                  <a:pt x="5727" y="3976"/>
                  <a:pt x="5684" y="3894"/>
                </a:cubicBezTo>
                <a:cubicBezTo>
                  <a:pt x="5668" y="3863"/>
                  <a:pt x="5660" y="3752"/>
                  <a:pt x="5664" y="3647"/>
                </a:cubicBezTo>
                <a:lnTo>
                  <a:pt x="5674" y="3457"/>
                </a:lnTo>
                <a:close/>
                <a:moveTo>
                  <a:pt x="7463" y="3457"/>
                </a:moveTo>
                <a:lnTo>
                  <a:pt x="10787" y="3457"/>
                </a:lnTo>
                <a:lnTo>
                  <a:pt x="14116" y="3457"/>
                </a:lnTo>
                <a:lnTo>
                  <a:pt x="14121" y="3663"/>
                </a:lnTo>
                <a:cubicBezTo>
                  <a:pt x="14127" y="3818"/>
                  <a:pt x="14118" y="3877"/>
                  <a:pt x="14091" y="3894"/>
                </a:cubicBezTo>
                <a:cubicBezTo>
                  <a:pt x="14045" y="3922"/>
                  <a:pt x="8291" y="3937"/>
                  <a:pt x="7810" y="3910"/>
                </a:cubicBezTo>
                <a:lnTo>
                  <a:pt x="7463" y="3885"/>
                </a:lnTo>
                <a:lnTo>
                  <a:pt x="7463" y="3671"/>
                </a:lnTo>
                <a:lnTo>
                  <a:pt x="7463" y="3457"/>
                </a:lnTo>
                <a:close/>
                <a:moveTo>
                  <a:pt x="14284" y="3457"/>
                </a:moveTo>
                <a:lnTo>
                  <a:pt x="15095" y="3457"/>
                </a:lnTo>
                <a:lnTo>
                  <a:pt x="15906" y="3457"/>
                </a:lnTo>
                <a:lnTo>
                  <a:pt x="15906" y="3696"/>
                </a:lnTo>
                <a:lnTo>
                  <a:pt x="15906" y="3927"/>
                </a:lnTo>
                <a:lnTo>
                  <a:pt x="15100" y="3935"/>
                </a:lnTo>
                <a:cubicBezTo>
                  <a:pt x="14431" y="3943"/>
                  <a:pt x="14290" y="3939"/>
                  <a:pt x="14279" y="3894"/>
                </a:cubicBezTo>
                <a:cubicBezTo>
                  <a:pt x="14272" y="3864"/>
                  <a:pt x="14270" y="3751"/>
                  <a:pt x="14274" y="3647"/>
                </a:cubicBezTo>
                <a:lnTo>
                  <a:pt x="14284" y="3457"/>
                </a:lnTo>
                <a:close/>
                <a:moveTo>
                  <a:pt x="16048" y="3457"/>
                </a:moveTo>
                <a:lnTo>
                  <a:pt x="18541" y="3457"/>
                </a:lnTo>
                <a:lnTo>
                  <a:pt x="21034" y="3457"/>
                </a:lnTo>
                <a:lnTo>
                  <a:pt x="21039" y="3663"/>
                </a:lnTo>
                <a:cubicBezTo>
                  <a:pt x="21045" y="3831"/>
                  <a:pt x="21037" y="3868"/>
                  <a:pt x="20998" y="3902"/>
                </a:cubicBezTo>
                <a:cubicBezTo>
                  <a:pt x="20967" y="3929"/>
                  <a:pt x="20147" y="3943"/>
                  <a:pt x="18506" y="3943"/>
                </a:cubicBezTo>
                <a:cubicBezTo>
                  <a:pt x="16491" y="3942"/>
                  <a:pt x="16059" y="3936"/>
                  <a:pt x="16048" y="3894"/>
                </a:cubicBezTo>
                <a:cubicBezTo>
                  <a:pt x="16042" y="3865"/>
                  <a:pt x="16039" y="3751"/>
                  <a:pt x="16043" y="3647"/>
                </a:cubicBezTo>
                <a:lnTo>
                  <a:pt x="16048" y="3457"/>
                </a:lnTo>
                <a:close/>
                <a:moveTo>
                  <a:pt x="2121" y="4099"/>
                </a:moveTo>
                <a:cubicBezTo>
                  <a:pt x="2178" y="4101"/>
                  <a:pt x="2233" y="4129"/>
                  <a:pt x="2269" y="4190"/>
                </a:cubicBezTo>
                <a:cubicBezTo>
                  <a:pt x="2321" y="4280"/>
                  <a:pt x="2321" y="4304"/>
                  <a:pt x="2314" y="5359"/>
                </a:cubicBezTo>
                <a:lnTo>
                  <a:pt x="2309" y="6429"/>
                </a:lnTo>
                <a:lnTo>
                  <a:pt x="2126" y="6437"/>
                </a:lnTo>
                <a:cubicBezTo>
                  <a:pt x="2025" y="6443"/>
                  <a:pt x="1936" y="6436"/>
                  <a:pt x="1927" y="6421"/>
                </a:cubicBezTo>
                <a:cubicBezTo>
                  <a:pt x="1918" y="6406"/>
                  <a:pt x="1912" y="5918"/>
                  <a:pt x="1912" y="5334"/>
                </a:cubicBezTo>
                <a:cubicBezTo>
                  <a:pt x="1912" y="4276"/>
                  <a:pt x="1912" y="4275"/>
                  <a:pt x="1968" y="4190"/>
                </a:cubicBezTo>
                <a:cubicBezTo>
                  <a:pt x="2007" y="4130"/>
                  <a:pt x="2064" y="4098"/>
                  <a:pt x="2121" y="4099"/>
                </a:cubicBezTo>
                <a:close/>
                <a:moveTo>
                  <a:pt x="3064" y="4099"/>
                </a:moveTo>
                <a:cubicBezTo>
                  <a:pt x="3122" y="4099"/>
                  <a:pt x="3181" y="4133"/>
                  <a:pt x="3217" y="4206"/>
                </a:cubicBezTo>
                <a:cubicBezTo>
                  <a:pt x="3266" y="4307"/>
                  <a:pt x="3264" y="4345"/>
                  <a:pt x="3258" y="5367"/>
                </a:cubicBezTo>
                <a:lnTo>
                  <a:pt x="3252" y="6429"/>
                </a:lnTo>
                <a:lnTo>
                  <a:pt x="3069" y="6437"/>
                </a:lnTo>
                <a:cubicBezTo>
                  <a:pt x="2948" y="6445"/>
                  <a:pt x="2880" y="6436"/>
                  <a:pt x="2860" y="6404"/>
                </a:cubicBezTo>
                <a:cubicBezTo>
                  <a:pt x="2838" y="6368"/>
                  <a:pt x="2829" y="6093"/>
                  <a:pt x="2829" y="5334"/>
                </a:cubicBezTo>
                <a:lnTo>
                  <a:pt x="2829" y="4313"/>
                </a:lnTo>
                <a:lnTo>
                  <a:pt x="2896" y="4206"/>
                </a:lnTo>
                <a:cubicBezTo>
                  <a:pt x="2943" y="4133"/>
                  <a:pt x="3005" y="4100"/>
                  <a:pt x="3064" y="4099"/>
                </a:cubicBezTo>
                <a:close/>
                <a:moveTo>
                  <a:pt x="3992" y="4099"/>
                </a:moveTo>
                <a:cubicBezTo>
                  <a:pt x="4090" y="4099"/>
                  <a:pt x="4118" y="4120"/>
                  <a:pt x="4160" y="4206"/>
                </a:cubicBezTo>
                <a:cubicBezTo>
                  <a:pt x="4208" y="4305"/>
                  <a:pt x="4206" y="4359"/>
                  <a:pt x="4206" y="5334"/>
                </a:cubicBezTo>
                <a:cubicBezTo>
                  <a:pt x="4206" y="6077"/>
                  <a:pt x="4201" y="6362"/>
                  <a:pt x="4180" y="6396"/>
                </a:cubicBezTo>
                <a:cubicBezTo>
                  <a:pt x="4150" y="6445"/>
                  <a:pt x="3816" y="6467"/>
                  <a:pt x="3788" y="6421"/>
                </a:cubicBezTo>
                <a:cubicBezTo>
                  <a:pt x="3779" y="6406"/>
                  <a:pt x="3772" y="5927"/>
                  <a:pt x="3772" y="5359"/>
                </a:cubicBezTo>
                <a:cubicBezTo>
                  <a:pt x="3772" y="4378"/>
                  <a:pt x="3776" y="4322"/>
                  <a:pt x="3823" y="4215"/>
                </a:cubicBezTo>
                <a:cubicBezTo>
                  <a:pt x="3867" y="4116"/>
                  <a:pt x="3890" y="4099"/>
                  <a:pt x="3992" y="4099"/>
                </a:cubicBezTo>
                <a:close/>
                <a:moveTo>
                  <a:pt x="5643" y="4099"/>
                </a:moveTo>
                <a:lnTo>
                  <a:pt x="6495" y="4099"/>
                </a:lnTo>
                <a:lnTo>
                  <a:pt x="7341" y="4099"/>
                </a:lnTo>
                <a:lnTo>
                  <a:pt x="7423" y="4264"/>
                </a:lnTo>
                <a:lnTo>
                  <a:pt x="7499" y="4429"/>
                </a:lnTo>
                <a:lnTo>
                  <a:pt x="7484" y="5392"/>
                </a:lnTo>
                <a:cubicBezTo>
                  <a:pt x="7476" y="5920"/>
                  <a:pt x="7463" y="6369"/>
                  <a:pt x="7458" y="6396"/>
                </a:cubicBezTo>
                <a:cubicBezTo>
                  <a:pt x="7451" y="6434"/>
                  <a:pt x="7241" y="6445"/>
                  <a:pt x="6510" y="6445"/>
                </a:cubicBezTo>
                <a:cubicBezTo>
                  <a:pt x="5993" y="6445"/>
                  <a:pt x="5566" y="6435"/>
                  <a:pt x="5557" y="6421"/>
                </a:cubicBezTo>
                <a:cubicBezTo>
                  <a:pt x="5548" y="6406"/>
                  <a:pt x="5536" y="5934"/>
                  <a:pt x="5536" y="5367"/>
                </a:cubicBezTo>
                <a:cubicBezTo>
                  <a:pt x="5536" y="4369"/>
                  <a:pt x="5541" y="4327"/>
                  <a:pt x="5592" y="4215"/>
                </a:cubicBezTo>
                <a:lnTo>
                  <a:pt x="5643" y="4099"/>
                </a:lnTo>
                <a:close/>
                <a:moveTo>
                  <a:pt x="8401" y="4099"/>
                </a:moveTo>
                <a:cubicBezTo>
                  <a:pt x="8509" y="4099"/>
                  <a:pt x="8538" y="4116"/>
                  <a:pt x="8590" y="4206"/>
                </a:cubicBezTo>
                <a:cubicBezTo>
                  <a:pt x="8624" y="4265"/>
                  <a:pt x="8664" y="4353"/>
                  <a:pt x="8677" y="4396"/>
                </a:cubicBezTo>
                <a:cubicBezTo>
                  <a:pt x="8703" y="4484"/>
                  <a:pt x="8680" y="6320"/>
                  <a:pt x="8651" y="6396"/>
                </a:cubicBezTo>
                <a:cubicBezTo>
                  <a:pt x="8626" y="6463"/>
                  <a:pt x="8191" y="6463"/>
                  <a:pt x="8157" y="6396"/>
                </a:cubicBezTo>
                <a:cubicBezTo>
                  <a:pt x="8141" y="6366"/>
                  <a:pt x="8121" y="5969"/>
                  <a:pt x="8111" y="5400"/>
                </a:cubicBezTo>
                <a:lnTo>
                  <a:pt x="8096" y="4453"/>
                </a:lnTo>
                <a:lnTo>
                  <a:pt x="8187" y="4280"/>
                </a:lnTo>
                <a:cubicBezTo>
                  <a:pt x="8273" y="4111"/>
                  <a:pt x="8280" y="4099"/>
                  <a:pt x="8401" y="4099"/>
                </a:cubicBezTo>
                <a:close/>
                <a:moveTo>
                  <a:pt x="9008" y="4099"/>
                </a:moveTo>
                <a:cubicBezTo>
                  <a:pt x="9220" y="4099"/>
                  <a:pt x="9256" y="4121"/>
                  <a:pt x="9212" y="4206"/>
                </a:cubicBezTo>
                <a:cubicBezTo>
                  <a:pt x="9180" y="4269"/>
                  <a:pt x="8817" y="4284"/>
                  <a:pt x="8794" y="4223"/>
                </a:cubicBezTo>
                <a:cubicBezTo>
                  <a:pt x="8761" y="4137"/>
                  <a:pt x="8817" y="4099"/>
                  <a:pt x="9008" y="4099"/>
                </a:cubicBezTo>
                <a:close/>
                <a:moveTo>
                  <a:pt x="10206" y="4099"/>
                </a:moveTo>
                <a:cubicBezTo>
                  <a:pt x="10427" y="4099"/>
                  <a:pt x="10464" y="4121"/>
                  <a:pt x="10420" y="4206"/>
                </a:cubicBezTo>
                <a:cubicBezTo>
                  <a:pt x="10402" y="4242"/>
                  <a:pt x="10334" y="4256"/>
                  <a:pt x="10206" y="4256"/>
                </a:cubicBezTo>
                <a:cubicBezTo>
                  <a:pt x="10079" y="4256"/>
                  <a:pt x="10010" y="4242"/>
                  <a:pt x="9992" y="4206"/>
                </a:cubicBezTo>
                <a:cubicBezTo>
                  <a:pt x="9948" y="4121"/>
                  <a:pt x="9985" y="4099"/>
                  <a:pt x="10206" y="4099"/>
                </a:cubicBezTo>
                <a:close/>
                <a:moveTo>
                  <a:pt x="11404" y="4099"/>
                </a:moveTo>
                <a:cubicBezTo>
                  <a:pt x="11616" y="4099"/>
                  <a:pt x="11652" y="4121"/>
                  <a:pt x="11608" y="4206"/>
                </a:cubicBezTo>
                <a:cubicBezTo>
                  <a:pt x="11576" y="4269"/>
                  <a:pt x="11208" y="4284"/>
                  <a:pt x="11185" y="4223"/>
                </a:cubicBezTo>
                <a:cubicBezTo>
                  <a:pt x="11152" y="4137"/>
                  <a:pt x="11213" y="4099"/>
                  <a:pt x="11404" y="4099"/>
                </a:cubicBezTo>
                <a:close/>
                <a:moveTo>
                  <a:pt x="12001" y="4099"/>
                </a:moveTo>
                <a:cubicBezTo>
                  <a:pt x="12144" y="4099"/>
                  <a:pt x="12142" y="4103"/>
                  <a:pt x="12220" y="4280"/>
                </a:cubicBezTo>
                <a:lnTo>
                  <a:pt x="12301" y="4462"/>
                </a:lnTo>
                <a:lnTo>
                  <a:pt x="12291" y="5285"/>
                </a:lnTo>
                <a:cubicBezTo>
                  <a:pt x="12287" y="5740"/>
                  <a:pt x="12274" y="6187"/>
                  <a:pt x="12266" y="6273"/>
                </a:cubicBezTo>
                <a:lnTo>
                  <a:pt x="12250" y="6429"/>
                </a:lnTo>
                <a:lnTo>
                  <a:pt x="12006" y="6437"/>
                </a:lnTo>
                <a:cubicBezTo>
                  <a:pt x="11871" y="6443"/>
                  <a:pt x="11752" y="6438"/>
                  <a:pt x="11746" y="6421"/>
                </a:cubicBezTo>
                <a:cubicBezTo>
                  <a:pt x="11740" y="6404"/>
                  <a:pt x="11730" y="5942"/>
                  <a:pt x="11720" y="5400"/>
                </a:cubicBezTo>
                <a:lnTo>
                  <a:pt x="11700" y="4420"/>
                </a:lnTo>
                <a:lnTo>
                  <a:pt x="11781" y="4256"/>
                </a:lnTo>
                <a:cubicBezTo>
                  <a:pt x="11856" y="4104"/>
                  <a:pt x="11862" y="4099"/>
                  <a:pt x="12001" y="4099"/>
                </a:cubicBezTo>
                <a:close/>
                <a:moveTo>
                  <a:pt x="12602" y="4099"/>
                </a:moveTo>
                <a:cubicBezTo>
                  <a:pt x="12823" y="4099"/>
                  <a:pt x="12860" y="4121"/>
                  <a:pt x="12816" y="4206"/>
                </a:cubicBezTo>
                <a:cubicBezTo>
                  <a:pt x="12798" y="4242"/>
                  <a:pt x="12730" y="4256"/>
                  <a:pt x="12602" y="4256"/>
                </a:cubicBezTo>
                <a:cubicBezTo>
                  <a:pt x="12475" y="4256"/>
                  <a:pt x="12406" y="4242"/>
                  <a:pt x="12388" y="4206"/>
                </a:cubicBezTo>
                <a:cubicBezTo>
                  <a:pt x="12344" y="4121"/>
                  <a:pt x="12381" y="4099"/>
                  <a:pt x="12602" y="4099"/>
                </a:cubicBezTo>
                <a:close/>
                <a:moveTo>
                  <a:pt x="13199" y="4099"/>
                </a:moveTo>
                <a:cubicBezTo>
                  <a:pt x="13308" y="4099"/>
                  <a:pt x="13343" y="4142"/>
                  <a:pt x="13423" y="4330"/>
                </a:cubicBezTo>
                <a:cubicBezTo>
                  <a:pt x="13477" y="4457"/>
                  <a:pt x="13476" y="4461"/>
                  <a:pt x="13459" y="5400"/>
                </a:cubicBezTo>
                <a:cubicBezTo>
                  <a:pt x="13449" y="5927"/>
                  <a:pt x="13431" y="6369"/>
                  <a:pt x="13418" y="6396"/>
                </a:cubicBezTo>
                <a:cubicBezTo>
                  <a:pt x="13391" y="6450"/>
                  <a:pt x="12978" y="6472"/>
                  <a:pt x="12959" y="6421"/>
                </a:cubicBezTo>
                <a:cubicBezTo>
                  <a:pt x="12953" y="6405"/>
                  <a:pt x="12938" y="5945"/>
                  <a:pt x="12928" y="5408"/>
                </a:cubicBezTo>
                <a:lnTo>
                  <a:pt x="12913" y="4437"/>
                </a:lnTo>
                <a:lnTo>
                  <a:pt x="12974" y="4297"/>
                </a:lnTo>
                <a:cubicBezTo>
                  <a:pt x="13056" y="4121"/>
                  <a:pt x="13082" y="4100"/>
                  <a:pt x="13199" y="4099"/>
                </a:cubicBezTo>
                <a:close/>
                <a:moveTo>
                  <a:pt x="14254" y="4099"/>
                </a:moveTo>
                <a:lnTo>
                  <a:pt x="15095" y="4099"/>
                </a:lnTo>
                <a:lnTo>
                  <a:pt x="15931" y="4099"/>
                </a:lnTo>
                <a:lnTo>
                  <a:pt x="15987" y="4190"/>
                </a:lnTo>
                <a:cubicBezTo>
                  <a:pt x="16039" y="4280"/>
                  <a:pt x="16039" y="4304"/>
                  <a:pt x="16033" y="5359"/>
                </a:cubicBezTo>
                <a:lnTo>
                  <a:pt x="16023" y="6429"/>
                </a:lnTo>
                <a:lnTo>
                  <a:pt x="15090" y="6437"/>
                </a:lnTo>
                <a:cubicBezTo>
                  <a:pt x="14575" y="6443"/>
                  <a:pt x="14148" y="6430"/>
                  <a:pt x="14142" y="6412"/>
                </a:cubicBezTo>
                <a:cubicBezTo>
                  <a:pt x="14135" y="6395"/>
                  <a:pt x="14121" y="5938"/>
                  <a:pt x="14111" y="5400"/>
                </a:cubicBezTo>
                <a:lnTo>
                  <a:pt x="14096" y="4429"/>
                </a:lnTo>
                <a:lnTo>
                  <a:pt x="14177" y="4264"/>
                </a:lnTo>
                <a:lnTo>
                  <a:pt x="14254" y="4099"/>
                </a:lnTo>
                <a:close/>
                <a:moveTo>
                  <a:pt x="17603" y="4099"/>
                </a:moveTo>
                <a:cubicBezTo>
                  <a:pt x="17660" y="4101"/>
                  <a:pt x="17714" y="4135"/>
                  <a:pt x="17751" y="4198"/>
                </a:cubicBezTo>
                <a:cubicBezTo>
                  <a:pt x="17806" y="4292"/>
                  <a:pt x="17806" y="4296"/>
                  <a:pt x="17802" y="5334"/>
                </a:cubicBezTo>
                <a:cubicBezTo>
                  <a:pt x="17800" y="5909"/>
                  <a:pt x="17794" y="6395"/>
                  <a:pt x="17787" y="6412"/>
                </a:cubicBezTo>
                <a:cubicBezTo>
                  <a:pt x="17772" y="6451"/>
                  <a:pt x="17433" y="6458"/>
                  <a:pt x="17409" y="6421"/>
                </a:cubicBezTo>
                <a:cubicBezTo>
                  <a:pt x="17401" y="6406"/>
                  <a:pt x="17389" y="5918"/>
                  <a:pt x="17389" y="5334"/>
                </a:cubicBezTo>
                <a:cubicBezTo>
                  <a:pt x="17389" y="4276"/>
                  <a:pt x="17389" y="4275"/>
                  <a:pt x="17445" y="4190"/>
                </a:cubicBezTo>
                <a:cubicBezTo>
                  <a:pt x="17485" y="4129"/>
                  <a:pt x="17546" y="4098"/>
                  <a:pt x="17603" y="4099"/>
                </a:cubicBezTo>
                <a:close/>
                <a:moveTo>
                  <a:pt x="18546" y="4099"/>
                </a:moveTo>
                <a:cubicBezTo>
                  <a:pt x="18603" y="4101"/>
                  <a:pt x="18659" y="4129"/>
                  <a:pt x="18694" y="4190"/>
                </a:cubicBezTo>
                <a:cubicBezTo>
                  <a:pt x="18746" y="4280"/>
                  <a:pt x="18746" y="4304"/>
                  <a:pt x="18740" y="5359"/>
                </a:cubicBezTo>
                <a:lnTo>
                  <a:pt x="18735" y="6429"/>
                </a:lnTo>
                <a:lnTo>
                  <a:pt x="18551" y="6437"/>
                </a:lnTo>
                <a:cubicBezTo>
                  <a:pt x="18451" y="6443"/>
                  <a:pt x="18362" y="6436"/>
                  <a:pt x="18353" y="6421"/>
                </a:cubicBezTo>
                <a:cubicBezTo>
                  <a:pt x="18343" y="6406"/>
                  <a:pt x="18337" y="5918"/>
                  <a:pt x="18337" y="5334"/>
                </a:cubicBezTo>
                <a:cubicBezTo>
                  <a:pt x="18337" y="4276"/>
                  <a:pt x="18338" y="4275"/>
                  <a:pt x="18393" y="4190"/>
                </a:cubicBezTo>
                <a:cubicBezTo>
                  <a:pt x="18433" y="4130"/>
                  <a:pt x="18489" y="4098"/>
                  <a:pt x="18546" y="4099"/>
                </a:cubicBezTo>
                <a:close/>
                <a:moveTo>
                  <a:pt x="19474" y="4099"/>
                </a:moveTo>
                <a:cubicBezTo>
                  <a:pt x="19576" y="4099"/>
                  <a:pt x="19594" y="4116"/>
                  <a:pt x="19637" y="4215"/>
                </a:cubicBezTo>
                <a:cubicBezTo>
                  <a:pt x="19685" y="4322"/>
                  <a:pt x="19688" y="4382"/>
                  <a:pt x="19688" y="5342"/>
                </a:cubicBezTo>
                <a:cubicBezTo>
                  <a:pt x="19688" y="6077"/>
                  <a:pt x="19684" y="6362"/>
                  <a:pt x="19663" y="6396"/>
                </a:cubicBezTo>
                <a:cubicBezTo>
                  <a:pt x="19646" y="6423"/>
                  <a:pt x="19566" y="6445"/>
                  <a:pt x="19474" y="6445"/>
                </a:cubicBezTo>
                <a:cubicBezTo>
                  <a:pt x="19382" y="6445"/>
                  <a:pt x="19297" y="6423"/>
                  <a:pt x="19280" y="6396"/>
                </a:cubicBezTo>
                <a:cubicBezTo>
                  <a:pt x="19259" y="6362"/>
                  <a:pt x="19255" y="6077"/>
                  <a:pt x="19255" y="5342"/>
                </a:cubicBezTo>
                <a:cubicBezTo>
                  <a:pt x="19255" y="4382"/>
                  <a:pt x="19258" y="4322"/>
                  <a:pt x="19306" y="4215"/>
                </a:cubicBezTo>
                <a:cubicBezTo>
                  <a:pt x="19349" y="4116"/>
                  <a:pt x="19372" y="4099"/>
                  <a:pt x="19474" y="4099"/>
                </a:cubicBezTo>
                <a:close/>
                <a:moveTo>
                  <a:pt x="1234" y="4108"/>
                </a:moveTo>
                <a:cubicBezTo>
                  <a:pt x="1271" y="4111"/>
                  <a:pt x="1305" y="4143"/>
                  <a:pt x="1341" y="4206"/>
                </a:cubicBezTo>
                <a:lnTo>
                  <a:pt x="1402" y="4313"/>
                </a:lnTo>
                <a:lnTo>
                  <a:pt x="1397" y="5367"/>
                </a:lnTo>
                <a:lnTo>
                  <a:pt x="1392" y="6429"/>
                </a:lnTo>
                <a:lnTo>
                  <a:pt x="1244" y="6437"/>
                </a:lnTo>
                <a:cubicBezTo>
                  <a:pt x="1164" y="6443"/>
                  <a:pt x="1090" y="6436"/>
                  <a:pt x="1081" y="6421"/>
                </a:cubicBezTo>
                <a:cubicBezTo>
                  <a:pt x="1071" y="6406"/>
                  <a:pt x="1065" y="5918"/>
                  <a:pt x="1065" y="5334"/>
                </a:cubicBezTo>
                <a:cubicBezTo>
                  <a:pt x="1065" y="4276"/>
                  <a:pt x="1066" y="4275"/>
                  <a:pt x="1122" y="4190"/>
                </a:cubicBezTo>
                <a:cubicBezTo>
                  <a:pt x="1159" y="4133"/>
                  <a:pt x="1196" y="4104"/>
                  <a:pt x="1234" y="4108"/>
                </a:cubicBezTo>
                <a:close/>
                <a:moveTo>
                  <a:pt x="4879" y="4108"/>
                </a:moveTo>
                <a:cubicBezTo>
                  <a:pt x="4915" y="4107"/>
                  <a:pt x="4949" y="4131"/>
                  <a:pt x="4981" y="4182"/>
                </a:cubicBezTo>
                <a:cubicBezTo>
                  <a:pt x="5028" y="4257"/>
                  <a:pt x="5033" y="4301"/>
                  <a:pt x="5027" y="5342"/>
                </a:cubicBezTo>
                <a:lnTo>
                  <a:pt x="5016" y="6429"/>
                </a:lnTo>
                <a:lnTo>
                  <a:pt x="4884" y="6437"/>
                </a:lnTo>
                <a:cubicBezTo>
                  <a:pt x="4810" y="6444"/>
                  <a:pt x="4745" y="6436"/>
                  <a:pt x="4736" y="6421"/>
                </a:cubicBezTo>
                <a:cubicBezTo>
                  <a:pt x="4727" y="6405"/>
                  <a:pt x="4716" y="5918"/>
                  <a:pt x="4716" y="5334"/>
                </a:cubicBezTo>
                <a:cubicBezTo>
                  <a:pt x="4716" y="4276"/>
                  <a:pt x="4716" y="4275"/>
                  <a:pt x="4772" y="4190"/>
                </a:cubicBezTo>
                <a:cubicBezTo>
                  <a:pt x="4807" y="4137"/>
                  <a:pt x="4843" y="4109"/>
                  <a:pt x="4879" y="4108"/>
                </a:cubicBezTo>
                <a:close/>
                <a:moveTo>
                  <a:pt x="7825" y="4108"/>
                </a:moveTo>
                <a:cubicBezTo>
                  <a:pt x="7976" y="4117"/>
                  <a:pt x="8019" y="4136"/>
                  <a:pt x="8019" y="4182"/>
                </a:cubicBezTo>
                <a:cubicBezTo>
                  <a:pt x="8019" y="4269"/>
                  <a:pt x="7640" y="4291"/>
                  <a:pt x="7596" y="4206"/>
                </a:cubicBezTo>
                <a:cubicBezTo>
                  <a:pt x="7551" y="4120"/>
                  <a:pt x="7597" y="4094"/>
                  <a:pt x="7825" y="4108"/>
                </a:cubicBezTo>
                <a:close/>
                <a:moveTo>
                  <a:pt x="9594" y="4108"/>
                </a:moveTo>
                <a:cubicBezTo>
                  <a:pt x="9630" y="4105"/>
                  <a:pt x="9659" y="4107"/>
                  <a:pt x="9681" y="4108"/>
                </a:cubicBezTo>
                <a:cubicBezTo>
                  <a:pt x="9746" y="4111"/>
                  <a:pt x="9761" y="4142"/>
                  <a:pt x="9819" y="4248"/>
                </a:cubicBezTo>
                <a:lnTo>
                  <a:pt x="9900" y="4387"/>
                </a:lnTo>
                <a:lnTo>
                  <a:pt x="9890" y="5408"/>
                </a:lnTo>
                <a:lnTo>
                  <a:pt x="9880" y="6429"/>
                </a:lnTo>
                <a:lnTo>
                  <a:pt x="9620" y="6437"/>
                </a:lnTo>
                <a:cubicBezTo>
                  <a:pt x="9425" y="6445"/>
                  <a:pt x="9358" y="6434"/>
                  <a:pt x="9350" y="6396"/>
                </a:cubicBezTo>
                <a:cubicBezTo>
                  <a:pt x="9343" y="6368"/>
                  <a:pt x="9329" y="5918"/>
                  <a:pt x="9319" y="5392"/>
                </a:cubicBezTo>
                <a:lnTo>
                  <a:pt x="9299" y="4437"/>
                </a:lnTo>
                <a:lnTo>
                  <a:pt x="9375" y="4280"/>
                </a:lnTo>
                <a:cubicBezTo>
                  <a:pt x="9445" y="4132"/>
                  <a:pt x="9455" y="4119"/>
                  <a:pt x="9594" y="4108"/>
                </a:cubicBezTo>
                <a:close/>
                <a:moveTo>
                  <a:pt x="10823" y="4108"/>
                </a:moveTo>
                <a:cubicBezTo>
                  <a:pt x="10901" y="4105"/>
                  <a:pt x="10928" y="4128"/>
                  <a:pt x="10996" y="4248"/>
                </a:cubicBezTo>
                <a:lnTo>
                  <a:pt x="11078" y="4396"/>
                </a:lnTo>
                <a:lnTo>
                  <a:pt x="11073" y="5153"/>
                </a:lnTo>
                <a:cubicBezTo>
                  <a:pt x="11071" y="5573"/>
                  <a:pt x="11066" y="6034"/>
                  <a:pt x="11057" y="6174"/>
                </a:cubicBezTo>
                <a:lnTo>
                  <a:pt x="11042" y="6429"/>
                </a:lnTo>
                <a:lnTo>
                  <a:pt x="10823" y="6437"/>
                </a:lnTo>
                <a:cubicBezTo>
                  <a:pt x="10666" y="6445"/>
                  <a:pt x="10596" y="6432"/>
                  <a:pt x="10578" y="6396"/>
                </a:cubicBezTo>
                <a:cubicBezTo>
                  <a:pt x="10563" y="6366"/>
                  <a:pt x="10543" y="5967"/>
                  <a:pt x="10532" y="5408"/>
                </a:cubicBezTo>
                <a:lnTo>
                  <a:pt x="10517" y="4470"/>
                </a:lnTo>
                <a:lnTo>
                  <a:pt x="10583" y="4305"/>
                </a:lnTo>
                <a:cubicBezTo>
                  <a:pt x="10655" y="4131"/>
                  <a:pt x="10679" y="4112"/>
                  <a:pt x="10823" y="4108"/>
                </a:cubicBezTo>
                <a:close/>
                <a:moveTo>
                  <a:pt x="13668" y="4108"/>
                </a:moveTo>
                <a:cubicBezTo>
                  <a:pt x="13703" y="4105"/>
                  <a:pt x="13747" y="4105"/>
                  <a:pt x="13800" y="4108"/>
                </a:cubicBezTo>
                <a:cubicBezTo>
                  <a:pt x="13972" y="4117"/>
                  <a:pt x="14019" y="4135"/>
                  <a:pt x="14019" y="4182"/>
                </a:cubicBezTo>
                <a:cubicBezTo>
                  <a:pt x="14019" y="4229"/>
                  <a:pt x="13973" y="4239"/>
                  <a:pt x="13795" y="4248"/>
                </a:cubicBezTo>
                <a:cubicBezTo>
                  <a:pt x="13650" y="4255"/>
                  <a:pt x="13566" y="4243"/>
                  <a:pt x="13555" y="4215"/>
                </a:cubicBezTo>
                <a:cubicBezTo>
                  <a:pt x="13530" y="4148"/>
                  <a:pt x="13561" y="4115"/>
                  <a:pt x="13668" y="4108"/>
                </a:cubicBezTo>
                <a:close/>
                <a:moveTo>
                  <a:pt x="16721" y="4108"/>
                </a:moveTo>
                <a:cubicBezTo>
                  <a:pt x="16762" y="4111"/>
                  <a:pt x="16802" y="4142"/>
                  <a:pt x="16833" y="4206"/>
                </a:cubicBezTo>
                <a:cubicBezTo>
                  <a:pt x="16882" y="4307"/>
                  <a:pt x="16886" y="4345"/>
                  <a:pt x="16879" y="5367"/>
                </a:cubicBezTo>
                <a:lnTo>
                  <a:pt x="16869" y="6429"/>
                </a:lnTo>
                <a:lnTo>
                  <a:pt x="16726" y="6437"/>
                </a:lnTo>
                <a:cubicBezTo>
                  <a:pt x="16646" y="6443"/>
                  <a:pt x="16573" y="6436"/>
                  <a:pt x="16563" y="6421"/>
                </a:cubicBezTo>
                <a:cubicBezTo>
                  <a:pt x="16554" y="6406"/>
                  <a:pt x="16543" y="5918"/>
                  <a:pt x="16543" y="5334"/>
                </a:cubicBezTo>
                <a:cubicBezTo>
                  <a:pt x="16543" y="4276"/>
                  <a:pt x="16543" y="4275"/>
                  <a:pt x="16599" y="4190"/>
                </a:cubicBezTo>
                <a:cubicBezTo>
                  <a:pt x="16637" y="4132"/>
                  <a:pt x="16680" y="4104"/>
                  <a:pt x="16721" y="4108"/>
                </a:cubicBezTo>
                <a:close/>
                <a:moveTo>
                  <a:pt x="20351" y="4124"/>
                </a:moveTo>
                <a:cubicBezTo>
                  <a:pt x="20391" y="4121"/>
                  <a:pt x="20435" y="4150"/>
                  <a:pt x="20473" y="4215"/>
                </a:cubicBezTo>
                <a:lnTo>
                  <a:pt x="20535" y="4322"/>
                </a:lnTo>
                <a:lnTo>
                  <a:pt x="20529" y="5375"/>
                </a:lnTo>
                <a:lnTo>
                  <a:pt x="20524" y="6429"/>
                </a:lnTo>
                <a:lnTo>
                  <a:pt x="20392" y="6437"/>
                </a:lnTo>
                <a:cubicBezTo>
                  <a:pt x="20309" y="6444"/>
                  <a:pt x="20247" y="6434"/>
                  <a:pt x="20229" y="6404"/>
                </a:cubicBezTo>
                <a:cubicBezTo>
                  <a:pt x="20206" y="6368"/>
                  <a:pt x="20198" y="6094"/>
                  <a:pt x="20198" y="5334"/>
                </a:cubicBezTo>
                <a:cubicBezTo>
                  <a:pt x="20199" y="4426"/>
                  <a:pt x="20201" y="4310"/>
                  <a:pt x="20239" y="4231"/>
                </a:cubicBezTo>
                <a:cubicBezTo>
                  <a:pt x="20272" y="4162"/>
                  <a:pt x="20311" y="4127"/>
                  <a:pt x="20351" y="4124"/>
                </a:cubicBezTo>
                <a:close/>
                <a:moveTo>
                  <a:pt x="739" y="4470"/>
                </a:moveTo>
                <a:lnTo>
                  <a:pt x="795" y="4470"/>
                </a:lnTo>
                <a:lnTo>
                  <a:pt x="856" y="4470"/>
                </a:lnTo>
                <a:lnTo>
                  <a:pt x="856" y="6347"/>
                </a:lnTo>
                <a:lnTo>
                  <a:pt x="856" y="8223"/>
                </a:lnTo>
                <a:lnTo>
                  <a:pt x="805" y="8232"/>
                </a:lnTo>
                <a:cubicBezTo>
                  <a:pt x="775" y="8239"/>
                  <a:pt x="746" y="8227"/>
                  <a:pt x="739" y="8199"/>
                </a:cubicBezTo>
                <a:cubicBezTo>
                  <a:pt x="732" y="8170"/>
                  <a:pt x="726" y="7315"/>
                  <a:pt x="729" y="6305"/>
                </a:cubicBezTo>
                <a:lnTo>
                  <a:pt x="739" y="4470"/>
                </a:lnTo>
                <a:close/>
                <a:moveTo>
                  <a:pt x="1585" y="4470"/>
                </a:moveTo>
                <a:lnTo>
                  <a:pt x="1657" y="4470"/>
                </a:lnTo>
                <a:lnTo>
                  <a:pt x="1728" y="4470"/>
                </a:lnTo>
                <a:lnTo>
                  <a:pt x="1733" y="6305"/>
                </a:lnTo>
                <a:cubicBezTo>
                  <a:pt x="1738" y="7625"/>
                  <a:pt x="1733" y="8152"/>
                  <a:pt x="1713" y="8191"/>
                </a:cubicBezTo>
                <a:cubicBezTo>
                  <a:pt x="1698" y="8220"/>
                  <a:pt x="1674" y="8240"/>
                  <a:pt x="1657" y="8240"/>
                </a:cubicBezTo>
                <a:cubicBezTo>
                  <a:pt x="1575" y="8240"/>
                  <a:pt x="1569" y="8154"/>
                  <a:pt x="1575" y="6305"/>
                </a:cubicBezTo>
                <a:lnTo>
                  <a:pt x="1585" y="4470"/>
                </a:lnTo>
                <a:close/>
                <a:moveTo>
                  <a:pt x="2503" y="4470"/>
                </a:moveTo>
                <a:lnTo>
                  <a:pt x="2574" y="4470"/>
                </a:lnTo>
                <a:lnTo>
                  <a:pt x="2646" y="4470"/>
                </a:lnTo>
                <a:lnTo>
                  <a:pt x="2646" y="6347"/>
                </a:lnTo>
                <a:lnTo>
                  <a:pt x="2646" y="8223"/>
                </a:lnTo>
                <a:lnTo>
                  <a:pt x="2580" y="8232"/>
                </a:lnTo>
                <a:cubicBezTo>
                  <a:pt x="2541" y="8239"/>
                  <a:pt x="2510" y="8229"/>
                  <a:pt x="2503" y="8199"/>
                </a:cubicBezTo>
                <a:cubicBezTo>
                  <a:pt x="2496" y="8170"/>
                  <a:pt x="2495" y="7315"/>
                  <a:pt x="2498" y="6305"/>
                </a:cubicBezTo>
                <a:lnTo>
                  <a:pt x="2503" y="4470"/>
                </a:lnTo>
                <a:close/>
                <a:moveTo>
                  <a:pt x="3446" y="4470"/>
                </a:moveTo>
                <a:lnTo>
                  <a:pt x="3518" y="4470"/>
                </a:lnTo>
                <a:lnTo>
                  <a:pt x="3589" y="4470"/>
                </a:lnTo>
                <a:lnTo>
                  <a:pt x="3599" y="6305"/>
                </a:lnTo>
                <a:cubicBezTo>
                  <a:pt x="3604" y="7625"/>
                  <a:pt x="3593" y="8152"/>
                  <a:pt x="3574" y="8191"/>
                </a:cubicBezTo>
                <a:cubicBezTo>
                  <a:pt x="3559" y="8220"/>
                  <a:pt x="3534" y="8240"/>
                  <a:pt x="3518" y="8240"/>
                </a:cubicBezTo>
                <a:cubicBezTo>
                  <a:pt x="3436" y="8240"/>
                  <a:pt x="3435" y="8154"/>
                  <a:pt x="3441" y="6305"/>
                </a:cubicBezTo>
                <a:lnTo>
                  <a:pt x="3446" y="4470"/>
                </a:lnTo>
                <a:close/>
                <a:moveTo>
                  <a:pt x="4389" y="4470"/>
                </a:moveTo>
                <a:lnTo>
                  <a:pt x="4451" y="4470"/>
                </a:lnTo>
                <a:lnTo>
                  <a:pt x="4512" y="4470"/>
                </a:lnTo>
                <a:lnTo>
                  <a:pt x="4512" y="6347"/>
                </a:lnTo>
                <a:cubicBezTo>
                  <a:pt x="4512" y="8030"/>
                  <a:pt x="4505" y="8221"/>
                  <a:pt x="4471" y="8232"/>
                </a:cubicBezTo>
                <a:cubicBezTo>
                  <a:pt x="4379" y="8260"/>
                  <a:pt x="4378" y="8194"/>
                  <a:pt x="4384" y="6305"/>
                </a:cubicBezTo>
                <a:lnTo>
                  <a:pt x="4389" y="4470"/>
                </a:lnTo>
                <a:close/>
                <a:moveTo>
                  <a:pt x="5236" y="4470"/>
                </a:moveTo>
                <a:lnTo>
                  <a:pt x="5297" y="4470"/>
                </a:lnTo>
                <a:lnTo>
                  <a:pt x="5358" y="4470"/>
                </a:lnTo>
                <a:lnTo>
                  <a:pt x="5363" y="6305"/>
                </a:lnTo>
                <a:cubicBezTo>
                  <a:pt x="5368" y="7625"/>
                  <a:pt x="5362" y="8152"/>
                  <a:pt x="5343" y="8191"/>
                </a:cubicBezTo>
                <a:cubicBezTo>
                  <a:pt x="5328" y="8220"/>
                  <a:pt x="5307" y="8240"/>
                  <a:pt x="5297" y="8240"/>
                </a:cubicBezTo>
                <a:cubicBezTo>
                  <a:pt x="5263" y="8240"/>
                  <a:pt x="5245" y="8200"/>
                  <a:pt x="5236" y="7952"/>
                </a:cubicBezTo>
                <a:cubicBezTo>
                  <a:pt x="5226" y="7955"/>
                  <a:pt x="5221" y="7952"/>
                  <a:pt x="5215" y="7927"/>
                </a:cubicBezTo>
                <a:cubicBezTo>
                  <a:pt x="5190" y="7823"/>
                  <a:pt x="5210" y="4470"/>
                  <a:pt x="5236" y="4470"/>
                </a:cubicBezTo>
                <a:close/>
                <a:moveTo>
                  <a:pt x="16217" y="4470"/>
                </a:moveTo>
                <a:lnTo>
                  <a:pt x="16293" y="4470"/>
                </a:lnTo>
                <a:lnTo>
                  <a:pt x="16364" y="4470"/>
                </a:lnTo>
                <a:lnTo>
                  <a:pt x="16370" y="6305"/>
                </a:lnTo>
                <a:cubicBezTo>
                  <a:pt x="16374" y="7625"/>
                  <a:pt x="16369" y="8152"/>
                  <a:pt x="16349" y="8191"/>
                </a:cubicBezTo>
                <a:cubicBezTo>
                  <a:pt x="16334" y="8220"/>
                  <a:pt x="16310" y="8240"/>
                  <a:pt x="16293" y="8240"/>
                </a:cubicBezTo>
                <a:cubicBezTo>
                  <a:pt x="16211" y="8240"/>
                  <a:pt x="16205" y="8154"/>
                  <a:pt x="16211" y="6305"/>
                </a:cubicBezTo>
                <a:lnTo>
                  <a:pt x="16217" y="4470"/>
                </a:lnTo>
                <a:close/>
                <a:moveTo>
                  <a:pt x="17063" y="4470"/>
                </a:moveTo>
                <a:lnTo>
                  <a:pt x="17139" y="4470"/>
                </a:lnTo>
                <a:lnTo>
                  <a:pt x="17211" y="4470"/>
                </a:lnTo>
                <a:lnTo>
                  <a:pt x="17211" y="6347"/>
                </a:lnTo>
                <a:lnTo>
                  <a:pt x="17211" y="8223"/>
                </a:lnTo>
                <a:lnTo>
                  <a:pt x="17144" y="8232"/>
                </a:lnTo>
                <a:cubicBezTo>
                  <a:pt x="17105" y="8239"/>
                  <a:pt x="17070" y="8229"/>
                  <a:pt x="17063" y="8199"/>
                </a:cubicBezTo>
                <a:cubicBezTo>
                  <a:pt x="17056" y="8170"/>
                  <a:pt x="17054" y="7315"/>
                  <a:pt x="17058" y="6305"/>
                </a:cubicBezTo>
                <a:lnTo>
                  <a:pt x="17063" y="4470"/>
                </a:lnTo>
                <a:close/>
                <a:moveTo>
                  <a:pt x="18006" y="4470"/>
                </a:moveTo>
                <a:lnTo>
                  <a:pt x="18082" y="4470"/>
                </a:lnTo>
                <a:lnTo>
                  <a:pt x="18154" y="4470"/>
                </a:lnTo>
                <a:lnTo>
                  <a:pt x="18159" y="6305"/>
                </a:lnTo>
                <a:cubicBezTo>
                  <a:pt x="18163" y="7625"/>
                  <a:pt x="18158" y="8152"/>
                  <a:pt x="18138" y="8191"/>
                </a:cubicBezTo>
                <a:cubicBezTo>
                  <a:pt x="18104" y="8257"/>
                  <a:pt x="18021" y="8256"/>
                  <a:pt x="18006" y="8191"/>
                </a:cubicBezTo>
                <a:cubicBezTo>
                  <a:pt x="18000" y="8164"/>
                  <a:pt x="17997" y="7315"/>
                  <a:pt x="18001" y="6305"/>
                </a:cubicBezTo>
                <a:lnTo>
                  <a:pt x="18006" y="4470"/>
                </a:lnTo>
                <a:close/>
                <a:moveTo>
                  <a:pt x="18954" y="4470"/>
                </a:moveTo>
                <a:lnTo>
                  <a:pt x="19010" y="4470"/>
                </a:lnTo>
                <a:lnTo>
                  <a:pt x="19071" y="4470"/>
                </a:lnTo>
                <a:lnTo>
                  <a:pt x="19071" y="6347"/>
                </a:lnTo>
                <a:lnTo>
                  <a:pt x="19071" y="8223"/>
                </a:lnTo>
                <a:lnTo>
                  <a:pt x="19020" y="8232"/>
                </a:lnTo>
                <a:cubicBezTo>
                  <a:pt x="18990" y="8239"/>
                  <a:pt x="18961" y="8227"/>
                  <a:pt x="18954" y="8199"/>
                </a:cubicBezTo>
                <a:cubicBezTo>
                  <a:pt x="18947" y="8170"/>
                  <a:pt x="18941" y="7315"/>
                  <a:pt x="18944" y="6305"/>
                </a:cubicBezTo>
                <a:lnTo>
                  <a:pt x="18954" y="4470"/>
                </a:lnTo>
                <a:close/>
                <a:moveTo>
                  <a:pt x="19872" y="4470"/>
                </a:moveTo>
                <a:lnTo>
                  <a:pt x="19933" y="4470"/>
                </a:lnTo>
                <a:lnTo>
                  <a:pt x="19994" y="4470"/>
                </a:lnTo>
                <a:lnTo>
                  <a:pt x="19994" y="6347"/>
                </a:lnTo>
                <a:lnTo>
                  <a:pt x="19994" y="8223"/>
                </a:lnTo>
                <a:lnTo>
                  <a:pt x="19938" y="8232"/>
                </a:lnTo>
                <a:cubicBezTo>
                  <a:pt x="19908" y="8239"/>
                  <a:pt x="19879" y="8227"/>
                  <a:pt x="19872" y="8199"/>
                </a:cubicBezTo>
                <a:cubicBezTo>
                  <a:pt x="19865" y="8170"/>
                  <a:pt x="19863" y="7315"/>
                  <a:pt x="19867" y="6305"/>
                </a:cubicBezTo>
                <a:lnTo>
                  <a:pt x="19872" y="4470"/>
                </a:lnTo>
                <a:close/>
                <a:moveTo>
                  <a:pt x="20718" y="4470"/>
                </a:moveTo>
                <a:lnTo>
                  <a:pt x="20789" y="4470"/>
                </a:lnTo>
                <a:lnTo>
                  <a:pt x="20861" y="4470"/>
                </a:lnTo>
                <a:lnTo>
                  <a:pt x="20871" y="6305"/>
                </a:lnTo>
                <a:cubicBezTo>
                  <a:pt x="20876" y="7625"/>
                  <a:pt x="20865" y="8152"/>
                  <a:pt x="20846" y="8191"/>
                </a:cubicBezTo>
                <a:cubicBezTo>
                  <a:pt x="20811" y="8257"/>
                  <a:pt x="20733" y="8256"/>
                  <a:pt x="20718" y="8191"/>
                </a:cubicBezTo>
                <a:cubicBezTo>
                  <a:pt x="20712" y="8164"/>
                  <a:pt x="20709" y="7315"/>
                  <a:pt x="20713" y="6305"/>
                </a:cubicBezTo>
                <a:lnTo>
                  <a:pt x="20718" y="4470"/>
                </a:lnTo>
                <a:close/>
                <a:moveTo>
                  <a:pt x="7785" y="4766"/>
                </a:moveTo>
                <a:cubicBezTo>
                  <a:pt x="7859" y="4764"/>
                  <a:pt x="7936" y="4777"/>
                  <a:pt x="7948" y="4807"/>
                </a:cubicBezTo>
                <a:cubicBezTo>
                  <a:pt x="7968" y="4859"/>
                  <a:pt x="8062" y="10339"/>
                  <a:pt x="8045" y="10413"/>
                </a:cubicBezTo>
                <a:cubicBezTo>
                  <a:pt x="8035" y="10454"/>
                  <a:pt x="7978" y="10471"/>
                  <a:pt x="7805" y="10471"/>
                </a:cubicBezTo>
                <a:cubicBezTo>
                  <a:pt x="7679" y="10471"/>
                  <a:pt x="7568" y="10457"/>
                  <a:pt x="7560" y="10438"/>
                </a:cubicBezTo>
                <a:cubicBezTo>
                  <a:pt x="7546" y="10400"/>
                  <a:pt x="7616" y="4897"/>
                  <a:pt x="7632" y="4816"/>
                </a:cubicBezTo>
                <a:cubicBezTo>
                  <a:pt x="7638" y="4785"/>
                  <a:pt x="7710" y="4768"/>
                  <a:pt x="7785" y="4766"/>
                </a:cubicBezTo>
                <a:close/>
                <a:moveTo>
                  <a:pt x="10201" y="4766"/>
                </a:moveTo>
                <a:cubicBezTo>
                  <a:pt x="10275" y="4763"/>
                  <a:pt x="10354" y="4772"/>
                  <a:pt x="10364" y="4799"/>
                </a:cubicBezTo>
                <a:cubicBezTo>
                  <a:pt x="10382" y="4846"/>
                  <a:pt x="10477" y="10395"/>
                  <a:pt x="10461" y="10438"/>
                </a:cubicBezTo>
                <a:cubicBezTo>
                  <a:pt x="10445" y="10481"/>
                  <a:pt x="9973" y="10481"/>
                  <a:pt x="9956" y="10438"/>
                </a:cubicBezTo>
                <a:cubicBezTo>
                  <a:pt x="9943" y="10402"/>
                  <a:pt x="10032" y="4889"/>
                  <a:pt x="10048" y="4816"/>
                </a:cubicBezTo>
                <a:cubicBezTo>
                  <a:pt x="10054" y="4787"/>
                  <a:pt x="10127" y="4770"/>
                  <a:pt x="10201" y="4766"/>
                </a:cubicBezTo>
                <a:close/>
                <a:moveTo>
                  <a:pt x="11404" y="4766"/>
                </a:moveTo>
                <a:cubicBezTo>
                  <a:pt x="11490" y="4766"/>
                  <a:pt x="11545" y="4785"/>
                  <a:pt x="11552" y="4816"/>
                </a:cubicBezTo>
                <a:cubicBezTo>
                  <a:pt x="11569" y="4889"/>
                  <a:pt x="11659" y="10399"/>
                  <a:pt x="11644" y="10438"/>
                </a:cubicBezTo>
                <a:cubicBezTo>
                  <a:pt x="11637" y="10456"/>
                  <a:pt x="11530" y="10471"/>
                  <a:pt x="11404" y="10471"/>
                </a:cubicBezTo>
                <a:cubicBezTo>
                  <a:pt x="11219" y="10471"/>
                  <a:pt x="11171" y="10454"/>
                  <a:pt x="11159" y="10405"/>
                </a:cubicBezTo>
                <a:cubicBezTo>
                  <a:pt x="11139" y="10318"/>
                  <a:pt x="11227" y="4963"/>
                  <a:pt x="11251" y="4857"/>
                </a:cubicBezTo>
                <a:cubicBezTo>
                  <a:pt x="11268" y="4780"/>
                  <a:pt x="11287" y="4766"/>
                  <a:pt x="11404" y="4766"/>
                </a:cubicBezTo>
                <a:close/>
                <a:moveTo>
                  <a:pt x="12617" y="4766"/>
                </a:moveTo>
                <a:cubicBezTo>
                  <a:pt x="12700" y="4766"/>
                  <a:pt x="12754" y="4785"/>
                  <a:pt x="12760" y="4816"/>
                </a:cubicBezTo>
                <a:cubicBezTo>
                  <a:pt x="12776" y="4887"/>
                  <a:pt x="12865" y="10402"/>
                  <a:pt x="12852" y="10438"/>
                </a:cubicBezTo>
                <a:cubicBezTo>
                  <a:pt x="12846" y="10454"/>
                  <a:pt x="12738" y="10471"/>
                  <a:pt x="12612" y="10471"/>
                </a:cubicBezTo>
                <a:cubicBezTo>
                  <a:pt x="12424" y="10471"/>
                  <a:pt x="12380" y="10456"/>
                  <a:pt x="12368" y="10405"/>
                </a:cubicBezTo>
                <a:cubicBezTo>
                  <a:pt x="12344" y="10304"/>
                  <a:pt x="12438" y="4870"/>
                  <a:pt x="12464" y="4816"/>
                </a:cubicBezTo>
                <a:cubicBezTo>
                  <a:pt x="12478" y="4787"/>
                  <a:pt x="12541" y="4766"/>
                  <a:pt x="12617" y="4766"/>
                </a:cubicBezTo>
                <a:close/>
                <a:moveTo>
                  <a:pt x="13785" y="4766"/>
                </a:moveTo>
                <a:cubicBezTo>
                  <a:pt x="13858" y="4765"/>
                  <a:pt x="13935" y="4777"/>
                  <a:pt x="13943" y="4799"/>
                </a:cubicBezTo>
                <a:cubicBezTo>
                  <a:pt x="13964" y="4856"/>
                  <a:pt x="13998" y="6756"/>
                  <a:pt x="14035" y="10067"/>
                </a:cubicBezTo>
                <a:cubicBezTo>
                  <a:pt x="14037" y="10242"/>
                  <a:pt x="14029" y="10397"/>
                  <a:pt x="14019" y="10421"/>
                </a:cubicBezTo>
                <a:cubicBezTo>
                  <a:pt x="13997" y="10481"/>
                  <a:pt x="13578" y="10481"/>
                  <a:pt x="13555" y="10421"/>
                </a:cubicBezTo>
                <a:cubicBezTo>
                  <a:pt x="13530" y="10355"/>
                  <a:pt x="13605" y="4870"/>
                  <a:pt x="13632" y="4799"/>
                </a:cubicBezTo>
                <a:cubicBezTo>
                  <a:pt x="13640" y="4777"/>
                  <a:pt x="13711" y="4767"/>
                  <a:pt x="13785" y="4766"/>
                </a:cubicBezTo>
                <a:close/>
                <a:moveTo>
                  <a:pt x="9013" y="4774"/>
                </a:moveTo>
                <a:lnTo>
                  <a:pt x="9156" y="4783"/>
                </a:lnTo>
                <a:lnTo>
                  <a:pt x="9171" y="4980"/>
                </a:lnTo>
                <a:cubicBezTo>
                  <a:pt x="9195" y="5267"/>
                  <a:pt x="9272" y="10412"/>
                  <a:pt x="9253" y="10462"/>
                </a:cubicBezTo>
                <a:cubicBezTo>
                  <a:pt x="9233" y="10515"/>
                  <a:pt x="8763" y="10523"/>
                  <a:pt x="8743" y="10471"/>
                </a:cubicBezTo>
                <a:cubicBezTo>
                  <a:pt x="8721" y="10415"/>
                  <a:pt x="8827" y="4837"/>
                  <a:pt x="8850" y="4799"/>
                </a:cubicBezTo>
                <a:cubicBezTo>
                  <a:pt x="8861" y="4781"/>
                  <a:pt x="8935" y="4768"/>
                  <a:pt x="9013" y="4774"/>
                </a:cubicBezTo>
                <a:close/>
                <a:moveTo>
                  <a:pt x="6505" y="6602"/>
                </a:moveTo>
                <a:cubicBezTo>
                  <a:pt x="6964" y="6601"/>
                  <a:pt x="7424" y="6612"/>
                  <a:pt x="7443" y="6643"/>
                </a:cubicBezTo>
                <a:cubicBezTo>
                  <a:pt x="7476" y="6697"/>
                  <a:pt x="7452" y="8672"/>
                  <a:pt x="7418" y="8742"/>
                </a:cubicBezTo>
                <a:cubicBezTo>
                  <a:pt x="7399" y="8779"/>
                  <a:pt x="7196" y="8791"/>
                  <a:pt x="6541" y="8791"/>
                </a:cubicBezTo>
                <a:lnTo>
                  <a:pt x="5684" y="8791"/>
                </a:lnTo>
                <a:lnTo>
                  <a:pt x="5613" y="8627"/>
                </a:lnTo>
                <a:lnTo>
                  <a:pt x="5536" y="8462"/>
                </a:lnTo>
                <a:lnTo>
                  <a:pt x="5536" y="7581"/>
                </a:lnTo>
                <a:cubicBezTo>
                  <a:pt x="5536" y="6945"/>
                  <a:pt x="5546" y="6685"/>
                  <a:pt x="5567" y="6651"/>
                </a:cubicBezTo>
                <a:cubicBezTo>
                  <a:pt x="5586" y="6620"/>
                  <a:pt x="6046" y="6603"/>
                  <a:pt x="6505" y="6602"/>
                </a:cubicBezTo>
                <a:close/>
                <a:moveTo>
                  <a:pt x="8391" y="6651"/>
                </a:moveTo>
                <a:cubicBezTo>
                  <a:pt x="8575" y="6643"/>
                  <a:pt x="8638" y="6655"/>
                  <a:pt x="8646" y="6692"/>
                </a:cubicBezTo>
                <a:cubicBezTo>
                  <a:pt x="8652" y="6720"/>
                  <a:pt x="8651" y="7190"/>
                  <a:pt x="8641" y="7738"/>
                </a:cubicBezTo>
                <a:lnTo>
                  <a:pt x="8621" y="8734"/>
                </a:lnTo>
                <a:lnTo>
                  <a:pt x="8412" y="8742"/>
                </a:lnTo>
                <a:cubicBezTo>
                  <a:pt x="8296" y="8748"/>
                  <a:pt x="8199" y="8735"/>
                  <a:pt x="8192" y="8717"/>
                </a:cubicBezTo>
                <a:cubicBezTo>
                  <a:pt x="8173" y="8666"/>
                  <a:pt x="8152" y="8119"/>
                  <a:pt x="8147" y="7367"/>
                </a:cubicBezTo>
                <a:lnTo>
                  <a:pt x="8141" y="6659"/>
                </a:lnTo>
                <a:lnTo>
                  <a:pt x="8391" y="6651"/>
                </a:lnTo>
                <a:close/>
                <a:moveTo>
                  <a:pt x="9599" y="6651"/>
                </a:moveTo>
                <a:cubicBezTo>
                  <a:pt x="9800" y="6642"/>
                  <a:pt x="9848" y="6646"/>
                  <a:pt x="9859" y="6692"/>
                </a:cubicBezTo>
                <a:cubicBezTo>
                  <a:pt x="9867" y="6724"/>
                  <a:pt x="9865" y="7202"/>
                  <a:pt x="9854" y="7746"/>
                </a:cubicBezTo>
                <a:lnTo>
                  <a:pt x="9834" y="8734"/>
                </a:lnTo>
                <a:lnTo>
                  <a:pt x="9620" y="8750"/>
                </a:lnTo>
                <a:cubicBezTo>
                  <a:pt x="9421" y="8768"/>
                  <a:pt x="9402" y="8765"/>
                  <a:pt x="9385" y="8693"/>
                </a:cubicBezTo>
                <a:cubicBezTo>
                  <a:pt x="9375" y="8650"/>
                  <a:pt x="9365" y="8176"/>
                  <a:pt x="9360" y="7639"/>
                </a:cubicBezTo>
                <a:lnTo>
                  <a:pt x="9350" y="6659"/>
                </a:lnTo>
                <a:lnTo>
                  <a:pt x="9599" y="6651"/>
                </a:lnTo>
                <a:close/>
                <a:moveTo>
                  <a:pt x="10792" y="6651"/>
                </a:moveTo>
                <a:cubicBezTo>
                  <a:pt x="10990" y="6642"/>
                  <a:pt x="11035" y="6648"/>
                  <a:pt x="11047" y="6701"/>
                </a:cubicBezTo>
                <a:cubicBezTo>
                  <a:pt x="11055" y="6735"/>
                  <a:pt x="11049" y="7205"/>
                  <a:pt x="11037" y="7746"/>
                </a:cubicBezTo>
                <a:lnTo>
                  <a:pt x="11017" y="8734"/>
                </a:lnTo>
                <a:lnTo>
                  <a:pt x="10808" y="8742"/>
                </a:lnTo>
                <a:cubicBezTo>
                  <a:pt x="10692" y="8748"/>
                  <a:pt x="10594" y="8743"/>
                  <a:pt x="10588" y="8726"/>
                </a:cubicBezTo>
                <a:cubicBezTo>
                  <a:pt x="10582" y="8709"/>
                  <a:pt x="10573" y="8239"/>
                  <a:pt x="10568" y="7680"/>
                </a:cubicBezTo>
                <a:lnTo>
                  <a:pt x="10558" y="6659"/>
                </a:lnTo>
                <a:lnTo>
                  <a:pt x="10792" y="6651"/>
                </a:lnTo>
                <a:close/>
                <a:moveTo>
                  <a:pt x="12006" y="6651"/>
                </a:moveTo>
                <a:cubicBezTo>
                  <a:pt x="12181" y="6643"/>
                  <a:pt x="12242" y="6655"/>
                  <a:pt x="12250" y="6692"/>
                </a:cubicBezTo>
                <a:cubicBezTo>
                  <a:pt x="12257" y="6720"/>
                  <a:pt x="12255" y="7190"/>
                  <a:pt x="12245" y="7738"/>
                </a:cubicBezTo>
                <a:lnTo>
                  <a:pt x="12225" y="8734"/>
                </a:lnTo>
                <a:lnTo>
                  <a:pt x="12016" y="8742"/>
                </a:lnTo>
                <a:cubicBezTo>
                  <a:pt x="11847" y="8751"/>
                  <a:pt x="11802" y="8738"/>
                  <a:pt x="11792" y="8693"/>
                </a:cubicBezTo>
                <a:cubicBezTo>
                  <a:pt x="11784" y="8661"/>
                  <a:pt x="11773" y="8191"/>
                  <a:pt x="11771" y="7647"/>
                </a:cubicBezTo>
                <a:lnTo>
                  <a:pt x="11766" y="6659"/>
                </a:lnTo>
                <a:lnTo>
                  <a:pt x="12006" y="6651"/>
                </a:lnTo>
                <a:close/>
                <a:moveTo>
                  <a:pt x="13209" y="6651"/>
                </a:moveTo>
                <a:lnTo>
                  <a:pt x="13438" y="6659"/>
                </a:lnTo>
                <a:lnTo>
                  <a:pt x="13428" y="7680"/>
                </a:lnTo>
                <a:cubicBezTo>
                  <a:pt x="13423" y="8239"/>
                  <a:pt x="13414" y="8701"/>
                  <a:pt x="13408" y="8717"/>
                </a:cubicBezTo>
                <a:cubicBezTo>
                  <a:pt x="13391" y="8762"/>
                  <a:pt x="13017" y="8755"/>
                  <a:pt x="13000" y="8709"/>
                </a:cubicBezTo>
                <a:cubicBezTo>
                  <a:pt x="12978" y="8653"/>
                  <a:pt x="12944" y="6705"/>
                  <a:pt x="12964" y="6668"/>
                </a:cubicBezTo>
                <a:cubicBezTo>
                  <a:pt x="12973" y="6651"/>
                  <a:pt x="13084" y="6645"/>
                  <a:pt x="13209" y="6651"/>
                </a:cubicBezTo>
                <a:close/>
                <a:moveTo>
                  <a:pt x="15095" y="6651"/>
                </a:moveTo>
                <a:lnTo>
                  <a:pt x="16023" y="6659"/>
                </a:lnTo>
                <a:lnTo>
                  <a:pt x="16023" y="7581"/>
                </a:lnTo>
                <a:cubicBezTo>
                  <a:pt x="16023" y="8479"/>
                  <a:pt x="16022" y="8503"/>
                  <a:pt x="15967" y="8627"/>
                </a:cubicBezTo>
                <a:lnTo>
                  <a:pt x="15911" y="8750"/>
                </a:lnTo>
                <a:lnTo>
                  <a:pt x="15059" y="8750"/>
                </a:lnTo>
                <a:cubicBezTo>
                  <a:pt x="14401" y="8750"/>
                  <a:pt x="14198" y="8738"/>
                  <a:pt x="14182" y="8701"/>
                </a:cubicBezTo>
                <a:cubicBezTo>
                  <a:pt x="14160" y="8644"/>
                  <a:pt x="14131" y="6712"/>
                  <a:pt x="14152" y="6668"/>
                </a:cubicBezTo>
                <a:cubicBezTo>
                  <a:pt x="14160" y="6651"/>
                  <a:pt x="14584" y="6646"/>
                  <a:pt x="15095" y="6651"/>
                </a:cubicBezTo>
                <a:close/>
                <a:moveTo>
                  <a:pt x="1076" y="6659"/>
                </a:moveTo>
                <a:lnTo>
                  <a:pt x="1234" y="6659"/>
                </a:lnTo>
                <a:lnTo>
                  <a:pt x="1392" y="6659"/>
                </a:lnTo>
                <a:lnTo>
                  <a:pt x="1397" y="7524"/>
                </a:lnTo>
                <a:cubicBezTo>
                  <a:pt x="1403" y="8350"/>
                  <a:pt x="1404" y="8384"/>
                  <a:pt x="1351" y="8553"/>
                </a:cubicBezTo>
                <a:cubicBezTo>
                  <a:pt x="1284" y="8768"/>
                  <a:pt x="1211" y="8804"/>
                  <a:pt x="1137" y="8652"/>
                </a:cubicBezTo>
                <a:cubicBezTo>
                  <a:pt x="1108" y="8593"/>
                  <a:pt x="1082" y="8507"/>
                  <a:pt x="1076" y="8462"/>
                </a:cubicBezTo>
                <a:cubicBezTo>
                  <a:pt x="1069" y="8417"/>
                  <a:pt x="1067" y="7996"/>
                  <a:pt x="1071" y="7524"/>
                </a:cubicBezTo>
                <a:lnTo>
                  <a:pt x="1076" y="6659"/>
                </a:lnTo>
                <a:close/>
                <a:moveTo>
                  <a:pt x="1922" y="6659"/>
                </a:moveTo>
                <a:lnTo>
                  <a:pt x="2116" y="6659"/>
                </a:lnTo>
                <a:lnTo>
                  <a:pt x="2309" y="6659"/>
                </a:lnTo>
                <a:lnTo>
                  <a:pt x="2314" y="7565"/>
                </a:lnTo>
                <a:cubicBezTo>
                  <a:pt x="2321" y="8449"/>
                  <a:pt x="2323" y="8463"/>
                  <a:pt x="2269" y="8594"/>
                </a:cubicBezTo>
                <a:cubicBezTo>
                  <a:pt x="2158" y="8860"/>
                  <a:pt x="1960" y="8762"/>
                  <a:pt x="1922" y="8421"/>
                </a:cubicBezTo>
                <a:cubicBezTo>
                  <a:pt x="1914" y="8353"/>
                  <a:pt x="1913" y="7934"/>
                  <a:pt x="1917" y="7483"/>
                </a:cubicBezTo>
                <a:lnTo>
                  <a:pt x="1922" y="6659"/>
                </a:lnTo>
                <a:close/>
                <a:moveTo>
                  <a:pt x="2840" y="6659"/>
                </a:moveTo>
                <a:lnTo>
                  <a:pt x="3049" y="6659"/>
                </a:lnTo>
                <a:lnTo>
                  <a:pt x="3252" y="6659"/>
                </a:lnTo>
                <a:lnTo>
                  <a:pt x="3258" y="7565"/>
                </a:lnTo>
                <a:cubicBezTo>
                  <a:pt x="3264" y="8449"/>
                  <a:pt x="3266" y="8463"/>
                  <a:pt x="3212" y="8594"/>
                </a:cubicBezTo>
                <a:cubicBezTo>
                  <a:pt x="3168" y="8699"/>
                  <a:pt x="3135" y="8736"/>
                  <a:pt x="3069" y="8742"/>
                </a:cubicBezTo>
                <a:cubicBezTo>
                  <a:pt x="2953" y="8753"/>
                  <a:pt x="2931" y="8728"/>
                  <a:pt x="2875" y="8553"/>
                </a:cubicBezTo>
                <a:cubicBezTo>
                  <a:pt x="2831" y="8412"/>
                  <a:pt x="2828" y="8335"/>
                  <a:pt x="2834" y="7532"/>
                </a:cubicBezTo>
                <a:lnTo>
                  <a:pt x="2840" y="6659"/>
                </a:lnTo>
                <a:close/>
                <a:moveTo>
                  <a:pt x="3783" y="6659"/>
                </a:moveTo>
                <a:lnTo>
                  <a:pt x="3992" y="6659"/>
                </a:lnTo>
                <a:lnTo>
                  <a:pt x="4196" y="6659"/>
                </a:lnTo>
                <a:lnTo>
                  <a:pt x="4196" y="7590"/>
                </a:lnTo>
                <a:cubicBezTo>
                  <a:pt x="4196" y="8468"/>
                  <a:pt x="4193" y="8514"/>
                  <a:pt x="4145" y="8619"/>
                </a:cubicBezTo>
                <a:cubicBezTo>
                  <a:pt x="4106" y="8702"/>
                  <a:pt x="4071" y="8733"/>
                  <a:pt x="3997" y="8742"/>
                </a:cubicBezTo>
                <a:cubicBezTo>
                  <a:pt x="3910" y="8753"/>
                  <a:pt x="3894" y="8741"/>
                  <a:pt x="3844" y="8627"/>
                </a:cubicBezTo>
                <a:cubicBezTo>
                  <a:pt x="3788" y="8500"/>
                  <a:pt x="3783" y="8483"/>
                  <a:pt x="3783" y="7581"/>
                </a:cubicBezTo>
                <a:lnTo>
                  <a:pt x="3783" y="6659"/>
                </a:lnTo>
                <a:close/>
                <a:moveTo>
                  <a:pt x="4726" y="6659"/>
                </a:moveTo>
                <a:lnTo>
                  <a:pt x="4874" y="6659"/>
                </a:lnTo>
                <a:lnTo>
                  <a:pt x="5016" y="6659"/>
                </a:lnTo>
                <a:lnTo>
                  <a:pt x="5027" y="7581"/>
                </a:lnTo>
                <a:cubicBezTo>
                  <a:pt x="5032" y="8439"/>
                  <a:pt x="5026" y="8508"/>
                  <a:pt x="4981" y="8627"/>
                </a:cubicBezTo>
                <a:cubicBezTo>
                  <a:pt x="4930" y="8760"/>
                  <a:pt x="4870" y="8783"/>
                  <a:pt x="4807" y="8701"/>
                </a:cubicBezTo>
                <a:cubicBezTo>
                  <a:pt x="4725" y="8593"/>
                  <a:pt x="4714" y="8435"/>
                  <a:pt x="4721" y="7540"/>
                </a:cubicBezTo>
                <a:lnTo>
                  <a:pt x="4726" y="6659"/>
                </a:lnTo>
                <a:close/>
                <a:moveTo>
                  <a:pt x="16558" y="6659"/>
                </a:moveTo>
                <a:lnTo>
                  <a:pt x="16716" y="6659"/>
                </a:lnTo>
                <a:lnTo>
                  <a:pt x="16869" y="6659"/>
                </a:lnTo>
                <a:lnTo>
                  <a:pt x="16879" y="7532"/>
                </a:lnTo>
                <a:cubicBezTo>
                  <a:pt x="16885" y="8333"/>
                  <a:pt x="16883" y="8413"/>
                  <a:pt x="16839" y="8553"/>
                </a:cubicBezTo>
                <a:cubicBezTo>
                  <a:pt x="16812" y="8636"/>
                  <a:pt x="16773" y="8712"/>
                  <a:pt x="16752" y="8726"/>
                </a:cubicBezTo>
                <a:cubicBezTo>
                  <a:pt x="16689" y="8765"/>
                  <a:pt x="16672" y="8759"/>
                  <a:pt x="16619" y="8652"/>
                </a:cubicBezTo>
                <a:cubicBezTo>
                  <a:pt x="16548" y="8505"/>
                  <a:pt x="16540" y="8395"/>
                  <a:pt x="16548" y="7483"/>
                </a:cubicBezTo>
                <a:lnTo>
                  <a:pt x="16558" y="6659"/>
                </a:lnTo>
                <a:close/>
                <a:moveTo>
                  <a:pt x="17404" y="6659"/>
                </a:moveTo>
                <a:lnTo>
                  <a:pt x="17598" y="6659"/>
                </a:lnTo>
                <a:lnTo>
                  <a:pt x="17792" y="6659"/>
                </a:lnTo>
                <a:lnTo>
                  <a:pt x="17797" y="7565"/>
                </a:lnTo>
                <a:cubicBezTo>
                  <a:pt x="17803" y="8449"/>
                  <a:pt x="17801" y="8463"/>
                  <a:pt x="17746" y="8594"/>
                </a:cubicBezTo>
                <a:cubicBezTo>
                  <a:pt x="17703" y="8697"/>
                  <a:pt x="17673" y="8733"/>
                  <a:pt x="17608" y="8742"/>
                </a:cubicBezTo>
                <a:cubicBezTo>
                  <a:pt x="17562" y="8748"/>
                  <a:pt x="17507" y="8729"/>
                  <a:pt x="17486" y="8701"/>
                </a:cubicBezTo>
                <a:cubicBezTo>
                  <a:pt x="17402" y="8591"/>
                  <a:pt x="17393" y="8439"/>
                  <a:pt x="17399" y="7540"/>
                </a:cubicBezTo>
                <a:lnTo>
                  <a:pt x="17404" y="6659"/>
                </a:lnTo>
                <a:close/>
                <a:moveTo>
                  <a:pt x="18348" y="6659"/>
                </a:moveTo>
                <a:lnTo>
                  <a:pt x="18541" y="6659"/>
                </a:lnTo>
                <a:lnTo>
                  <a:pt x="18735" y="6659"/>
                </a:lnTo>
                <a:lnTo>
                  <a:pt x="18740" y="7565"/>
                </a:lnTo>
                <a:cubicBezTo>
                  <a:pt x="18746" y="8449"/>
                  <a:pt x="18749" y="8463"/>
                  <a:pt x="18694" y="8594"/>
                </a:cubicBezTo>
                <a:cubicBezTo>
                  <a:pt x="18648" y="8705"/>
                  <a:pt x="18620" y="8732"/>
                  <a:pt x="18536" y="8742"/>
                </a:cubicBezTo>
                <a:cubicBezTo>
                  <a:pt x="18449" y="8752"/>
                  <a:pt x="18431" y="8737"/>
                  <a:pt x="18393" y="8643"/>
                </a:cubicBezTo>
                <a:cubicBezTo>
                  <a:pt x="18354" y="8547"/>
                  <a:pt x="18348" y="8438"/>
                  <a:pt x="18348" y="7598"/>
                </a:cubicBezTo>
                <a:lnTo>
                  <a:pt x="18348" y="6659"/>
                </a:lnTo>
                <a:close/>
                <a:moveTo>
                  <a:pt x="19291" y="6659"/>
                </a:moveTo>
                <a:lnTo>
                  <a:pt x="19474" y="6659"/>
                </a:lnTo>
                <a:lnTo>
                  <a:pt x="19653" y="6659"/>
                </a:lnTo>
                <a:lnTo>
                  <a:pt x="19658" y="7581"/>
                </a:lnTo>
                <a:cubicBezTo>
                  <a:pt x="19663" y="8439"/>
                  <a:pt x="19662" y="8508"/>
                  <a:pt x="19617" y="8627"/>
                </a:cubicBezTo>
                <a:cubicBezTo>
                  <a:pt x="19575" y="8736"/>
                  <a:pt x="19558" y="8750"/>
                  <a:pt x="19474" y="8750"/>
                </a:cubicBezTo>
                <a:cubicBezTo>
                  <a:pt x="19390" y="8750"/>
                  <a:pt x="19368" y="8736"/>
                  <a:pt x="19326" y="8627"/>
                </a:cubicBezTo>
                <a:cubicBezTo>
                  <a:pt x="19281" y="8508"/>
                  <a:pt x="19280" y="8439"/>
                  <a:pt x="19286" y="7581"/>
                </a:cubicBezTo>
                <a:lnTo>
                  <a:pt x="19291" y="6659"/>
                </a:lnTo>
                <a:close/>
                <a:moveTo>
                  <a:pt x="20208" y="6659"/>
                </a:moveTo>
                <a:lnTo>
                  <a:pt x="20366" y="6659"/>
                </a:lnTo>
                <a:lnTo>
                  <a:pt x="20524" y="6659"/>
                </a:lnTo>
                <a:lnTo>
                  <a:pt x="20529" y="7565"/>
                </a:lnTo>
                <a:cubicBezTo>
                  <a:pt x="20536" y="8449"/>
                  <a:pt x="20538" y="8463"/>
                  <a:pt x="20484" y="8594"/>
                </a:cubicBezTo>
                <a:cubicBezTo>
                  <a:pt x="20424" y="8737"/>
                  <a:pt x="20319" y="8790"/>
                  <a:pt x="20275" y="8701"/>
                </a:cubicBezTo>
                <a:cubicBezTo>
                  <a:pt x="20190" y="8530"/>
                  <a:pt x="20186" y="8428"/>
                  <a:pt x="20198" y="7540"/>
                </a:cubicBezTo>
                <a:lnTo>
                  <a:pt x="20208" y="6659"/>
                </a:lnTo>
                <a:close/>
                <a:moveTo>
                  <a:pt x="739" y="8520"/>
                </a:moveTo>
                <a:cubicBezTo>
                  <a:pt x="763" y="8516"/>
                  <a:pt x="791" y="8517"/>
                  <a:pt x="826" y="8520"/>
                </a:cubicBezTo>
                <a:cubicBezTo>
                  <a:pt x="938" y="8530"/>
                  <a:pt x="953" y="8543"/>
                  <a:pt x="953" y="8610"/>
                </a:cubicBezTo>
                <a:cubicBezTo>
                  <a:pt x="953" y="8678"/>
                  <a:pt x="937" y="8691"/>
                  <a:pt x="816" y="8701"/>
                </a:cubicBezTo>
                <a:cubicBezTo>
                  <a:pt x="705" y="8710"/>
                  <a:pt x="675" y="8702"/>
                  <a:pt x="663" y="8652"/>
                </a:cubicBezTo>
                <a:cubicBezTo>
                  <a:pt x="644" y="8574"/>
                  <a:pt x="668" y="8530"/>
                  <a:pt x="739" y="8520"/>
                </a:cubicBezTo>
                <a:close/>
                <a:moveTo>
                  <a:pt x="2574" y="8520"/>
                </a:moveTo>
                <a:cubicBezTo>
                  <a:pt x="2704" y="8520"/>
                  <a:pt x="2781" y="8582"/>
                  <a:pt x="2748" y="8668"/>
                </a:cubicBezTo>
                <a:cubicBezTo>
                  <a:pt x="2723" y="8734"/>
                  <a:pt x="2443" y="8719"/>
                  <a:pt x="2427" y="8652"/>
                </a:cubicBezTo>
                <a:cubicBezTo>
                  <a:pt x="2403" y="8550"/>
                  <a:pt x="2443" y="8520"/>
                  <a:pt x="2574" y="8520"/>
                </a:cubicBezTo>
                <a:close/>
                <a:moveTo>
                  <a:pt x="3518" y="8520"/>
                </a:moveTo>
                <a:cubicBezTo>
                  <a:pt x="3621" y="8520"/>
                  <a:pt x="3657" y="8528"/>
                  <a:pt x="3676" y="8586"/>
                </a:cubicBezTo>
                <a:cubicBezTo>
                  <a:pt x="3689" y="8626"/>
                  <a:pt x="3694" y="8671"/>
                  <a:pt x="3686" y="8684"/>
                </a:cubicBezTo>
                <a:cubicBezTo>
                  <a:pt x="3677" y="8698"/>
                  <a:pt x="3606" y="8709"/>
                  <a:pt x="3528" y="8709"/>
                </a:cubicBezTo>
                <a:cubicBezTo>
                  <a:pt x="3426" y="8709"/>
                  <a:pt x="3379" y="8692"/>
                  <a:pt x="3370" y="8652"/>
                </a:cubicBezTo>
                <a:cubicBezTo>
                  <a:pt x="3346" y="8550"/>
                  <a:pt x="3384" y="8520"/>
                  <a:pt x="3518" y="8520"/>
                </a:cubicBezTo>
                <a:close/>
                <a:moveTo>
                  <a:pt x="4389" y="8520"/>
                </a:moveTo>
                <a:cubicBezTo>
                  <a:pt x="4413" y="8516"/>
                  <a:pt x="4441" y="8517"/>
                  <a:pt x="4476" y="8520"/>
                </a:cubicBezTo>
                <a:cubicBezTo>
                  <a:pt x="4588" y="8530"/>
                  <a:pt x="4609" y="8543"/>
                  <a:pt x="4609" y="8610"/>
                </a:cubicBezTo>
                <a:cubicBezTo>
                  <a:pt x="4609" y="8678"/>
                  <a:pt x="4587" y="8691"/>
                  <a:pt x="4466" y="8701"/>
                </a:cubicBezTo>
                <a:cubicBezTo>
                  <a:pt x="4355" y="8710"/>
                  <a:pt x="4325" y="8702"/>
                  <a:pt x="4313" y="8652"/>
                </a:cubicBezTo>
                <a:cubicBezTo>
                  <a:pt x="4295" y="8574"/>
                  <a:pt x="4318" y="8530"/>
                  <a:pt x="4389" y="8520"/>
                </a:cubicBezTo>
                <a:close/>
                <a:moveTo>
                  <a:pt x="5297" y="8520"/>
                </a:moveTo>
                <a:cubicBezTo>
                  <a:pt x="5413" y="8520"/>
                  <a:pt x="5486" y="8586"/>
                  <a:pt x="5455" y="8668"/>
                </a:cubicBezTo>
                <a:cubicBezTo>
                  <a:pt x="5433" y="8724"/>
                  <a:pt x="5194" y="8725"/>
                  <a:pt x="5159" y="8668"/>
                </a:cubicBezTo>
                <a:cubicBezTo>
                  <a:pt x="5109" y="8588"/>
                  <a:pt x="5172" y="8520"/>
                  <a:pt x="5297" y="8520"/>
                </a:cubicBezTo>
                <a:close/>
                <a:moveTo>
                  <a:pt x="17124" y="8520"/>
                </a:moveTo>
                <a:cubicBezTo>
                  <a:pt x="17241" y="8520"/>
                  <a:pt x="17314" y="8585"/>
                  <a:pt x="17282" y="8668"/>
                </a:cubicBezTo>
                <a:cubicBezTo>
                  <a:pt x="17257" y="8733"/>
                  <a:pt x="17007" y="8719"/>
                  <a:pt x="16991" y="8652"/>
                </a:cubicBezTo>
                <a:cubicBezTo>
                  <a:pt x="16968" y="8552"/>
                  <a:pt x="17004" y="8520"/>
                  <a:pt x="17124" y="8520"/>
                </a:cubicBezTo>
                <a:close/>
                <a:moveTo>
                  <a:pt x="18067" y="8520"/>
                </a:moveTo>
                <a:cubicBezTo>
                  <a:pt x="18183" y="8520"/>
                  <a:pt x="18257" y="8586"/>
                  <a:pt x="18225" y="8668"/>
                </a:cubicBezTo>
                <a:cubicBezTo>
                  <a:pt x="18217" y="8690"/>
                  <a:pt x="18145" y="8709"/>
                  <a:pt x="18067" y="8709"/>
                </a:cubicBezTo>
                <a:cubicBezTo>
                  <a:pt x="17989" y="8709"/>
                  <a:pt x="17918" y="8690"/>
                  <a:pt x="17909" y="8668"/>
                </a:cubicBezTo>
                <a:cubicBezTo>
                  <a:pt x="17878" y="8586"/>
                  <a:pt x="17951" y="8520"/>
                  <a:pt x="18067" y="8520"/>
                </a:cubicBezTo>
                <a:close/>
                <a:moveTo>
                  <a:pt x="19000" y="8520"/>
                </a:moveTo>
                <a:cubicBezTo>
                  <a:pt x="19129" y="8520"/>
                  <a:pt x="19201" y="8582"/>
                  <a:pt x="19168" y="8668"/>
                </a:cubicBezTo>
                <a:cubicBezTo>
                  <a:pt x="19143" y="8734"/>
                  <a:pt x="18868" y="8719"/>
                  <a:pt x="18852" y="8652"/>
                </a:cubicBezTo>
                <a:cubicBezTo>
                  <a:pt x="18828" y="8550"/>
                  <a:pt x="18869" y="8520"/>
                  <a:pt x="19000" y="8520"/>
                </a:cubicBezTo>
                <a:close/>
                <a:moveTo>
                  <a:pt x="19928" y="8520"/>
                </a:moveTo>
                <a:cubicBezTo>
                  <a:pt x="20045" y="8520"/>
                  <a:pt x="20123" y="8585"/>
                  <a:pt x="20091" y="8668"/>
                </a:cubicBezTo>
                <a:cubicBezTo>
                  <a:pt x="20066" y="8733"/>
                  <a:pt x="19811" y="8719"/>
                  <a:pt x="19795" y="8652"/>
                </a:cubicBezTo>
                <a:cubicBezTo>
                  <a:pt x="19772" y="8552"/>
                  <a:pt x="19808" y="8520"/>
                  <a:pt x="19928" y="8520"/>
                </a:cubicBezTo>
                <a:close/>
                <a:moveTo>
                  <a:pt x="20800" y="8520"/>
                </a:moveTo>
                <a:cubicBezTo>
                  <a:pt x="20919" y="8530"/>
                  <a:pt x="20937" y="8543"/>
                  <a:pt x="20937" y="8610"/>
                </a:cubicBezTo>
                <a:cubicBezTo>
                  <a:pt x="20937" y="8679"/>
                  <a:pt x="20917" y="8691"/>
                  <a:pt x="20789" y="8701"/>
                </a:cubicBezTo>
                <a:cubicBezTo>
                  <a:pt x="20626" y="8714"/>
                  <a:pt x="20600" y="8694"/>
                  <a:pt x="20636" y="8586"/>
                </a:cubicBezTo>
                <a:cubicBezTo>
                  <a:pt x="20657" y="8523"/>
                  <a:pt x="20684" y="8510"/>
                  <a:pt x="20800" y="8520"/>
                </a:cubicBezTo>
                <a:close/>
                <a:moveTo>
                  <a:pt x="1667" y="8528"/>
                </a:moveTo>
                <a:cubicBezTo>
                  <a:pt x="1784" y="8538"/>
                  <a:pt x="1800" y="8543"/>
                  <a:pt x="1800" y="8610"/>
                </a:cubicBezTo>
                <a:cubicBezTo>
                  <a:pt x="1800" y="8679"/>
                  <a:pt x="1782" y="8691"/>
                  <a:pt x="1652" y="8701"/>
                </a:cubicBezTo>
                <a:cubicBezTo>
                  <a:pt x="1495" y="8713"/>
                  <a:pt x="1446" y="8672"/>
                  <a:pt x="1499" y="8569"/>
                </a:cubicBezTo>
                <a:cubicBezTo>
                  <a:pt x="1521" y="8527"/>
                  <a:pt x="1569" y="8520"/>
                  <a:pt x="1667" y="8528"/>
                </a:cubicBezTo>
                <a:close/>
                <a:moveTo>
                  <a:pt x="16313" y="8528"/>
                </a:moveTo>
                <a:cubicBezTo>
                  <a:pt x="16416" y="8538"/>
                  <a:pt x="16436" y="8548"/>
                  <a:pt x="16436" y="8610"/>
                </a:cubicBezTo>
                <a:cubicBezTo>
                  <a:pt x="16436" y="8675"/>
                  <a:pt x="16415" y="8681"/>
                  <a:pt x="16293" y="8684"/>
                </a:cubicBezTo>
                <a:cubicBezTo>
                  <a:pt x="16142" y="8689"/>
                  <a:pt x="16112" y="8663"/>
                  <a:pt x="16160" y="8569"/>
                </a:cubicBezTo>
                <a:cubicBezTo>
                  <a:pt x="16182" y="8528"/>
                  <a:pt x="16226" y="8520"/>
                  <a:pt x="16313" y="8528"/>
                </a:cubicBezTo>
                <a:close/>
                <a:moveTo>
                  <a:pt x="5720" y="8964"/>
                </a:moveTo>
                <a:lnTo>
                  <a:pt x="6566" y="8964"/>
                </a:lnTo>
                <a:lnTo>
                  <a:pt x="7412" y="8964"/>
                </a:lnTo>
                <a:lnTo>
                  <a:pt x="7412" y="9680"/>
                </a:lnTo>
                <a:cubicBezTo>
                  <a:pt x="7411" y="10282"/>
                  <a:pt x="7405" y="10394"/>
                  <a:pt x="7372" y="10454"/>
                </a:cubicBezTo>
                <a:cubicBezTo>
                  <a:pt x="7346" y="10501"/>
                  <a:pt x="7331" y="10618"/>
                  <a:pt x="7326" y="10784"/>
                </a:cubicBezTo>
                <a:cubicBezTo>
                  <a:pt x="7319" y="11031"/>
                  <a:pt x="7315" y="11036"/>
                  <a:pt x="7244" y="11055"/>
                </a:cubicBezTo>
                <a:cubicBezTo>
                  <a:pt x="7177" y="11074"/>
                  <a:pt x="7169" y="11089"/>
                  <a:pt x="7158" y="11269"/>
                </a:cubicBezTo>
                <a:lnTo>
                  <a:pt x="7147" y="11467"/>
                </a:lnTo>
                <a:lnTo>
                  <a:pt x="6439" y="11475"/>
                </a:lnTo>
                <a:cubicBezTo>
                  <a:pt x="5882" y="11483"/>
                  <a:pt x="5729" y="11473"/>
                  <a:pt x="5720" y="11434"/>
                </a:cubicBezTo>
                <a:cubicBezTo>
                  <a:pt x="5713" y="11406"/>
                  <a:pt x="5711" y="10840"/>
                  <a:pt x="5715" y="10174"/>
                </a:cubicBezTo>
                <a:lnTo>
                  <a:pt x="5720" y="8964"/>
                </a:lnTo>
                <a:close/>
                <a:moveTo>
                  <a:pt x="8187" y="8964"/>
                </a:moveTo>
                <a:lnTo>
                  <a:pt x="8391" y="8964"/>
                </a:lnTo>
                <a:lnTo>
                  <a:pt x="8600" y="8964"/>
                </a:lnTo>
                <a:lnTo>
                  <a:pt x="8595" y="9697"/>
                </a:lnTo>
                <a:cubicBezTo>
                  <a:pt x="8594" y="10265"/>
                  <a:pt x="8586" y="10444"/>
                  <a:pt x="8559" y="10495"/>
                </a:cubicBezTo>
                <a:cubicBezTo>
                  <a:pt x="8541" y="10532"/>
                  <a:pt x="8520" y="10669"/>
                  <a:pt x="8514" y="10800"/>
                </a:cubicBezTo>
                <a:lnTo>
                  <a:pt x="8503" y="11039"/>
                </a:lnTo>
                <a:lnTo>
                  <a:pt x="8417" y="11047"/>
                </a:lnTo>
                <a:cubicBezTo>
                  <a:pt x="8370" y="11053"/>
                  <a:pt x="8324" y="11046"/>
                  <a:pt x="8315" y="11030"/>
                </a:cubicBezTo>
                <a:cubicBezTo>
                  <a:pt x="8305" y="11015"/>
                  <a:pt x="8294" y="10910"/>
                  <a:pt x="8294" y="10792"/>
                </a:cubicBezTo>
                <a:cubicBezTo>
                  <a:pt x="8294" y="10635"/>
                  <a:pt x="8282" y="10546"/>
                  <a:pt x="8248" y="10487"/>
                </a:cubicBezTo>
                <a:cubicBezTo>
                  <a:pt x="8208" y="10415"/>
                  <a:pt x="8205" y="10332"/>
                  <a:pt x="8197" y="9689"/>
                </a:cubicBezTo>
                <a:lnTo>
                  <a:pt x="8187" y="8964"/>
                </a:lnTo>
                <a:close/>
                <a:moveTo>
                  <a:pt x="9396" y="8964"/>
                </a:moveTo>
                <a:lnTo>
                  <a:pt x="9605" y="8964"/>
                </a:lnTo>
                <a:lnTo>
                  <a:pt x="9808" y="8964"/>
                </a:lnTo>
                <a:lnTo>
                  <a:pt x="9814" y="9639"/>
                </a:lnTo>
                <a:cubicBezTo>
                  <a:pt x="9819" y="10173"/>
                  <a:pt x="9811" y="10347"/>
                  <a:pt x="9783" y="10446"/>
                </a:cubicBezTo>
                <a:cubicBezTo>
                  <a:pt x="9763" y="10515"/>
                  <a:pt x="9746" y="10671"/>
                  <a:pt x="9742" y="10800"/>
                </a:cubicBezTo>
                <a:lnTo>
                  <a:pt x="9737" y="11039"/>
                </a:lnTo>
                <a:lnTo>
                  <a:pt x="9625" y="11047"/>
                </a:lnTo>
                <a:cubicBezTo>
                  <a:pt x="9565" y="11053"/>
                  <a:pt x="9507" y="11046"/>
                  <a:pt x="9497" y="11030"/>
                </a:cubicBezTo>
                <a:cubicBezTo>
                  <a:pt x="9488" y="11015"/>
                  <a:pt x="9482" y="10910"/>
                  <a:pt x="9482" y="10792"/>
                </a:cubicBezTo>
                <a:cubicBezTo>
                  <a:pt x="9482" y="10650"/>
                  <a:pt x="9467" y="10549"/>
                  <a:pt x="9441" y="10504"/>
                </a:cubicBezTo>
                <a:cubicBezTo>
                  <a:pt x="9409" y="10446"/>
                  <a:pt x="9404" y="10310"/>
                  <a:pt x="9401" y="9697"/>
                </a:cubicBezTo>
                <a:lnTo>
                  <a:pt x="9396" y="8964"/>
                </a:lnTo>
                <a:close/>
                <a:moveTo>
                  <a:pt x="10609" y="8964"/>
                </a:moveTo>
                <a:lnTo>
                  <a:pt x="10797" y="8964"/>
                </a:lnTo>
                <a:lnTo>
                  <a:pt x="10991" y="8964"/>
                </a:lnTo>
                <a:lnTo>
                  <a:pt x="10991" y="9697"/>
                </a:lnTo>
                <a:cubicBezTo>
                  <a:pt x="10991" y="10229"/>
                  <a:pt x="10988" y="10443"/>
                  <a:pt x="10966" y="10479"/>
                </a:cubicBezTo>
                <a:cubicBezTo>
                  <a:pt x="10949" y="10506"/>
                  <a:pt x="10935" y="10619"/>
                  <a:pt x="10935" y="10742"/>
                </a:cubicBezTo>
                <a:cubicBezTo>
                  <a:pt x="10935" y="10863"/>
                  <a:pt x="10920" y="10980"/>
                  <a:pt x="10905" y="11006"/>
                </a:cubicBezTo>
                <a:cubicBezTo>
                  <a:pt x="10874" y="11056"/>
                  <a:pt x="10733" y="11074"/>
                  <a:pt x="10706" y="11030"/>
                </a:cubicBezTo>
                <a:cubicBezTo>
                  <a:pt x="10697" y="11016"/>
                  <a:pt x="10690" y="10895"/>
                  <a:pt x="10690" y="10767"/>
                </a:cubicBezTo>
                <a:cubicBezTo>
                  <a:pt x="10690" y="10608"/>
                  <a:pt x="10679" y="10525"/>
                  <a:pt x="10655" y="10495"/>
                </a:cubicBezTo>
                <a:cubicBezTo>
                  <a:pt x="10626" y="10461"/>
                  <a:pt x="10619" y="10301"/>
                  <a:pt x="10614" y="9705"/>
                </a:cubicBezTo>
                <a:lnTo>
                  <a:pt x="10609" y="8964"/>
                </a:lnTo>
                <a:close/>
                <a:moveTo>
                  <a:pt x="11792" y="8964"/>
                </a:moveTo>
                <a:lnTo>
                  <a:pt x="11995" y="8964"/>
                </a:lnTo>
                <a:lnTo>
                  <a:pt x="12204" y="8964"/>
                </a:lnTo>
                <a:lnTo>
                  <a:pt x="12199" y="9697"/>
                </a:lnTo>
                <a:cubicBezTo>
                  <a:pt x="12198" y="10317"/>
                  <a:pt x="12192" y="10435"/>
                  <a:pt x="12159" y="10495"/>
                </a:cubicBezTo>
                <a:cubicBezTo>
                  <a:pt x="12134" y="10540"/>
                  <a:pt x="12117" y="10652"/>
                  <a:pt x="12113" y="10800"/>
                </a:cubicBezTo>
                <a:lnTo>
                  <a:pt x="12108" y="11039"/>
                </a:lnTo>
                <a:lnTo>
                  <a:pt x="12021" y="11047"/>
                </a:lnTo>
                <a:cubicBezTo>
                  <a:pt x="11906" y="11063"/>
                  <a:pt x="11878" y="11003"/>
                  <a:pt x="11878" y="10751"/>
                </a:cubicBezTo>
                <a:cubicBezTo>
                  <a:pt x="11878" y="10624"/>
                  <a:pt x="11862" y="10507"/>
                  <a:pt x="11843" y="10471"/>
                </a:cubicBezTo>
                <a:cubicBezTo>
                  <a:pt x="11817" y="10424"/>
                  <a:pt x="11808" y="10232"/>
                  <a:pt x="11802" y="9689"/>
                </a:cubicBezTo>
                <a:lnTo>
                  <a:pt x="11792" y="8964"/>
                </a:lnTo>
                <a:close/>
                <a:moveTo>
                  <a:pt x="13000" y="8964"/>
                </a:moveTo>
                <a:lnTo>
                  <a:pt x="13193" y="8964"/>
                </a:lnTo>
                <a:lnTo>
                  <a:pt x="13387" y="8964"/>
                </a:lnTo>
                <a:lnTo>
                  <a:pt x="13397" y="9697"/>
                </a:lnTo>
                <a:cubicBezTo>
                  <a:pt x="13404" y="10390"/>
                  <a:pt x="13397" y="10432"/>
                  <a:pt x="13352" y="10471"/>
                </a:cubicBezTo>
                <a:cubicBezTo>
                  <a:pt x="13312" y="10505"/>
                  <a:pt x="13306" y="10560"/>
                  <a:pt x="13301" y="10775"/>
                </a:cubicBezTo>
                <a:lnTo>
                  <a:pt x="13290" y="11039"/>
                </a:lnTo>
                <a:lnTo>
                  <a:pt x="13204" y="11047"/>
                </a:lnTo>
                <a:cubicBezTo>
                  <a:pt x="13157" y="11053"/>
                  <a:pt x="13111" y="11046"/>
                  <a:pt x="13102" y="11030"/>
                </a:cubicBezTo>
                <a:cubicBezTo>
                  <a:pt x="13092" y="11015"/>
                  <a:pt x="13086" y="10896"/>
                  <a:pt x="13086" y="10767"/>
                </a:cubicBezTo>
                <a:cubicBezTo>
                  <a:pt x="13086" y="10620"/>
                  <a:pt x="13072" y="10509"/>
                  <a:pt x="13051" y="10471"/>
                </a:cubicBezTo>
                <a:cubicBezTo>
                  <a:pt x="13025" y="10424"/>
                  <a:pt x="13016" y="10241"/>
                  <a:pt x="13010" y="9689"/>
                </a:cubicBezTo>
                <a:lnTo>
                  <a:pt x="13000" y="8964"/>
                </a:lnTo>
                <a:close/>
                <a:moveTo>
                  <a:pt x="14188" y="8964"/>
                </a:moveTo>
                <a:lnTo>
                  <a:pt x="15019" y="8964"/>
                </a:lnTo>
                <a:lnTo>
                  <a:pt x="15855" y="8964"/>
                </a:lnTo>
                <a:lnTo>
                  <a:pt x="15855" y="10216"/>
                </a:lnTo>
                <a:lnTo>
                  <a:pt x="15855" y="11467"/>
                </a:lnTo>
                <a:lnTo>
                  <a:pt x="15161" y="11475"/>
                </a:lnTo>
                <a:cubicBezTo>
                  <a:pt x="14617" y="11483"/>
                  <a:pt x="14461" y="11472"/>
                  <a:pt x="14453" y="11434"/>
                </a:cubicBezTo>
                <a:cubicBezTo>
                  <a:pt x="14447" y="11407"/>
                  <a:pt x="14441" y="11314"/>
                  <a:pt x="14437" y="11228"/>
                </a:cubicBezTo>
                <a:cubicBezTo>
                  <a:pt x="14431" y="11088"/>
                  <a:pt x="14421" y="11073"/>
                  <a:pt x="14356" y="11055"/>
                </a:cubicBezTo>
                <a:cubicBezTo>
                  <a:pt x="14285" y="11036"/>
                  <a:pt x="14281" y="11031"/>
                  <a:pt x="14274" y="10784"/>
                </a:cubicBezTo>
                <a:cubicBezTo>
                  <a:pt x="14269" y="10614"/>
                  <a:pt x="14256" y="10503"/>
                  <a:pt x="14228" y="10454"/>
                </a:cubicBezTo>
                <a:cubicBezTo>
                  <a:pt x="14193" y="10391"/>
                  <a:pt x="14188" y="10284"/>
                  <a:pt x="14188" y="9672"/>
                </a:cubicBezTo>
                <a:lnTo>
                  <a:pt x="14188" y="8964"/>
                </a:lnTo>
                <a:close/>
                <a:moveTo>
                  <a:pt x="7484" y="10726"/>
                </a:moveTo>
                <a:lnTo>
                  <a:pt x="7800" y="10726"/>
                </a:lnTo>
                <a:lnTo>
                  <a:pt x="8116" y="10726"/>
                </a:lnTo>
                <a:lnTo>
                  <a:pt x="8116" y="10882"/>
                </a:lnTo>
                <a:lnTo>
                  <a:pt x="8116" y="11039"/>
                </a:lnTo>
                <a:lnTo>
                  <a:pt x="7805" y="11047"/>
                </a:lnTo>
                <a:cubicBezTo>
                  <a:pt x="7468" y="11059"/>
                  <a:pt x="7463" y="11053"/>
                  <a:pt x="7479" y="10833"/>
                </a:cubicBezTo>
                <a:lnTo>
                  <a:pt x="7484" y="10726"/>
                </a:lnTo>
                <a:close/>
                <a:moveTo>
                  <a:pt x="8697" y="10726"/>
                </a:moveTo>
                <a:lnTo>
                  <a:pt x="9008" y="10726"/>
                </a:lnTo>
                <a:lnTo>
                  <a:pt x="9324" y="10726"/>
                </a:lnTo>
                <a:lnTo>
                  <a:pt x="9334" y="10833"/>
                </a:lnTo>
                <a:cubicBezTo>
                  <a:pt x="9339" y="10893"/>
                  <a:pt x="9325" y="10967"/>
                  <a:pt x="9309" y="10998"/>
                </a:cubicBezTo>
                <a:cubicBezTo>
                  <a:pt x="9287" y="11041"/>
                  <a:pt x="9214" y="11055"/>
                  <a:pt x="8993" y="11055"/>
                </a:cubicBezTo>
                <a:cubicBezTo>
                  <a:pt x="8680" y="11055"/>
                  <a:pt x="8672" y="11047"/>
                  <a:pt x="8687" y="10833"/>
                </a:cubicBezTo>
                <a:lnTo>
                  <a:pt x="8697" y="10726"/>
                </a:lnTo>
                <a:close/>
                <a:moveTo>
                  <a:pt x="9905" y="10726"/>
                </a:moveTo>
                <a:lnTo>
                  <a:pt x="10221" y="10726"/>
                </a:lnTo>
                <a:lnTo>
                  <a:pt x="10532" y="10726"/>
                </a:lnTo>
                <a:lnTo>
                  <a:pt x="10543" y="10833"/>
                </a:lnTo>
                <a:cubicBezTo>
                  <a:pt x="10547" y="10893"/>
                  <a:pt x="10538" y="10967"/>
                  <a:pt x="10522" y="10998"/>
                </a:cubicBezTo>
                <a:cubicBezTo>
                  <a:pt x="10500" y="11041"/>
                  <a:pt x="10422" y="11055"/>
                  <a:pt x="10201" y="11055"/>
                </a:cubicBezTo>
                <a:cubicBezTo>
                  <a:pt x="9889" y="11055"/>
                  <a:pt x="9880" y="11047"/>
                  <a:pt x="9895" y="10833"/>
                </a:cubicBezTo>
                <a:lnTo>
                  <a:pt x="9905" y="10726"/>
                </a:lnTo>
                <a:close/>
                <a:moveTo>
                  <a:pt x="11088" y="10726"/>
                </a:moveTo>
                <a:lnTo>
                  <a:pt x="11404" y="10726"/>
                </a:lnTo>
                <a:lnTo>
                  <a:pt x="11720" y="10726"/>
                </a:lnTo>
                <a:lnTo>
                  <a:pt x="11720" y="10882"/>
                </a:lnTo>
                <a:lnTo>
                  <a:pt x="11720" y="11039"/>
                </a:lnTo>
                <a:lnTo>
                  <a:pt x="11409" y="11047"/>
                </a:lnTo>
                <a:cubicBezTo>
                  <a:pt x="11073" y="11059"/>
                  <a:pt x="11067" y="11053"/>
                  <a:pt x="11083" y="10833"/>
                </a:cubicBezTo>
                <a:lnTo>
                  <a:pt x="11088" y="10726"/>
                </a:lnTo>
                <a:close/>
                <a:moveTo>
                  <a:pt x="12301" y="10726"/>
                </a:moveTo>
                <a:lnTo>
                  <a:pt x="12612" y="10726"/>
                </a:lnTo>
                <a:lnTo>
                  <a:pt x="12928" y="10726"/>
                </a:lnTo>
                <a:lnTo>
                  <a:pt x="12939" y="10833"/>
                </a:lnTo>
                <a:cubicBezTo>
                  <a:pt x="12943" y="10893"/>
                  <a:pt x="12929" y="10967"/>
                  <a:pt x="12913" y="10998"/>
                </a:cubicBezTo>
                <a:cubicBezTo>
                  <a:pt x="12891" y="11041"/>
                  <a:pt x="12818" y="11055"/>
                  <a:pt x="12597" y="11055"/>
                </a:cubicBezTo>
                <a:cubicBezTo>
                  <a:pt x="12285" y="11055"/>
                  <a:pt x="12276" y="11047"/>
                  <a:pt x="12291" y="10833"/>
                </a:cubicBezTo>
                <a:lnTo>
                  <a:pt x="12301" y="10726"/>
                </a:lnTo>
                <a:close/>
                <a:moveTo>
                  <a:pt x="13459" y="10726"/>
                </a:moveTo>
                <a:lnTo>
                  <a:pt x="13785" y="10726"/>
                </a:lnTo>
                <a:lnTo>
                  <a:pt x="14116" y="10726"/>
                </a:lnTo>
                <a:lnTo>
                  <a:pt x="14116" y="10858"/>
                </a:lnTo>
                <a:cubicBezTo>
                  <a:pt x="14116" y="10968"/>
                  <a:pt x="14105" y="11000"/>
                  <a:pt x="14055" y="11022"/>
                </a:cubicBezTo>
                <a:cubicBezTo>
                  <a:pt x="14022" y="11037"/>
                  <a:pt x="13884" y="11053"/>
                  <a:pt x="13749" y="11055"/>
                </a:cubicBezTo>
                <a:cubicBezTo>
                  <a:pt x="13479" y="11059"/>
                  <a:pt x="13440" y="11027"/>
                  <a:pt x="13453" y="10833"/>
                </a:cubicBezTo>
                <a:lnTo>
                  <a:pt x="13459" y="10726"/>
                </a:lnTo>
                <a:close/>
                <a:moveTo>
                  <a:pt x="10797" y="11286"/>
                </a:moveTo>
                <a:cubicBezTo>
                  <a:pt x="12534" y="11286"/>
                  <a:pt x="14273" y="11306"/>
                  <a:pt x="14284" y="11335"/>
                </a:cubicBezTo>
                <a:cubicBezTo>
                  <a:pt x="14293" y="11358"/>
                  <a:pt x="14290" y="11392"/>
                  <a:pt x="14274" y="11417"/>
                </a:cubicBezTo>
                <a:cubicBezTo>
                  <a:pt x="14253" y="11451"/>
                  <a:pt x="13380" y="11467"/>
                  <a:pt x="10803" y="11475"/>
                </a:cubicBezTo>
                <a:cubicBezTo>
                  <a:pt x="7802" y="11484"/>
                  <a:pt x="7357" y="11476"/>
                  <a:pt x="7331" y="11426"/>
                </a:cubicBezTo>
                <a:cubicBezTo>
                  <a:pt x="7315" y="11394"/>
                  <a:pt x="7307" y="11349"/>
                  <a:pt x="7316" y="11327"/>
                </a:cubicBezTo>
                <a:cubicBezTo>
                  <a:pt x="7327" y="11297"/>
                  <a:pt x="9061" y="11285"/>
                  <a:pt x="10797" y="11286"/>
                </a:cubicBezTo>
                <a:close/>
                <a:moveTo>
                  <a:pt x="10792" y="11681"/>
                </a:moveTo>
                <a:cubicBezTo>
                  <a:pt x="12721" y="11677"/>
                  <a:pt x="14653" y="11684"/>
                  <a:pt x="14667" y="11705"/>
                </a:cubicBezTo>
                <a:cubicBezTo>
                  <a:pt x="14676" y="11720"/>
                  <a:pt x="14671" y="11759"/>
                  <a:pt x="14657" y="11788"/>
                </a:cubicBezTo>
                <a:cubicBezTo>
                  <a:pt x="14634" y="11831"/>
                  <a:pt x="13972" y="11837"/>
                  <a:pt x="10787" y="11837"/>
                </a:cubicBezTo>
                <a:cubicBezTo>
                  <a:pt x="8252" y="11837"/>
                  <a:pt x="6938" y="11822"/>
                  <a:pt x="6928" y="11796"/>
                </a:cubicBezTo>
                <a:cubicBezTo>
                  <a:pt x="6920" y="11775"/>
                  <a:pt x="6920" y="11743"/>
                  <a:pt x="6928" y="11722"/>
                </a:cubicBezTo>
                <a:cubicBezTo>
                  <a:pt x="6937" y="11700"/>
                  <a:pt x="8864" y="11684"/>
                  <a:pt x="10792" y="11681"/>
                </a:cubicBezTo>
                <a:close/>
                <a:moveTo>
                  <a:pt x="5694" y="11697"/>
                </a:moveTo>
                <a:lnTo>
                  <a:pt x="6230" y="11697"/>
                </a:lnTo>
                <a:cubicBezTo>
                  <a:pt x="6687" y="11697"/>
                  <a:pt x="6760" y="11705"/>
                  <a:pt x="6760" y="11755"/>
                </a:cubicBezTo>
                <a:cubicBezTo>
                  <a:pt x="6760" y="11801"/>
                  <a:pt x="6723" y="11820"/>
                  <a:pt x="6587" y="11829"/>
                </a:cubicBezTo>
                <a:lnTo>
                  <a:pt x="6408" y="11837"/>
                </a:lnTo>
                <a:lnTo>
                  <a:pt x="6408" y="11994"/>
                </a:lnTo>
                <a:cubicBezTo>
                  <a:pt x="6408" y="12196"/>
                  <a:pt x="6410" y="12196"/>
                  <a:pt x="6383" y="12249"/>
                </a:cubicBezTo>
                <a:cubicBezTo>
                  <a:pt x="6346" y="12320"/>
                  <a:pt x="5711" y="12328"/>
                  <a:pt x="5694" y="12257"/>
                </a:cubicBezTo>
                <a:cubicBezTo>
                  <a:pt x="5687" y="12227"/>
                  <a:pt x="5685" y="12090"/>
                  <a:pt x="5689" y="11952"/>
                </a:cubicBezTo>
                <a:lnTo>
                  <a:pt x="5694" y="11697"/>
                </a:lnTo>
                <a:close/>
                <a:moveTo>
                  <a:pt x="15370" y="11697"/>
                </a:moveTo>
                <a:lnTo>
                  <a:pt x="15906" y="11697"/>
                </a:lnTo>
                <a:lnTo>
                  <a:pt x="15906" y="11969"/>
                </a:lnTo>
                <a:lnTo>
                  <a:pt x="15906" y="12249"/>
                </a:lnTo>
                <a:lnTo>
                  <a:pt x="15564" y="12257"/>
                </a:lnTo>
                <a:cubicBezTo>
                  <a:pt x="15377" y="12263"/>
                  <a:pt x="15216" y="12255"/>
                  <a:pt x="15207" y="12241"/>
                </a:cubicBezTo>
                <a:cubicBezTo>
                  <a:pt x="15198" y="12226"/>
                  <a:pt x="15192" y="12129"/>
                  <a:pt x="15192" y="12027"/>
                </a:cubicBezTo>
                <a:lnTo>
                  <a:pt x="15192" y="11837"/>
                </a:lnTo>
                <a:lnTo>
                  <a:pt x="15013" y="11829"/>
                </a:lnTo>
                <a:cubicBezTo>
                  <a:pt x="14877" y="11820"/>
                  <a:pt x="14840" y="11801"/>
                  <a:pt x="14840" y="11755"/>
                </a:cubicBezTo>
                <a:cubicBezTo>
                  <a:pt x="14840" y="11705"/>
                  <a:pt x="14913" y="11697"/>
                  <a:pt x="15370" y="11697"/>
                </a:cubicBezTo>
                <a:close/>
                <a:moveTo>
                  <a:pt x="10813" y="12084"/>
                </a:moveTo>
                <a:cubicBezTo>
                  <a:pt x="15014" y="12094"/>
                  <a:pt x="15034" y="12089"/>
                  <a:pt x="15034" y="12166"/>
                </a:cubicBezTo>
                <a:cubicBezTo>
                  <a:pt x="15034" y="12244"/>
                  <a:pt x="15017" y="12247"/>
                  <a:pt x="10808" y="12257"/>
                </a:cubicBezTo>
                <a:cubicBezTo>
                  <a:pt x="6984" y="12266"/>
                  <a:pt x="6574" y="12263"/>
                  <a:pt x="6561" y="12208"/>
                </a:cubicBezTo>
                <a:cubicBezTo>
                  <a:pt x="6553" y="12174"/>
                  <a:pt x="6559" y="12129"/>
                  <a:pt x="6571" y="12109"/>
                </a:cubicBezTo>
                <a:cubicBezTo>
                  <a:pt x="6585" y="12086"/>
                  <a:pt x="8217" y="12078"/>
                  <a:pt x="10813" y="12084"/>
                </a:cubicBezTo>
                <a:close/>
                <a:moveTo>
                  <a:pt x="0" y="12891"/>
                </a:moveTo>
                <a:lnTo>
                  <a:pt x="0" y="13064"/>
                </a:lnTo>
                <a:lnTo>
                  <a:pt x="0" y="13245"/>
                </a:lnTo>
                <a:lnTo>
                  <a:pt x="10797" y="13245"/>
                </a:lnTo>
                <a:lnTo>
                  <a:pt x="21600" y="13245"/>
                </a:lnTo>
                <a:lnTo>
                  <a:pt x="21600" y="13064"/>
                </a:lnTo>
                <a:lnTo>
                  <a:pt x="21600" y="12891"/>
                </a:lnTo>
                <a:lnTo>
                  <a:pt x="10797" y="12891"/>
                </a:lnTo>
                <a:lnTo>
                  <a:pt x="0" y="12891"/>
                </a:lnTo>
                <a:close/>
                <a:moveTo>
                  <a:pt x="10910" y="14480"/>
                </a:moveTo>
                <a:lnTo>
                  <a:pt x="10910" y="17361"/>
                </a:lnTo>
                <a:lnTo>
                  <a:pt x="10910" y="20234"/>
                </a:lnTo>
                <a:lnTo>
                  <a:pt x="11511" y="20234"/>
                </a:lnTo>
                <a:lnTo>
                  <a:pt x="12118" y="20234"/>
                </a:lnTo>
                <a:lnTo>
                  <a:pt x="12123" y="19188"/>
                </a:lnTo>
                <a:lnTo>
                  <a:pt x="12128" y="18143"/>
                </a:lnTo>
                <a:lnTo>
                  <a:pt x="12857" y="18118"/>
                </a:lnTo>
                <a:cubicBezTo>
                  <a:pt x="14113" y="18074"/>
                  <a:pt x="14317" y="18030"/>
                  <a:pt x="14779" y="17665"/>
                </a:cubicBezTo>
                <a:cubicBezTo>
                  <a:pt x="15019" y="17476"/>
                  <a:pt x="15256" y="17099"/>
                  <a:pt x="15319" y="16809"/>
                </a:cubicBezTo>
                <a:cubicBezTo>
                  <a:pt x="15389" y="16489"/>
                  <a:pt x="15372" y="15954"/>
                  <a:pt x="15279" y="15648"/>
                </a:cubicBezTo>
                <a:cubicBezTo>
                  <a:pt x="15152" y="15233"/>
                  <a:pt x="14906" y="14934"/>
                  <a:pt x="14529" y="14727"/>
                </a:cubicBezTo>
                <a:cubicBezTo>
                  <a:pt x="14205" y="14548"/>
                  <a:pt x="14009" y="14527"/>
                  <a:pt x="12403" y="14504"/>
                </a:cubicBezTo>
                <a:lnTo>
                  <a:pt x="10910" y="14480"/>
                </a:lnTo>
                <a:close/>
                <a:moveTo>
                  <a:pt x="16278" y="14488"/>
                </a:moveTo>
                <a:lnTo>
                  <a:pt x="16278" y="17361"/>
                </a:lnTo>
                <a:lnTo>
                  <a:pt x="16278" y="20234"/>
                </a:lnTo>
                <a:lnTo>
                  <a:pt x="16895" y="20234"/>
                </a:lnTo>
                <a:lnTo>
                  <a:pt x="17511" y="20234"/>
                </a:lnTo>
                <a:lnTo>
                  <a:pt x="17517" y="19073"/>
                </a:lnTo>
                <a:lnTo>
                  <a:pt x="17527" y="17912"/>
                </a:lnTo>
                <a:lnTo>
                  <a:pt x="17873" y="17912"/>
                </a:lnTo>
                <a:cubicBezTo>
                  <a:pt x="18079" y="17913"/>
                  <a:pt x="18279" y="17932"/>
                  <a:pt x="18353" y="17962"/>
                </a:cubicBezTo>
                <a:cubicBezTo>
                  <a:pt x="18545" y="18040"/>
                  <a:pt x="18859" y="18416"/>
                  <a:pt x="19337" y="19122"/>
                </a:cubicBezTo>
                <a:cubicBezTo>
                  <a:pt x="19456" y="19300"/>
                  <a:pt x="19674" y="19621"/>
                  <a:pt x="19821" y="19838"/>
                </a:cubicBezTo>
                <a:lnTo>
                  <a:pt x="20091" y="20234"/>
                </a:lnTo>
                <a:lnTo>
                  <a:pt x="20840" y="20234"/>
                </a:lnTo>
                <a:lnTo>
                  <a:pt x="21590" y="20234"/>
                </a:lnTo>
                <a:lnTo>
                  <a:pt x="21503" y="20102"/>
                </a:lnTo>
                <a:cubicBezTo>
                  <a:pt x="20452" y="18455"/>
                  <a:pt x="20278" y="18214"/>
                  <a:pt x="19969" y="17970"/>
                </a:cubicBezTo>
                <a:cubicBezTo>
                  <a:pt x="19852" y="17878"/>
                  <a:pt x="19765" y="17788"/>
                  <a:pt x="19770" y="17764"/>
                </a:cubicBezTo>
                <a:cubicBezTo>
                  <a:pt x="19775" y="17740"/>
                  <a:pt x="19860" y="17692"/>
                  <a:pt x="19958" y="17657"/>
                </a:cubicBezTo>
                <a:cubicBezTo>
                  <a:pt x="20510" y="17461"/>
                  <a:pt x="20856" y="17130"/>
                  <a:pt x="20998" y="16661"/>
                </a:cubicBezTo>
                <a:cubicBezTo>
                  <a:pt x="21084" y="16380"/>
                  <a:pt x="21083" y="15887"/>
                  <a:pt x="20998" y="15607"/>
                </a:cubicBezTo>
                <a:cubicBezTo>
                  <a:pt x="20912" y="15323"/>
                  <a:pt x="20726" y="15042"/>
                  <a:pt x="20514" y="14875"/>
                </a:cubicBezTo>
                <a:cubicBezTo>
                  <a:pt x="20112" y="14557"/>
                  <a:pt x="19943" y="14529"/>
                  <a:pt x="17940" y="14504"/>
                </a:cubicBezTo>
                <a:lnTo>
                  <a:pt x="16278" y="14488"/>
                </a:lnTo>
                <a:close/>
                <a:moveTo>
                  <a:pt x="168" y="14611"/>
                </a:moveTo>
                <a:lnTo>
                  <a:pt x="173" y="16554"/>
                </a:lnTo>
                <a:cubicBezTo>
                  <a:pt x="181" y="18258"/>
                  <a:pt x="187" y="18525"/>
                  <a:pt x="224" y="18727"/>
                </a:cubicBezTo>
                <a:cubicBezTo>
                  <a:pt x="284" y="19057"/>
                  <a:pt x="329" y="19195"/>
                  <a:pt x="433" y="19369"/>
                </a:cubicBezTo>
                <a:cubicBezTo>
                  <a:pt x="707" y="19825"/>
                  <a:pt x="1186" y="20107"/>
                  <a:pt x="1851" y="20209"/>
                </a:cubicBezTo>
                <a:cubicBezTo>
                  <a:pt x="2107" y="20248"/>
                  <a:pt x="3236" y="20201"/>
                  <a:pt x="3426" y="20143"/>
                </a:cubicBezTo>
                <a:cubicBezTo>
                  <a:pt x="4024" y="19959"/>
                  <a:pt x="4422" y="19609"/>
                  <a:pt x="4578" y="19122"/>
                </a:cubicBezTo>
                <a:cubicBezTo>
                  <a:pt x="4689" y="18777"/>
                  <a:pt x="4698" y="18607"/>
                  <a:pt x="4711" y="16554"/>
                </a:cubicBezTo>
                <a:lnTo>
                  <a:pt x="4721" y="14611"/>
                </a:lnTo>
                <a:lnTo>
                  <a:pt x="4160" y="14611"/>
                </a:lnTo>
                <a:lnTo>
                  <a:pt x="3604" y="14611"/>
                </a:lnTo>
                <a:lnTo>
                  <a:pt x="3604" y="16439"/>
                </a:lnTo>
                <a:cubicBezTo>
                  <a:pt x="3604" y="17599"/>
                  <a:pt x="3595" y="18348"/>
                  <a:pt x="3579" y="18472"/>
                </a:cubicBezTo>
                <a:cubicBezTo>
                  <a:pt x="3510" y="18988"/>
                  <a:pt x="3257" y="19253"/>
                  <a:pt x="2758" y="19336"/>
                </a:cubicBezTo>
                <a:cubicBezTo>
                  <a:pt x="2366" y="19402"/>
                  <a:pt x="1932" y="19329"/>
                  <a:pt x="1677" y="19147"/>
                </a:cubicBezTo>
                <a:cubicBezTo>
                  <a:pt x="1539" y="19048"/>
                  <a:pt x="1379" y="18801"/>
                  <a:pt x="1325" y="18612"/>
                </a:cubicBezTo>
                <a:cubicBezTo>
                  <a:pt x="1285" y="18468"/>
                  <a:pt x="1280" y="18306"/>
                  <a:pt x="1280" y="16529"/>
                </a:cubicBezTo>
                <a:lnTo>
                  <a:pt x="1280" y="14611"/>
                </a:lnTo>
                <a:lnTo>
                  <a:pt x="724" y="14611"/>
                </a:lnTo>
                <a:lnTo>
                  <a:pt x="168" y="14611"/>
                </a:lnTo>
                <a:close/>
                <a:moveTo>
                  <a:pt x="6021" y="14611"/>
                </a:moveTo>
                <a:lnTo>
                  <a:pt x="6021" y="17385"/>
                </a:lnTo>
                <a:lnTo>
                  <a:pt x="6021" y="20159"/>
                </a:lnTo>
                <a:lnTo>
                  <a:pt x="6576" y="20159"/>
                </a:lnTo>
                <a:lnTo>
                  <a:pt x="7132" y="20159"/>
                </a:lnTo>
                <a:lnTo>
                  <a:pt x="7142" y="18958"/>
                </a:lnTo>
                <a:lnTo>
                  <a:pt x="7147" y="17756"/>
                </a:lnTo>
                <a:lnTo>
                  <a:pt x="8340" y="17748"/>
                </a:lnTo>
                <a:lnTo>
                  <a:pt x="9528" y="17731"/>
                </a:lnTo>
                <a:lnTo>
                  <a:pt x="9528" y="17328"/>
                </a:lnTo>
                <a:lnTo>
                  <a:pt x="9528" y="16916"/>
                </a:lnTo>
                <a:lnTo>
                  <a:pt x="8340" y="16908"/>
                </a:lnTo>
                <a:lnTo>
                  <a:pt x="7147" y="16891"/>
                </a:lnTo>
                <a:lnTo>
                  <a:pt x="7147" y="16175"/>
                </a:lnTo>
                <a:lnTo>
                  <a:pt x="7147" y="15451"/>
                </a:lnTo>
                <a:lnTo>
                  <a:pt x="8534" y="15443"/>
                </a:lnTo>
                <a:lnTo>
                  <a:pt x="9916" y="15426"/>
                </a:lnTo>
                <a:lnTo>
                  <a:pt x="9916" y="15023"/>
                </a:lnTo>
                <a:lnTo>
                  <a:pt x="9916" y="14611"/>
                </a:lnTo>
                <a:lnTo>
                  <a:pt x="7968" y="14611"/>
                </a:lnTo>
                <a:lnTo>
                  <a:pt x="6021" y="14611"/>
                </a:lnTo>
                <a:close/>
                <a:moveTo>
                  <a:pt x="12357" y="15558"/>
                </a:moveTo>
                <a:cubicBezTo>
                  <a:pt x="12695" y="15545"/>
                  <a:pt x="13353" y="15572"/>
                  <a:pt x="13545" y="15624"/>
                </a:cubicBezTo>
                <a:cubicBezTo>
                  <a:pt x="14037" y="15757"/>
                  <a:pt x="14243" y="16263"/>
                  <a:pt x="13979" y="16677"/>
                </a:cubicBezTo>
                <a:cubicBezTo>
                  <a:pt x="13865" y="16856"/>
                  <a:pt x="13706" y="16944"/>
                  <a:pt x="13433" y="16990"/>
                </a:cubicBezTo>
                <a:cubicBezTo>
                  <a:pt x="13187" y="17032"/>
                  <a:pt x="12157" y="17046"/>
                  <a:pt x="12133" y="17007"/>
                </a:cubicBezTo>
                <a:cubicBezTo>
                  <a:pt x="12124" y="16992"/>
                  <a:pt x="12118" y="16677"/>
                  <a:pt x="12118" y="16307"/>
                </a:cubicBezTo>
                <a:cubicBezTo>
                  <a:pt x="12118" y="15749"/>
                  <a:pt x="12123" y="15624"/>
                  <a:pt x="12154" y="15583"/>
                </a:cubicBezTo>
                <a:cubicBezTo>
                  <a:pt x="12165" y="15568"/>
                  <a:pt x="12245" y="15562"/>
                  <a:pt x="12357" y="15558"/>
                </a:cubicBezTo>
                <a:close/>
                <a:moveTo>
                  <a:pt x="17828" y="15591"/>
                </a:moveTo>
                <a:cubicBezTo>
                  <a:pt x="17991" y="15587"/>
                  <a:pt x="18215" y="15587"/>
                  <a:pt x="18480" y="15591"/>
                </a:cubicBezTo>
                <a:cubicBezTo>
                  <a:pt x="19467" y="15604"/>
                  <a:pt x="19495" y="15617"/>
                  <a:pt x="19673" y="15846"/>
                </a:cubicBezTo>
                <a:cubicBezTo>
                  <a:pt x="19794" y="16001"/>
                  <a:pt x="19827" y="16133"/>
                  <a:pt x="19790" y="16332"/>
                </a:cubicBezTo>
                <a:cubicBezTo>
                  <a:pt x="19756" y="16519"/>
                  <a:pt x="19616" y="16691"/>
                  <a:pt x="19438" y="16776"/>
                </a:cubicBezTo>
                <a:cubicBezTo>
                  <a:pt x="19279" y="16853"/>
                  <a:pt x="17579" y="16912"/>
                  <a:pt x="17552" y="16842"/>
                </a:cubicBezTo>
                <a:cubicBezTo>
                  <a:pt x="17527" y="16775"/>
                  <a:pt x="17531" y="15657"/>
                  <a:pt x="17557" y="15616"/>
                </a:cubicBezTo>
                <a:cubicBezTo>
                  <a:pt x="17564" y="15605"/>
                  <a:pt x="17664" y="15595"/>
                  <a:pt x="17828" y="15591"/>
                </a:cubicBezTo>
                <a:close/>
                <a:moveTo>
                  <a:pt x="0" y="21246"/>
                </a:moveTo>
                <a:lnTo>
                  <a:pt x="0" y="21427"/>
                </a:lnTo>
                <a:lnTo>
                  <a:pt x="0" y="21600"/>
                </a:lnTo>
                <a:lnTo>
                  <a:pt x="10797" y="21600"/>
                </a:lnTo>
                <a:lnTo>
                  <a:pt x="21600" y="21600"/>
                </a:lnTo>
                <a:lnTo>
                  <a:pt x="21600" y="21427"/>
                </a:lnTo>
                <a:lnTo>
                  <a:pt x="21600" y="21246"/>
                </a:lnTo>
                <a:lnTo>
                  <a:pt x="10797" y="21246"/>
                </a:lnTo>
                <a:lnTo>
                  <a:pt x="0" y="21246"/>
                </a:lnTo>
                <a:close/>
              </a:path>
            </a:pathLst>
          </a:custGeom>
          <a:ln w="12700">
            <a:miter lim="400000"/>
          </a:ln>
          <a:effectLst>
            <a:reflection stA="54511" endPos="40000" dir="5400000" sy="-100000" algn="bl" rotWithShape="0"/>
          </a:effectLst>
        </p:spPr>
      </p:pic>
      <p:sp>
        <p:nvSpPr>
          <p:cNvPr id="140" name="Shape 140"/>
          <p:cNvSpPr>
            <a:spLocks noGrp="1"/>
          </p:cNvSpPr>
          <p:nvPr>
            <p:ph type="title"/>
          </p:nvPr>
        </p:nvSpPr>
        <p:spPr>
          <a:prstGeom prst="rect">
            <a:avLst/>
          </a:prstGeom>
        </p:spPr>
        <p:txBody>
          <a:bodyPr/>
          <a:lstStyle>
            <a:lvl1pPr>
              <a:defRPr>
                <a:solidFill>
                  <a:srgbClr val="FFFFFF"/>
                </a:solidFill>
              </a:defRPr>
            </a:lvl1pPr>
          </a:lstStyle>
          <a:p>
            <a:r>
              <a:t>Texto do Título</a:t>
            </a:r>
          </a:p>
        </p:txBody>
      </p:sp>
      <p:sp>
        <p:nvSpPr>
          <p:cNvPr id="141" name="Shape 141"/>
          <p:cNvSpPr>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extLst>
      <p:ext uri="{BB962C8B-B14F-4D97-AF65-F5344CB8AC3E}">
        <p14:creationId xmlns:p14="http://schemas.microsoft.com/office/powerpoint/2010/main" val="106492811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E93A936-454F-42DB-9269-0BF8D3C3663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38ADD80E-E9B9-4724-9EF4-0F5FD4A4FF93}"/>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8AFD118D-D476-42FD-9E0A-2D1FAF9F865E}"/>
              </a:ext>
            </a:extLst>
          </p:cNvPr>
          <p:cNvSpPr>
            <a:spLocks noGrp="1"/>
          </p:cNvSpPr>
          <p:nvPr>
            <p:ph type="dt" sz="half" idx="10"/>
          </p:nvPr>
        </p:nvSpPr>
        <p:spPr/>
        <p:txBody>
          <a:bodyPr/>
          <a:lstStyle/>
          <a:p>
            <a:fld id="{F3CABF29-22FE-478E-BA49-6CB36D0CE5A6}" type="datetimeFigureOut">
              <a:rPr lang="pt-BR" smtClean="0">
                <a:solidFill>
                  <a:prstClr val="black">
                    <a:tint val="75000"/>
                  </a:prstClr>
                </a:solidFill>
              </a:rPr>
              <a:pPr/>
              <a:t>19/04/2024</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34A5C39E-C8F6-4815-BF8F-4A493CD7157D}"/>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2C9A671A-087E-4554-92CF-001D5CFAD4AC}"/>
              </a:ext>
            </a:extLst>
          </p:cNvPr>
          <p:cNvSpPr>
            <a:spLocks noGrp="1"/>
          </p:cNvSpPr>
          <p:nvPr>
            <p:ph type="sldNum" sz="quarter" idx="12"/>
          </p:nvPr>
        </p:nvSpPr>
        <p:spPr>
          <a:xfrm>
            <a:off x="5865376" y="6509743"/>
            <a:ext cx="346249" cy="297389"/>
          </a:xfrm>
        </p:spPr>
        <p:txBody>
          <a:bodyPr/>
          <a:lstStyle/>
          <a:p>
            <a:fld id="{5F00C581-1426-413D-82CE-5E0F9AAC38B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59526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3EC33C-85E2-4DED-A015-5352831B495D}"/>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A662DD32-70B0-44D5-B838-5165B97421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xmlns="" id="{2EB666DB-3846-4CBE-B813-39078D98091E}"/>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5" name="Espaço Reservado para Rodapé 4">
            <a:extLst>
              <a:ext uri="{FF2B5EF4-FFF2-40B4-BE49-F238E27FC236}">
                <a16:creationId xmlns:a16="http://schemas.microsoft.com/office/drawing/2014/main" xmlns="" id="{33F117DF-69B8-4B98-8452-FD9154D3152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21149F6A-C2B0-4ECC-9107-7FB15DF45136}"/>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312911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67D4A59-5978-4086-889D-8B2C07EBAC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B1690C9E-5D69-4138-88C4-8DFE79866930}"/>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B3E62F23-13C9-46A3-89E9-AB763C2D5414}"/>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AC42C162-5CCF-4D01-B865-AD0E5F14953D}"/>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6" name="Espaço Reservado para Rodapé 5">
            <a:extLst>
              <a:ext uri="{FF2B5EF4-FFF2-40B4-BE49-F238E27FC236}">
                <a16:creationId xmlns:a16="http://schemas.microsoft.com/office/drawing/2014/main" xmlns="" id="{F9DCD0CC-6841-4C3A-BD71-BDD0ADF676C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EFA4507C-A223-4992-B683-63835140D4ED}"/>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163443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457048-A973-40F9-8AF7-9F631E3EB9F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258F30F0-E25A-4FF2-8216-279CAC5EBF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xmlns="" id="{E7171C18-5499-4ECC-8D8F-5E4A5D7E246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A1CB556B-C3A0-4615-AE2D-3DFCBEAD1C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xmlns="" id="{CC787BE5-76C1-4903-9EBF-FC9A0B638A84}"/>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0E5242F5-28A1-4108-A0CA-E268D9C54AFC}"/>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8" name="Espaço Reservado para Rodapé 7">
            <a:extLst>
              <a:ext uri="{FF2B5EF4-FFF2-40B4-BE49-F238E27FC236}">
                <a16:creationId xmlns:a16="http://schemas.microsoft.com/office/drawing/2014/main" xmlns="" id="{9F7B547C-0331-4CD4-ABAA-7F1F85490FA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8C902D43-CF9E-4660-834D-A4C13CAE9E17}"/>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34859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04D5965-E4BD-4A00-BC55-AE8F537E25B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ED8000B2-E102-44E1-AAAF-B4A7D7297298}"/>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4" name="Espaço Reservado para Rodapé 3">
            <a:extLst>
              <a:ext uri="{FF2B5EF4-FFF2-40B4-BE49-F238E27FC236}">
                <a16:creationId xmlns:a16="http://schemas.microsoft.com/office/drawing/2014/main" xmlns="" id="{15119707-0A11-460B-85FB-22439097EED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7A3B6DFF-F59D-4E13-8322-89D591F33E1D}"/>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303343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3DFB0F7B-A072-49B5-8ACD-49D2AA1F3885}"/>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3" name="Espaço Reservado para Rodapé 2">
            <a:extLst>
              <a:ext uri="{FF2B5EF4-FFF2-40B4-BE49-F238E27FC236}">
                <a16:creationId xmlns:a16="http://schemas.microsoft.com/office/drawing/2014/main" xmlns="" id="{19A8FDC9-6179-4478-BFA4-B58F3E41A1D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D4456130-3162-4B2A-9A18-0BF2BF476861}"/>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3731355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1266483-786E-4CA7-9772-8EF8F2511A9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902DE084-F714-4B0A-AA37-24CC74D39B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D82CC0B7-AD43-44D5-805C-DD4F33E30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xmlns="" id="{F5CA013B-557C-4009-92BE-77B1BDD6B353}"/>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6" name="Espaço Reservado para Rodapé 5">
            <a:extLst>
              <a:ext uri="{FF2B5EF4-FFF2-40B4-BE49-F238E27FC236}">
                <a16:creationId xmlns:a16="http://schemas.microsoft.com/office/drawing/2014/main" xmlns="" id="{D533D3A6-BC82-4D2F-8355-127A3BAE45A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03FBAF5F-B8D6-4F01-A9FA-2EDD1AE91631}"/>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416027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C66EF3C-374C-4C93-89D0-C5E26C2D112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479A169B-2584-438B-ACA7-A1251F29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D0C5677B-2017-49F6-99AE-3BF1817BB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xmlns="" id="{061BB02A-4982-4E3D-95D5-35B843232725}"/>
              </a:ext>
            </a:extLst>
          </p:cNvPr>
          <p:cNvSpPr>
            <a:spLocks noGrp="1"/>
          </p:cNvSpPr>
          <p:nvPr>
            <p:ph type="dt" sz="half" idx="10"/>
          </p:nvPr>
        </p:nvSpPr>
        <p:spPr/>
        <p:txBody>
          <a:bodyPr/>
          <a:lstStyle/>
          <a:p>
            <a:fld id="{F3CABF29-22FE-478E-BA49-6CB36D0CE5A6}" type="datetimeFigureOut">
              <a:rPr lang="pt-BR" smtClean="0"/>
              <a:t>19/04/2024</a:t>
            </a:fld>
            <a:endParaRPr lang="pt-BR"/>
          </a:p>
        </p:txBody>
      </p:sp>
      <p:sp>
        <p:nvSpPr>
          <p:cNvPr id="6" name="Espaço Reservado para Rodapé 5">
            <a:extLst>
              <a:ext uri="{FF2B5EF4-FFF2-40B4-BE49-F238E27FC236}">
                <a16:creationId xmlns:a16="http://schemas.microsoft.com/office/drawing/2014/main" xmlns="" id="{CA506DF6-A15C-485E-B564-4844EEF8D7B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0B39134A-27DD-4989-A14E-E26593E707A6}"/>
              </a:ext>
            </a:extLst>
          </p:cNvPr>
          <p:cNvSpPr>
            <a:spLocks noGrp="1"/>
          </p:cNvSpPr>
          <p:nvPr>
            <p:ph type="sldNum" sz="quarter" idx="12"/>
          </p:nvPr>
        </p:nvSpPr>
        <p:spPr/>
        <p:txBody>
          <a:bodyPr/>
          <a:lstStyle/>
          <a:p>
            <a:fld id="{5F00C581-1426-413D-82CE-5E0F9AAC38BE}" type="slidenum">
              <a:rPr lang="pt-BR" smtClean="0"/>
              <a:t>‹nº›</a:t>
            </a:fld>
            <a:endParaRPr lang="pt-BR"/>
          </a:p>
        </p:txBody>
      </p:sp>
    </p:spTree>
    <p:extLst>
      <p:ext uri="{BB962C8B-B14F-4D97-AF65-F5344CB8AC3E}">
        <p14:creationId xmlns:p14="http://schemas.microsoft.com/office/powerpoint/2010/main" val="228482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A793043B-0E9B-4765-9E89-E303C37CC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5392FCEF-127B-41AF-927A-B0016CCF5B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2CF13EA9-C02D-4937-89CF-A303618EE8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ABF29-22FE-478E-BA49-6CB36D0CE5A6}" type="datetimeFigureOut">
              <a:rPr lang="pt-BR" smtClean="0"/>
              <a:t>19/04/2024</a:t>
            </a:fld>
            <a:endParaRPr lang="pt-BR"/>
          </a:p>
        </p:txBody>
      </p:sp>
      <p:sp>
        <p:nvSpPr>
          <p:cNvPr id="5" name="Espaço Reservado para Rodapé 4">
            <a:extLst>
              <a:ext uri="{FF2B5EF4-FFF2-40B4-BE49-F238E27FC236}">
                <a16:creationId xmlns:a16="http://schemas.microsoft.com/office/drawing/2014/main" xmlns="" id="{63483A9E-1D3D-431D-8A22-A1EB19BC1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252D5E05-F7AE-4AD0-933F-4146D5F04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00C581-1426-413D-82CE-5E0F9AAC38BE}" type="slidenum">
              <a:rPr lang="pt-BR" smtClean="0"/>
              <a:t>‹nº›</a:t>
            </a:fld>
            <a:endParaRPr lang="pt-BR"/>
          </a:p>
        </p:txBody>
      </p:sp>
    </p:spTree>
    <p:extLst>
      <p:ext uri="{BB962C8B-B14F-4D97-AF65-F5344CB8AC3E}">
        <p14:creationId xmlns:p14="http://schemas.microsoft.com/office/powerpoint/2010/main" val="1926317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190625" y="892969"/>
            <a:ext cx="9810750" cy="50720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Nível de Corpo Um</a:t>
            </a:r>
          </a:p>
          <a:p>
            <a:pPr lvl="1"/>
            <a:r>
              <a:t>Nível de Corpo Dois</a:t>
            </a:r>
          </a:p>
          <a:p>
            <a:pPr lvl="2"/>
            <a:r>
              <a:t>Nível de Corpo Três</a:t>
            </a:r>
          </a:p>
          <a:p>
            <a:pPr lvl="3"/>
            <a:r>
              <a:t>Nível de Corpo Quatro</a:t>
            </a:r>
          </a:p>
          <a:p>
            <a:pPr lvl="4"/>
            <a:r>
              <a:t>Nível de Corpo Cinco</a:t>
            </a:r>
          </a:p>
        </p:txBody>
      </p:sp>
      <p:sp>
        <p:nvSpPr>
          <p:cNvPr id="3" name="Shape 3"/>
          <p:cNvSpPr>
            <a:spLocks noGrp="1"/>
          </p:cNvSpPr>
          <p:nvPr>
            <p:ph type="title"/>
          </p:nvPr>
        </p:nvSpPr>
        <p:spPr>
          <a:xfrm>
            <a:off x="1190625" y="178594"/>
            <a:ext cx="9810750" cy="1714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p>
            <a:r>
              <a:t>Texto do Título</a:t>
            </a:r>
          </a:p>
        </p:txBody>
      </p:sp>
      <p:sp>
        <p:nvSpPr>
          <p:cNvPr id="4" name="Shape 4"/>
          <p:cNvSpPr>
            <a:spLocks noGrp="1"/>
          </p:cNvSpPr>
          <p:nvPr>
            <p:ph type="sldNum" sz="quarter" idx="2"/>
          </p:nvPr>
        </p:nvSpPr>
        <p:spPr>
          <a:xfrm>
            <a:off x="5929312" y="6509742"/>
            <a:ext cx="346249"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‹nº›</a:t>
            </a:fld>
            <a:endParaRPr/>
          </a:p>
        </p:txBody>
      </p:sp>
    </p:spTree>
    <p:extLst>
      <p:ext uri="{BB962C8B-B14F-4D97-AF65-F5344CB8AC3E}">
        <p14:creationId xmlns:p14="http://schemas.microsoft.com/office/powerpoint/2010/main" val="13546988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ransition spd="med"/>
  <p:txStyles>
    <p:titleStyle>
      <a:lvl1pPr marL="0" marR="0" indent="0"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1pPr>
      <a:lvl2pPr marL="0" marR="0" indent="160729"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2pPr>
      <a:lvl3pPr marL="0" marR="0" indent="321457"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3pPr>
      <a:lvl4pPr marL="0" marR="0" indent="482186"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4pPr>
      <a:lvl5pPr marL="0" marR="0" indent="642915"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5pPr>
      <a:lvl6pPr marL="0" marR="0" indent="803643"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6pPr>
      <a:lvl7pPr marL="0" marR="0" indent="964372"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7pPr>
      <a:lvl8pPr marL="0" marR="0" indent="1125101"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8pPr>
      <a:lvl9pPr marL="0" marR="0" indent="1285829" algn="ctr" defTabSz="410751" rtl="0" latinLnBrk="0">
        <a:lnSpc>
          <a:spcPct val="100000"/>
        </a:lnSpc>
        <a:spcBef>
          <a:spcPts val="0"/>
        </a:spcBef>
        <a:spcAft>
          <a:spcPts val="0"/>
        </a:spcAft>
        <a:buClrTx/>
        <a:buSzTx/>
        <a:buFontTx/>
        <a:buNone/>
        <a:tabLst/>
        <a:defRPr sz="5906" b="0" i="0" u="none" strike="noStrike" cap="none" spc="0" baseline="0">
          <a:ln>
            <a:noFill/>
          </a:ln>
          <a:solidFill>
            <a:srgbClr val="000000"/>
          </a:solidFill>
          <a:uFillTx/>
          <a:latin typeface="+mn-lt"/>
          <a:ea typeface="+mn-ea"/>
          <a:cs typeface="+mn-cs"/>
          <a:sym typeface="Gill Sans"/>
        </a:defRPr>
      </a:lvl9pPr>
    </p:titleStyle>
    <p:bodyStyle>
      <a:lvl1pPr marL="625056"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1pPr>
      <a:lvl2pPr marL="937584"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2pPr>
      <a:lvl3pPr marL="1250112"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3pPr>
      <a:lvl4pPr marL="1562640"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4pPr>
      <a:lvl5pPr marL="1875168"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5pPr>
      <a:lvl6pPr marL="2125190"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6pPr>
      <a:lvl7pPr marL="2375212"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7pPr>
      <a:lvl8pPr marL="2625235"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8pPr>
      <a:lvl9pPr marL="2875257" marR="0" indent="-401822" algn="l" defTabSz="410751" rtl="0" latinLnBrk="0">
        <a:lnSpc>
          <a:spcPct val="100000"/>
        </a:lnSpc>
        <a:spcBef>
          <a:spcPts val="3375"/>
        </a:spcBef>
        <a:spcAft>
          <a:spcPts val="0"/>
        </a:spcAft>
        <a:buClrTx/>
        <a:buSzPct val="171000"/>
        <a:buFontTx/>
        <a:buChar char="•"/>
        <a:tabLst/>
        <a:defRPr sz="2953" b="0" i="0" u="none" strike="noStrike" cap="none" spc="0" baseline="0">
          <a:ln>
            <a:noFill/>
          </a:ln>
          <a:solidFill>
            <a:srgbClr val="000000"/>
          </a:solidFill>
          <a:uFillTx/>
          <a:latin typeface="+mn-lt"/>
          <a:ea typeface="+mn-ea"/>
          <a:cs typeface="+mn-cs"/>
          <a:sym typeface="Gill Sans"/>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10" Type="http://schemas.openxmlformats.org/officeDocument/2006/relationships/image" Target="../media/image25.tiff"/><Relationship Id="rId4" Type="http://schemas.openxmlformats.org/officeDocument/2006/relationships/image" Target="../media/image19.emf"/><Relationship Id="rId9"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40CC067-DA1E-4C7E-A377-DD76D0EF7306}"/>
              </a:ext>
            </a:extLst>
          </p:cNvPr>
          <p:cNvSpPr>
            <a:spLocks noGrp="1"/>
          </p:cNvSpPr>
          <p:nvPr>
            <p:ph type="ctrTitle"/>
          </p:nvPr>
        </p:nvSpPr>
        <p:spPr>
          <a:xfrm>
            <a:off x="0" y="2423884"/>
            <a:ext cx="12192000" cy="1884363"/>
          </a:xfrm>
          <a:solidFill>
            <a:srgbClr val="3B497D"/>
          </a:solidFill>
        </p:spPr>
        <p:txBody>
          <a:bodyPr>
            <a:normAutofit/>
          </a:bodyPr>
          <a:lstStyle/>
          <a:p>
            <a:r>
              <a:rPr lang="pt-BR" sz="5400" dirty="0">
                <a:solidFill>
                  <a:schemeClr val="bg1"/>
                </a:solidFill>
                <a:latin typeface="Tekton Pro Bold"/>
                <a:cs typeface="Arial" panose="020B0604020202020204" pitchFamily="34" charset="0"/>
              </a:rPr>
              <a:t>Tratamento intrauterino da </a:t>
            </a:r>
            <a:r>
              <a:rPr lang="pt-BR" sz="5400" dirty="0" err="1">
                <a:solidFill>
                  <a:schemeClr val="bg1"/>
                </a:solidFill>
                <a:latin typeface="Tekton Pro Bold"/>
                <a:cs typeface="Arial" panose="020B0604020202020204" pitchFamily="34" charset="0"/>
              </a:rPr>
              <a:t>mielomeningocele</a:t>
            </a:r>
            <a:endParaRPr lang="pt-BR" sz="5400" dirty="0">
              <a:solidFill>
                <a:schemeClr val="bg1"/>
              </a:solidFill>
              <a:latin typeface="Tekton Pro Bold"/>
              <a:cs typeface="Arial" panose="020B0604020202020204" pitchFamily="34" charset="0"/>
            </a:endParaRPr>
          </a:p>
        </p:txBody>
      </p:sp>
      <p:sp>
        <p:nvSpPr>
          <p:cNvPr id="4" name="CaixaDeTexto 3">
            <a:extLst>
              <a:ext uri="{FF2B5EF4-FFF2-40B4-BE49-F238E27FC236}">
                <a16:creationId xmlns:a16="http://schemas.microsoft.com/office/drawing/2014/main" xmlns="" id="{D9508258-05E8-49AC-AD3E-468726767DC7}"/>
              </a:ext>
            </a:extLst>
          </p:cNvPr>
          <p:cNvSpPr txBox="1"/>
          <p:nvPr/>
        </p:nvSpPr>
        <p:spPr>
          <a:xfrm>
            <a:off x="8095342" y="5858329"/>
            <a:ext cx="4934857" cy="830997"/>
          </a:xfrm>
          <a:prstGeom prst="rect">
            <a:avLst/>
          </a:prstGeom>
          <a:noFill/>
        </p:spPr>
        <p:txBody>
          <a:bodyPr wrap="square" rtlCol="0">
            <a:spAutoFit/>
          </a:bodyPr>
          <a:lstStyle/>
          <a:p>
            <a:r>
              <a:rPr lang="pt-BR" sz="2400" b="1" dirty="0">
                <a:latin typeface="Tekton Pro Bold"/>
                <a:cs typeface="Arial" panose="020B0604020202020204" pitchFamily="34" charset="0"/>
              </a:rPr>
              <a:t>Camila Fachin</a:t>
            </a:r>
          </a:p>
          <a:p>
            <a:r>
              <a:rPr lang="pt-BR" sz="2400" b="1" dirty="0" err="1">
                <a:latin typeface="Tekton Pro Bold"/>
                <a:cs typeface="Arial" panose="020B0604020202020204" pitchFamily="34" charset="0"/>
              </a:rPr>
              <a:t>camilafachin@gmail.com</a:t>
            </a:r>
            <a:endParaRPr lang="pt-BR" sz="2400" b="1" dirty="0">
              <a:latin typeface="Tekton Pro Bold"/>
              <a:cs typeface="Arial" panose="020B0604020202020204" pitchFamily="34" charset="0"/>
            </a:endParaRPr>
          </a:p>
        </p:txBody>
      </p:sp>
      <p:pic>
        <p:nvPicPr>
          <p:cNvPr id="5" name="logo_ufpr_100.png">
            <a:extLst>
              <a:ext uri="{FF2B5EF4-FFF2-40B4-BE49-F238E27FC236}">
                <a16:creationId xmlns:a16="http://schemas.microsoft.com/office/drawing/2014/main" xmlns="" id="{811E04A3-14F9-403D-8376-4E8EC5CB56B4}"/>
              </a:ext>
            </a:extLst>
          </p:cNvPr>
          <p:cNvPicPr>
            <a:picLocks noChangeAspect="1"/>
          </p:cNvPicPr>
          <p:nvPr/>
        </p:nvPicPr>
        <p:blipFill>
          <a:blip r:embed="rId2"/>
          <a:srcRect b="45026"/>
          <a:stretch>
            <a:fillRect/>
          </a:stretch>
        </p:blipFill>
        <p:spPr>
          <a:xfrm>
            <a:off x="3210959" y="5844501"/>
            <a:ext cx="1786974" cy="893059"/>
          </a:xfrm>
          <a:prstGeom prst="rect">
            <a:avLst/>
          </a:prstGeom>
          <a:ln w="12700">
            <a:miter lim="400000"/>
          </a:ln>
        </p:spPr>
      </p:pic>
      <p:pic>
        <p:nvPicPr>
          <p:cNvPr id="7" name="Picture 3">
            <a:extLst>
              <a:ext uri="{FF2B5EF4-FFF2-40B4-BE49-F238E27FC236}">
                <a16:creationId xmlns:a16="http://schemas.microsoft.com/office/drawing/2014/main" xmlns="" id="{3CB655D2-2190-A34C-8A67-BC60A0190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47" y="5858329"/>
            <a:ext cx="256440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m 8">
            <a:extLst>
              <a:ext uri="{FF2B5EF4-FFF2-40B4-BE49-F238E27FC236}">
                <a16:creationId xmlns:a16="http://schemas.microsoft.com/office/drawing/2014/main" xmlns="" id="{2CB28E50-64B1-A94E-BFB9-4A800ECC8789}"/>
              </a:ext>
            </a:extLst>
          </p:cNvPr>
          <p:cNvPicPr>
            <a:picLocks noChangeAspect="1"/>
          </p:cNvPicPr>
          <p:nvPr/>
        </p:nvPicPr>
        <p:blipFill>
          <a:blip r:embed="rId4"/>
          <a:stretch>
            <a:fillRect/>
          </a:stretch>
        </p:blipFill>
        <p:spPr>
          <a:xfrm>
            <a:off x="222647" y="2420007"/>
            <a:ext cx="1989504" cy="1892116"/>
          </a:xfrm>
          <a:prstGeom prst="rect">
            <a:avLst/>
          </a:prstGeom>
        </p:spPr>
      </p:pic>
      <p:pic>
        <p:nvPicPr>
          <p:cNvPr id="1026" name="Picture 2">
            <a:extLst>
              <a:ext uri="{FF2B5EF4-FFF2-40B4-BE49-F238E27FC236}">
                <a16:creationId xmlns:a16="http://schemas.microsoft.com/office/drawing/2014/main" xmlns="" id="{302C34DE-7E59-80D4-F527-A67D214EF2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46" t="30928" r="22457" b="28264"/>
          <a:stretch/>
        </p:blipFill>
        <p:spPr bwMode="auto">
          <a:xfrm>
            <a:off x="4357709" y="-97218"/>
            <a:ext cx="3292341" cy="236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56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A2CBF1C-B448-4A37-9549-92A76FBE5694}"/>
              </a:ext>
            </a:extLst>
          </p:cNvPr>
          <p:cNvSpPr>
            <a:spLocks noGrp="1"/>
          </p:cNvSpPr>
          <p:nvPr>
            <p:ph type="title"/>
          </p:nvPr>
        </p:nvSpPr>
        <p:spPr/>
        <p:txBody>
          <a:bodyPr/>
          <a:lstStyle/>
          <a:p>
            <a:r>
              <a:rPr lang="pt-BR" dirty="0">
                <a:solidFill>
                  <a:srgbClr val="0070C0"/>
                </a:solidFill>
              </a:rPr>
              <a:t>IFMSS e critérios para cirurgia fetal</a:t>
            </a:r>
          </a:p>
        </p:txBody>
      </p:sp>
      <p:pic>
        <p:nvPicPr>
          <p:cNvPr id="5" name="Espaço Reservado para Conteúdo 4" descr="Recorte de Tela">
            <a:extLst>
              <a:ext uri="{FF2B5EF4-FFF2-40B4-BE49-F238E27FC236}">
                <a16:creationId xmlns:a16="http://schemas.microsoft.com/office/drawing/2014/main" xmlns="" id="{EE4277E7-91C7-4705-B850-9E42B148F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714" y="2080312"/>
            <a:ext cx="11785462" cy="3478660"/>
          </a:xfrm>
        </p:spPr>
      </p:pic>
      <p:sp>
        <p:nvSpPr>
          <p:cNvPr id="6" name="Retângulo 5">
            <a:extLst>
              <a:ext uri="{FF2B5EF4-FFF2-40B4-BE49-F238E27FC236}">
                <a16:creationId xmlns:a16="http://schemas.microsoft.com/office/drawing/2014/main" xmlns="" id="{15E58748-B0BF-4157-BA74-BDE6801E693F}"/>
              </a:ext>
            </a:extLst>
          </p:cNvPr>
          <p:cNvSpPr/>
          <p:nvPr/>
        </p:nvSpPr>
        <p:spPr>
          <a:xfrm>
            <a:off x="217714" y="2307771"/>
            <a:ext cx="972457" cy="5225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B4B57328-E366-4552-AE6C-FD6BD1E42ABF}"/>
              </a:ext>
            </a:extLst>
          </p:cNvPr>
          <p:cNvSpPr/>
          <p:nvPr/>
        </p:nvSpPr>
        <p:spPr>
          <a:xfrm>
            <a:off x="217714" y="5029200"/>
            <a:ext cx="3227615" cy="529772"/>
          </a:xfrm>
          <a:prstGeom prst="rect">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32127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xmlns="" id="{D3CA5020-D9E7-124A-8F66-20F21F6BB698}"/>
              </a:ext>
            </a:extLst>
          </p:cNvPr>
          <p:cNvPicPr>
            <a:picLocks noChangeAspect="1"/>
          </p:cNvPicPr>
          <p:nvPr/>
        </p:nvPicPr>
        <p:blipFill>
          <a:blip r:embed="rId2"/>
          <a:stretch>
            <a:fillRect/>
          </a:stretch>
        </p:blipFill>
        <p:spPr>
          <a:xfrm>
            <a:off x="174789" y="101336"/>
            <a:ext cx="5076093" cy="2835295"/>
          </a:xfrm>
          <a:prstGeom prst="rect">
            <a:avLst/>
          </a:prstGeom>
          <a:ln>
            <a:solidFill>
              <a:schemeClr val="tx1"/>
            </a:solidFill>
          </a:ln>
        </p:spPr>
      </p:pic>
      <p:pic>
        <p:nvPicPr>
          <p:cNvPr id="3" name="Imagem 2">
            <a:extLst>
              <a:ext uri="{FF2B5EF4-FFF2-40B4-BE49-F238E27FC236}">
                <a16:creationId xmlns:a16="http://schemas.microsoft.com/office/drawing/2014/main" xmlns="" id="{F7920E85-90FA-D040-A2EA-71A97569A2D4}"/>
              </a:ext>
            </a:extLst>
          </p:cNvPr>
          <p:cNvPicPr>
            <a:picLocks noChangeAspect="1"/>
          </p:cNvPicPr>
          <p:nvPr/>
        </p:nvPicPr>
        <p:blipFill rotWithShape="1">
          <a:blip r:embed="rId3"/>
          <a:srcRect t="63992"/>
          <a:stretch/>
        </p:blipFill>
        <p:spPr>
          <a:xfrm>
            <a:off x="5394007" y="101336"/>
            <a:ext cx="4609823" cy="693704"/>
          </a:xfrm>
          <a:prstGeom prst="rect">
            <a:avLst/>
          </a:prstGeom>
          <a:ln>
            <a:solidFill>
              <a:schemeClr val="tx1"/>
            </a:solidFill>
          </a:ln>
        </p:spPr>
      </p:pic>
      <p:pic>
        <p:nvPicPr>
          <p:cNvPr id="4" name="Imagem 3">
            <a:extLst>
              <a:ext uri="{FF2B5EF4-FFF2-40B4-BE49-F238E27FC236}">
                <a16:creationId xmlns:a16="http://schemas.microsoft.com/office/drawing/2014/main" xmlns="" id="{4E466797-0834-C447-9DB9-0616F9634FE5}"/>
              </a:ext>
            </a:extLst>
          </p:cNvPr>
          <p:cNvPicPr>
            <a:picLocks noChangeAspect="1"/>
          </p:cNvPicPr>
          <p:nvPr/>
        </p:nvPicPr>
        <p:blipFill>
          <a:blip r:embed="rId4"/>
          <a:stretch>
            <a:fillRect/>
          </a:stretch>
        </p:blipFill>
        <p:spPr>
          <a:xfrm>
            <a:off x="5334797" y="856002"/>
            <a:ext cx="4141172" cy="474784"/>
          </a:xfrm>
          <a:prstGeom prst="rect">
            <a:avLst/>
          </a:prstGeom>
        </p:spPr>
      </p:pic>
      <p:pic>
        <p:nvPicPr>
          <p:cNvPr id="5" name="Imagem 4">
            <a:extLst>
              <a:ext uri="{FF2B5EF4-FFF2-40B4-BE49-F238E27FC236}">
                <a16:creationId xmlns:a16="http://schemas.microsoft.com/office/drawing/2014/main" xmlns="" id="{66423ED4-B852-664F-A489-AE5530D295A0}"/>
              </a:ext>
            </a:extLst>
          </p:cNvPr>
          <p:cNvPicPr>
            <a:picLocks noChangeAspect="1"/>
          </p:cNvPicPr>
          <p:nvPr/>
        </p:nvPicPr>
        <p:blipFill>
          <a:blip r:embed="rId5"/>
          <a:stretch>
            <a:fillRect/>
          </a:stretch>
        </p:blipFill>
        <p:spPr>
          <a:xfrm>
            <a:off x="5765213" y="1330786"/>
            <a:ext cx="2668195" cy="5313681"/>
          </a:xfrm>
          <a:prstGeom prst="rect">
            <a:avLst/>
          </a:prstGeom>
        </p:spPr>
      </p:pic>
      <p:sp>
        <p:nvSpPr>
          <p:cNvPr id="6" name="CaixaDeTexto 5">
            <a:extLst>
              <a:ext uri="{FF2B5EF4-FFF2-40B4-BE49-F238E27FC236}">
                <a16:creationId xmlns:a16="http://schemas.microsoft.com/office/drawing/2014/main" xmlns="" id="{6FC02F30-8383-384B-BB56-7B851096491B}"/>
              </a:ext>
            </a:extLst>
          </p:cNvPr>
          <p:cNvSpPr txBox="1"/>
          <p:nvPr/>
        </p:nvSpPr>
        <p:spPr>
          <a:xfrm>
            <a:off x="970510" y="4963595"/>
            <a:ext cx="4010548" cy="1200329"/>
          </a:xfrm>
          <a:prstGeom prst="rect">
            <a:avLst/>
          </a:prstGeom>
          <a:noFill/>
          <a:ln>
            <a:solidFill>
              <a:schemeClr val="tx1"/>
            </a:solidFill>
          </a:ln>
        </p:spPr>
        <p:txBody>
          <a:bodyPr wrap="square" rtlCol="0">
            <a:spAutoFit/>
          </a:bodyPr>
          <a:lstStyle/>
          <a:p>
            <a:pPr algn="ctr"/>
            <a:r>
              <a:rPr lang="pt-BR" sz="3600" b="1" dirty="0"/>
              <a:t>FROM THE LAB TO THE OR</a:t>
            </a:r>
          </a:p>
        </p:txBody>
      </p:sp>
      <p:pic>
        <p:nvPicPr>
          <p:cNvPr id="16" name="Imagem 15">
            <a:extLst>
              <a:ext uri="{FF2B5EF4-FFF2-40B4-BE49-F238E27FC236}">
                <a16:creationId xmlns:a16="http://schemas.microsoft.com/office/drawing/2014/main" xmlns="" id="{5FF56E2F-F888-C04B-A7AA-7EBC839E684C}"/>
              </a:ext>
            </a:extLst>
          </p:cNvPr>
          <p:cNvPicPr>
            <a:picLocks noChangeAspect="1"/>
          </p:cNvPicPr>
          <p:nvPr/>
        </p:nvPicPr>
        <p:blipFill>
          <a:blip r:embed="rId6"/>
          <a:stretch>
            <a:fillRect/>
          </a:stretch>
        </p:blipFill>
        <p:spPr>
          <a:xfrm>
            <a:off x="8561568" y="1706541"/>
            <a:ext cx="2407461" cy="618132"/>
          </a:xfrm>
          <a:prstGeom prst="rect">
            <a:avLst/>
          </a:prstGeom>
        </p:spPr>
      </p:pic>
      <p:pic>
        <p:nvPicPr>
          <p:cNvPr id="17" name="Imagem 16">
            <a:extLst>
              <a:ext uri="{FF2B5EF4-FFF2-40B4-BE49-F238E27FC236}">
                <a16:creationId xmlns:a16="http://schemas.microsoft.com/office/drawing/2014/main" xmlns="" id="{8FAF7CB9-E145-D64B-BD1A-38A475D530E3}"/>
              </a:ext>
            </a:extLst>
          </p:cNvPr>
          <p:cNvPicPr>
            <a:picLocks noChangeAspect="1"/>
          </p:cNvPicPr>
          <p:nvPr/>
        </p:nvPicPr>
        <p:blipFill>
          <a:blip r:embed="rId7"/>
          <a:stretch>
            <a:fillRect/>
          </a:stretch>
        </p:blipFill>
        <p:spPr>
          <a:xfrm>
            <a:off x="1887335" y="3422646"/>
            <a:ext cx="1651000" cy="800100"/>
          </a:xfrm>
          <a:prstGeom prst="rect">
            <a:avLst/>
          </a:prstGeom>
        </p:spPr>
      </p:pic>
      <p:pic>
        <p:nvPicPr>
          <p:cNvPr id="18" name="Imagem 17">
            <a:extLst>
              <a:ext uri="{FF2B5EF4-FFF2-40B4-BE49-F238E27FC236}">
                <a16:creationId xmlns:a16="http://schemas.microsoft.com/office/drawing/2014/main" xmlns="" id="{67249439-6F6A-9040-803A-5F93BE678903}"/>
              </a:ext>
            </a:extLst>
          </p:cNvPr>
          <p:cNvPicPr>
            <a:picLocks noChangeAspect="1"/>
          </p:cNvPicPr>
          <p:nvPr/>
        </p:nvPicPr>
        <p:blipFill>
          <a:blip r:embed="rId8"/>
          <a:stretch>
            <a:fillRect/>
          </a:stretch>
        </p:blipFill>
        <p:spPr>
          <a:xfrm>
            <a:off x="491308" y="2967622"/>
            <a:ext cx="4231344" cy="364771"/>
          </a:xfrm>
          <a:prstGeom prst="rect">
            <a:avLst/>
          </a:prstGeom>
        </p:spPr>
      </p:pic>
      <p:pic>
        <p:nvPicPr>
          <p:cNvPr id="19" name="Imagem 18">
            <a:extLst>
              <a:ext uri="{FF2B5EF4-FFF2-40B4-BE49-F238E27FC236}">
                <a16:creationId xmlns:a16="http://schemas.microsoft.com/office/drawing/2014/main" xmlns="" id="{305397FE-D8EF-C14C-9B7B-0E98767F8390}"/>
              </a:ext>
            </a:extLst>
          </p:cNvPr>
          <p:cNvPicPr>
            <a:picLocks noChangeAspect="1"/>
          </p:cNvPicPr>
          <p:nvPr/>
        </p:nvPicPr>
        <p:blipFill>
          <a:blip r:embed="rId9"/>
          <a:stretch>
            <a:fillRect/>
          </a:stretch>
        </p:blipFill>
        <p:spPr>
          <a:xfrm>
            <a:off x="8758979" y="2783810"/>
            <a:ext cx="1244851" cy="1661940"/>
          </a:xfrm>
          <a:prstGeom prst="rect">
            <a:avLst/>
          </a:prstGeom>
        </p:spPr>
      </p:pic>
      <p:pic>
        <p:nvPicPr>
          <p:cNvPr id="20" name="Imagem 19">
            <a:extLst>
              <a:ext uri="{FF2B5EF4-FFF2-40B4-BE49-F238E27FC236}">
                <a16:creationId xmlns:a16="http://schemas.microsoft.com/office/drawing/2014/main" xmlns="" id="{95B5DD52-43B9-4046-BCFE-F20D073B2879}"/>
              </a:ext>
            </a:extLst>
          </p:cNvPr>
          <p:cNvPicPr>
            <a:picLocks noChangeAspect="1"/>
          </p:cNvPicPr>
          <p:nvPr/>
        </p:nvPicPr>
        <p:blipFill>
          <a:blip r:embed="rId10"/>
          <a:stretch>
            <a:fillRect/>
          </a:stretch>
        </p:blipFill>
        <p:spPr>
          <a:xfrm>
            <a:off x="10329401" y="2867193"/>
            <a:ext cx="1578557" cy="1578557"/>
          </a:xfrm>
          <a:prstGeom prst="rect">
            <a:avLst/>
          </a:prstGeom>
        </p:spPr>
      </p:pic>
    </p:spTree>
    <p:extLst>
      <p:ext uri="{BB962C8B-B14F-4D97-AF65-F5344CB8AC3E}">
        <p14:creationId xmlns:p14="http://schemas.microsoft.com/office/powerpoint/2010/main" val="421517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xmlns="" id="{7FDD7C2A-A4AA-1141-83C8-40C9BFB174AA}"/>
              </a:ext>
            </a:extLst>
          </p:cNvPr>
          <p:cNvSpPr>
            <a:spLocks noGrp="1"/>
          </p:cNvSpPr>
          <p:nvPr>
            <p:ph idx="1"/>
          </p:nvPr>
        </p:nvSpPr>
        <p:spPr/>
        <p:txBody>
          <a:bodyPr/>
          <a:lstStyle/>
          <a:p>
            <a:r>
              <a:rPr lang="pt-BR" dirty="0"/>
              <a:t>1ª correção de </a:t>
            </a:r>
            <a:r>
              <a:rPr lang="pt-BR" dirty="0" err="1"/>
              <a:t>mielomeningocele</a:t>
            </a:r>
            <a:r>
              <a:rPr lang="pt-BR" dirty="0"/>
              <a:t> </a:t>
            </a:r>
            <a:r>
              <a:rPr lang="pt-BR" dirty="0" err="1"/>
              <a:t>intra-útero</a:t>
            </a:r>
            <a:r>
              <a:rPr lang="pt-BR" dirty="0"/>
              <a:t>: agosto de 2003</a:t>
            </a:r>
          </a:p>
          <a:p>
            <a:pPr lvl="1"/>
            <a:r>
              <a:rPr lang="pt-BR" dirty="0" err="1"/>
              <a:t>Prof</a:t>
            </a:r>
            <a:r>
              <a:rPr lang="pt-BR" dirty="0"/>
              <a:t> </a:t>
            </a:r>
            <a:r>
              <a:rPr lang="pt-BR" dirty="0" err="1"/>
              <a:t>Dr</a:t>
            </a:r>
            <a:r>
              <a:rPr lang="pt-BR" dirty="0"/>
              <a:t> </a:t>
            </a:r>
            <a:r>
              <a:rPr lang="pt-BR" dirty="0" err="1"/>
              <a:t>Antonio</a:t>
            </a:r>
            <a:r>
              <a:rPr lang="pt-BR" dirty="0"/>
              <a:t> Moron</a:t>
            </a:r>
          </a:p>
          <a:p>
            <a:pPr lvl="1"/>
            <a:r>
              <a:rPr lang="pt-BR" dirty="0"/>
              <a:t>Hospital São Paulo da Escola Paulista de Medicina UNIFESP</a:t>
            </a:r>
          </a:p>
          <a:p>
            <a:pPr lvl="1"/>
            <a:endParaRPr lang="pt-BR" dirty="0"/>
          </a:p>
        </p:txBody>
      </p:sp>
      <p:sp>
        <p:nvSpPr>
          <p:cNvPr id="4" name="Título 1">
            <a:extLst>
              <a:ext uri="{FF2B5EF4-FFF2-40B4-BE49-F238E27FC236}">
                <a16:creationId xmlns:a16="http://schemas.microsoft.com/office/drawing/2014/main" xmlns="" id="{365F07D8-057E-FC44-B9C3-6FFB64CE839F}"/>
              </a:ext>
            </a:extLst>
          </p:cNvPr>
          <p:cNvSpPr>
            <a:spLocks noGrp="1"/>
          </p:cNvSpPr>
          <p:nvPr>
            <p:ph type="title"/>
          </p:nvPr>
        </p:nvSpPr>
        <p:spPr>
          <a:xfrm>
            <a:off x="838200" y="365125"/>
            <a:ext cx="10515600" cy="1325563"/>
          </a:xfrm>
        </p:spPr>
        <p:txBody>
          <a:bodyPr/>
          <a:lstStyle/>
          <a:p>
            <a:r>
              <a:rPr lang="pt-BR" dirty="0">
                <a:solidFill>
                  <a:srgbClr val="0070C0"/>
                </a:solidFill>
              </a:rPr>
              <a:t>E no Brasil...</a:t>
            </a:r>
          </a:p>
        </p:txBody>
      </p:sp>
      <p:pic>
        <p:nvPicPr>
          <p:cNvPr id="5" name="Imagem 4">
            <a:extLst>
              <a:ext uri="{FF2B5EF4-FFF2-40B4-BE49-F238E27FC236}">
                <a16:creationId xmlns:a16="http://schemas.microsoft.com/office/drawing/2014/main" xmlns="" id="{B43CED4D-EE8C-C941-9C7A-62F2CE3B9739}"/>
              </a:ext>
            </a:extLst>
          </p:cNvPr>
          <p:cNvPicPr>
            <a:picLocks noChangeAspect="1"/>
          </p:cNvPicPr>
          <p:nvPr/>
        </p:nvPicPr>
        <p:blipFill rotWithShape="1">
          <a:blip r:embed="rId2"/>
          <a:srcRect l="32029" r="18415"/>
          <a:stretch/>
        </p:blipFill>
        <p:spPr>
          <a:xfrm>
            <a:off x="1968285" y="3369590"/>
            <a:ext cx="2603715" cy="2942310"/>
          </a:xfrm>
          <a:prstGeom prst="rect">
            <a:avLst/>
          </a:prstGeom>
          <a:ln>
            <a:solidFill>
              <a:schemeClr val="tx1"/>
            </a:solidFill>
          </a:ln>
        </p:spPr>
      </p:pic>
      <p:pic>
        <p:nvPicPr>
          <p:cNvPr id="6" name="Imagem 5">
            <a:extLst>
              <a:ext uri="{FF2B5EF4-FFF2-40B4-BE49-F238E27FC236}">
                <a16:creationId xmlns:a16="http://schemas.microsoft.com/office/drawing/2014/main" xmlns="" id="{44B38DF6-7A76-3A43-BB09-701BA78A92F5}"/>
              </a:ext>
            </a:extLst>
          </p:cNvPr>
          <p:cNvPicPr>
            <a:picLocks noChangeAspect="1"/>
          </p:cNvPicPr>
          <p:nvPr/>
        </p:nvPicPr>
        <p:blipFill>
          <a:blip r:embed="rId3"/>
          <a:stretch>
            <a:fillRect/>
          </a:stretch>
        </p:blipFill>
        <p:spPr>
          <a:xfrm>
            <a:off x="8963402" y="4025577"/>
            <a:ext cx="1630336" cy="1630336"/>
          </a:xfrm>
          <a:prstGeom prst="rect">
            <a:avLst/>
          </a:prstGeom>
        </p:spPr>
      </p:pic>
      <p:pic>
        <p:nvPicPr>
          <p:cNvPr id="7" name="Imagem 6">
            <a:extLst>
              <a:ext uri="{FF2B5EF4-FFF2-40B4-BE49-F238E27FC236}">
                <a16:creationId xmlns:a16="http://schemas.microsoft.com/office/drawing/2014/main" xmlns="" id="{2EDC9B85-648C-FD46-BA5C-AF8AB2D0250A}"/>
              </a:ext>
            </a:extLst>
          </p:cNvPr>
          <p:cNvPicPr>
            <a:picLocks noChangeAspect="1"/>
          </p:cNvPicPr>
          <p:nvPr/>
        </p:nvPicPr>
        <p:blipFill>
          <a:blip r:embed="rId4"/>
          <a:stretch>
            <a:fillRect/>
          </a:stretch>
        </p:blipFill>
        <p:spPr>
          <a:xfrm>
            <a:off x="5047174" y="3678695"/>
            <a:ext cx="3492500" cy="2324100"/>
          </a:xfrm>
          <a:prstGeom prst="rect">
            <a:avLst/>
          </a:prstGeom>
          <a:ln>
            <a:solidFill>
              <a:schemeClr val="tx1"/>
            </a:solidFill>
          </a:ln>
        </p:spPr>
      </p:pic>
    </p:spTree>
    <p:extLst>
      <p:ext uri="{BB962C8B-B14F-4D97-AF65-F5344CB8AC3E}">
        <p14:creationId xmlns:p14="http://schemas.microsoft.com/office/powerpoint/2010/main" val="3174405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70355D4-503E-264C-A35B-DD7CE24E659E}"/>
              </a:ext>
            </a:extLst>
          </p:cNvPr>
          <p:cNvSpPr>
            <a:spLocks noGrp="1"/>
          </p:cNvSpPr>
          <p:nvPr>
            <p:ph type="title"/>
          </p:nvPr>
        </p:nvSpPr>
        <p:spPr/>
        <p:txBody>
          <a:bodyPr/>
          <a:lstStyle/>
          <a:p>
            <a:r>
              <a:rPr lang="pt-BR" dirty="0">
                <a:solidFill>
                  <a:srgbClr val="0070C0"/>
                </a:solidFill>
              </a:rPr>
              <a:t>MMC - ESTUDO MOMS</a:t>
            </a:r>
          </a:p>
        </p:txBody>
      </p:sp>
      <p:pic>
        <p:nvPicPr>
          <p:cNvPr id="4" name="Imagem 3">
            <a:extLst>
              <a:ext uri="{FF2B5EF4-FFF2-40B4-BE49-F238E27FC236}">
                <a16:creationId xmlns:a16="http://schemas.microsoft.com/office/drawing/2014/main" xmlns="" id="{27A566F2-A7CB-6C44-A296-5E846077EA14}"/>
              </a:ext>
            </a:extLst>
          </p:cNvPr>
          <p:cNvPicPr>
            <a:picLocks noChangeAspect="1"/>
          </p:cNvPicPr>
          <p:nvPr/>
        </p:nvPicPr>
        <p:blipFill>
          <a:blip r:embed="rId2"/>
          <a:stretch>
            <a:fillRect/>
          </a:stretch>
        </p:blipFill>
        <p:spPr>
          <a:xfrm>
            <a:off x="1034512" y="1380101"/>
            <a:ext cx="9829800" cy="4687183"/>
          </a:xfrm>
          <a:prstGeom prst="rect">
            <a:avLst/>
          </a:prstGeom>
        </p:spPr>
      </p:pic>
    </p:spTree>
    <p:extLst>
      <p:ext uri="{BB962C8B-B14F-4D97-AF65-F5344CB8AC3E}">
        <p14:creationId xmlns:p14="http://schemas.microsoft.com/office/powerpoint/2010/main" val="2697206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B9637BF-868C-0342-96AD-AB3FFFED43B7}"/>
              </a:ext>
            </a:extLst>
          </p:cNvPr>
          <p:cNvSpPr>
            <a:spLocks noGrp="1"/>
          </p:cNvSpPr>
          <p:nvPr>
            <p:ph type="title"/>
          </p:nvPr>
        </p:nvSpPr>
        <p:spPr/>
        <p:txBody>
          <a:bodyPr/>
          <a:lstStyle/>
          <a:p>
            <a:r>
              <a:rPr lang="pt-BR" dirty="0">
                <a:solidFill>
                  <a:srgbClr val="0070C0"/>
                </a:solidFill>
              </a:rPr>
              <a:t>ESTUDO MOMS</a:t>
            </a:r>
          </a:p>
        </p:txBody>
      </p:sp>
      <p:sp>
        <p:nvSpPr>
          <p:cNvPr id="3" name="Espaço Reservado para Conteúdo 2">
            <a:extLst>
              <a:ext uri="{FF2B5EF4-FFF2-40B4-BE49-F238E27FC236}">
                <a16:creationId xmlns:a16="http://schemas.microsoft.com/office/drawing/2014/main" xmlns="" id="{7852113B-3841-9646-9376-836CEC780137}"/>
              </a:ext>
            </a:extLst>
          </p:cNvPr>
          <p:cNvSpPr>
            <a:spLocks noGrp="1"/>
          </p:cNvSpPr>
          <p:nvPr>
            <p:ph idx="1"/>
          </p:nvPr>
        </p:nvSpPr>
        <p:spPr/>
        <p:txBody>
          <a:bodyPr>
            <a:normAutofit/>
          </a:bodyPr>
          <a:lstStyle/>
          <a:p>
            <a:r>
              <a:rPr lang="pt-BR" dirty="0" err="1"/>
              <a:t>Trial</a:t>
            </a:r>
            <a:r>
              <a:rPr lang="pt-BR" dirty="0"/>
              <a:t> conduzido em 3 centros de cirurgia materno-fetal: </a:t>
            </a:r>
            <a:r>
              <a:rPr lang="pt-BR" dirty="0" err="1"/>
              <a:t>Children’s</a:t>
            </a:r>
            <a:r>
              <a:rPr lang="pt-BR" dirty="0"/>
              <a:t> Hospital </a:t>
            </a:r>
            <a:r>
              <a:rPr lang="pt-BR" dirty="0" err="1"/>
              <a:t>of</a:t>
            </a:r>
            <a:r>
              <a:rPr lang="pt-BR" dirty="0"/>
              <a:t> Philadelphia, </a:t>
            </a:r>
            <a:r>
              <a:rPr lang="pt-BR" dirty="0" err="1"/>
              <a:t>Vanderbilt</a:t>
            </a:r>
            <a:r>
              <a:rPr lang="pt-BR" dirty="0"/>
              <a:t> </a:t>
            </a:r>
            <a:r>
              <a:rPr lang="pt-BR" dirty="0" err="1"/>
              <a:t>University</a:t>
            </a:r>
            <a:r>
              <a:rPr lang="pt-BR" dirty="0"/>
              <a:t>, e </a:t>
            </a:r>
            <a:r>
              <a:rPr lang="pt-BR" dirty="0" err="1"/>
              <a:t>University</a:t>
            </a:r>
            <a:r>
              <a:rPr lang="pt-BR" dirty="0"/>
              <a:t> </a:t>
            </a:r>
            <a:r>
              <a:rPr lang="pt-BR" dirty="0" err="1"/>
              <a:t>of</a:t>
            </a:r>
            <a:r>
              <a:rPr lang="pt-BR" dirty="0"/>
              <a:t> </a:t>
            </a:r>
            <a:r>
              <a:rPr lang="pt-BR" dirty="0" err="1"/>
              <a:t>California</a:t>
            </a:r>
            <a:r>
              <a:rPr lang="pt-BR" dirty="0"/>
              <a:t>, San Francisco </a:t>
            </a:r>
          </a:p>
          <a:p>
            <a:endParaRPr lang="pt-BR" dirty="0"/>
          </a:p>
          <a:p>
            <a:r>
              <a:rPr lang="pt-BR" dirty="0"/>
              <a:t>Comparar desfechos entre pacientes submetidos à cirurgia </a:t>
            </a:r>
            <a:r>
              <a:rPr lang="pt-BR" dirty="0" err="1"/>
              <a:t>intra-útero</a:t>
            </a:r>
            <a:r>
              <a:rPr lang="pt-BR" dirty="0"/>
              <a:t> versus após o nascimento.</a:t>
            </a:r>
          </a:p>
          <a:p>
            <a:endParaRPr lang="pt-BR" dirty="0"/>
          </a:p>
          <a:p>
            <a:r>
              <a:rPr lang="pt-BR" dirty="0"/>
              <a:t>2003 - 2010</a:t>
            </a:r>
          </a:p>
          <a:p>
            <a:endParaRPr lang="pt-BR" dirty="0"/>
          </a:p>
          <a:p>
            <a:pPr marL="457200" lvl="1" indent="0">
              <a:buNone/>
            </a:pPr>
            <a:endParaRPr lang="pt-BR" dirty="0"/>
          </a:p>
        </p:txBody>
      </p:sp>
      <p:sp>
        <p:nvSpPr>
          <p:cNvPr id="4" name="Shape 156">
            <a:extLst>
              <a:ext uri="{FF2B5EF4-FFF2-40B4-BE49-F238E27FC236}">
                <a16:creationId xmlns:a16="http://schemas.microsoft.com/office/drawing/2014/main" xmlns="" id="{AB8E9B53-B881-3346-A18E-10D24BF7CB67}"/>
              </a:ext>
            </a:extLst>
          </p:cNvPr>
          <p:cNvSpPr/>
          <p:nvPr/>
        </p:nvSpPr>
        <p:spPr>
          <a:xfrm>
            <a:off x="224852" y="6292541"/>
            <a:ext cx="11827240" cy="3799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a:lstStyle>
          <a:p>
            <a:pPr defTabSz="410751"/>
            <a:r>
              <a:rPr lang="pt-BR" sz="1000" kern="0" dirty="0">
                <a:latin typeface="Gill Sans"/>
                <a:cs typeface="Gill Sans"/>
              </a:rPr>
              <a:t> </a:t>
            </a:r>
            <a:r>
              <a:rPr lang="pt-BR" sz="1000" kern="0" dirty="0" err="1">
                <a:latin typeface="Gill Sans"/>
                <a:cs typeface="Gill Sans"/>
              </a:rPr>
              <a:t>Adzick</a:t>
            </a:r>
            <a:r>
              <a:rPr lang="pt-BR" sz="1000" kern="0" dirty="0">
                <a:latin typeface="Gill Sans"/>
                <a:cs typeface="Gill Sans"/>
              </a:rPr>
              <a:t> NS, </a:t>
            </a:r>
            <a:r>
              <a:rPr lang="pt-BR" sz="1000" kern="0" dirty="0" err="1">
                <a:latin typeface="Gill Sans"/>
                <a:cs typeface="Gill Sans"/>
              </a:rPr>
              <a:t>Thom</a:t>
            </a:r>
            <a:r>
              <a:rPr lang="pt-BR" sz="1000" kern="0" dirty="0">
                <a:latin typeface="Gill Sans"/>
                <a:cs typeface="Gill Sans"/>
              </a:rPr>
              <a:t> EA, </a:t>
            </a:r>
            <a:r>
              <a:rPr lang="pt-BR" sz="1000" kern="0" dirty="0" err="1">
                <a:latin typeface="Gill Sans"/>
                <a:cs typeface="Gill Sans"/>
              </a:rPr>
              <a:t>Spong</a:t>
            </a:r>
            <a:r>
              <a:rPr lang="pt-BR" sz="1000" kern="0" dirty="0">
                <a:latin typeface="Gill Sans"/>
                <a:cs typeface="Gill Sans"/>
              </a:rPr>
              <a:t> CY, </a:t>
            </a:r>
            <a:r>
              <a:rPr lang="pt-BR" sz="1000" kern="0" dirty="0" err="1">
                <a:latin typeface="Gill Sans"/>
                <a:cs typeface="Gill Sans"/>
              </a:rPr>
              <a:t>Brock</a:t>
            </a:r>
            <a:r>
              <a:rPr lang="pt-BR" sz="1000" kern="0" dirty="0">
                <a:latin typeface="Gill Sans"/>
                <a:cs typeface="Gill Sans"/>
              </a:rPr>
              <a:t> III JW, </a:t>
            </a:r>
            <a:r>
              <a:rPr lang="pt-BR" sz="1000" kern="0" dirty="0" err="1">
                <a:latin typeface="Gill Sans"/>
                <a:cs typeface="Gill Sans"/>
              </a:rPr>
              <a:t>Burrows</a:t>
            </a:r>
            <a:r>
              <a:rPr lang="pt-BR" sz="1000" kern="0" dirty="0">
                <a:latin typeface="Gill Sans"/>
                <a:cs typeface="Gill Sans"/>
              </a:rPr>
              <a:t> PK, Johnson MP, </a:t>
            </a:r>
            <a:r>
              <a:rPr lang="pt-BR" sz="1000" kern="0" dirty="0" err="1">
                <a:latin typeface="Gill Sans"/>
                <a:cs typeface="Gill Sans"/>
              </a:rPr>
              <a:t>Howell</a:t>
            </a:r>
            <a:r>
              <a:rPr lang="pt-BR" sz="1000" kern="0" dirty="0">
                <a:latin typeface="Gill Sans"/>
                <a:cs typeface="Gill Sans"/>
              </a:rPr>
              <a:t> LJ, Farrell JA, </a:t>
            </a:r>
            <a:r>
              <a:rPr lang="pt-BR" sz="1000" kern="0" dirty="0" err="1">
                <a:latin typeface="Gill Sans"/>
                <a:cs typeface="Gill Sans"/>
              </a:rPr>
              <a:t>Dabrowiak</a:t>
            </a:r>
            <a:r>
              <a:rPr lang="pt-BR" sz="1000" kern="0" dirty="0">
                <a:latin typeface="Gill Sans"/>
                <a:cs typeface="Gill Sans"/>
              </a:rPr>
              <a:t> ME, Sutton LN, Gupta N, </a:t>
            </a:r>
            <a:r>
              <a:rPr lang="pt-BR" sz="1000" kern="0" dirty="0" err="1">
                <a:latin typeface="Gill Sans"/>
                <a:cs typeface="Gill Sans"/>
              </a:rPr>
              <a:t>Tulipan</a:t>
            </a:r>
            <a:r>
              <a:rPr lang="pt-BR" sz="1000" kern="0" dirty="0">
                <a:latin typeface="Gill Sans"/>
                <a:cs typeface="Gill Sans"/>
              </a:rPr>
              <a:t> NB, D’</a:t>
            </a:r>
            <a:r>
              <a:rPr lang="pt-BR" sz="1000" kern="0" dirty="0" err="1">
                <a:latin typeface="Gill Sans"/>
                <a:cs typeface="Gill Sans"/>
              </a:rPr>
              <a:t>Alton</a:t>
            </a:r>
            <a:r>
              <a:rPr lang="pt-BR" sz="1000" kern="0" dirty="0">
                <a:latin typeface="Gill Sans"/>
                <a:cs typeface="Gill Sans"/>
              </a:rPr>
              <a:t> ME, Farmer DL; </a:t>
            </a:r>
            <a:r>
              <a:rPr lang="pt-BR" sz="1000" kern="0" dirty="0" err="1">
                <a:latin typeface="Gill Sans"/>
                <a:cs typeface="Gill Sans"/>
              </a:rPr>
              <a:t>the</a:t>
            </a:r>
            <a:r>
              <a:rPr lang="pt-BR" sz="1000" kern="0" dirty="0">
                <a:latin typeface="Gill Sans"/>
                <a:cs typeface="Gill Sans"/>
              </a:rPr>
              <a:t> MOMS </a:t>
            </a:r>
            <a:r>
              <a:rPr lang="pt-BR" sz="1000" kern="0" dirty="0" err="1">
                <a:latin typeface="Gill Sans"/>
                <a:cs typeface="Gill Sans"/>
              </a:rPr>
              <a:t>Investigators</a:t>
            </a:r>
            <a:r>
              <a:rPr lang="pt-BR" sz="1000" kern="0" dirty="0">
                <a:latin typeface="Gill Sans"/>
                <a:cs typeface="Gill Sans"/>
              </a:rPr>
              <a:t>: A </a:t>
            </a:r>
            <a:r>
              <a:rPr lang="pt-BR" sz="1000" kern="0" dirty="0" err="1">
                <a:latin typeface="Gill Sans"/>
                <a:cs typeface="Gill Sans"/>
              </a:rPr>
              <a:t>randomized</a:t>
            </a:r>
            <a:r>
              <a:rPr lang="pt-BR" sz="1000" kern="0" dirty="0">
                <a:latin typeface="Gill Sans"/>
                <a:cs typeface="Gill Sans"/>
              </a:rPr>
              <a:t> </a:t>
            </a:r>
            <a:r>
              <a:rPr lang="pt-BR" sz="1000" kern="0" dirty="0" err="1">
                <a:latin typeface="Gill Sans"/>
                <a:cs typeface="Gill Sans"/>
              </a:rPr>
              <a:t>trial</a:t>
            </a:r>
            <a:r>
              <a:rPr lang="pt-BR" sz="1000" kern="0" dirty="0">
                <a:latin typeface="Gill Sans"/>
                <a:cs typeface="Gill Sans"/>
              </a:rPr>
              <a:t> </a:t>
            </a:r>
            <a:r>
              <a:rPr lang="pt-BR" sz="1000" kern="0" dirty="0" err="1">
                <a:latin typeface="Gill Sans"/>
                <a:cs typeface="Gill Sans"/>
              </a:rPr>
              <a:t>of</a:t>
            </a:r>
            <a:r>
              <a:rPr lang="pt-BR" sz="1000" kern="0" dirty="0">
                <a:latin typeface="Gill Sans"/>
                <a:cs typeface="Gill Sans"/>
              </a:rPr>
              <a:t> </a:t>
            </a:r>
            <a:r>
              <a:rPr lang="pt-BR" sz="1000" kern="0" dirty="0" err="1">
                <a:latin typeface="Gill Sans"/>
                <a:cs typeface="Gill Sans"/>
              </a:rPr>
              <a:t>prenatal</a:t>
            </a:r>
            <a:r>
              <a:rPr lang="pt-BR" sz="1000" kern="0" dirty="0">
                <a:latin typeface="Gill Sans"/>
                <a:cs typeface="Gill Sans"/>
              </a:rPr>
              <a:t> versus </a:t>
            </a:r>
            <a:r>
              <a:rPr lang="pt-BR" sz="1000" kern="0" dirty="0" err="1">
                <a:latin typeface="Gill Sans"/>
                <a:cs typeface="Gill Sans"/>
              </a:rPr>
              <a:t>postnatal</a:t>
            </a:r>
            <a:r>
              <a:rPr lang="pt-BR" sz="1000" kern="0" dirty="0">
                <a:latin typeface="Gill Sans"/>
                <a:cs typeface="Gill Sans"/>
              </a:rPr>
              <a:t> </a:t>
            </a:r>
            <a:r>
              <a:rPr lang="pt-BR" sz="1000" kern="0" dirty="0" err="1">
                <a:latin typeface="Gill Sans"/>
                <a:cs typeface="Gill Sans"/>
              </a:rPr>
              <a:t>repair</a:t>
            </a:r>
            <a:r>
              <a:rPr lang="pt-BR" sz="1000" kern="0" dirty="0">
                <a:latin typeface="Gill Sans"/>
                <a:cs typeface="Gill Sans"/>
              </a:rPr>
              <a:t> </a:t>
            </a:r>
            <a:r>
              <a:rPr lang="pt-BR" sz="1000" kern="0" dirty="0" err="1">
                <a:latin typeface="Gill Sans"/>
                <a:cs typeface="Gill Sans"/>
              </a:rPr>
              <a:t>of</a:t>
            </a:r>
            <a:r>
              <a:rPr lang="pt-BR" sz="1000" kern="0" dirty="0">
                <a:latin typeface="Gill Sans"/>
                <a:cs typeface="Gill Sans"/>
              </a:rPr>
              <a:t> </a:t>
            </a:r>
            <a:r>
              <a:rPr lang="pt-BR" sz="1000" kern="0" dirty="0" err="1">
                <a:latin typeface="Gill Sans"/>
                <a:cs typeface="Gill Sans"/>
              </a:rPr>
              <a:t>myelomeningocele</a:t>
            </a:r>
            <a:r>
              <a:rPr lang="pt-BR" sz="1000" kern="0" dirty="0">
                <a:latin typeface="Gill Sans"/>
                <a:cs typeface="Gill Sans"/>
              </a:rPr>
              <a:t>. N </a:t>
            </a:r>
            <a:r>
              <a:rPr lang="pt-BR" sz="1000" kern="0" dirty="0" err="1">
                <a:latin typeface="Gill Sans"/>
                <a:cs typeface="Gill Sans"/>
              </a:rPr>
              <a:t>Engl</a:t>
            </a:r>
            <a:r>
              <a:rPr lang="pt-BR" sz="1000" kern="0" dirty="0">
                <a:latin typeface="Gill Sans"/>
                <a:cs typeface="Gill Sans"/>
              </a:rPr>
              <a:t> J </a:t>
            </a:r>
            <a:r>
              <a:rPr lang="pt-BR" sz="1000" kern="0" dirty="0" err="1">
                <a:latin typeface="Gill Sans"/>
                <a:cs typeface="Gill Sans"/>
              </a:rPr>
              <a:t>Med</a:t>
            </a:r>
            <a:r>
              <a:rPr lang="pt-BR" sz="1000" kern="0" dirty="0">
                <a:latin typeface="Gill Sans"/>
                <a:cs typeface="Gill Sans"/>
              </a:rPr>
              <a:t> 2011;   364:   993–1004. </a:t>
            </a:r>
            <a:endParaRPr sz="1000" kern="0" dirty="0">
              <a:latin typeface="Gill Sans"/>
              <a:cs typeface="Gill Sans"/>
            </a:endParaRPr>
          </a:p>
        </p:txBody>
      </p:sp>
    </p:spTree>
    <p:extLst>
      <p:ext uri="{BB962C8B-B14F-4D97-AF65-F5344CB8AC3E}">
        <p14:creationId xmlns:p14="http://schemas.microsoft.com/office/powerpoint/2010/main" val="44260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B9637BF-868C-0342-96AD-AB3FFFED43B7}"/>
              </a:ext>
            </a:extLst>
          </p:cNvPr>
          <p:cNvSpPr>
            <a:spLocks noGrp="1"/>
          </p:cNvSpPr>
          <p:nvPr>
            <p:ph type="title"/>
          </p:nvPr>
        </p:nvSpPr>
        <p:spPr/>
        <p:txBody>
          <a:bodyPr/>
          <a:lstStyle/>
          <a:p>
            <a:r>
              <a:rPr lang="pt-BR" dirty="0">
                <a:solidFill>
                  <a:srgbClr val="0070C0"/>
                </a:solidFill>
              </a:rPr>
              <a:t>ESTUDO MOMS</a:t>
            </a:r>
          </a:p>
        </p:txBody>
      </p:sp>
      <p:sp>
        <p:nvSpPr>
          <p:cNvPr id="3" name="Espaço Reservado para Conteúdo 2">
            <a:extLst>
              <a:ext uri="{FF2B5EF4-FFF2-40B4-BE49-F238E27FC236}">
                <a16:creationId xmlns:a16="http://schemas.microsoft.com/office/drawing/2014/main" xmlns="" id="{7852113B-3841-9646-9376-836CEC780137}"/>
              </a:ext>
            </a:extLst>
          </p:cNvPr>
          <p:cNvSpPr>
            <a:spLocks noGrp="1"/>
          </p:cNvSpPr>
          <p:nvPr>
            <p:ph idx="1"/>
          </p:nvPr>
        </p:nvSpPr>
        <p:spPr>
          <a:xfrm>
            <a:off x="373505" y="1837440"/>
            <a:ext cx="6057275" cy="4351338"/>
          </a:xfrm>
        </p:spPr>
        <p:txBody>
          <a:bodyPr/>
          <a:lstStyle/>
          <a:p>
            <a:r>
              <a:rPr lang="pt-BR" dirty="0"/>
              <a:t>Critérios de inclusão:</a:t>
            </a:r>
          </a:p>
          <a:p>
            <a:pPr lvl="1"/>
            <a:r>
              <a:rPr lang="pt-BR" dirty="0"/>
              <a:t>MMC T1-S1</a:t>
            </a:r>
          </a:p>
          <a:p>
            <a:pPr lvl="1"/>
            <a:r>
              <a:rPr lang="pt-BR" dirty="0"/>
              <a:t>Com Arnold </a:t>
            </a:r>
            <a:r>
              <a:rPr lang="pt-BR" dirty="0" err="1"/>
              <a:t>Chiari</a:t>
            </a:r>
            <a:r>
              <a:rPr lang="pt-BR" dirty="0"/>
              <a:t> II</a:t>
            </a:r>
          </a:p>
          <a:p>
            <a:pPr lvl="1"/>
            <a:r>
              <a:rPr lang="pt-BR" dirty="0"/>
              <a:t>Idade gestacional de 19.0 a 25.6 semanas</a:t>
            </a:r>
          </a:p>
          <a:p>
            <a:pPr lvl="1"/>
            <a:r>
              <a:rPr lang="pt-BR" dirty="0"/>
              <a:t>Cariótipo normal</a:t>
            </a:r>
          </a:p>
          <a:p>
            <a:pPr lvl="1"/>
            <a:r>
              <a:rPr lang="pt-BR" dirty="0"/>
              <a:t>Idade materna &gt; 18 anos</a:t>
            </a:r>
          </a:p>
          <a:p>
            <a:pPr lvl="1"/>
            <a:r>
              <a:rPr lang="pt-BR" dirty="0"/>
              <a:t>Residir nos Estados Unidos</a:t>
            </a:r>
          </a:p>
          <a:p>
            <a:pPr marL="457200" lvl="1" indent="0">
              <a:buNone/>
            </a:pPr>
            <a:endParaRPr lang="pt-BR" dirty="0"/>
          </a:p>
        </p:txBody>
      </p:sp>
      <p:sp>
        <p:nvSpPr>
          <p:cNvPr id="4" name="Espaço Reservado para Conteúdo 2">
            <a:extLst>
              <a:ext uri="{FF2B5EF4-FFF2-40B4-BE49-F238E27FC236}">
                <a16:creationId xmlns:a16="http://schemas.microsoft.com/office/drawing/2014/main" xmlns="" id="{2E260F0E-A14F-F94F-86B8-8CAD389CCB9E}"/>
              </a:ext>
            </a:extLst>
          </p:cNvPr>
          <p:cNvSpPr txBox="1">
            <a:spLocks/>
          </p:cNvSpPr>
          <p:nvPr/>
        </p:nvSpPr>
        <p:spPr>
          <a:xfrm>
            <a:off x="6895475" y="1837440"/>
            <a:ext cx="4640705"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t>Critérios de exclusão:</a:t>
            </a:r>
          </a:p>
          <a:p>
            <a:pPr lvl="1"/>
            <a:r>
              <a:rPr lang="pt-BR" dirty="0"/>
              <a:t>Outras malformações não relacionada à </a:t>
            </a:r>
            <a:r>
              <a:rPr lang="pt-BR" dirty="0" err="1"/>
              <a:t>mielomeningocele</a:t>
            </a:r>
            <a:endParaRPr lang="pt-BR" dirty="0"/>
          </a:p>
          <a:p>
            <a:pPr lvl="1"/>
            <a:r>
              <a:rPr lang="pt-BR" dirty="0"/>
              <a:t>Cifose acentuada</a:t>
            </a:r>
          </a:p>
          <a:p>
            <a:pPr lvl="1"/>
            <a:r>
              <a:rPr lang="pt-BR" dirty="0"/>
              <a:t>Risco aumentado de TPP</a:t>
            </a:r>
          </a:p>
          <a:p>
            <a:pPr lvl="1"/>
            <a:r>
              <a:rPr lang="pt-BR" dirty="0"/>
              <a:t>Descolamento de placenta</a:t>
            </a:r>
          </a:p>
          <a:p>
            <a:pPr lvl="1"/>
            <a:r>
              <a:rPr lang="pt-BR" dirty="0"/>
              <a:t>IMC &gt;35</a:t>
            </a:r>
          </a:p>
          <a:p>
            <a:pPr lvl="1"/>
            <a:r>
              <a:rPr lang="pt-BR" dirty="0" err="1"/>
              <a:t>Contra-indicações</a:t>
            </a:r>
            <a:r>
              <a:rPr lang="pt-BR" dirty="0"/>
              <a:t> cirúrgicas - Cicatriz uterina corporal</a:t>
            </a:r>
          </a:p>
        </p:txBody>
      </p:sp>
      <p:sp>
        <p:nvSpPr>
          <p:cNvPr id="5" name="Shape 156">
            <a:extLst>
              <a:ext uri="{FF2B5EF4-FFF2-40B4-BE49-F238E27FC236}">
                <a16:creationId xmlns:a16="http://schemas.microsoft.com/office/drawing/2014/main" xmlns="" id="{DD90AD08-8E16-004D-A234-82A8F28CDB39}"/>
              </a:ext>
            </a:extLst>
          </p:cNvPr>
          <p:cNvSpPr/>
          <p:nvPr/>
        </p:nvSpPr>
        <p:spPr>
          <a:xfrm>
            <a:off x="224852" y="6292541"/>
            <a:ext cx="11827240" cy="37991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a:lstStyle>
          <a:p>
            <a:pPr defTabSz="410751"/>
            <a:r>
              <a:rPr lang="pt-BR" sz="1000" kern="0" dirty="0">
                <a:latin typeface="Gill Sans"/>
                <a:cs typeface="Gill Sans"/>
              </a:rPr>
              <a:t> </a:t>
            </a:r>
            <a:r>
              <a:rPr lang="pt-BR" sz="1000" kern="0" dirty="0" err="1">
                <a:latin typeface="Gill Sans"/>
                <a:cs typeface="Gill Sans"/>
              </a:rPr>
              <a:t>Adzick</a:t>
            </a:r>
            <a:r>
              <a:rPr lang="pt-BR" sz="1000" kern="0" dirty="0">
                <a:latin typeface="Gill Sans"/>
                <a:cs typeface="Gill Sans"/>
              </a:rPr>
              <a:t> NS, </a:t>
            </a:r>
            <a:r>
              <a:rPr lang="pt-BR" sz="1000" kern="0" dirty="0" err="1">
                <a:latin typeface="Gill Sans"/>
                <a:cs typeface="Gill Sans"/>
              </a:rPr>
              <a:t>Thom</a:t>
            </a:r>
            <a:r>
              <a:rPr lang="pt-BR" sz="1000" kern="0" dirty="0">
                <a:latin typeface="Gill Sans"/>
                <a:cs typeface="Gill Sans"/>
              </a:rPr>
              <a:t> EA, </a:t>
            </a:r>
            <a:r>
              <a:rPr lang="pt-BR" sz="1000" kern="0" dirty="0" err="1">
                <a:latin typeface="Gill Sans"/>
                <a:cs typeface="Gill Sans"/>
              </a:rPr>
              <a:t>Spong</a:t>
            </a:r>
            <a:r>
              <a:rPr lang="pt-BR" sz="1000" kern="0" dirty="0">
                <a:latin typeface="Gill Sans"/>
                <a:cs typeface="Gill Sans"/>
              </a:rPr>
              <a:t> CY, </a:t>
            </a:r>
            <a:r>
              <a:rPr lang="pt-BR" sz="1000" kern="0" dirty="0" err="1">
                <a:latin typeface="Gill Sans"/>
                <a:cs typeface="Gill Sans"/>
              </a:rPr>
              <a:t>Brock</a:t>
            </a:r>
            <a:r>
              <a:rPr lang="pt-BR" sz="1000" kern="0" dirty="0">
                <a:latin typeface="Gill Sans"/>
                <a:cs typeface="Gill Sans"/>
              </a:rPr>
              <a:t> III JW, </a:t>
            </a:r>
            <a:r>
              <a:rPr lang="pt-BR" sz="1000" kern="0" dirty="0" err="1">
                <a:latin typeface="Gill Sans"/>
                <a:cs typeface="Gill Sans"/>
              </a:rPr>
              <a:t>Burrows</a:t>
            </a:r>
            <a:r>
              <a:rPr lang="pt-BR" sz="1000" kern="0" dirty="0">
                <a:latin typeface="Gill Sans"/>
                <a:cs typeface="Gill Sans"/>
              </a:rPr>
              <a:t> PK, Johnson MP, </a:t>
            </a:r>
            <a:r>
              <a:rPr lang="pt-BR" sz="1000" kern="0" dirty="0" err="1">
                <a:latin typeface="Gill Sans"/>
                <a:cs typeface="Gill Sans"/>
              </a:rPr>
              <a:t>Howell</a:t>
            </a:r>
            <a:r>
              <a:rPr lang="pt-BR" sz="1000" kern="0" dirty="0">
                <a:latin typeface="Gill Sans"/>
                <a:cs typeface="Gill Sans"/>
              </a:rPr>
              <a:t> LJ, Farrell JA, </a:t>
            </a:r>
            <a:r>
              <a:rPr lang="pt-BR" sz="1000" kern="0" dirty="0" err="1">
                <a:latin typeface="Gill Sans"/>
                <a:cs typeface="Gill Sans"/>
              </a:rPr>
              <a:t>Dabrowiak</a:t>
            </a:r>
            <a:r>
              <a:rPr lang="pt-BR" sz="1000" kern="0" dirty="0">
                <a:latin typeface="Gill Sans"/>
                <a:cs typeface="Gill Sans"/>
              </a:rPr>
              <a:t> ME, Sutton LN, Gupta N, </a:t>
            </a:r>
            <a:r>
              <a:rPr lang="pt-BR" sz="1000" kern="0" dirty="0" err="1">
                <a:latin typeface="Gill Sans"/>
                <a:cs typeface="Gill Sans"/>
              </a:rPr>
              <a:t>Tulipan</a:t>
            </a:r>
            <a:r>
              <a:rPr lang="pt-BR" sz="1000" kern="0" dirty="0">
                <a:latin typeface="Gill Sans"/>
                <a:cs typeface="Gill Sans"/>
              </a:rPr>
              <a:t> NB, D’</a:t>
            </a:r>
            <a:r>
              <a:rPr lang="pt-BR" sz="1000" kern="0" dirty="0" err="1">
                <a:latin typeface="Gill Sans"/>
                <a:cs typeface="Gill Sans"/>
              </a:rPr>
              <a:t>Alton</a:t>
            </a:r>
            <a:r>
              <a:rPr lang="pt-BR" sz="1000" kern="0" dirty="0">
                <a:latin typeface="Gill Sans"/>
                <a:cs typeface="Gill Sans"/>
              </a:rPr>
              <a:t> ME, Farmer DL; </a:t>
            </a:r>
            <a:r>
              <a:rPr lang="pt-BR" sz="1000" kern="0" dirty="0" err="1">
                <a:latin typeface="Gill Sans"/>
                <a:cs typeface="Gill Sans"/>
              </a:rPr>
              <a:t>the</a:t>
            </a:r>
            <a:r>
              <a:rPr lang="pt-BR" sz="1000" kern="0" dirty="0">
                <a:latin typeface="Gill Sans"/>
                <a:cs typeface="Gill Sans"/>
              </a:rPr>
              <a:t> MOMS </a:t>
            </a:r>
            <a:r>
              <a:rPr lang="pt-BR" sz="1000" kern="0" dirty="0" err="1">
                <a:latin typeface="Gill Sans"/>
                <a:cs typeface="Gill Sans"/>
              </a:rPr>
              <a:t>Investigators</a:t>
            </a:r>
            <a:r>
              <a:rPr lang="pt-BR" sz="1000" kern="0" dirty="0">
                <a:latin typeface="Gill Sans"/>
                <a:cs typeface="Gill Sans"/>
              </a:rPr>
              <a:t>: A </a:t>
            </a:r>
            <a:r>
              <a:rPr lang="pt-BR" sz="1000" kern="0" dirty="0" err="1">
                <a:latin typeface="Gill Sans"/>
                <a:cs typeface="Gill Sans"/>
              </a:rPr>
              <a:t>randomized</a:t>
            </a:r>
            <a:r>
              <a:rPr lang="pt-BR" sz="1000" kern="0" dirty="0">
                <a:latin typeface="Gill Sans"/>
                <a:cs typeface="Gill Sans"/>
              </a:rPr>
              <a:t> </a:t>
            </a:r>
            <a:r>
              <a:rPr lang="pt-BR" sz="1000" kern="0" dirty="0" err="1">
                <a:latin typeface="Gill Sans"/>
                <a:cs typeface="Gill Sans"/>
              </a:rPr>
              <a:t>trial</a:t>
            </a:r>
            <a:r>
              <a:rPr lang="pt-BR" sz="1000" kern="0" dirty="0">
                <a:latin typeface="Gill Sans"/>
                <a:cs typeface="Gill Sans"/>
              </a:rPr>
              <a:t> </a:t>
            </a:r>
            <a:r>
              <a:rPr lang="pt-BR" sz="1000" kern="0" dirty="0" err="1">
                <a:latin typeface="Gill Sans"/>
                <a:cs typeface="Gill Sans"/>
              </a:rPr>
              <a:t>of</a:t>
            </a:r>
            <a:r>
              <a:rPr lang="pt-BR" sz="1000" kern="0" dirty="0">
                <a:latin typeface="Gill Sans"/>
                <a:cs typeface="Gill Sans"/>
              </a:rPr>
              <a:t> </a:t>
            </a:r>
            <a:r>
              <a:rPr lang="pt-BR" sz="1000" kern="0" dirty="0" err="1">
                <a:latin typeface="Gill Sans"/>
                <a:cs typeface="Gill Sans"/>
              </a:rPr>
              <a:t>prenatal</a:t>
            </a:r>
            <a:r>
              <a:rPr lang="pt-BR" sz="1000" kern="0" dirty="0">
                <a:latin typeface="Gill Sans"/>
                <a:cs typeface="Gill Sans"/>
              </a:rPr>
              <a:t> versus </a:t>
            </a:r>
            <a:r>
              <a:rPr lang="pt-BR" sz="1000" kern="0" dirty="0" err="1">
                <a:latin typeface="Gill Sans"/>
                <a:cs typeface="Gill Sans"/>
              </a:rPr>
              <a:t>postnatal</a:t>
            </a:r>
            <a:r>
              <a:rPr lang="pt-BR" sz="1000" kern="0" dirty="0">
                <a:latin typeface="Gill Sans"/>
                <a:cs typeface="Gill Sans"/>
              </a:rPr>
              <a:t> </a:t>
            </a:r>
            <a:r>
              <a:rPr lang="pt-BR" sz="1000" kern="0" dirty="0" err="1">
                <a:latin typeface="Gill Sans"/>
                <a:cs typeface="Gill Sans"/>
              </a:rPr>
              <a:t>repair</a:t>
            </a:r>
            <a:r>
              <a:rPr lang="pt-BR" sz="1000" kern="0" dirty="0">
                <a:latin typeface="Gill Sans"/>
                <a:cs typeface="Gill Sans"/>
              </a:rPr>
              <a:t> </a:t>
            </a:r>
            <a:r>
              <a:rPr lang="pt-BR" sz="1000" kern="0" dirty="0" err="1">
                <a:latin typeface="Gill Sans"/>
                <a:cs typeface="Gill Sans"/>
              </a:rPr>
              <a:t>of</a:t>
            </a:r>
            <a:r>
              <a:rPr lang="pt-BR" sz="1000" kern="0" dirty="0">
                <a:latin typeface="Gill Sans"/>
                <a:cs typeface="Gill Sans"/>
              </a:rPr>
              <a:t> </a:t>
            </a:r>
            <a:r>
              <a:rPr lang="pt-BR" sz="1000" kern="0" dirty="0" err="1">
                <a:latin typeface="Gill Sans"/>
                <a:cs typeface="Gill Sans"/>
              </a:rPr>
              <a:t>myelomeningocele</a:t>
            </a:r>
            <a:r>
              <a:rPr lang="pt-BR" sz="1000" kern="0" dirty="0">
                <a:latin typeface="Gill Sans"/>
                <a:cs typeface="Gill Sans"/>
              </a:rPr>
              <a:t>. N </a:t>
            </a:r>
            <a:r>
              <a:rPr lang="pt-BR" sz="1000" kern="0" dirty="0" err="1">
                <a:latin typeface="Gill Sans"/>
                <a:cs typeface="Gill Sans"/>
              </a:rPr>
              <a:t>Engl</a:t>
            </a:r>
            <a:r>
              <a:rPr lang="pt-BR" sz="1000" kern="0" dirty="0">
                <a:latin typeface="Gill Sans"/>
                <a:cs typeface="Gill Sans"/>
              </a:rPr>
              <a:t> J </a:t>
            </a:r>
            <a:r>
              <a:rPr lang="pt-BR" sz="1000" kern="0" dirty="0" err="1">
                <a:latin typeface="Gill Sans"/>
                <a:cs typeface="Gill Sans"/>
              </a:rPr>
              <a:t>Med</a:t>
            </a:r>
            <a:r>
              <a:rPr lang="pt-BR" sz="1000" kern="0" dirty="0">
                <a:latin typeface="Gill Sans"/>
                <a:cs typeface="Gill Sans"/>
              </a:rPr>
              <a:t> 2011;   364:   993–1004. </a:t>
            </a:r>
            <a:endParaRPr sz="1000" kern="0" dirty="0">
              <a:latin typeface="Gill Sans"/>
              <a:cs typeface="Gill Sans"/>
            </a:endParaRPr>
          </a:p>
        </p:txBody>
      </p:sp>
    </p:spTree>
    <p:extLst>
      <p:ext uri="{BB962C8B-B14F-4D97-AF65-F5344CB8AC3E}">
        <p14:creationId xmlns:p14="http://schemas.microsoft.com/office/powerpoint/2010/main" val="211138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14B7F969-3BE3-0F40-A332-035AE879A3DA}"/>
              </a:ext>
            </a:extLst>
          </p:cNvPr>
          <p:cNvPicPr>
            <a:picLocks noChangeAspect="1"/>
          </p:cNvPicPr>
          <p:nvPr/>
        </p:nvPicPr>
        <p:blipFill rotWithShape="1">
          <a:blip r:embed="rId2"/>
          <a:srcRect b="48889"/>
          <a:stretch/>
        </p:blipFill>
        <p:spPr>
          <a:xfrm>
            <a:off x="71716" y="1708617"/>
            <a:ext cx="6169286" cy="3715146"/>
          </a:xfrm>
          <a:prstGeom prst="rect">
            <a:avLst/>
          </a:prstGeom>
          <a:ln>
            <a:solidFill>
              <a:schemeClr val="tx1"/>
            </a:solidFill>
          </a:ln>
        </p:spPr>
      </p:pic>
      <p:pic>
        <p:nvPicPr>
          <p:cNvPr id="2" name="Imagem 1">
            <a:extLst>
              <a:ext uri="{FF2B5EF4-FFF2-40B4-BE49-F238E27FC236}">
                <a16:creationId xmlns:a16="http://schemas.microsoft.com/office/drawing/2014/main" xmlns="" id="{68699A11-B2B3-474D-B3AF-50B40503439F}"/>
              </a:ext>
            </a:extLst>
          </p:cNvPr>
          <p:cNvPicPr>
            <a:picLocks noChangeAspect="1"/>
          </p:cNvPicPr>
          <p:nvPr/>
        </p:nvPicPr>
        <p:blipFill rotWithShape="1">
          <a:blip r:embed="rId2"/>
          <a:srcRect t="52903"/>
          <a:stretch/>
        </p:blipFill>
        <p:spPr>
          <a:xfrm>
            <a:off x="6388122" y="1970819"/>
            <a:ext cx="5750091" cy="3190741"/>
          </a:xfrm>
          <a:prstGeom prst="rect">
            <a:avLst/>
          </a:prstGeom>
          <a:ln>
            <a:solidFill>
              <a:schemeClr val="tx1"/>
            </a:solidFill>
          </a:ln>
        </p:spPr>
      </p:pic>
      <p:sp>
        <p:nvSpPr>
          <p:cNvPr id="4" name="CaixaDeTexto 3">
            <a:extLst>
              <a:ext uri="{FF2B5EF4-FFF2-40B4-BE49-F238E27FC236}">
                <a16:creationId xmlns:a16="http://schemas.microsoft.com/office/drawing/2014/main" xmlns="" id="{8E1A4899-F1DC-F441-AD51-24D4DB985A16}"/>
              </a:ext>
            </a:extLst>
          </p:cNvPr>
          <p:cNvSpPr txBox="1"/>
          <p:nvPr/>
        </p:nvSpPr>
        <p:spPr>
          <a:xfrm>
            <a:off x="9345561" y="6309850"/>
            <a:ext cx="2846439" cy="368711"/>
          </a:xfrm>
          <a:prstGeom prst="rect">
            <a:avLst/>
          </a:prstGeom>
          <a:noFill/>
        </p:spPr>
        <p:txBody>
          <a:bodyPr wrap="square" rtlCol="0">
            <a:spAutoFit/>
          </a:bodyPr>
          <a:lstStyle/>
          <a:p>
            <a:r>
              <a:rPr lang="pt-BR" dirty="0" err="1"/>
              <a:t>Adzick</a:t>
            </a:r>
            <a:r>
              <a:rPr lang="pt-BR" dirty="0"/>
              <a:t> et al, NEJM, 2011</a:t>
            </a:r>
          </a:p>
        </p:txBody>
      </p:sp>
      <p:sp>
        <p:nvSpPr>
          <p:cNvPr id="5" name="Título 1">
            <a:extLst>
              <a:ext uri="{FF2B5EF4-FFF2-40B4-BE49-F238E27FC236}">
                <a16:creationId xmlns:a16="http://schemas.microsoft.com/office/drawing/2014/main" xmlns="" id="{DECC7E4B-5E67-E144-B45A-AD3B71DF9D1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dirty="0">
                <a:solidFill>
                  <a:srgbClr val="0070C0"/>
                </a:solidFill>
              </a:rPr>
              <a:t>MMC  - CIRURGIA FETAL A CÉU ABERTO</a:t>
            </a:r>
          </a:p>
        </p:txBody>
      </p:sp>
    </p:spTree>
    <p:extLst>
      <p:ext uri="{BB962C8B-B14F-4D97-AF65-F5344CB8AC3E}">
        <p14:creationId xmlns:p14="http://schemas.microsoft.com/office/powerpoint/2010/main" val="2870922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384E2F-FDFC-3A46-A446-A14541E03377}"/>
              </a:ext>
            </a:extLst>
          </p:cNvPr>
          <p:cNvSpPr>
            <a:spLocks noGrp="1"/>
          </p:cNvSpPr>
          <p:nvPr>
            <p:ph type="title"/>
          </p:nvPr>
        </p:nvSpPr>
        <p:spPr>
          <a:xfrm>
            <a:off x="210671" y="-154828"/>
            <a:ext cx="10515600" cy="1325563"/>
          </a:xfrm>
        </p:spPr>
        <p:txBody>
          <a:bodyPr/>
          <a:lstStyle/>
          <a:p>
            <a:r>
              <a:rPr lang="pt-BR" dirty="0">
                <a:solidFill>
                  <a:srgbClr val="0070C0"/>
                </a:solidFill>
              </a:rPr>
              <a:t>MMC - ESTUDO MOMS</a:t>
            </a:r>
          </a:p>
        </p:txBody>
      </p:sp>
      <p:sp>
        <p:nvSpPr>
          <p:cNvPr id="3" name="Espaço Reservado para Conteúdo 2">
            <a:extLst>
              <a:ext uri="{FF2B5EF4-FFF2-40B4-BE49-F238E27FC236}">
                <a16:creationId xmlns:a16="http://schemas.microsoft.com/office/drawing/2014/main" xmlns="" id="{7A566293-0762-A549-981B-1FC242BCC484}"/>
              </a:ext>
            </a:extLst>
          </p:cNvPr>
          <p:cNvSpPr>
            <a:spLocks noGrp="1"/>
          </p:cNvSpPr>
          <p:nvPr>
            <p:ph idx="1"/>
          </p:nvPr>
        </p:nvSpPr>
        <p:spPr>
          <a:xfrm>
            <a:off x="210671" y="1467036"/>
            <a:ext cx="4121258" cy="4351338"/>
          </a:xfrm>
        </p:spPr>
        <p:txBody>
          <a:bodyPr>
            <a:normAutofit/>
          </a:bodyPr>
          <a:lstStyle/>
          <a:p>
            <a:r>
              <a:rPr lang="pt-BR" sz="2400" dirty="0"/>
              <a:t>Fevereiro de 2003 a Dezembro de 2010</a:t>
            </a:r>
          </a:p>
          <a:p>
            <a:endParaRPr lang="pt-BR" sz="2400" dirty="0"/>
          </a:p>
          <a:p>
            <a:r>
              <a:rPr lang="pt-BR" sz="2400" dirty="0"/>
              <a:t>Estudo foi interrompido em 7/12/10 devido à maior eficácia da cirurgia </a:t>
            </a:r>
            <a:r>
              <a:rPr lang="pt-BR" sz="2400" dirty="0" err="1"/>
              <a:t>intra-útero</a:t>
            </a:r>
            <a:r>
              <a:rPr lang="pt-BR" sz="2400" dirty="0"/>
              <a:t>.</a:t>
            </a:r>
          </a:p>
        </p:txBody>
      </p:sp>
      <p:pic>
        <p:nvPicPr>
          <p:cNvPr id="5" name="Imagem 4">
            <a:extLst>
              <a:ext uri="{FF2B5EF4-FFF2-40B4-BE49-F238E27FC236}">
                <a16:creationId xmlns:a16="http://schemas.microsoft.com/office/drawing/2014/main" xmlns="" id="{BD0589C0-82C6-744E-B5CB-7A5750386F56}"/>
              </a:ext>
            </a:extLst>
          </p:cNvPr>
          <p:cNvPicPr>
            <a:picLocks noChangeAspect="1"/>
          </p:cNvPicPr>
          <p:nvPr/>
        </p:nvPicPr>
        <p:blipFill>
          <a:blip r:embed="rId2"/>
          <a:stretch>
            <a:fillRect/>
          </a:stretch>
        </p:blipFill>
        <p:spPr>
          <a:xfrm>
            <a:off x="4728193" y="871017"/>
            <a:ext cx="7003580" cy="5543375"/>
          </a:xfrm>
          <a:prstGeom prst="rect">
            <a:avLst/>
          </a:prstGeom>
          <a:ln>
            <a:solidFill>
              <a:schemeClr val="tx1"/>
            </a:solidFill>
          </a:ln>
        </p:spPr>
      </p:pic>
    </p:spTree>
    <p:extLst>
      <p:ext uri="{BB962C8B-B14F-4D97-AF65-F5344CB8AC3E}">
        <p14:creationId xmlns:p14="http://schemas.microsoft.com/office/powerpoint/2010/main" val="722018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384E2F-FDFC-3A46-A446-A14541E03377}"/>
              </a:ext>
            </a:extLst>
          </p:cNvPr>
          <p:cNvSpPr>
            <a:spLocks noGrp="1"/>
          </p:cNvSpPr>
          <p:nvPr>
            <p:ph type="title"/>
          </p:nvPr>
        </p:nvSpPr>
        <p:spPr>
          <a:xfrm>
            <a:off x="210671" y="-154828"/>
            <a:ext cx="10515600" cy="1325563"/>
          </a:xfrm>
        </p:spPr>
        <p:txBody>
          <a:bodyPr/>
          <a:lstStyle/>
          <a:p>
            <a:r>
              <a:rPr lang="pt-BR" dirty="0">
                <a:solidFill>
                  <a:srgbClr val="0070C0"/>
                </a:solidFill>
              </a:rPr>
              <a:t>MMC - ESTUDO MOMS</a:t>
            </a:r>
          </a:p>
        </p:txBody>
      </p:sp>
      <p:sp>
        <p:nvSpPr>
          <p:cNvPr id="3" name="Espaço Reservado para Conteúdo 2">
            <a:extLst>
              <a:ext uri="{FF2B5EF4-FFF2-40B4-BE49-F238E27FC236}">
                <a16:creationId xmlns:a16="http://schemas.microsoft.com/office/drawing/2014/main" xmlns="" id="{7A566293-0762-A549-981B-1FC242BCC484}"/>
              </a:ext>
            </a:extLst>
          </p:cNvPr>
          <p:cNvSpPr>
            <a:spLocks noGrp="1"/>
          </p:cNvSpPr>
          <p:nvPr>
            <p:ph idx="1"/>
          </p:nvPr>
        </p:nvSpPr>
        <p:spPr>
          <a:xfrm>
            <a:off x="210671" y="1467036"/>
            <a:ext cx="4121258" cy="4351338"/>
          </a:xfrm>
        </p:spPr>
        <p:txBody>
          <a:bodyPr>
            <a:normAutofit/>
          </a:bodyPr>
          <a:lstStyle/>
          <a:p>
            <a:r>
              <a:rPr lang="pt-BR" sz="2400" dirty="0"/>
              <a:t>Fevereiro de 2003 a Dezembro de 2010</a:t>
            </a:r>
          </a:p>
          <a:p>
            <a:endParaRPr lang="pt-BR" sz="2400" dirty="0"/>
          </a:p>
          <a:p>
            <a:r>
              <a:rPr lang="pt-BR" sz="2400" dirty="0"/>
              <a:t>Estudo foi interrompido em 7/12/10 devido à maior eficácia da cirurgia </a:t>
            </a:r>
            <a:r>
              <a:rPr lang="pt-BR" sz="2400" dirty="0" err="1"/>
              <a:t>intra-útero</a:t>
            </a:r>
            <a:r>
              <a:rPr lang="pt-BR" sz="2400" dirty="0"/>
              <a:t>.</a:t>
            </a:r>
          </a:p>
        </p:txBody>
      </p:sp>
      <p:pic>
        <p:nvPicPr>
          <p:cNvPr id="5" name="Imagem 4">
            <a:extLst>
              <a:ext uri="{FF2B5EF4-FFF2-40B4-BE49-F238E27FC236}">
                <a16:creationId xmlns:a16="http://schemas.microsoft.com/office/drawing/2014/main" xmlns="" id="{BD0589C0-82C6-744E-B5CB-7A5750386F56}"/>
              </a:ext>
            </a:extLst>
          </p:cNvPr>
          <p:cNvPicPr>
            <a:picLocks noChangeAspect="1"/>
          </p:cNvPicPr>
          <p:nvPr/>
        </p:nvPicPr>
        <p:blipFill>
          <a:blip r:embed="rId2"/>
          <a:stretch>
            <a:fillRect/>
          </a:stretch>
        </p:blipFill>
        <p:spPr>
          <a:xfrm>
            <a:off x="4728193" y="871017"/>
            <a:ext cx="7003580" cy="5543375"/>
          </a:xfrm>
          <a:prstGeom prst="rect">
            <a:avLst/>
          </a:prstGeom>
          <a:ln>
            <a:solidFill>
              <a:schemeClr val="tx1"/>
            </a:solidFill>
          </a:ln>
        </p:spPr>
      </p:pic>
      <p:sp>
        <p:nvSpPr>
          <p:cNvPr id="6" name="CaixaDeTexto 5">
            <a:extLst>
              <a:ext uri="{FF2B5EF4-FFF2-40B4-BE49-F238E27FC236}">
                <a16:creationId xmlns:a16="http://schemas.microsoft.com/office/drawing/2014/main" xmlns="" id="{19E2040E-5729-C94F-B773-70B95BED1AD0}"/>
              </a:ext>
            </a:extLst>
          </p:cNvPr>
          <p:cNvSpPr txBox="1"/>
          <p:nvPr/>
        </p:nvSpPr>
        <p:spPr>
          <a:xfrm>
            <a:off x="2737580" y="2669317"/>
            <a:ext cx="6716841" cy="1803122"/>
          </a:xfrm>
          <a:prstGeom prst="rect">
            <a:avLst/>
          </a:prstGeom>
          <a:solidFill>
            <a:srgbClr val="F3F4F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pt-BR" sz="2812" kern="0" dirty="0">
                <a:solidFill>
                  <a:srgbClr val="000000"/>
                </a:solidFill>
                <a:latin typeface="Gill Sans"/>
                <a:cs typeface="Gill Sans"/>
                <a:sym typeface="Gill Sans"/>
              </a:rPr>
              <a:t>Menor necessidade de shunt e melhor desenvolvimento motor</a:t>
            </a:r>
          </a:p>
          <a:p>
            <a:pPr algn="ctr" defTabSz="410751" hangingPunct="0"/>
            <a:r>
              <a:rPr lang="pt-BR" sz="2812" kern="0" dirty="0">
                <a:solidFill>
                  <a:srgbClr val="000000"/>
                </a:solidFill>
                <a:latin typeface="Gill Sans"/>
                <a:cs typeface="Gill Sans"/>
                <a:sym typeface="Gill Sans"/>
              </a:rPr>
              <a:t>X</a:t>
            </a:r>
          </a:p>
          <a:p>
            <a:pPr algn="ctr" defTabSz="410751" hangingPunct="0"/>
            <a:r>
              <a:rPr lang="pt-BR" sz="2812" kern="0" dirty="0">
                <a:solidFill>
                  <a:srgbClr val="000000"/>
                </a:solidFill>
                <a:latin typeface="Gill Sans"/>
                <a:cs typeface="Gill Sans"/>
                <a:sym typeface="Gill Sans"/>
              </a:rPr>
              <a:t>Maior morbidade materna e fetal</a:t>
            </a:r>
          </a:p>
        </p:txBody>
      </p:sp>
    </p:spTree>
    <p:extLst>
      <p:ext uri="{BB962C8B-B14F-4D97-AF65-F5344CB8AC3E}">
        <p14:creationId xmlns:p14="http://schemas.microsoft.com/office/powerpoint/2010/main" val="189015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DABBF74-E631-224A-A820-6733D449505F}"/>
              </a:ext>
            </a:extLst>
          </p:cNvPr>
          <p:cNvSpPr>
            <a:spLocks noGrp="1"/>
          </p:cNvSpPr>
          <p:nvPr>
            <p:ph type="title"/>
          </p:nvPr>
        </p:nvSpPr>
        <p:spPr>
          <a:xfrm>
            <a:off x="228600" y="92769"/>
            <a:ext cx="10515600" cy="1325563"/>
          </a:xfrm>
        </p:spPr>
        <p:txBody>
          <a:bodyPr/>
          <a:lstStyle/>
          <a:p>
            <a:r>
              <a:rPr lang="pt-BR" dirty="0">
                <a:solidFill>
                  <a:srgbClr val="0070C0"/>
                </a:solidFill>
              </a:rPr>
              <a:t>ESTUDO MOMS - REPRODUTIBILIDADE</a:t>
            </a:r>
          </a:p>
        </p:txBody>
      </p:sp>
      <p:pic>
        <p:nvPicPr>
          <p:cNvPr id="3" name="Imagem 2">
            <a:extLst>
              <a:ext uri="{FF2B5EF4-FFF2-40B4-BE49-F238E27FC236}">
                <a16:creationId xmlns:a16="http://schemas.microsoft.com/office/drawing/2014/main" xmlns="" id="{5DA1903E-9FBB-244C-BA39-77F23027A08D}"/>
              </a:ext>
            </a:extLst>
          </p:cNvPr>
          <p:cNvPicPr>
            <a:picLocks noChangeAspect="1"/>
          </p:cNvPicPr>
          <p:nvPr/>
        </p:nvPicPr>
        <p:blipFill rotWithShape="1">
          <a:blip r:embed="rId2"/>
          <a:srcRect b="1933"/>
          <a:stretch/>
        </p:blipFill>
        <p:spPr>
          <a:xfrm>
            <a:off x="2286001" y="1545322"/>
            <a:ext cx="6769510" cy="5061955"/>
          </a:xfrm>
          <a:prstGeom prst="rect">
            <a:avLst/>
          </a:prstGeom>
          <a:solidFill>
            <a:schemeClr val="bg1"/>
          </a:solidFill>
          <a:ln>
            <a:solidFill>
              <a:schemeClr val="bg1"/>
            </a:solidFill>
          </a:ln>
        </p:spPr>
      </p:pic>
      <p:sp>
        <p:nvSpPr>
          <p:cNvPr id="4" name="Retângulo 3">
            <a:extLst>
              <a:ext uri="{FF2B5EF4-FFF2-40B4-BE49-F238E27FC236}">
                <a16:creationId xmlns:a16="http://schemas.microsoft.com/office/drawing/2014/main" xmlns="" id="{23636A95-B623-4C4E-898E-824E3A37575C}"/>
              </a:ext>
            </a:extLst>
          </p:cNvPr>
          <p:cNvSpPr/>
          <p:nvPr/>
        </p:nvSpPr>
        <p:spPr>
          <a:xfrm>
            <a:off x="4704735" y="1799302"/>
            <a:ext cx="2698955" cy="3392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xmlns="" id="{FDE6BB0E-3400-554F-A885-B8788484E520}"/>
              </a:ext>
            </a:extLst>
          </p:cNvPr>
          <p:cNvSpPr/>
          <p:nvPr/>
        </p:nvSpPr>
        <p:spPr>
          <a:xfrm>
            <a:off x="3834581" y="3864077"/>
            <a:ext cx="545690" cy="28490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xmlns="" id="{E65E000A-9754-4945-94E2-CCB7CCB135B7}"/>
              </a:ext>
            </a:extLst>
          </p:cNvPr>
          <p:cNvSpPr/>
          <p:nvPr/>
        </p:nvSpPr>
        <p:spPr>
          <a:xfrm>
            <a:off x="3126658" y="4311904"/>
            <a:ext cx="2359742" cy="33921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1432265F-FDB1-0846-BDB5-F6C6F9B8AA84}"/>
              </a:ext>
            </a:extLst>
          </p:cNvPr>
          <p:cNvSpPr/>
          <p:nvPr/>
        </p:nvSpPr>
        <p:spPr>
          <a:xfrm>
            <a:off x="4576917" y="5368413"/>
            <a:ext cx="599768" cy="26078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xmlns="" id="{9CA9D9BA-96C9-D249-B1BF-ADE76D98EA1C}"/>
              </a:ext>
            </a:extLst>
          </p:cNvPr>
          <p:cNvSpPr/>
          <p:nvPr/>
        </p:nvSpPr>
        <p:spPr>
          <a:xfrm>
            <a:off x="7767483" y="6085711"/>
            <a:ext cx="653845" cy="26078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xmlns="" id="{79ADFD66-4F17-9D45-86DA-F8F9F454039C}"/>
              </a:ext>
            </a:extLst>
          </p:cNvPr>
          <p:cNvSpPr/>
          <p:nvPr/>
        </p:nvSpPr>
        <p:spPr>
          <a:xfrm>
            <a:off x="2286001" y="6346494"/>
            <a:ext cx="722670" cy="260783"/>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4039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BA0FF1D0-AB55-E34C-8D5F-9CEF54F678D5}"/>
              </a:ext>
            </a:extLst>
          </p:cNvPr>
          <p:cNvSpPr>
            <a:spLocks noGrp="1"/>
          </p:cNvSpPr>
          <p:nvPr>
            <p:ph type="title"/>
          </p:nvPr>
        </p:nvSpPr>
        <p:spPr>
          <a:xfrm>
            <a:off x="605118" y="179294"/>
            <a:ext cx="10515600" cy="1325563"/>
          </a:xfrm>
        </p:spPr>
        <p:txBody>
          <a:bodyPr/>
          <a:lstStyle/>
          <a:p>
            <a:r>
              <a:rPr lang="pt-BR">
                <a:solidFill>
                  <a:srgbClr val="0070C0"/>
                </a:solidFill>
              </a:rPr>
              <a:t>MIELOMENINGOCELE</a:t>
            </a:r>
            <a:endParaRPr lang="pt-BR" dirty="0">
              <a:solidFill>
                <a:srgbClr val="0070C0"/>
              </a:solidFill>
            </a:endParaRPr>
          </a:p>
        </p:txBody>
      </p:sp>
      <p:pic>
        <p:nvPicPr>
          <p:cNvPr id="5" name="Imagem 4">
            <a:extLst>
              <a:ext uri="{FF2B5EF4-FFF2-40B4-BE49-F238E27FC236}">
                <a16:creationId xmlns:a16="http://schemas.microsoft.com/office/drawing/2014/main" xmlns="" id="{37C5BCD5-9679-C94D-9EC7-D1FBD6B5F259}"/>
              </a:ext>
            </a:extLst>
          </p:cNvPr>
          <p:cNvPicPr>
            <a:picLocks noChangeAspect="1"/>
          </p:cNvPicPr>
          <p:nvPr/>
        </p:nvPicPr>
        <p:blipFill rotWithShape="1">
          <a:blip r:embed="rId2"/>
          <a:srcRect l="20457" r="20719" b="33333"/>
          <a:stretch/>
        </p:blipFill>
        <p:spPr>
          <a:xfrm>
            <a:off x="6096000" y="179294"/>
            <a:ext cx="5558118" cy="6299200"/>
          </a:xfrm>
          <a:prstGeom prst="rect">
            <a:avLst/>
          </a:prstGeom>
        </p:spPr>
      </p:pic>
      <p:pic>
        <p:nvPicPr>
          <p:cNvPr id="6" name="Imagem 5">
            <a:extLst>
              <a:ext uri="{FF2B5EF4-FFF2-40B4-BE49-F238E27FC236}">
                <a16:creationId xmlns:a16="http://schemas.microsoft.com/office/drawing/2014/main" xmlns="" id="{68ACA0E4-CAEA-4643-8FA7-083026114A0B}"/>
              </a:ext>
            </a:extLst>
          </p:cNvPr>
          <p:cNvPicPr>
            <a:picLocks noChangeAspect="1"/>
          </p:cNvPicPr>
          <p:nvPr/>
        </p:nvPicPr>
        <p:blipFill>
          <a:blip r:embed="rId3"/>
          <a:stretch>
            <a:fillRect/>
          </a:stretch>
        </p:blipFill>
        <p:spPr>
          <a:xfrm>
            <a:off x="605118" y="1702547"/>
            <a:ext cx="5075575" cy="3801782"/>
          </a:xfrm>
          <a:prstGeom prst="rect">
            <a:avLst/>
          </a:prstGeom>
          <a:ln>
            <a:solidFill>
              <a:schemeClr val="tx1"/>
            </a:solidFill>
          </a:ln>
        </p:spPr>
      </p:pic>
      <p:sp>
        <p:nvSpPr>
          <p:cNvPr id="7" name="CaixaDeTexto 6">
            <a:extLst>
              <a:ext uri="{FF2B5EF4-FFF2-40B4-BE49-F238E27FC236}">
                <a16:creationId xmlns:a16="http://schemas.microsoft.com/office/drawing/2014/main" xmlns="" id="{77956C75-C3B5-0049-BEF8-1237277BFB60}"/>
              </a:ext>
            </a:extLst>
          </p:cNvPr>
          <p:cNvSpPr txBox="1"/>
          <p:nvPr/>
        </p:nvSpPr>
        <p:spPr>
          <a:xfrm>
            <a:off x="1792941" y="5880848"/>
            <a:ext cx="3424518" cy="369332"/>
          </a:xfrm>
          <a:prstGeom prst="rect">
            <a:avLst/>
          </a:prstGeom>
          <a:noFill/>
        </p:spPr>
        <p:txBody>
          <a:bodyPr wrap="square" rtlCol="0">
            <a:spAutoFit/>
          </a:bodyPr>
          <a:lstStyle/>
          <a:p>
            <a:r>
              <a:rPr lang="pt-BR" dirty="0"/>
              <a:t>2,4:10.00 NASCIDOS VIVOS</a:t>
            </a:r>
          </a:p>
        </p:txBody>
      </p:sp>
    </p:spTree>
    <p:extLst>
      <p:ext uri="{BB962C8B-B14F-4D97-AF65-F5344CB8AC3E}">
        <p14:creationId xmlns:p14="http://schemas.microsoft.com/office/powerpoint/2010/main" val="319054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BA82C8E-ACB8-A249-9FE0-A8E0A4526B88}"/>
              </a:ext>
            </a:extLst>
          </p:cNvPr>
          <p:cNvSpPr>
            <a:spLocks noGrp="1"/>
          </p:cNvSpPr>
          <p:nvPr>
            <p:ph type="title"/>
          </p:nvPr>
        </p:nvSpPr>
        <p:spPr/>
        <p:txBody>
          <a:bodyPr/>
          <a:lstStyle/>
          <a:p>
            <a:r>
              <a:rPr lang="pt-BR" dirty="0">
                <a:solidFill>
                  <a:srgbClr val="0070C0"/>
                </a:solidFill>
              </a:rPr>
              <a:t>MOMS - PROGNÓSTICO MATERNO</a:t>
            </a:r>
          </a:p>
        </p:txBody>
      </p:sp>
      <p:sp>
        <p:nvSpPr>
          <p:cNvPr id="3" name="Espaço Reservado para Conteúdo 2">
            <a:extLst>
              <a:ext uri="{FF2B5EF4-FFF2-40B4-BE49-F238E27FC236}">
                <a16:creationId xmlns:a16="http://schemas.microsoft.com/office/drawing/2014/main" xmlns="" id="{4C2963D7-F502-E84E-BB25-E1127954441C}"/>
              </a:ext>
            </a:extLst>
          </p:cNvPr>
          <p:cNvSpPr>
            <a:spLocks noGrp="1"/>
          </p:cNvSpPr>
          <p:nvPr>
            <p:ph idx="1"/>
          </p:nvPr>
        </p:nvSpPr>
        <p:spPr/>
        <p:txBody>
          <a:bodyPr/>
          <a:lstStyle/>
          <a:p>
            <a:r>
              <a:rPr lang="pt-BR" dirty="0"/>
              <a:t>Grande cicatriz uterina: afinamento uterino – ruptura.</a:t>
            </a:r>
          </a:p>
          <a:p>
            <a:r>
              <a:rPr lang="pt-BR" dirty="0"/>
              <a:t>Não houve mortalidade materna</a:t>
            </a:r>
          </a:p>
          <a:p>
            <a:r>
              <a:rPr lang="pt-BR" dirty="0"/>
              <a:t>Cuidados:</a:t>
            </a:r>
          </a:p>
          <a:p>
            <a:pPr lvl="1"/>
            <a:r>
              <a:rPr lang="pt-BR" dirty="0"/>
              <a:t>Não entrar em trabalho de parto (cesárea antes de entrar em TP)</a:t>
            </a:r>
          </a:p>
          <a:p>
            <a:pPr lvl="1"/>
            <a:r>
              <a:rPr lang="pt-BR" dirty="0"/>
              <a:t>Aguardar 2 anos para a próxima gestação</a:t>
            </a:r>
          </a:p>
        </p:txBody>
      </p:sp>
    </p:spTree>
    <p:extLst>
      <p:ext uri="{BB962C8B-B14F-4D97-AF65-F5344CB8AC3E}">
        <p14:creationId xmlns:p14="http://schemas.microsoft.com/office/powerpoint/2010/main" val="3668663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p:cNvPicPr>
            <a:picLocks noChangeAspect="1"/>
          </p:cNvPicPr>
          <p:nvPr/>
        </p:nvPicPr>
        <p:blipFill rotWithShape="1">
          <a:blip r:embed="rId3"/>
          <a:srcRect l="15290" t="9921" r="18304" b="22024"/>
          <a:stretch/>
        </p:blipFill>
        <p:spPr>
          <a:xfrm>
            <a:off x="809469" y="144377"/>
            <a:ext cx="9045929" cy="5214711"/>
          </a:xfrm>
          <a:prstGeom prst="rect">
            <a:avLst/>
          </a:prstGeom>
        </p:spPr>
      </p:pic>
    </p:spTree>
    <p:extLst>
      <p:ext uri="{BB962C8B-B14F-4D97-AF65-F5344CB8AC3E}">
        <p14:creationId xmlns:p14="http://schemas.microsoft.com/office/powerpoint/2010/main" val="125466757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20F37BE-7DD1-0B4F-BDB7-07CC4DED47B1}"/>
              </a:ext>
            </a:extLst>
          </p:cNvPr>
          <p:cNvSpPr>
            <a:spLocks noGrp="1"/>
          </p:cNvSpPr>
          <p:nvPr>
            <p:ph type="title"/>
          </p:nvPr>
        </p:nvSpPr>
        <p:spPr/>
        <p:txBody>
          <a:bodyPr/>
          <a:lstStyle/>
          <a:p>
            <a:r>
              <a:rPr lang="pt-BR" dirty="0">
                <a:solidFill>
                  <a:srgbClr val="0070C0"/>
                </a:solidFill>
              </a:rPr>
              <a:t>MMC - ABORDAGENS MENOS INVASIVAS</a:t>
            </a:r>
          </a:p>
        </p:txBody>
      </p:sp>
      <p:sp>
        <p:nvSpPr>
          <p:cNvPr id="3" name="Espaço Reservado para Conteúdo 2">
            <a:extLst>
              <a:ext uri="{FF2B5EF4-FFF2-40B4-BE49-F238E27FC236}">
                <a16:creationId xmlns:a16="http://schemas.microsoft.com/office/drawing/2014/main" xmlns="" id="{773FC637-2114-8C40-8EDA-D7B00DAA499F}"/>
              </a:ext>
            </a:extLst>
          </p:cNvPr>
          <p:cNvSpPr>
            <a:spLocks noGrp="1"/>
          </p:cNvSpPr>
          <p:nvPr>
            <p:ph idx="1"/>
          </p:nvPr>
        </p:nvSpPr>
        <p:spPr>
          <a:xfrm>
            <a:off x="605117" y="1576166"/>
            <a:ext cx="10515600" cy="5075646"/>
          </a:xfrm>
        </p:spPr>
        <p:txBody>
          <a:bodyPr>
            <a:normAutofit/>
          </a:bodyPr>
          <a:lstStyle/>
          <a:p>
            <a:r>
              <a:rPr lang="pt-BR" dirty="0"/>
              <a:t>Tratamento </a:t>
            </a:r>
            <a:r>
              <a:rPr lang="pt-BR" dirty="0" err="1"/>
              <a:t>fetoscópico</a:t>
            </a:r>
            <a:endParaRPr lang="pt-BR" dirty="0"/>
          </a:p>
          <a:p>
            <a:pPr lvl="1"/>
            <a:r>
              <a:rPr lang="pt-BR" dirty="0"/>
              <a:t>Com exposição do útero</a:t>
            </a:r>
          </a:p>
          <a:p>
            <a:pPr marL="457200" lvl="1" indent="0">
              <a:buNone/>
            </a:pPr>
            <a:endParaRPr lang="pt-BR" dirty="0"/>
          </a:p>
          <a:p>
            <a:pPr marL="457200" lvl="1" indent="0">
              <a:buNone/>
            </a:pPr>
            <a:endParaRPr lang="pt-BR" dirty="0"/>
          </a:p>
          <a:p>
            <a:pPr marL="457200" lvl="1" indent="0">
              <a:buNone/>
            </a:pPr>
            <a:endParaRPr lang="pt-BR" dirty="0"/>
          </a:p>
          <a:p>
            <a:pPr marL="457200" lvl="1" indent="0">
              <a:buNone/>
            </a:pPr>
            <a:endParaRPr lang="pt-BR" dirty="0"/>
          </a:p>
          <a:p>
            <a:pPr marL="457200" lvl="1" indent="0">
              <a:buNone/>
            </a:pPr>
            <a:endParaRPr lang="pt-BR" dirty="0"/>
          </a:p>
          <a:p>
            <a:pPr marL="457200" lvl="1" indent="0">
              <a:buNone/>
            </a:pPr>
            <a:endParaRPr lang="pt-BR" dirty="0"/>
          </a:p>
          <a:p>
            <a:pPr marL="457200" lvl="1" indent="0">
              <a:buNone/>
            </a:pPr>
            <a:endParaRPr lang="pt-BR" dirty="0"/>
          </a:p>
          <a:p>
            <a:pPr marL="457200" lvl="1" indent="0">
              <a:buNone/>
            </a:pPr>
            <a:endParaRPr lang="pt-BR" dirty="0"/>
          </a:p>
          <a:p>
            <a:pPr marL="457200" lvl="1" indent="0">
              <a:buNone/>
            </a:pPr>
            <a:endParaRPr lang="pt-BR" dirty="0"/>
          </a:p>
        </p:txBody>
      </p:sp>
      <p:pic>
        <p:nvPicPr>
          <p:cNvPr id="4" name="Imagem 3">
            <a:extLst>
              <a:ext uri="{FF2B5EF4-FFF2-40B4-BE49-F238E27FC236}">
                <a16:creationId xmlns:a16="http://schemas.microsoft.com/office/drawing/2014/main" xmlns="" id="{242C9728-6693-7E4E-9C2B-FCDC79198288}"/>
              </a:ext>
            </a:extLst>
          </p:cNvPr>
          <p:cNvPicPr>
            <a:picLocks noChangeAspect="1"/>
          </p:cNvPicPr>
          <p:nvPr/>
        </p:nvPicPr>
        <p:blipFill rotWithShape="1">
          <a:blip r:embed="rId2"/>
          <a:srcRect t="9150" b="50065"/>
          <a:stretch/>
        </p:blipFill>
        <p:spPr>
          <a:xfrm>
            <a:off x="763363" y="2483436"/>
            <a:ext cx="9947680" cy="2734023"/>
          </a:xfrm>
          <a:prstGeom prst="rect">
            <a:avLst/>
          </a:prstGeom>
          <a:ln>
            <a:solidFill>
              <a:schemeClr val="tx1"/>
            </a:solidFill>
          </a:ln>
        </p:spPr>
      </p:pic>
    </p:spTree>
    <p:extLst>
      <p:ext uri="{BB962C8B-B14F-4D97-AF65-F5344CB8AC3E}">
        <p14:creationId xmlns:p14="http://schemas.microsoft.com/office/powerpoint/2010/main" val="2418301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86C6DE4B-C964-4DDA-A412-E602B5CC8BA0}"/>
              </a:ext>
            </a:extLst>
          </p:cNvPr>
          <p:cNvPicPr>
            <a:picLocks noChangeAspect="1"/>
          </p:cNvPicPr>
          <p:nvPr/>
        </p:nvPicPr>
        <p:blipFill>
          <a:blip r:embed="rId2"/>
          <a:stretch>
            <a:fillRect/>
          </a:stretch>
        </p:blipFill>
        <p:spPr>
          <a:xfrm>
            <a:off x="133861" y="254834"/>
            <a:ext cx="4329292" cy="3246969"/>
          </a:xfrm>
          <a:prstGeom prst="rect">
            <a:avLst/>
          </a:prstGeom>
        </p:spPr>
      </p:pic>
      <p:pic>
        <p:nvPicPr>
          <p:cNvPr id="6" name="Imagem 5">
            <a:extLst>
              <a:ext uri="{FF2B5EF4-FFF2-40B4-BE49-F238E27FC236}">
                <a16:creationId xmlns:a16="http://schemas.microsoft.com/office/drawing/2014/main" xmlns="" id="{65D60B00-6CC7-314E-A895-B5809E13B3A5}"/>
              </a:ext>
            </a:extLst>
          </p:cNvPr>
          <p:cNvPicPr>
            <a:picLocks noChangeAspect="1"/>
          </p:cNvPicPr>
          <p:nvPr/>
        </p:nvPicPr>
        <p:blipFill>
          <a:blip r:embed="rId3"/>
          <a:stretch>
            <a:fillRect/>
          </a:stretch>
        </p:blipFill>
        <p:spPr>
          <a:xfrm>
            <a:off x="8031907" y="254834"/>
            <a:ext cx="3901190" cy="5201586"/>
          </a:xfrm>
          <a:prstGeom prst="rect">
            <a:avLst/>
          </a:prstGeom>
        </p:spPr>
      </p:pic>
      <p:pic>
        <p:nvPicPr>
          <p:cNvPr id="7" name="Imagem 6">
            <a:extLst>
              <a:ext uri="{FF2B5EF4-FFF2-40B4-BE49-F238E27FC236}">
                <a16:creationId xmlns:a16="http://schemas.microsoft.com/office/drawing/2014/main" xmlns="" id="{51E8C791-365B-524E-92DA-8544A10AF01A}"/>
              </a:ext>
            </a:extLst>
          </p:cNvPr>
          <p:cNvPicPr>
            <a:picLocks noChangeAspect="1"/>
          </p:cNvPicPr>
          <p:nvPr/>
        </p:nvPicPr>
        <p:blipFill rotWithShape="1">
          <a:blip r:embed="rId4"/>
          <a:srcRect t="21208"/>
          <a:stretch/>
        </p:blipFill>
        <p:spPr>
          <a:xfrm>
            <a:off x="4047205" y="2321463"/>
            <a:ext cx="3816871" cy="4009870"/>
          </a:xfrm>
          <a:prstGeom prst="rect">
            <a:avLst/>
          </a:prstGeom>
        </p:spPr>
      </p:pic>
      <p:pic>
        <p:nvPicPr>
          <p:cNvPr id="8" name="logo_ufpr_100.png">
            <a:extLst>
              <a:ext uri="{FF2B5EF4-FFF2-40B4-BE49-F238E27FC236}">
                <a16:creationId xmlns:a16="http://schemas.microsoft.com/office/drawing/2014/main" xmlns="" id="{7F153B80-4956-D942-910C-DBB50C2E54D8}"/>
              </a:ext>
            </a:extLst>
          </p:cNvPr>
          <p:cNvPicPr>
            <a:picLocks noChangeAspect="1"/>
          </p:cNvPicPr>
          <p:nvPr/>
        </p:nvPicPr>
        <p:blipFill>
          <a:blip r:embed="rId5"/>
          <a:srcRect b="45026"/>
          <a:stretch>
            <a:fillRect/>
          </a:stretch>
        </p:blipFill>
        <p:spPr>
          <a:xfrm>
            <a:off x="1082290" y="5884805"/>
            <a:ext cx="1786974" cy="893059"/>
          </a:xfrm>
          <a:prstGeom prst="rect">
            <a:avLst/>
          </a:prstGeom>
          <a:ln w="12700">
            <a:miter lim="400000"/>
          </a:ln>
        </p:spPr>
      </p:pic>
      <p:pic>
        <p:nvPicPr>
          <p:cNvPr id="9" name="Picture 3">
            <a:extLst>
              <a:ext uri="{FF2B5EF4-FFF2-40B4-BE49-F238E27FC236}">
                <a16:creationId xmlns:a16="http://schemas.microsoft.com/office/drawing/2014/main" xmlns="" id="{342F81AE-2456-FF4B-B48B-816AA1EF5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9150" y="5915835"/>
            <a:ext cx="256440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extLst>
              <a:ext uri="{FF2B5EF4-FFF2-40B4-BE49-F238E27FC236}">
                <a16:creationId xmlns:a16="http://schemas.microsoft.com/office/drawing/2014/main" xmlns="" id="{DCE071B2-AB07-6397-9621-855A5A44F5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109" y="3668434"/>
            <a:ext cx="2571336" cy="221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2828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BA82C8E-ACB8-A249-9FE0-A8E0A4526B88}"/>
              </a:ext>
            </a:extLst>
          </p:cNvPr>
          <p:cNvSpPr>
            <a:spLocks noGrp="1"/>
          </p:cNvSpPr>
          <p:nvPr>
            <p:ph type="title"/>
          </p:nvPr>
        </p:nvSpPr>
        <p:spPr>
          <a:xfrm>
            <a:off x="0" y="-287452"/>
            <a:ext cx="10515600" cy="1325563"/>
          </a:xfrm>
        </p:spPr>
        <p:txBody>
          <a:bodyPr/>
          <a:lstStyle/>
          <a:p>
            <a:r>
              <a:rPr lang="pt-BR" dirty="0">
                <a:solidFill>
                  <a:srgbClr val="0070C0"/>
                </a:solidFill>
              </a:rPr>
              <a:t>CIRURGIA FETAL – LONGO PRAZO</a:t>
            </a:r>
          </a:p>
        </p:txBody>
      </p:sp>
      <p:pic>
        <p:nvPicPr>
          <p:cNvPr id="6" name="Imagem 5">
            <a:extLst>
              <a:ext uri="{FF2B5EF4-FFF2-40B4-BE49-F238E27FC236}">
                <a16:creationId xmlns:a16="http://schemas.microsoft.com/office/drawing/2014/main" xmlns="" id="{65D2CF17-3590-2F4B-A9F3-3717D8841DC5}"/>
              </a:ext>
            </a:extLst>
          </p:cNvPr>
          <p:cNvPicPr>
            <a:picLocks noChangeAspect="1"/>
          </p:cNvPicPr>
          <p:nvPr/>
        </p:nvPicPr>
        <p:blipFill rotWithShape="1">
          <a:blip r:embed="rId2"/>
          <a:srcRect b="42337"/>
          <a:stretch/>
        </p:blipFill>
        <p:spPr>
          <a:xfrm>
            <a:off x="0" y="583646"/>
            <a:ext cx="7375161" cy="1185194"/>
          </a:xfrm>
          <a:prstGeom prst="rect">
            <a:avLst/>
          </a:prstGeom>
        </p:spPr>
      </p:pic>
      <p:pic>
        <p:nvPicPr>
          <p:cNvPr id="7" name="Imagem 6">
            <a:extLst>
              <a:ext uri="{FF2B5EF4-FFF2-40B4-BE49-F238E27FC236}">
                <a16:creationId xmlns:a16="http://schemas.microsoft.com/office/drawing/2014/main" xmlns="" id="{3B18E294-BE08-0B42-BB07-3C2CAB1854F8}"/>
              </a:ext>
            </a:extLst>
          </p:cNvPr>
          <p:cNvPicPr>
            <a:picLocks noChangeAspect="1"/>
          </p:cNvPicPr>
          <p:nvPr/>
        </p:nvPicPr>
        <p:blipFill rotWithShape="1">
          <a:blip r:embed="rId3"/>
          <a:srcRect t="23600"/>
          <a:stretch/>
        </p:blipFill>
        <p:spPr>
          <a:xfrm>
            <a:off x="1129996" y="1768840"/>
            <a:ext cx="4459687" cy="258773"/>
          </a:xfrm>
          <a:prstGeom prst="rect">
            <a:avLst/>
          </a:prstGeom>
        </p:spPr>
      </p:pic>
      <p:pic>
        <p:nvPicPr>
          <p:cNvPr id="8" name="Imagem 7">
            <a:extLst>
              <a:ext uri="{FF2B5EF4-FFF2-40B4-BE49-F238E27FC236}">
                <a16:creationId xmlns:a16="http://schemas.microsoft.com/office/drawing/2014/main" xmlns="" id="{444DE2CE-333B-8847-A6A0-006353379D6B}"/>
              </a:ext>
            </a:extLst>
          </p:cNvPr>
          <p:cNvPicPr>
            <a:picLocks noChangeAspect="1"/>
          </p:cNvPicPr>
          <p:nvPr/>
        </p:nvPicPr>
        <p:blipFill>
          <a:blip r:embed="rId4"/>
          <a:stretch>
            <a:fillRect/>
          </a:stretch>
        </p:blipFill>
        <p:spPr>
          <a:xfrm>
            <a:off x="548286" y="2143594"/>
            <a:ext cx="10082793" cy="4326868"/>
          </a:xfrm>
          <a:prstGeom prst="rect">
            <a:avLst/>
          </a:prstGeom>
        </p:spPr>
      </p:pic>
      <p:sp>
        <p:nvSpPr>
          <p:cNvPr id="9" name="Oval 8">
            <a:extLst>
              <a:ext uri="{FF2B5EF4-FFF2-40B4-BE49-F238E27FC236}">
                <a16:creationId xmlns:a16="http://schemas.microsoft.com/office/drawing/2014/main" xmlns="" id="{B77DD00A-F9DF-3B45-BEC9-FE6A4C9124EB}"/>
              </a:ext>
            </a:extLst>
          </p:cNvPr>
          <p:cNvSpPr/>
          <p:nvPr/>
        </p:nvSpPr>
        <p:spPr>
          <a:xfrm>
            <a:off x="9878518" y="3342807"/>
            <a:ext cx="884420" cy="58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Oval 9">
            <a:extLst>
              <a:ext uri="{FF2B5EF4-FFF2-40B4-BE49-F238E27FC236}">
                <a16:creationId xmlns:a16="http://schemas.microsoft.com/office/drawing/2014/main" xmlns="" id="{741F46C5-F162-574C-9B23-EEF74142C920}"/>
              </a:ext>
            </a:extLst>
          </p:cNvPr>
          <p:cNvSpPr/>
          <p:nvPr/>
        </p:nvSpPr>
        <p:spPr>
          <a:xfrm>
            <a:off x="9812589" y="4740598"/>
            <a:ext cx="884420" cy="5846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Oval 10">
            <a:extLst>
              <a:ext uri="{FF2B5EF4-FFF2-40B4-BE49-F238E27FC236}">
                <a16:creationId xmlns:a16="http://schemas.microsoft.com/office/drawing/2014/main" xmlns="" id="{C62BF162-3799-CB40-B3E7-389D9DDCD39E}"/>
              </a:ext>
            </a:extLst>
          </p:cNvPr>
          <p:cNvSpPr/>
          <p:nvPr/>
        </p:nvSpPr>
        <p:spPr>
          <a:xfrm>
            <a:off x="9878518" y="5699968"/>
            <a:ext cx="752561" cy="363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30377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BA82C8E-ACB8-A249-9FE0-A8E0A4526B88}"/>
              </a:ext>
            </a:extLst>
          </p:cNvPr>
          <p:cNvSpPr>
            <a:spLocks noGrp="1"/>
          </p:cNvSpPr>
          <p:nvPr>
            <p:ph type="title"/>
          </p:nvPr>
        </p:nvSpPr>
        <p:spPr>
          <a:xfrm>
            <a:off x="0" y="-287452"/>
            <a:ext cx="10515600" cy="1325563"/>
          </a:xfrm>
        </p:spPr>
        <p:txBody>
          <a:bodyPr/>
          <a:lstStyle/>
          <a:p>
            <a:r>
              <a:rPr lang="pt-BR" dirty="0">
                <a:solidFill>
                  <a:srgbClr val="0070C0"/>
                </a:solidFill>
              </a:rPr>
              <a:t>CIRURGIA FETAL – LONGO PRAZO</a:t>
            </a:r>
          </a:p>
        </p:txBody>
      </p:sp>
      <p:pic>
        <p:nvPicPr>
          <p:cNvPr id="3" name="Imagem 2">
            <a:extLst>
              <a:ext uri="{FF2B5EF4-FFF2-40B4-BE49-F238E27FC236}">
                <a16:creationId xmlns:a16="http://schemas.microsoft.com/office/drawing/2014/main" xmlns="" id="{BE7AF097-3918-B64B-A8E8-051D2A43401D}"/>
              </a:ext>
            </a:extLst>
          </p:cNvPr>
          <p:cNvPicPr>
            <a:picLocks noChangeAspect="1"/>
          </p:cNvPicPr>
          <p:nvPr/>
        </p:nvPicPr>
        <p:blipFill>
          <a:blip r:embed="rId2"/>
          <a:stretch>
            <a:fillRect/>
          </a:stretch>
        </p:blipFill>
        <p:spPr>
          <a:xfrm>
            <a:off x="356431" y="702648"/>
            <a:ext cx="6323949" cy="1306033"/>
          </a:xfrm>
          <a:prstGeom prst="rect">
            <a:avLst/>
          </a:prstGeom>
        </p:spPr>
      </p:pic>
      <p:pic>
        <p:nvPicPr>
          <p:cNvPr id="4" name="Imagem 3">
            <a:extLst>
              <a:ext uri="{FF2B5EF4-FFF2-40B4-BE49-F238E27FC236}">
                <a16:creationId xmlns:a16="http://schemas.microsoft.com/office/drawing/2014/main" xmlns="" id="{700D4E09-376D-844B-A970-FFC891718EBA}"/>
              </a:ext>
            </a:extLst>
          </p:cNvPr>
          <p:cNvPicPr>
            <a:picLocks noChangeAspect="1"/>
          </p:cNvPicPr>
          <p:nvPr/>
        </p:nvPicPr>
        <p:blipFill>
          <a:blip r:embed="rId3"/>
          <a:stretch>
            <a:fillRect/>
          </a:stretch>
        </p:blipFill>
        <p:spPr>
          <a:xfrm>
            <a:off x="389475" y="1960485"/>
            <a:ext cx="4067809" cy="347252"/>
          </a:xfrm>
          <a:prstGeom prst="rect">
            <a:avLst/>
          </a:prstGeom>
        </p:spPr>
      </p:pic>
      <p:pic>
        <p:nvPicPr>
          <p:cNvPr id="5" name="Imagem 4">
            <a:extLst>
              <a:ext uri="{FF2B5EF4-FFF2-40B4-BE49-F238E27FC236}">
                <a16:creationId xmlns:a16="http://schemas.microsoft.com/office/drawing/2014/main" xmlns="" id="{1986095E-174E-CA4F-99A4-19AA3F98D4C6}"/>
              </a:ext>
            </a:extLst>
          </p:cNvPr>
          <p:cNvPicPr>
            <a:picLocks noChangeAspect="1"/>
          </p:cNvPicPr>
          <p:nvPr/>
        </p:nvPicPr>
        <p:blipFill>
          <a:blip r:embed="rId4"/>
          <a:stretch>
            <a:fillRect/>
          </a:stretch>
        </p:blipFill>
        <p:spPr>
          <a:xfrm>
            <a:off x="0" y="2236969"/>
            <a:ext cx="5005153" cy="4300202"/>
          </a:xfrm>
          <a:prstGeom prst="rect">
            <a:avLst/>
          </a:prstGeom>
        </p:spPr>
      </p:pic>
      <p:pic>
        <p:nvPicPr>
          <p:cNvPr id="12" name="Imagem 11">
            <a:extLst>
              <a:ext uri="{FF2B5EF4-FFF2-40B4-BE49-F238E27FC236}">
                <a16:creationId xmlns:a16="http://schemas.microsoft.com/office/drawing/2014/main" xmlns="" id="{C6B0E730-5C57-B14C-A652-15A2C421E21D}"/>
              </a:ext>
            </a:extLst>
          </p:cNvPr>
          <p:cNvPicPr>
            <a:picLocks noChangeAspect="1"/>
          </p:cNvPicPr>
          <p:nvPr/>
        </p:nvPicPr>
        <p:blipFill>
          <a:blip r:embed="rId5"/>
          <a:stretch>
            <a:fillRect/>
          </a:stretch>
        </p:blipFill>
        <p:spPr>
          <a:xfrm>
            <a:off x="5005153" y="5486610"/>
            <a:ext cx="7003740" cy="1050561"/>
          </a:xfrm>
          <a:prstGeom prst="rect">
            <a:avLst/>
          </a:prstGeom>
        </p:spPr>
      </p:pic>
      <p:pic>
        <p:nvPicPr>
          <p:cNvPr id="13" name="Imagem 12">
            <a:extLst>
              <a:ext uri="{FF2B5EF4-FFF2-40B4-BE49-F238E27FC236}">
                <a16:creationId xmlns:a16="http://schemas.microsoft.com/office/drawing/2014/main" xmlns="" id="{1A028479-0468-E948-8148-1703C381A765}"/>
              </a:ext>
            </a:extLst>
          </p:cNvPr>
          <p:cNvPicPr>
            <a:picLocks noChangeAspect="1"/>
          </p:cNvPicPr>
          <p:nvPr/>
        </p:nvPicPr>
        <p:blipFill>
          <a:blip r:embed="rId6"/>
          <a:stretch>
            <a:fillRect/>
          </a:stretch>
        </p:blipFill>
        <p:spPr>
          <a:xfrm>
            <a:off x="7013255" y="702648"/>
            <a:ext cx="4672278" cy="4814478"/>
          </a:xfrm>
          <a:prstGeom prst="rect">
            <a:avLst/>
          </a:prstGeom>
        </p:spPr>
      </p:pic>
    </p:spTree>
    <p:extLst>
      <p:ext uri="{BB962C8B-B14F-4D97-AF65-F5344CB8AC3E}">
        <p14:creationId xmlns:p14="http://schemas.microsoft.com/office/powerpoint/2010/main" val="1272080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normAutofit/>
          </a:bodyPr>
          <a:lstStyle/>
          <a:p>
            <a:r>
              <a:rPr lang="pt-BR" sz="3600" dirty="0">
                <a:solidFill>
                  <a:srgbClr val="0070C0"/>
                </a:solidFill>
              </a:rPr>
              <a:t>POT correção intrauterina de MMC</a:t>
            </a:r>
            <a:br>
              <a:rPr lang="pt-BR" sz="3600" dirty="0">
                <a:solidFill>
                  <a:srgbClr val="0070C0"/>
                </a:solidFill>
              </a:rPr>
            </a:br>
            <a:endParaRPr lang="pt-BR" sz="3600" dirty="0">
              <a:solidFill>
                <a:srgbClr val="0070C0"/>
              </a:solidFill>
            </a:endParaRPr>
          </a:p>
        </p:txBody>
      </p:sp>
      <p:pic>
        <p:nvPicPr>
          <p:cNvPr id="4" name="logo_ufpr_100.png">
            <a:extLst>
              <a:ext uri="{FF2B5EF4-FFF2-40B4-BE49-F238E27FC236}">
                <a16:creationId xmlns:a16="http://schemas.microsoft.com/office/drawing/2014/main" xmlns="" id="{D9F72061-C50E-D943-A370-D5EE4578771B}"/>
              </a:ext>
            </a:extLst>
          </p:cNvPr>
          <p:cNvPicPr>
            <a:picLocks noChangeAspect="1"/>
          </p:cNvPicPr>
          <p:nvPr/>
        </p:nvPicPr>
        <p:blipFill>
          <a:blip r:embed="rId4"/>
          <a:srcRect b="45026"/>
          <a:stretch>
            <a:fillRect/>
          </a:stretch>
        </p:blipFill>
        <p:spPr>
          <a:xfrm>
            <a:off x="3359649" y="5707982"/>
            <a:ext cx="1786974" cy="893059"/>
          </a:xfrm>
          <a:prstGeom prst="rect">
            <a:avLst/>
          </a:prstGeom>
          <a:ln w="12700">
            <a:miter lim="400000"/>
          </a:ln>
        </p:spPr>
      </p:pic>
      <p:pic>
        <p:nvPicPr>
          <p:cNvPr id="5" name="Picture 3">
            <a:extLst>
              <a:ext uri="{FF2B5EF4-FFF2-40B4-BE49-F238E27FC236}">
                <a16:creationId xmlns:a16="http://schemas.microsoft.com/office/drawing/2014/main" xmlns="" id="{37010E3F-281A-A942-914F-7808FFA66D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764" y="5707982"/>
            <a:ext cx="256440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VIDEO-2021-08-28-15-08-14 4">
            <a:hlinkClick r:id="" action="ppaction://media"/>
            <a:extLst>
              <a:ext uri="{FF2B5EF4-FFF2-40B4-BE49-F238E27FC236}">
                <a16:creationId xmlns:a16="http://schemas.microsoft.com/office/drawing/2014/main" xmlns="" id="{BBFFF782-4353-A460-04DF-3ECFCB89C7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357816" y="1035844"/>
            <a:ext cx="3169187" cy="5762978"/>
          </a:xfrm>
        </p:spPr>
      </p:pic>
      <p:pic>
        <p:nvPicPr>
          <p:cNvPr id="14" name="Imagem 13">
            <a:extLst>
              <a:ext uri="{FF2B5EF4-FFF2-40B4-BE49-F238E27FC236}">
                <a16:creationId xmlns:a16="http://schemas.microsoft.com/office/drawing/2014/main" xmlns="" id="{9F81CB32-A8AB-5890-F1E0-F98BB0F763D4}"/>
              </a:ext>
            </a:extLst>
          </p:cNvPr>
          <p:cNvPicPr>
            <a:picLocks noChangeAspect="1"/>
          </p:cNvPicPr>
          <p:nvPr/>
        </p:nvPicPr>
        <p:blipFill>
          <a:blip r:embed="rId7"/>
          <a:stretch>
            <a:fillRect/>
          </a:stretch>
        </p:blipFill>
        <p:spPr>
          <a:xfrm>
            <a:off x="1813104" y="1436415"/>
            <a:ext cx="3295007" cy="3807274"/>
          </a:xfrm>
          <a:prstGeom prst="rect">
            <a:avLst/>
          </a:prstGeom>
        </p:spPr>
      </p:pic>
    </p:spTree>
    <p:extLst>
      <p:ext uri="{BB962C8B-B14F-4D97-AF65-F5344CB8AC3E}">
        <p14:creationId xmlns:p14="http://schemas.microsoft.com/office/powerpoint/2010/main" val="9645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6"/>
          <p:cNvPicPr preferRelativeResize="0"/>
          <p:nvPr/>
        </p:nvPicPr>
        <p:blipFill rotWithShape="1">
          <a:blip r:embed="rId3">
            <a:alphaModFix/>
          </a:blip>
          <a:srcRect/>
          <a:stretch/>
        </p:blipFill>
        <p:spPr>
          <a:xfrm>
            <a:off x="0" y="4174628"/>
            <a:ext cx="12192000" cy="2683372"/>
          </a:xfrm>
          <a:prstGeom prst="rect">
            <a:avLst/>
          </a:prstGeom>
          <a:noFill/>
          <a:ln>
            <a:noFill/>
          </a:ln>
        </p:spPr>
      </p:pic>
      <p:sp>
        <p:nvSpPr>
          <p:cNvPr id="327" name="Google Shape;327;p26"/>
          <p:cNvSpPr txBox="1"/>
          <p:nvPr/>
        </p:nvSpPr>
        <p:spPr>
          <a:xfrm>
            <a:off x="3638436" y="3136612"/>
            <a:ext cx="49151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lt1"/>
                </a:solidFill>
                <a:latin typeface="Montserrat Black"/>
                <a:ea typeface="Montserrat Black"/>
                <a:cs typeface="Montserrat Black"/>
                <a:sym typeface="Montserrat Black"/>
              </a:rPr>
              <a:t>ESPINHA BÍFIDA DAY</a:t>
            </a:r>
            <a:endParaRPr/>
          </a:p>
        </p:txBody>
      </p:sp>
      <p:pic>
        <p:nvPicPr>
          <p:cNvPr id="328" name="Google Shape;328;p26"/>
          <p:cNvPicPr preferRelativeResize="0"/>
          <p:nvPr/>
        </p:nvPicPr>
        <p:blipFill rotWithShape="1">
          <a:blip r:embed="rId4">
            <a:alphaModFix/>
          </a:blip>
          <a:srcRect/>
          <a:stretch/>
        </p:blipFill>
        <p:spPr>
          <a:xfrm>
            <a:off x="946484" y="-3148263"/>
            <a:ext cx="10299033" cy="1029903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body" idx="1"/>
          </p:nvPr>
        </p:nvSpPr>
        <p:spPr>
          <a:xfrm>
            <a:off x="426190" y="1116007"/>
            <a:ext cx="8318004" cy="3950273"/>
          </a:xfrm>
          <a:prstGeom prst="rect">
            <a:avLst/>
          </a:prstGeom>
        </p:spPr>
        <p:txBody>
          <a:bodyPr/>
          <a:lstStyle/>
          <a:p>
            <a:pPr marL="625055" indent="-401821">
              <a:defRPr sz="3400"/>
            </a:pPr>
            <a:r>
              <a:rPr lang="pt-BR" dirty="0">
                <a:solidFill>
                  <a:schemeClr val="tx1"/>
                </a:solidFill>
              </a:rPr>
              <a:t>Avaliação ultrassonográfica</a:t>
            </a:r>
          </a:p>
          <a:p>
            <a:pPr marL="937583" lvl="1" indent="-401821">
              <a:defRPr sz="3400"/>
            </a:pPr>
            <a:r>
              <a:rPr lang="pt-BR" dirty="0">
                <a:solidFill>
                  <a:schemeClr val="tx1"/>
                </a:solidFill>
              </a:rPr>
              <a:t>Achados diretos e indiretos</a:t>
            </a:r>
          </a:p>
          <a:p>
            <a:pPr marL="625055" indent="-401821">
              <a:defRPr sz="3400"/>
            </a:pPr>
            <a:endParaRPr lang="pt-BR" dirty="0">
              <a:solidFill>
                <a:schemeClr val="tx1"/>
              </a:solidFill>
            </a:endParaRPr>
          </a:p>
        </p:txBody>
      </p:sp>
      <p:sp>
        <p:nvSpPr>
          <p:cNvPr id="157" name="Shape 157"/>
          <p:cNvSpPr/>
          <p:nvPr/>
        </p:nvSpPr>
        <p:spPr>
          <a:xfrm>
            <a:off x="1589119" y="41610"/>
            <a:ext cx="4941674" cy="6347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200">
                <a:solidFill>
                  <a:srgbClr val="FFFFFF"/>
                </a:solidFill>
                <a:latin typeface="Tekton Pro Bold"/>
                <a:ea typeface="Tekton Pro Bold"/>
                <a:cs typeface="Tekton Pro Bold"/>
                <a:sym typeface="Tekton Pro Bold"/>
              </a:defRPr>
            </a:lvl1pPr>
          </a:lstStyle>
          <a:p>
            <a:r>
              <a:rPr lang="pt-BR" sz="3656" dirty="0"/>
              <a:t>DIAGNÓSTICO PRÉ-NATAL</a:t>
            </a:r>
            <a:endParaRPr sz="3656" dirty="0"/>
          </a:p>
        </p:txBody>
      </p:sp>
      <p:sp>
        <p:nvSpPr>
          <p:cNvPr id="2" name="Retângulo 1">
            <a:extLst>
              <a:ext uri="{FF2B5EF4-FFF2-40B4-BE49-F238E27FC236}">
                <a16:creationId xmlns:a16="http://schemas.microsoft.com/office/drawing/2014/main" xmlns="" id="{A6159280-6DD2-D44F-B116-3B2F45332CC8}"/>
              </a:ext>
            </a:extLst>
          </p:cNvPr>
          <p:cNvSpPr/>
          <p:nvPr/>
        </p:nvSpPr>
        <p:spPr>
          <a:xfrm>
            <a:off x="9488775" y="5276538"/>
            <a:ext cx="2548328" cy="1581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hape 156"/>
          <p:cNvSpPr/>
          <p:nvPr/>
        </p:nvSpPr>
        <p:spPr>
          <a:xfrm>
            <a:off x="310978" y="6201924"/>
            <a:ext cx="10556891" cy="2669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a:lstStyle>
          <a:p>
            <a:r>
              <a:rPr lang="pt-BR" sz="1266" dirty="0"/>
              <a:t>Bianchi, DW; </a:t>
            </a:r>
            <a:r>
              <a:rPr lang="pt-BR" sz="1266" dirty="0" err="1"/>
              <a:t>Crombleholme</a:t>
            </a:r>
            <a:r>
              <a:rPr lang="pt-BR" sz="1266" dirty="0"/>
              <a:t>, TM; D´</a:t>
            </a:r>
            <a:r>
              <a:rPr lang="pt-BR" sz="1266" dirty="0" err="1"/>
              <a:t>Alton</a:t>
            </a:r>
            <a:r>
              <a:rPr lang="pt-BR" sz="1266" dirty="0"/>
              <a:t>, ME; Malone, FD. </a:t>
            </a:r>
            <a:r>
              <a:rPr lang="pt-BR" sz="1266" dirty="0" err="1"/>
              <a:t>Fetology</a:t>
            </a:r>
            <a:r>
              <a:rPr lang="pt-BR" sz="1266" dirty="0"/>
              <a:t>, </a:t>
            </a:r>
            <a:r>
              <a:rPr lang="pt-BR" sz="1266" dirty="0" err="1"/>
              <a:t>Diagnosis</a:t>
            </a:r>
            <a:r>
              <a:rPr lang="pt-BR" sz="1266" dirty="0"/>
              <a:t> </a:t>
            </a:r>
            <a:r>
              <a:rPr lang="pt-BR" sz="1266" dirty="0" err="1"/>
              <a:t>and</a:t>
            </a:r>
            <a:r>
              <a:rPr lang="pt-BR" sz="1266" dirty="0"/>
              <a:t> Management </a:t>
            </a:r>
            <a:r>
              <a:rPr lang="pt-BR" sz="1266" dirty="0" err="1"/>
              <a:t>of</a:t>
            </a:r>
            <a:r>
              <a:rPr lang="pt-BR" sz="1266" dirty="0"/>
              <a:t> </a:t>
            </a:r>
            <a:r>
              <a:rPr lang="pt-BR" sz="1266" dirty="0" err="1"/>
              <a:t>the</a:t>
            </a:r>
            <a:r>
              <a:rPr lang="pt-BR" sz="1266" dirty="0"/>
              <a:t> Fetal </a:t>
            </a:r>
            <a:r>
              <a:rPr lang="pt-BR" sz="1266" dirty="0" err="1"/>
              <a:t>Patient</a:t>
            </a:r>
            <a:r>
              <a:rPr lang="pt-BR" sz="1266" dirty="0"/>
              <a:t>. 2 ed. Mc </a:t>
            </a:r>
            <a:r>
              <a:rPr lang="pt-BR" sz="1266" dirty="0" err="1"/>
              <a:t>Graw</a:t>
            </a:r>
            <a:r>
              <a:rPr lang="pt-BR" sz="1266" dirty="0"/>
              <a:t> Hill, 2010. p. 151-165</a:t>
            </a:r>
            <a:endParaRPr sz="1266" dirty="0"/>
          </a:p>
        </p:txBody>
      </p:sp>
      <p:pic>
        <p:nvPicPr>
          <p:cNvPr id="3" name="Imagem 2">
            <a:extLst>
              <a:ext uri="{FF2B5EF4-FFF2-40B4-BE49-F238E27FC236}">
                <a16:creationId xmlns:a16="http://schemas.microsoft.com/office/drawing/2014/main" xmlns="" id="{45257134-E4F6-BBFC-E460-9ADA56B6E8B3}"/>
              </a:ext>
            </a:extLst>
          </p:cNvPr>
          <p:cNvPicPr>
            <a:picLocks noChangeAspect="1"/>
          </p:cNvPicPr>
          <p:nvPr/>
        </p:nvPicPr>
        <p:blipFill rotWithShape="1">
          <a:blip r:embed="rId3"/>
          <a:srcRect l="10766" t="21614" r="50562" b="27800"/>
          <a:stretch/>
        </p:blipFill>
        <p:spPr>
          <a:xfrm>
            <a:off x="8374666" y="763245"/>
            <a:ext cx="3512534" cy="2584507"/>
          </a:xfrm>
          <a:prstGeom prst="rect">
            <a:avLst/>
          </a:prstGeom>
        </p:spPr>
      </p:pic>
      <p:pic>
        <p:nvPicPr>
          <p:cNvPr id="4" name="Imagem 3">
            <a:extLst>
              <a:ext uri="{FF2B5EF4-FFF2-40B4-BE49-F238E27FC236}">
                <a16:creationId xmlns:a16="http://schemas.microsoft.com/office/drawing/2014/main" xmlns="" id="{59F3B095-AFF4-6DE7-3746-8F8E9811F5A5}"/>
              </a:ext>
            </a:extLst>
          </p:cNvPr>
          <p:cNvPicPr>
            <a:picLocks noChangeAspect="1"/>
          </p:cNvPicPr>
          <p:nvPr/>
        </p:nvPicPr>
        <p:blipFill rotWithShape="1">
          <a:blip r:embed="rId4"/>
          <a:srcRect l="19657" t="20139" r="52992" b="46459"/>
          <a:stretch/>
        </p:blipFill>
        <p:spPr>
          <a:xfrm>
            <a:off x="8315351" y="3439407"/>
            <a:ext cx="3777522" cy="2594983"/>
          </a:xfrm>
          <a:prstGeom prst="rect">
            <a:avLst/>
          </a:prstGeom>
        </p:spPr>
      </p:pic>
      <p:pic>
        <p:nvPicPr>
          <p:cNvPr id="5" name="Imagem 4">
            <a:extLst>
              <a:ext uri="{FF2B5EF4-FFF2-40B4-BE49-F238E27FC236}">
                <a16:creationId xmlns:a16="http://schemas.microsoft.com/office/drawing/2014/main" xmlns="" id="{43FC6FB6-FDDA-353F-3426-25CB23E342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93" b="52315" l="38021" r="65104">
                        <a14:foregroundMark x1="45729" y1="32222" x2="45729" y2="32222"/>
                        <a14:foregroundMark x1="62396" y1="37500" x2="62396" y2="37500"/>
                        <a14:foregroundMark x1="63542" y1="28426" x2="63542" y2="28426"/>
                        <a14:foregroundMark x1="45521" y1="20185" x2="45521" y2="20185"/>
                        <a14:foregroundMark x1="45469" y1="20185" x2="45469" y2="20185"/>
                        <a14:foregroundMark x1="45469" y1="20185" x2="45469" y2="20185"/>
                        <a14:foregroundMark x1="38802" y1="13241" x2="34688" y2="13519"/>
                        <a14:foregroundMark x1="34688" y1="13519" x2="33646" y2="16759"/>
                        <a14:foregroundMark x1="33646" y1="16759" x2="37031" y2="39722"/>
                        <a14:foregroundMark x1="37031" y1="39722" x2="43281" y2="46574"/>
                        <a14:foregroundMark x1="43281" y1="46574" x2="44792" y2="44630"/>
                        <a14:foregroundMark x1="44792" y1="44630" x2="47135" y2="44259"/>
                        <a14:foregroundMark x1="47135" y1="44259" x2="49271" y2="33981"/>
                        <a14:foregroundMark x1="49271" y1="33981" x2="49688" y2="29630"/>
                        <a14:foregroundMark x1="49688" y1="29630" x2="48854" y2="22778"/>
                        <a14:foregroundMark x1="48854" y1="22778" x2="49167" y2="19167"/>
                        <a14:foregroundMark x1="49167" y1="19167" x2="48594" y2="12130"/>
                        <a14:foregroundMark x1="48594" y1="12130" x2="47031" y2="10185"/>
                        <a14:foregroundMark x1="47031" y1="10185" x2="38021" y2="13333"/>
                        <a14:foregroundMark x1="39115" y1="46204" x2="37292" y2="46944"/>
                        <a14:foregroundMark x1="37292" y1="46944" x2="36667" y2="50370"/>
                        <a14:foregroundMark x1="36667" y1="50370" x2="38438" y2="52130"/>
                        <a14:foregroundMark x1="38438" y1="52130" x2="49844" y2="50741"/>
                        <a14:foregroundMark x1="49844" y1="50741" x2="54323" y2="51389"/>
                        <a14:foregroundMark x1="54323" y1="51389" x2="58854" y2="50185"/>
                        <a14:foregroundMark x1="58854" y1="50185" x2="60677" y2="50278"/>
                        <a14:foregroundMark x1="60677" y1="50278" x2="59062" y2="47407"/>
                        <a14:foregroundMark x1="59062" y1="47407" x2="55417" y2="45741"/>
                        <a14:foregroundMark x1="55417" y1="45741" x2="40573" y2="46852"/>
                        <a14:foregroundMark x1="40573" y1="46852" x2="39583" y2="46481"/>
                        <a14:foregroundMark x1="36146" y1="47685" x2="41354" y2="54907"/>
                        <a14:foregroundMark x1="41354" y1="54907" x2="43542" y2="54537"/>
                        <a14:foregroundMark x1="43542" y1="54537" x2="47917" y2="51574"/>
                        <a14:foregroundMark x1="47917" y1="51574" x2="53438" y2="50926"/>
                        <a14:foregroundMark x1="53438" y1="50926" x2="58594" y2="52037"/>
                        <a14:foregroundMark x1="58594" y1="52037" x2="62917" y2="50833"/>
                        <a14:foregroundMark x1="62917" y1="50833" x2="63646" y2="47685"/>
                        <a14:foregroundMark x1="63646" y1="47685" x2="61875" y2="45926"/>
                        <a14:foregroundMark x1="61875" y1="45926" x2="59688" y2="46111"/>
                        <a14:foregroundMark x1="36198" y1="47963" x2="40260" y2="52130"/>
                        <a14:foregroundMark x1="40260" y1="52130" x2="42500" y2="52593"/>
                        <a14:foregroundMark x1="42500" y1="52593" x2="44583" y2="51852"/>
                        <a14:foregroundMark x1="44583" y1="51852" x2="52344" y2="53148"/>
                        <a14:foregroundMark x1="52344" y1="53148" x2="62865" y2="51204"/>
                        <a14:foregroundMark x1="62865" y1="51204" x2="64583" y2="50000"/>
                        <a14:foregroundMark x1="64583" y1="50000" x2="63177" y2="47407"/>
                        <a14:foregroundMark x1="63177" y1="47407" x2="45260" y2="46667"/>
                        <a14:foregroundMark x1="41563" y1="49074" x2="39688" y2="49259"/>
                        <a14:foregroundMark x1="39688" y1="49259" x2="39427" y2="52593"/>
                        <a14:foregroundMark x1="39427" y1="52593" x2="41250" y2="52593"/>
                        <a14:foregroundMark x1="41250" y1="52593" x2="43229" y2="52315"/>
                        <a14:foregroundMark x1="43229" y1="52315" x2="42656" y2="49074"/>
                        <a14:foregroundMark x1="42656" y1="49074" x2="40885" y2="49259"/>
                        <a14:foregroundMark x1="55156" y1="41574" x2="55156" y2="41574"/>
                        <a14:foregroundMark x1="54740" y1="36296" x2="53125" y2="38148"/>
                        <a14:foregroundMark x1="53125" y1="38148" x2="52708" y2="42037"/>
                        <a14:foregroundMark x1="52708" y1="42037" x2="54479" y2="43148"/>
                        <a14:foregroundMark x1="54479" y1="43148" x2="62031" y2="40741"/>
                        <a14:foregroundMark x1="62031" y1="40741" x2="63281" y2="36389"/>
                        <a14:foregroundMark x1="63281" y1="36389" x2="62448" y2="32315"/>
                        <a14:foregroundMark x1="62448" y1="32315" x2="59792" y2="29907"/>
                        <a14:foregroundMark x1="59792" y1="29907" x2="55885" y2="29259"/>
                        <a14:foregroundMark x1="55885" y1="29259" x2="53802" y2="32407"/>
                        <a14:foregroundMark x1="53802" y1="32407" x2="53073" y2="35185"/>
                        <a14:foregroundMark x1="49427" y1="26481" x2="55677" y2="28704"/>
                        <a14:foregroundMark x1="55677" y1="28704" x2="63490" y2="25741"/>
                        <a14:foregroundMark x1="63490" y1="25741" x2="65104" y2="27315"/>
                        <a14:foregroundMark x1="65104" y1="27315" x2="62135" y2="43241"/>
                        <a14:foregroundMark x1="62135" y1="43241" x2="58229" y2="45556"/>
                        <a14:foregroundMark x1="58229" y1="45556" x2="50625" y2="44907"/>
                        <a14:foregroundMark x1="50625" y1="44907" x2="48698" y2="43519"/>
                        <a14:foregroundMark x1="48698" y1="43519" x2="47813" y2="40648"/>
                        <a14:foregroundMark x1="47813" y1="40648" x2="47813" y2="37407"/>
                        <a14:foregroundMark x1="47813" y1="37407" x2="49219" y2="30741"/>
                        <a14:foregroundMark x1="49219" y1="30741" x2="49375" y2="26574"/>
                      </a14:backgroundRemoval>
                    </a14:imgEffect>
                  </a14:imgLayer>
                </a14:imgProps>
              </a:ext>
            </a:extLst>
          </a:blip>
          <a:srcRect l="49211" t="25529" r="35790" b="54986"/>
          <a:stretch/>
        </p:blipFill>
        <p:spPr>
          <a:xfrm>
            <a:off x="861687" y="3091143"/>
            <a:ext cx="3479426" cy="2542621"/>
          </a:xfrm>
          <a:prstGeom prst="rect">
            <a:avLst/>
          </a:prstGeom>
        </p:spPr>
      </p:pic>
      <p:pic>
        <p:nvPicPr>
          <p:cNvPr id="6" name="Imagem 5">
            <a:extLst>
              <a:ext uri="{FF2B5EF4-FFF2-40B4-BE49-F238E27FC236}">
                <a16:creationId xmlns:a16="http://schemas.microsoft.com/office/drawing/2014/main" xmlns="" id="{0E011C6E-6ED8-3A65-947C-1BE7054DE6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93" b="52315" l="38021" r="65104">
                        <a14:foregroundMark x1="45729" y1="32222" x2="45729" y2="32222"/>
                        <a14:foregroundMark x1="62396" y1="37500" x2="62396" y2="37500"/>
                        <a14:foregroundMark x1="63542" y1="28426" x2="63542" y2="28426"/>
                        <a14:foregroundMark x1="45521" y1="20185" x2="45521" y2="20185"/>
                        <a14:foregroundMark x1="45469" y1="20185" x2="45469" y2="20185"/>
                        <a14:foregroundMark x1="45469" y1="20185" x2="45469" y2="20185"/>
                        <a14:foregroundMark x1="38802" y1="13241" x2="34688" y2="13519"/>
                        <a14:foregroundMark x1="34688" y1="13519" x2="33646" y2="16759"/>
                        <a14:foregroundMark x1="33646" y1="16759" x2="37031" y2="39722"/>
                        <a14:foregroundMark x1="37031" y1="39722" x2="43281" y2="46574"/>
                        <a14:foregroundMark x1="43281" y1="46574" x2="44792" y2="44630"/>
                        <a14:foregroundMark x1="44792" y1="44630" x2="47135" y2="44259"/>
                        <a14:foregroundMark x1="47135" y1="44259" x2="49271" y2="33981"/>
                        <a14:foregroundMark x1="49271" y1="33981" x2="49688" y2="29630"/>
                        <a14:foregroundMark x1="49688" y1="29630" x2="48854" y2="22778"/>
                        <a14:foregroundMark x1="48854" y1="22778" x2="49167" y2="19167"/>
                        <a14:foregroundMark x1="49167" y1="19167" x2="48594" y2="12130"/>
                        <a14:foregroundMark x1="48594" y1="12130" x2="47031" y2="10185"/>
                        <a14:foregroundMark x1="47031" y1="10185" x2="38021" y2="13333"/>
                        <a14:foregroundMark x1="39115" y1="46204" x2="37292" y2="46944"/>
                        <a14:foregroundMark x1="37292" y1="46944" x2="36667" y2="50370"/>
                        <a14:foregroundMark x1="36667" y1="50370" x2="38438" y2="52130"/>
                        <a14:foregroundMark x1="38438" y1="52130" x2="49844" y2="50741"/>
                        <a14:foregroundMark x1="49844" y1="50741" x2="54323" y2="51389"/>
                        <a14:foregroundMark x1="54323" y1="51389" x2="58854" y2="50185"/>
                        <a14:foregroundMark x1="58854" y1="50185" x2="60677" y2="50278"/>
                        <a14:foregroundMark x1="60677" y1="50278" x2="59062" y2="47407"/>
                        <a14:foregroundMark x1="59062" y1="47407" x2="55417" y2="45741"/>
                        <a14:foregroundMark x1="55417" y1="45741" x2="40573" y2="46852"/>
                        <a14:foregroundMark x1="40573" y1="46852" x2="39583" y2="46481"/>
                        <a14:foregroundMark x1="36146" y1="47685" x2="41354" y2="54907"/>
                        <a14:foregroundMark x1="41354" y1="54907" x2="43542" y2="54537"/>
                        <a14:foregroundMark x1="43542" y1="54537" x2="47917" y2="51574"/>
                        <a14:foregroundMark x1="47917" y1="51574" x2="53438" y2="50926"/>
                        <a14:foregroundMark x1="53438" y1="50926" x2="58594" y2="52037"/>
                        <a14:foregroundMark x1="58594" y1="52037" x2="62917" y2="50833"/>
                        <a14:foregroundMark x1="62917" y1="50833" x2="63646" y2="47685"/>
                        <a14:foregroundMark x1="63646" y1="47685" x2="61875" y2="45926"/>
                        <a14:foregroundMark x1="61875" y1="45926" x2="59688" y2="46111"/>
                        <a14:foregroundMark x1="36198" y1="47963" x2="40260" y2="52130"/>
                        <a14:foregroundMark x1="40260" y1="52130" x2="42500" y2="52593"/>
                        <a14:foregroundMark x1="42500" y1="52593" x2="44583" y2="51852"/>
                        <a14:foregroundMark x1="44583" y1="51852" x2="52344" y2="53148"/>
                        <a14:foregroundMark x1="52344" y1="53148" x2="62865" y2="51204"/>
                        <a14:foregroundMark x1="62865" y1="51204" x2="64583" y2="50000"/>
                        <a14:foregroundMark x1="64583" y1="50000" x2="63177" y2="47407"/>
                        <a14:foregroundMark x1="63177" y1="47407" x2="45260" y2="46667"/>
                        <a14:foregroundMark x1="41563" y1="49074" x2="39688" y2="49259"/>
                        <a14:foregroundMark x1="39688" y1="49259" x2="39427" y2="52593"/>
                        <a14:foregroundMark x1="39427" y1="52593" x2="41250" y2="52593"/>
                        <a14:foregroundMark x1="41250" y1="52593" x2="43229" y2="52315"/>
                        <a14:foregroundMark x1="43229" y1="52315" x2="42656" y2="49074"/>
                        <a14:foregroundMark x1="42656" y1="49074" x2="40885" y2="49259"/>
                        <a14:foregroundMark x1="55156" y1="41574" x2="55156" y2="41574"/>
                        <a14:foregroundMark x1="54740" y1="36296" x2="53125" y2="38148"/>
                        <a14:foregroundMark x1="53125" y1="38148" x2="52708" y2="42037"/>
                        <a14:foregroundMark x1="52708" y1="42037" x2="54479" y2="43148"/>
                        <a14:foregroundMark x1="54479" y1="43148" x2="62031" y2="40741"/>
                        <a14:foregroundMark x1="62031" y1="40741" x2="63281" y2="36389"/>
                        <a14:foregroundMark x1="63281" y1="36389" x2="62448" y2="32315"/>
                        <a14:foregroundMark x1="62448" y1="32315" x2="59792" y2="29907"/>
                        <a14:foregroundMark x1="59792" y1="29907" x2="55885" y2="29259"/>
                        <a14:foregroundMark x1="55885" y1="29259" x2="53802" y2="32407"/>
                        <a14:foregroundMark x1="53802" y1="32407" x2="53073" y2="35185"/>
                        <a14:foregroundMark x1="49427" y1="26481" x2="55677" y2="28704"/>
                        <a14:foregroundMark x1="55677" y1="28704" x2="63490" y2="25741"/>
                        <a14:foregroundMark x1="63490" y1="25741" x2="65104" y2="27315"/>
                        <a14:foregroundMark x1="65104" y1="27315" x2="62135" y2="43241"/>
                        <a14:foregroundMark x1="62135" y1="43241" x2="58229" y2="45556"/>
                        <a14:foregroundMark x1="58229" y1="45556" x2="50625" y2="44907"/>
                        <a14:foregroundMark x1="50625" y1="44907" x2="48698" y2="43519"/>
                        <a14:foregroundMark x1="48698" y1="43519" x2="47813" y2="40648"/>
                        <a14:foregroundMark x1="47813" y1="40648" x2="47813" y2="37407"/>
                        <a14:foregroundMark x1="47813" y1="37407" x2="49219" y2="30741"/>
                        <a14:foregroundMark x1="49219" y1="30741" x2="49375" y2="26574"/>
                      </a14:backgroundRemoval>
                    </a14:imgEffect>
                  </a14:imgLayer>
                </a14:imgProps>
              </a:ext>
            </a:extLst>
          </a:blip>
          <a:srcRect l="35893" t="12731" r="50982" b="53953"/>
          <a:stretch/>
        </p:blipFill>
        <p:spPr>
          <a:xfrm>
            <a:off x="4216676" y="2382292"/>
            <a:ext cx="2675110" cy="3819632"/>
          </a:xfrm>
          <a:prstGeom prst="rect">
            <a:avLst/>
          </a:prstGeom>
        </p:spPr>
      </p:pic>
    </p:spTree>
    <p:extLst>
      <p:ext uri="{BB962C8B-B14F-4D97-AF65-F5344CB8AC3E}">
        <p14:creationId xmlns:p14="http://schemas.microsoft.com/office/powerpoint/2010/main" val="267767033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1589119" y="41610"/>
            <a:ext cx="4519828" cy="6347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200">
                <a:solidFill>
                  <a:srgbClr val="FFFFFF"/>
                </a:solidFill>
                <a:latin typeface="Tekton Pro Bold"/>
                <a:ea typeface="Tekton Pro Bold"/>
                <a:cs typeface="Tekton Pro Bold"/>
                <a:sym typeface="Tekton Pro Bold"/>
              </a:defRPr>
            </a:lvl1pPr>
          </a:lstStyle>
          <a:p>
            <a:r>
              <a:rPr lang="pt-BR" sz="3656" dirty="0"/>
              <a:t>MANEJO DA GESTAÇÃO</a:t>
            </a:r>
            <a:endParaRPr sz="3656" dirty="0"/>
          </a:p>
        </p:txBody>
      </p:sp>
      <p:sp>
        <p:nvSpPr>
          <p:cNvPr id="4" name="Shape 155"/>
          <p:cNvSpPr>
            <a:spLocks noGrp="1"/>
          </p:cNvSpPr>
          <p:nvPr>
            <p:ph type="body" idx="1"/>
          </p:nvPr>
        </p:nvSpPr>
        <p:spPr>
          <a:xfrm>
            <a:off x="1015574" y="988065"/>
            <a:ext cx="8711214" cy="4100812"/>
          </a:xfrm>
          <a:prstGeom prst="rect">
            <a:avLst/>
          </a:prstGeom>
        </p:spPr>
        <p:txBody>
          <a:bodyPr>
            <a:normAutofit lnSpcReduction="10000"/>
          </a:bodyPr>
          <a:lstStyle/>
          <a:p>
            <a:pPr marL="625055" indent="-401821">
              <a:defRPr sz="3400"/>
            </a:pPr>
            <a:r>
              <a:rPr lang="pt-BR" dirty="0">
                <a:solidFill>
                  <a:schemeClr val="tx1"/>
                </a:solidFill>
              </a:rPr>
              <a:t>Cariótipo fetal</a:t>
            </a:r>
          </a:p>
          <a:p>
            <a:pPr marL="937583" lvl="1" indent="-401821">
              <a:defRPr sz="3400"/>
            </a:pPr>
            <a:r>
              <a:rPr lang="pt-BR" dirty="0">
                <a:solidFill>
                  <a:schemeClr val="tx1"/>
                </a:solidFill>
              </a:rPr>
              <a:t>2 – 16% associado à </a:t>
            </a:r>
            <a:r>
              <a:rPr lang="pt-BR" dirty="0" err="1">
                <a:solidFill>
                  <a:schemeClr val="tx1"/>
                </a:solidFill>
              </a:rPr>
              <a:t>cromossomopatias</a:t>
            </a:r>
            <a:r>
              <a:rPr lang="pt-BR" dirty="0">
                <a:solidFill>
                  <a:schemeClr val="tx1"/>
                </a:solidFill>
              </a:rPr>
              <a:t> e </a:t>
            </a:r>
            <a:r>
              <a:rPr lang="pt-BR" dirty="0" err="1">
                <a:solidFill>
                  <a:schemeClr val="tx1"/>
                </a:solidFill>
              </a:rPr>
              <a:t>sd</a:t>
            </a:r>
            <a:r>
              <a:rPr lang="pt-BR" dirty="0">
                <a:solidFill>
                  <a:schemeClr val="tx1"/>
                </a:solidFill>
              </a:rPr>
              <a:t>. gênicas</a:t>
            </a:r>
          </a:p>
          <a:p>
            <a:pPr marL="625055" indent="-401821">
              <a:defRPr sz="3400"/>
            </a:pPr>
            <a:r>
              <a:rPr lang="pt-BR" dirty="0">
                <a:solidFill>
                  <a:schemeClr val="tx1"/>
                </a:solidFill>
              </a:rPr>
              <a:t>Definir prognóstico, manejo e intervenção.</a:t>
            </a:r>
          </a:p>
          <a:p>
            <a:pPr marL="625055" indent="-401821">
              <a:defRPr sz="3400"/>
            </a:pPr>
            <a:r>
              <a:rPr lang="pt-BR" dirty="0">
                <a:solidFill>
                  <a:schemeClr val="tx1"/>
                </a:solidFill>
              </a:rPr>
              <a:t>Discutir prognóstico com a família – equipe multidisciplinar.</a:t>
            </a:r>
          </a:p>
          <a:p>
            <a:pPr marL="625055" indent="-401821">
              <a:defRPr sz="3400"/>
            </a:pPr>
            <a:r>
              <a:rPr lang="pt-BR" dirty="0">
                <a:solidFill>
                  <a:schemeClr val="tx1"/>
                </a:solidFill>
              </a:rPr>
              <a:t>Discutir necessidade cirúrgica fetal/neonatal.</a:t>
            </a:r>
          </a:p>
        </p:txBody>
      </p:sp>
      <p:sp>
        <p:nvSpPr>
          <p:cNvPr id="8" name="Retângulo 7">
            <a:extLst>
              <a:ext uri="{FF2B5EF4-FFF2-40B4-BE49-F238E27FC236}">
                <a16:creationId xmlns:a16="http://schemas.microsoft.com/office/drawing/2014/main" xmlns="" id="{31D18B2E-13A1-CB48-BA3E-8571DBC9E70F}"/>
              </a:ext>
            </a:extLst>
          </p:cNvPr>
          <p:cNvSpPr/>
          <p:nvPr/>
        </p:nvSpPr>
        <p:spPr>
          <a:xfrm>
            <a:off x="9488775" y="5276538"/>
            <a:ext cx="2548328" cy="1581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hape 156">
            <a:extLst>
              <a:ext uri="{FF2B5EF4-FFF2-40B4-BE49-F238E27FC236}">
                <a16:creationId xmlns:a16="http://schemas.microsoft.com/office/drawing/2014/main" xmlns="" id="{19318A4C-82EF-0246-91E7-35F530FAB55D}"/>
              </a:ext>
            </a:extLst>
          </p:cNvPr>
          <p:cNvSpPr/>
          <p:nvPr/>
        </p:nvSpPr>
        <p:spPr>
          <a:xfrm>
            <a:off x="310978" y="6201924"/>
            <a:ext cx="10556891" cy="2669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a:lstStyle>
          <a:p>
            <a:r>
              <a:rPr lang="pt-BR" sz="1266" dirty="0"/>
              <a:t>Bianchi, DW; </a:t>
            </a:r>
            <a:r>
              <a:rPr lang="pt-BR" sz="1266" dirty="0" err="1"/>
              <a:t>Crombleholme</a:t>
            </a:r>
            <a:r>
              <a:rPr lang="pt-BR" sz="1266" dirty="0"/>
              <a:t>, TM; D´</a:t>
            </a:r>
            <a:r>
              <a:rPr lang="pt-BR" sz="1266" dirty="0" err="1"/>
              <a:t>Alton</a:t>
            </a:r>
            <a:r>
              <a:rPr lang="pt-BR" sz="1266" dirty="0"/>
              <a:t>, ME; Malone, FD. </a:t>
            </a:r>
            <a:r>
              <a:rPr lang="pt-BR" sz="1266" dirty="0" err="1"/>
              <a:t>Fetology</a:t>
            </a:r>
            <a:r>
              <a:rPr lang="pt-BR" sz="1266" dirty="0"/>
              <a:t>, </a:t>
            </a:r>
            <a:r>
              <a:rPr lang="pt-BR" sz="1266" dirty="0" err="1"/>
              <a:t>Diagnosis</a:t>
            </a:r>
            <a:r>
              <a:rPr lang="pt-BR" sz="1266" dirty="0"/>
              <a:t> </a:t>
            </a:r>
            <a:r>
              <a:rPr lang="pt-BR" sz="1266" dirty="0" err="1"/>
              <a:t>and</a:t>
            </a:r>
            <a:r>
              <a:rPr lang="pt-BR" sz="1266" dirty="0"/>
              <a:t> Management </a:t>
            </a:r>
            <a:r>
              <a:rPr lang="pt-BR" sz="1266" dirty="0" err="1"/>
              <a:t>of</a:t>
            </a:r>
            <a:r>
              <a:rPr lang="pt-BR" sz="1266" dirty="0"/>
              <a:t> </a:t>
            </a:r>
            <a:r>
              <a:rPr lang="pt-BR" sz="1266" dirty="0" err="1"/>
              <a:t>the</a:t>
            </a:r>
            <a:r>
              <a:rPr lang="pt-BR" sz="1266" dirty="0"/>
              <a:t> Fetal </a:t>
            </a:r>
            <a:r>
              <a:rPr lang="pt-BR" sz="1266" dirty="0" err="1"/>
              <a:t>Patient</a:t>
            </a:r>
            <a:r>
              <a:rPr lang="pt-BR" sz="1266" dirty="0"/>
              <a:t>. 2 ed. Mc </a:t>
            </a:r>
            <a:r>
              <a:rPr lang="pt-BR" sz="1266" dirty="0" err="1"/>
              <a:t>Graw</a:t>
            </a:r>
            <a:r>
              <a:rPr lang="pt-BR" sz="1266" dirty="0"/>
              <a:t> Hill, 2010. p. 151-165</a:t>
            </a:r>
            <a:endParaRPr sz="1266" dirty="0"/>
          </a:p>
        </p:txBody>
      </p:sp>
    </p:spTree>
    <p:extLst>
      <p:ext uri="{BB962C8B-B14F-4D97-AF65-F5344CB8AC3E}">
        <p14:creationId xmlns:p14="http://schemas.microsoft.com/office/powerpoint/2010/main" val="138662886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p:nvPr/>
        </p:nvSpPr>
        <p:spPr>
          <a:xfrm>
            <a:off x="1589119" y="41610"/>
            <a:ext cx="4867231" cy="6347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5200">
                <a:solidFill>
                  <a:srgbClr val="FFFFFF"/>
                </a:solidFill>
                <a:latin typeface="Tekton Pro Bold"/>
                <a:ea typeface="Tekton Pro Bold"/>
                <a:cs typeface="Tekton Pro Bold"/>
                <a:sym typeface="Tekton Pro Bold"/>
              </a:defRPr>
            </a:lvl1pPr>
          </a:lstStyle>
          <a:p>
            <a:r>
              <a:rPr lang="pt-BR" sz="3656" dirty="0"/>
              <a:t>CIRURGIA NO PÓS-NATAL</a:t>
            </a:r>
            <a:endParaRPr sz="3656" dirty="0"/>
          </a:p>
        </p:txBody>
      </p:sp>
      <p:sp>
        <p:nvSpPr>
          <p:cNvPr id="4" name="Shape 155"/>
          <p:cNvSpPr>
            <a:spLocks noGrp="1"/>
          </p:cNvSpPr>
          <p:nvPr>
            <p:ph type="body" idx="1"/>
          </p:nvPr>
        </p:nvSpPr>
        <p:spPr>
          <a:xfrm>
            <a:off x="216271" y="1301142"/>
            <a:ext cx="6724175" cy="4448401"/>
          </a:xfrm>
          <a:prstGeom prst="rect">
            <a:avLst/>
          </a:prstGeom>
        </p:spPr>
        <p:txBody>
          <a:bodyPr/>
          <a:lstStyle/>
          <a:p>
            <a:pPr marL="625055" indent="-401821">
              <a:defRPr sz="3400"/>
            </a:pPr>
            <a:r>
              <a:rPr lang="pt-BR" dirty="0">
                <a:solidFill>
                  <a:schemeClr val="tx1"/>
                </a:solidFill>
              </a:rPr>
              <a:t>Entre 24-72h de vida</a:t>
            </a:r>
          </a:p>
          <a:p>
            <a:pPr marL="625055" indent="-401821">
              <a:defRPr sz="3400"/>
            </a:pPr>
            <a:r>
              <a:rPr lang="pt-BR" dirty="0">
                <a:solidFill>
                  <a:schemeClr val="tx1"/>
                </a:solidFill>
              </a:rPr>
              <a:t>Mortalidade próxima de 0%</a:t>
            </a:r>
          </a:p>
          <a:p>
            <a:pPr marL="625055" indent="-401821">
              <a:defRPr sz="3400"/>
            </a:pPr>
            <a:r>
              <a:rPr lang="pt-BR" dirty="0">
                <a:solidFill>
                  <a:schemeClr val="tx1"/>
                </a:solidFill>
              </a:rPr>
              <a:t>80% desenvolve hidrocefalia- Necessidade de shunt</a:t>
            </a:r>
          </a:p>
          <a:p>
            <a:pPr marL="625055" indent="-401821">
              <a:defRPr sz="3400"/>
            </a:pPr>
            <a:endParaRPr lang="pt-BR" dirty="0">
              <a:solidFill>
                <a:schemeClr val="tx1"/>
              </a:solidFill>
            </a:endParaRPr>
          </a:p>
        </p:txBody>
      </p:sp>
      <p:pic>
        <p:nvPicPr>
          <p:cNvPr id="1026" name="Picture 2" descr="cerebro spinal fluid pathway"/>
          <p:cNvPicPr>
            <a:picLocks noChangeAspect="1" noChangeArrowheads="1"/>
          </p:cNvPicPr>
          <p:nvPr/>
        </p:nvPicPr>
        <p:blipFill rotWithShape="1">
          <a:blip r:embed="rId3">
            <a:extLst>
              <a:ext uri="{28A0092B-C50C-407E-A947-70E740481C1C}">
                <a14:useLocalDpi xmlns:a14="http://schemas.microsoft.com/office/drawing/2010/main" val="0"/>
              </a:ext>
            </a:extLst>
          </a:blip>
          <a:srcRect b="11890"/>
          <a:stretch/>
        </p:blipFill>
        <p:spPr bwMode="auto">
          <a:xfrm>
            <a:off x="7266437" y="1122083"/>
            <a:ext cx="3104980" cy="363099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xmlns="" id="{B66C63B3-A448-5044-B583-393DBDD2315C}"/>
              </a:ext>
            </a:extLst>
          </p:cNvPr>
          <p:cNvSpPr/>
          <p:nvPr/>
        </p:nvSpPr>
        <p:spPr>
          <a:xfrm>
            <a:off x="9488775" y="5276538"/>
            <a:ext cx="2548328" cy="1581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3771690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Choice xmlns="" xmlns:p14="http://schemas.microsoft.com/office/powerpoint/2010/main" Requires="p14">
      <p:transition spd="slow">
        <p14:prism dir="d"/>
      </p:transition>
    </mc:Choice>
    <mc:Fallback xmlns="" xmlns:p14="http://schemas.microsoft.com/office/powerpoint/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20D74AE-B2A2-524E-8007-365626B3D3A4}"/>
              </a:ext>
            </a:extLst>
          </p:cNvPr>
          <p:cNvSpPr>
            <a:spLocks noGrp="1"/>
          </p:cNvSpPr>
          <p:nvPr>
            <p:ph type="title"/>
          </p:nvPr>
        </p:nvSpPr>
        <p:spPr/>
        <p:txBody>
          <a:bodyPr/>
          <a:lstStyle/>
          <a:p>
            <a:r>
              <a:rPr lang="pt-BR" dirty="0">
                <a:solidFill>
                  <a:srgbClr val="0070C0"/>
                </a:solidFill>
              </a:rPr>
              <a:t>MMC – RACIONAL TTO INTRA-ÚTERO</a:t>
            </a:r>
          </a:p>
        </p:txBody>
      </p:sp>
      <p:sp>
        <p:nvSpPr>
          <p:cNvPr id="3" name="Espaço Reservado para Conteúdo 2">
            <a:extLst>
              <a:ext uri="{FF2B5EF4-FFF2-40B4-BE49-F238E27FC236}">
                <a16:creationId xmlns:a16="http://schemas.microsoft.com/office/drawing/2014/main" xmlns="" id="{32997958-2A23-6041-BDB9-8B62CB3E7343}"/>
              </a:ext>
            </a:extLst>
          </p:cNvPr>
          <p:cNvSpPr>
            <a:spLocks noGrp="1"/>
          </p:cNvSpPr>
          <p:nvPr>
            <p:ph idx="1"/>
          </p:nvPr>
        </p:nvSpPr>
        <p:spPr/>
        <p:txBody>
          <a:bodyPr/>
          <a:lstStyle/>
          <a:p>
            <a:r>
              <a:rPr lang="pt-BR" dirty="0"/>
              <a:t>Condição progressiva </a:t>
            </a:r>
            <a:r>
              <a:rPr lang="pt-BR" dirty="0" err="1"/>
              <a:t>intra-útero</a:t>
            </a:r>
            <a:endParaRPr lang="pt-BR" dirty="0"/>
          </a:p>
          <a:p>
            <a:r>
              <a:rPr lang="pt-BR" dirty="0"/>
              <a:t>“</a:t>
            </a:r>
            <a:r>
              <a:rPr lang="pt-BR" dirty="0" err="1"/>
              <a:t>two</a:t>
            </a:r>
            <a:r>
              <a:rPr lang="pt-BR" dirty="0"/>
              <a:t> hit </a:t>
            </a:r>
            <a:r>
              <a:rPr lang="pt-BR" dirty="0" err="1"/>
              <a:t>hypothesis</a:t>
            </a:r>
            <a:r>
              <a:rPr lang="pt-BR" dirty="0"/>
              <a:t>”</a:t>
            </a:r>
          </a:p>
          <a:p>
            <a:pPr lvl="1"/>
            <a:r>
              <a:rPr lang="pt-BR" dirty="0"/>
              <a:t>Defeito </a:t>
            </a:r>
            <a:r>
              <a:rPr lang="pt-BR" dirty="0" err="1"/>
              <a:t>neurulação</a:t>
            </a:r>
            <a:endParaRPr lang="pt-BR" dirty="0"/>
          </a:p>
          <a:p>
            <a:pPr lvl="1"/>
            <a:r>
              <a:rPr lang="pt-BR" dirty="0"/>
              <a:t>Exposição ao líquido amniótico e malformação de Arnold </a:t>
            </a:r>
            <a:r>
              <a:rPr lang="pt-BR" dirty="0" err="1"/>
              <a:t>Chiari</a:t>
            </a:r>
            <a:r>
              <a:rPr lang="pt-BR" dirty="0"/>
              <a:t> tipo II -  descida do cerebelo e tronco cerebral, aumento do diâmetro do </a:t>
            </a:r>
            <a:r>
              <a:rPr lang="pt-BR" dirty="0" err="1"/>
              <a:t>Foramen</a:t>
            </a:r>
            <a:r>
              <a:rPr lang="pt-BR" dirty="0"/>
              <a:t> Magnum e um espessamento da fossa posterior do crânio.</a:t>
            </a:r>
          </a:p>
        </p:txBody>
      </p:sp>
      <p:pic>
        <p:nvPicPr>
          <p:cNvPr id="4" name="Imagem 3">
            <a:extLst>
              <a:ext uri="{FF2B5EF4-FFF2-40B4-BE49-F238E27FC236}">
                <a16:creationId xmlns:a16="http://schemas.microsoft.com/office/drawing/2014/main" xmlns="" id="{FC3030C6-9B68-1F40-9193-56CEABE6AF38}"/>
              </a:ext>
            </a:extLst>
          </p:cNvPr>
          <p:cNvPicPr>
            <a:picLocks noChangeAspect="1"/>
          </p:cNvPicPr>
          <p:nvPr/>
        </p:nvPicPr>
        <p:blipFill>
          <a:blip r:embed="rId2"/>
          <a:stretch>
            <a:fillRect/>
          </a:stretch>
        </p:blipFill>
        <p:spPr>
          <a:xfrm>
            <a:off x="4203700" y="4494617"/>
            <a:ext cx="3784600" cy="2146300"/>
          </a:xfrm>
          <a:prstGeom prst="rect">
            <a:avLst/>
          </a:prstGeom>
          <a:ln>
            <a:solidFill>
              <a:schemeClr val="tx1"/>
            </a:solidFill>
          </a:ln>
        </p:spPr>
      </p:pic>
    </p:spTree>
    <p:extLst>
      <p:ext uri="{BB962C8B-B14F-4D97-AF65-F5344CB8AC3E}">
        <p14:creationId xmlns:p14="http://schemas.microsoft.com/office/powerpoint/2010/main" val="118361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20D74AE-B2A2-524E-8007-365626B3D3A4}"/>
              </a:ext>
            </a:extLst>
          </p:cNvPr>
          <p:cNvSpPr>
            <a:spLocks noGrp="1"/>
          </p:cNvSpPr>
          <p:nvPr>
            <p:ph type="title"/>
          </p:nvPr>
        </p:nvSpPr>
        <p:spPr/>
        <p:txBody>
          <a:bodyPr/>
          <a:lstStyle/>
          <a:p>
            <a:r>
              <a:rPr lang="pt-BR" dirty="0">
                <a:solidFill>
                  <a:srgbClr val="0070C0"/>
                </a:solidFill>
              </a:rPr>
              <a:t>MMC – RACIONAL TTO INTRA-ÚTERO</a:t>
            </a:r>
          </a:p>
        </p:txBody>
      </p:sp>
      <p:sp>
        <p:nvSpPr>
          <p:cNvPr id="3" name="Espaço Reservado para Conteúdo 2">
            <a:extLst>
              <a:ext uri="{FF2B5EF4-FFF2-40B4-BE49-F238E27FC236}">
                <a16:creationId xmlns:a16="http://schemas.microsoft.com/office/drawing/2014/main" xmlns="" id="{32997958-2A23-6041-BDB9-8B62CB3E7343}"/>
              </a:ext>
            </a:extLst>
          </p:cNvPr>
          <p:cNvSpPr>
            <a:spLocks noGrp="1"/>
          </p:cNvSpPr>
          <p:nvPr>
            <p:ph idx="1"/>
          </p:nvPr>
        </p:nvSpPr>
        <p:spPr/>
        <p:txBody>
          <a:bodyPr/>
          <a:lstStyle/>
          <a:p>
            <a:r>
              <a:rPr lang="pt-BR" dirty="0"/>
              <a:t>Condição progressiva </a:t>
            </a:r>
            <a:r>
              <a:rPr lang="pt-BR" dirty="0" err="1"/>
              <a:t>intra-útero</a:t>
            </a:r>
            <a:endParaRPr lang="pt-BR" dirty="0"/>
          </a:p>
          <a:p>
            <a:r>
              <a:rPr lang="pt-BR" dirty="0"/>
              <a:t>“</a:t>
            </a:r>
            <a:r>
              <a:rPr lang="pt-BR" dirty="0" err="1"/>
              <a:t>two</a:t>
            </a:r>
            <a:r>
              <a:rPr lang="pt-BR" dirty="0"/>
              <a:t> hit </a:t>
            </a:r>
            <a:r>
              <a:rPr lang="pt-BR" dirty="0" err="1"/>
              <a:t>hypothesis</a:t>
            </a:r>
            <a:r>
              <a:rPr lang="pt-BR" dirty="0"/>
              <a:t>”</a:t>
            </a:r>
          </a:p>
          <a:p>
            <a:pPr lvl="1"/>
            <a:r>
              <a:rPr lang="pt-BR" dirty="0"/>
              <a:t>Defeito </a:t>
            </a:r>
            <a:r>
              <a:rPr lang="pt-BR" dirty="0" err="1"/>
              <a:t>neurulação</a:t>
            </a:r>
            <a:endParaRPr lang="pt-BR" dirty="0"/>
          </a:p>
          <a:p>
            <a:pPr lvl="1"/>
            <a:r>
              <a:rPr lang="pt-BR" dirty="0"/>
              <a:t>Exposição ao líquido amniótico e malformação de Arnold </a:t>
            </a:r>
            <a:r>
              <a:rPr lang="pt-BR" dirty="0" err="1"/>
              <a:t>Chiari</a:t>
            </a:r>
            <a:r>
              <a:rPr lang="pt-BR" dirty="0"/>
              <a:t> tipo II -  descida do cerebelo e tronco cerebral, aumento do diâmetro do </a:t>
            </a:r>
            <a:r>
              <a:rPr lang="pt-BR" dirty="0" err="1"/>
              <a:t>Foramen</a:t>
            </a:r>
            <a:r>
              <a:rPr lang="pt-BR" dirty="0"/>
              <a:t> Magnum e um espessamento da fossa posterior do crânio.</a:t>
            </a:r>
          </a:p>
        </p:txBody>
      </p:sp>
      <p:pic>
        <p:nvPicPr>
          <p:cNvPr id="4" name="Imagem 3">
            <a:extLst>
              <a:ext uri="{FF2B5EF4-FFF2-40B4-BE49-F238E27FC236}">
                <a16:creationId xmlns:a16="http://schemas.microsoft.com/office/drawing/2014/main" xmlns="" id="{FC3030C6-9B68-1F40-9193-56CEABE6AF38}"/>
              </a:ext>
            </a:extLst>
          </p:cNvPr>
          <p:cNvPicPr>
            <a:picLocks noChangeAspect="1"/>
          </p:cNvPicPr>
          <p:nvPr/>
        </p:nvPicPr>
        <p:blipFill>
          <a:blip r:embed="rId2"/>
          <a:stretch>
            <a:fillRect/>
          </a:stretch>
        </p:blipFill>
        <p:spPr>
          <a:xfrm>
            <a:off x="4203700" y="4494617"/>
            <a:ext cx="3784600" cy="2146300"/>
          </a:xfrm>
          <a:prstGeom prst="rect">
            <a:avLst/>
          </a:prstGeom>
          <a:ln>
            <a:solidFill>
              <a:schemeClr val="tx1"/>
            </a:solidFill>
          </a:ln>
        </p:spPr>
      </p:pic>
      <p:sp>
        <p:nvSpPr>
          <p:cNvPr id="5" name="Retângulo 4">
            <a:extLst>
              <a:ext uri="{FF2B5EF4-FFF2-40B4-BE49-F238E27FC236}">
                <a16:creationId xmlns:a16="http://schemas.microsoft.com/office/drawing/2014/main" xmlns="" id="{440CF59A-A364-AF42-B4CE-0F4CBC8957EE}"/>
              </a:ext>
            </a:extLst>
          </p:cNvPr>
          <p:cNvSpPr/>
          <p:nvPr/>
        </p:nvSpPr>
        <p:spPr>
          <a:xfrm>
            <a:off x="1144291" y="3202783"/>
            <a:ext cx="9903417" cy="11568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57600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20D74AE-B2A2-524E-8007-365626B3D3A4}"/>
              </a:ext>
            </a:extLst>
          </p:cNvPr>
          <p:cNvSpPr>
            <a:spLocks noGrp="1"/>
          </p:cNvSpPr>
          <p:nvPr>
            <p:ph type="title"/>
          </p:nvPr>
        </p:nvSpPr>
        <p:spPr/>
        <p:txBody>
          <a:bodyPr/>
          <a:lstStyle/>
          <a:p>
            <a:r>
              <a:rPr lang="pt-BR" dirty="0">
                <a:solidFill>
                  <a:srgbClr val="0070C0"/>
                </a:solidFill>
              </a:rPr>
              <a:t>MMC – RACIONAL TTO INTRA-ÚTERO</a:t>
            </a:r>
          </a:p>
        </p:txBody>
      </p:sp>
      <p:sp>
        <p:nvSpPr>
          <p:cNvPr id="3" name="Espaço Reservado para Conteúdo 2">
            <a:extLst>
              <a:ext uri="{FF2B5EF4-FFF2-40B4-BE49-F238E27FC236}">
                <a16:creationId xmlns:a16="http://schemas.microsoft.com/office/drawing/2014/main" xmlns="" id="{32997958-2A23-6041-BDB9-8B62CB3E7343}"/>
              </a:ext>
            </a:extLst>
          </p:cNvPr>
          <p:cNvSpPr>
            <a:spLocks noGrp="1"/>
          </p:cNvSpPr>
          <p:nvPr>
            <p:ph idx="1"/>
          </p:nvPr>
        </p:nvSpPr>
        <p:spPr/>
        <p:txBody>
          <a:bodyPr/>
          <a:lstStyle/>
          <a:p>
            <a:r>
              <a:rPr lang="pt-BR" dirty="0"/>
              <a:t>Condição progressiva </a:t>
            </a:r>
            <a:r>
              <a:rPr lang="pt-BR" dirty="0" err="1"/>
              <a:t>intra-útero</a:t>
            </a:r>
            <a:endParaRPr lang="pt-BR" dirty="0"/>
          </a:p>
          <a:p>
            <a:r>
              <a:rPr lang="pt-BR" dirty="0"/>
              <a:t>“</a:t>
            </a:r>
            <a:r>
              <a:rPr lang="pt-BR" dirty="0" err="1"/>
              <a:t>two</a:t>
            </a:r>
            <a:r>
              <a:rPr lang="pt-BR" dirty="0"/>
              <a:t> hit </a:t>
            </a:r>
            <a:r>
              <a:rPr lang="pt-BR" dirty="0" err="1"/>
              <a:t>hypothesis</a:t>
            </a:r>
            <a:r>
              <a:rPr lang="pt-BR" dirty="0"/>
              <a:t>”</a:t>
            </a:r>
          </a:p>
          <a:p>
            <a:pPr lvl="1"/>
            <a:r>
              <a:rPr lang="pt-BR" dirty="0"/>
              <a:t>Defeito </a:t>
            </a:r>
            <a:r>
              <a:rPr lang="pt-BR" dirty="0" err="1"/>
              <a:t>neurulação</a:t>
            </a:r>
            <a:endParaRPr lang="pt-BR" dirty="0"/>
          </a:p>
          <a:p>
            <a:pPr lvl="1"/>
            <a:r>
              <a:rPr lang="pt-BR" dirty="0"/>
              <a:t>Exposição ao líquido amniótico e malformação de Arnold </a:t>
            </a:r>
            <a:r>
              <a:rPr lang="pt-BR" dirty="0" err="1"/>
              <a:t>Chiari</a:t>
            </a:r>
            <a:r>
              <a:rPr lang="pt-BR" dirty="0"/>
              <a:t> tipo II -  descida do cerebelo e tronco cerebral, aumento do diâmetro do </a:t>
            </a:r>
            <a:r>
              <a:rPr lang="pt-BR" dirty="0" err="1"/>
              <a:t>Foramen</a:t>
            </a:r>
            <a:r>
              <a:rPr lang="pt-BR" dirty="0"/>
              <a:t> Magnum e um espessamento da fossa posterior do crânio.</a:t>
            </a:r>
          </a:p>
        </p:txBody>
      </p:sp>
      <p:pic>
        <p:nvPicPr>
          <p:cNvPr id="4" name="Imagem 3">
            <a:extLst>
              <a:ext uri="{FF2B5EF4-FFF2-40B4-BE49-F238E27FC236}">
                <a16:creationId xmlns:a16="http://schemas.microsoft.com/office/drawing/2014/main" xmlns="" id="{FC3030C6-9B68-1F40-9193-56CEABE6AF38}"/>
              </a:ext>
            </a:extLst>
          </p:cNvPr>
          <p:cNvPicPr>
            <a:picLocks noChangeAspect="1"/>
          </p:cNvPicPr>
          <p:nvPr/>
        </p:nvPicPr>
        <p:blipFill>
          <a:blip r:embed="rId2"/>
          <a:stretch>
            <a:fillRect/>
          </a:stretch>
        </p:blipFill>
        <p:spPr>
          <a:xfrm>
            <a:off x="4203700" y="4494617"/>
            <a:ext cx="3784600" cy="2146300"/>
          </a:xfrm>
          <a:prstGeom prst="rect">
            <a:avLst/>
          </a:prstGeom>
          <a:ln>
            <a:solidFill>
              <a:schemeClr val="tx1"/>
            </a:solidFill>
          </a:ln>
        </p:spPr>
      </p:pic>
      <p:sp>
        <p:nvSpPr>
          <p:cNvPr id="5" name="Retângulo 4">
            <a:extLst>
              <a:ext uri="{FF2B5EF4-FFF2-40B4-BE49-F238E27FC236}">
                <a16:creationId xmlns:a16="http://schemas.microsoft.com/office/drawing/2014/main" xmlns="" id="{440CF59A-A364-AF42-B4CE-0F4CBC8957EE}"/>
              </a:ext>
            </a:extLst>
          </p:cNvPr>
          <p:cNvSpPr/>
          <p:nvPr/>
        </p:nvSpPr>
        <p:spPr>
          <a:xfrm>
            <a:off x="1144291" y="3202783"/>
            <a:ext cx="9903417" cy="11568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xmlns="" id="{17000F9D-1BF1-0347-9EAE-418892727B89}"/>
              </a:ext>
            </a:extLst>
          </p:cNvPr>
          <p:cNvSpPr txBox="1"/>
          <p:nvPr/>
        </p:nvSpPr>
        <p:spPr>
          <a:xfrm>
            <a:off x="2342181" y="3304177"/>
            <a:ext cx="6974238" cy="954107"/>
          </a:xfrm>
          <a:prstGeom prst="rect">
            <a:avLst/>
          </a:prstGeom>
          <a:solidFill>
            <a:schemeClr val="bg1"/>
          </a:solidFill>
        </p:spPr>
        <p:txBody>
          <a:bodyPr wrap="square" rtlCol="0">
            <a:spAutoFit/>
          </a:bodyPr>
          <a:lstStyle/>
          <a:p>
            <a:pPr algn="ctr"/>
            <a:r>
              <a:rPr lang="pt-BR" sz="2800" dirty="0"/>
              <a:t>CIRURGIA FETAL: PODEM DE PARALISAR OU REVERTER A HISTÓRIA NATURAL</a:t>
            </a:r>
          </a:p>
        </p:txBody>
      </p:sp>
    </p:spTree>
    <p:extLst>
      <p:ext uri="{BB962C8B-B14F-4D97-AF65-F5344CB8AC3E}">
        <p14:creationId xmlns:p14="http://schemas.microsoft.com/office/powerpoint/2010/main" val="1315104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54F448CE-F27D-47F1-9757-766220414949}"/>
              </a:ext>
            </a:extLst>
          </p:cNvPr>
          <p:cNvPicPr>
            <a:picLocks noChangeAspect="1"/>
          </p:cNvPicPr>
          <p:nvPr/>
        </p:nvPicPr>
        <p:blipFill>
          <a:blip r:embed="rId2"/>
          <a:stretch>
            <a:fillRect/>
          </a:stretch>
        </p:blipFill>
        <p:spPr>
          <a:xfrm>
            <a:off x="437356" y="348345"/>
            <a:ext cx="11319215" cy="6244433"/>
          </a:xfrm>
          <a:prstGeom prst="rect">
            <a:avLst/>
          </a:prstGeom>
        </p:spPr>
      </p:pic>
    </p:spTree>
    <p:extLst>
      <p:ext uri="{BB962C8B-B14F-4D97-AF65-F5344CB8AC3E}">
        <p14:creationId xmlns:p14="http://schemas.microsoft.com/office/powerpoint/2010/main" val="230963534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2442</TotalTime>
  <Words>824</Words>
  <Application>Microsoft Office PowerPoint</Application>
  <PresentationFormat>Widescreen</PresentationFormat>
  <Paragraphs>106</Paragraphs>
  <Slides>27</Slides>
  <Notes>5</Notes>
  <HiddenSlides>0</HiddenSlides>
  <MMClips>1</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27</vt:i4>
      </vt:variant>
    </vt:vector>
  </HeadingPairs>
  <TitlesOfParts>
    <vt:vector size="35" baseType="lpstr">
      <vt:lpstr>Arial</vt:lpstr>
      <vt:lpstr>Calibri</vt:lpstr>
      <vt:lpstr>Calibri Light</vt:lpstr>
      <vt:lpstr>Gill Sans</vt:lpstr>
      <vt:lpstr>Montserrat Black</vt:lpstr>
      <vt:lpstr>Tekton Pro Bold</vt:lpstr>
      <vt:lpstr>Tema do Office</vt:lpstr>
      <vt:lpstr>1_White</vt:lpstr>
      <vt:lpstr>Tratamento intrauterino da mielomeningocele</vt:lpstr>
      <vt:lpstr>MIELOMENINGOCELE</vt:lpstr>
      <vt:lpstr>Apresentação do PowerPoint</vt:lpstr>
      <vt:lpstr>Apresentação do PowerPoint</vt:lpstr>
      <vt:lpstr>Apresentação do PowerPoint</vt:lpstr>
      <vt:lpstr>MMC – RACIONAL TTO INTRA-ÚTERO</vt:lpstr>
      <vt:lpstr>MMC – RACIONAL TTO INTRA-ÚTERO</vt:lpstr>
      <vt:lpstr>MMC – RACIONAL TTO INTRA-ÚTERO</vt:lpstr>
      <vt:lpstr>Apresentação do PowerPoint</vt:lpstr>
      <vt:lpstr>IFMSS e critérios para cirurgia fetal</vt:lpstr>
      <vt:lpstr>Apresentação do PowerPoint</vt:lpstr>
      <vt:lpstr>E no Brasil...</vt:lpstr>
      <vt:lpstr>MMC - ESTUDO MOMS</vt:lpstr>
      <vt:lpstr>ESTUDO MOMS</vt:lpstr>
      <vt:lpstr>ESTUDO MOMS</vt:lpstr>
      <vt:lpstr>Apresentação do PowerPoint</vt:lpstr>
      <vt:lpstr>MMC - ESTUDO MOMS</vt:lpstr>
      <vt:lpstr>MMC - ESTUDO MOMS</vt:lpstr>
      <vt:lpstr>ESTUDO MOMS - REPRODUTIBILIDADE</vt:lpstr>
      <vt:lpstr>MOMS - PROGNÓSTICO MATERNO</vt:lpstr>
      <vt:lpstr>Apresentação do PowerPoint</vt:lpstr>
      <vt:lpstr>MMC - ABORDAGENS MENOS INVASIVAS</vt:lpstr>
      <vt:lpstr>Apresentação do PowerPoint</vt:lpstr>
      <vt:lpstr>CIRURGIA FETAL – LONGO PRAZO</vt:lpstr>
      <vt:lpstr>CIRURGIA FETAL – LONGO PRAZO</vt:lpstr>
      <vt:lpstr>POT correção intrauterina de MMC </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Cirurgia Fetal para o Cirurgião pediatra no Brasil- desafios e perspectivas</dc:title>
  <dc:creator>Andre</dc:creator>
  <cp:lastModifiedBy>Marcia Andrea Renno Silva Negreiros</cp:lastModifiedBy>
  <cp:revision>89</cp:revision>
  <dcterms:created xsi:type="dcterms:W3CDTF">2017-08-22T17:07:22Z</dcterms:created>
  <dcterms:modified xsi:type="dcterms:W3CDTF">2024-04-19T12:20:17Z</dcterms:modified>
</cp:coreProperties>
</file>