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  <p:sldMasterId id="2147483654" r:id="rId2"/>
  </p:sldMasterIdLst>
  <p:notesMasterIdLst>
    <p:notesMasterId r:id="rId17"/>
  </p:notesMasterIdLst>
  <p:sldIdLst>
    <p:sldId id="256" r:id="rId3"/>
    <p:sldId id="289" r:id="rId4"/>
    <p:sldId id="296" r:id="rId5"/>
    <p:sldId id="297" r:id="rId6"/>
    <p:sldId id="292" r:id="rId7"/>
    <p:sldId id="298" r:id="rId8"/>
    <p:sldId id="295" r:id="rId9"/>
    <p:sldId id="294" r:id="rId10"/>
    <p:sldId id="544" r:id="rId11"/>
    <p:sldId id="347" r:id="rId12"/>
    <p:sldId id="348" r:id="rId13"/>
    <p:sldId id="349" r:id="rId14"/>
    <p:sldId id="291" r:id="rId15"/>
    <p:sldId id="285" r:id="rId16"/>
  </p:sldIdLst>
  <p:sldSz cx="12192000" cy="6858000"/>
  <p:notesSz cx="9926638" cy="6797675"/>
  <p:embeddedFontLs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kRaNt+GvTL3Q6IZsYLzguy34J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0"/>
    <a:srgbClr val="18113C"/>
    <a:srgbClr val="130D39"/>
    <a:srgbClr val="B3E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4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799" y="0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574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3655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616CFF8D-A680-1D7E-70A2-2DF21727C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32906279-F657-063D-B20E-1E7DBDC544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180D03B7-E4DA-E622-8C35-A856002812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0150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4FCDEF57-75F6-F1E2-10E6-FB50A2E0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7320E8CC-900A-5C1B-0AD1-E4178FC4FB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596687D9-225F-B602-2567-ABE845A6C5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8214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4C24F528-2FBD-F10A-119E-C4E260AD1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B1EAAE61-63DD-9D2D-F403-A37BEE67D5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0CF36A99-56C7-7330-BC6A-9F0C79DAF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6432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3" name="Google Shape;32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1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279FFAB0-2405-8D01-8A7D-9ABFD269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D41D9110-17E3-8F89-8CD5-A1B6CE213D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AD96DA7F-4CF9-2848-80CF-79FEB2383C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7829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4A0E6520-6435-CF8B-0804-AE972311D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77E5D4CD-C8AE-46C0-F6DE-3B64D387E1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AB8D663A-230A-53C8-AC94-DE16F78B7F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92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F5AE2CAF-FC27-C615-656C-88C164CE1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2C3C073A-DF7E-E5B4-9792-D11E3BC397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F2C9BE8B-F56C-9199-E4F6-068F560A6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930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2DCB03EF-F2B7-7C27-9AAA-23F57503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38DD93C4-A9FB-0D7A-E7F6-1F7431A04A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C7B76F69-3D91-5D7A-0A36-D4AFDE7DD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166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9655905A-052E-C654-229C-525650CAC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24FB19C4-8DFF-02CE-D19F-E1FFF71DF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8B476CD6-B9C7-A8E0-96A6-988421159B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2880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9129D6D8-4F36-7595-EDBB-CADEB374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59692C17-B3A1-2FBE-298A-92EB375974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47A2454D-67F3-B301-E0F3-0959A377AC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854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xmlns="" id="{2B15E394-C98B-F597-F668-ED9F0B4B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6:notes">
            <a:extLst>
              <a:ext uri="{FF2B5EF4-FFF2-40B4-BE49-F238E27FC236}">
                <a16:creationId xmlns:a16="http://schemas.microsoft.com/office/drawing/2014/main" xmlns="" id="{67F12366-6BC3-88BE-7020-53077CDE6D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6835" y="2400370"/>
            <a:ext cx="11494679" cy="22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" name="Google Shape;155;p56:notes">
            <a:extLst>
              <a:ext uri="{FF2B5EF4-FFF2-40B4-BE49-F238E27FC236}">
                <a16:creationId xmlns:a16="http://schemas.microsoft.com/office/drawing/2014/main" xmlns="" id="{AB31C7CB-5A86-DDDF-0B4D-DFA6F59AE9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497513" y="377825"/>
            <a:ext cx="3373437" cy="1897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821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>
          <a:extLst>
            <a:ext uri="{FF2B5EF4-FFF2-40B4-BE49-F238E27FC236}">
              <a16:creationId xmlns:a16="http://schemas.microsoft.com/office/drawing/2014/main" xmlns="" id="{5BBC6080-80EF-F1B5-2B62-6EA2567B6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>
            <a:extLst>
              <a:ext uri="{FF2B5EF4-FFF2-40B4-BE49-F238E27FC236}">
                <a16:creationId xmlns:a16="http://schemas.microsoft.com/office/drawing/2014/main" xmlns="" id="{B8AB4856-C650-5754-7908-0EB4E9663F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57838" y="423863"/>
            <a:ext cx="3768725" cy="2120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1:notes">
            <a:extLst>
              <a:ext uri="{FF2B5EF4-FFF2-40B4-BE49-F238E27FC236}">
                <a16:creationId xmlns:a16="http://schemas.microsoft.com/office/drawing/2014/main" xmlns="" id="{7C221C78-FC1A-2C63-C6CA-B46395BB54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88388" y="2686665"/>
            <a:ext cx="11907105" cy="254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164576" indent="0">
              <a:buClr>
                <a:schemeClr val="dk1"/>
              </a:buClr>
              <a:buSzPts val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75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352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62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59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3"/>
          <p:cNvSpPr txBox="1">
            <a:spLocks noGrp="1"/>
          </p:cNvSpPr>
          <p:nvPr>
            <p:ph type="ctrTitle"/>
          </p:nvPr>
        </p:nvSpPr>
        <p:spPr>
          <a:xfrm>
            <a:off x="467965" y="2235200"/>
            <a:ext cx="1125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4"/>
          <p:cNvSpPr txBox="1">
            <a:spLocks noGrp="1"/>
          </p:cNvSpPr>
          <p:nvPr>
            <p:ph type="title"/>
          </p:nvPr>
        </p:nvSpPr>
        <p:spPr>
          <a:xfrm>
            <a:off x="0" y="1"/>
            <a:ext cx="9229725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1"/>
          </p:nvPr>
        </p:nvSpPr>
        <p:spPr>
          <a:xfrm>
            <a:off x="471001" y="2043341"/>
            <a:ext cx="11250000" cy="453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Char char="-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Char char="»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7" descr="Logotip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8920" y="6043344"/>
            <a:ext cx="1387057" cy="6164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" descr="Casa em construçã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t="15200"/>
          <a:stretch>
            <a:fillRect/>
          </a:stretch>
        </p:blipFill>
        <p:spPr>
          <a:xfrm>
            <a:off x="0" y="0"/>
            <a:ext cx="12192001" cy="689258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"/>
          <p:cNvSpPr/>
          <p:nvPr/>
        </p:nvSpPr>
        <p:spPr>
          <a:xfrm>
            <a:off x="418715" y="574305"/>
            <a:ext cx="6137533" cy="1949440"/>
          </a:xfrm>
          <a:prstGeom prst="round2DiagRect">
            <a:avLst>
              <a:gd name="adj1" fmla="val 25897"/>
              <a:gd name="adj2" fmla="val 0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727015" y="818867"/>
            <a:ext cx="525316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Audiência Pública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400" i="0" u="none" strike="noStrike" cap="none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Senado Federal</a:t>
            </a:r>
            <a:endParaRPr sz="4400" i="0" u="none" strike="noStrike" cap="none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"/>
          <p:cNvSpPr/>
          <p:nvPr/>
        </p:nvSpPr>
        <p:spPr>
          <a:xfrm flipH="1">
            <a:off x="8540496" y="5852160"/>
            <a:ext cx="3649220" cy="1054716"/>
          </a:xfrm>
          <a:prstGeom prst="round1Rect">
            <a:avLst>
              <a:gd name="adj" fmla="val 33528"/>
            </a:avLst>
          </a:prstGeom>
          <a:solidFill>
            <a:srgbClr val="23A7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"/>
          <p:cNvSpPr txBox="1"/>
          <p:nvPr/>
        </p:nvSpPr>
        <p:spPr>
          <a:xfrm>
            <a:off x="8782357" y="5964040"/>
            <a:ext cx="30774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Brasília/DF,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</a:t>
            </a:r>
            <a:r>
              <a:rPr lang="pt-BR" sz="24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de </a:t>
            </a:r>
            <a:r>
              <a:rPr lang="pt-BR" sz="24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junho</a:t>
            </a:r>
            <a:r>
              <a:rPr lang="pt-BR" sz="24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de 2025</a:t>
            </a:r>
            <a:endParaRPr sz="24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8607" y="574304"/>
            <a:ext cx="2177589" cy="967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023DD3-F453-E6F2-FE3E-64ABF6877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84C298D-880A-D00B-EA83-1A475D1CBBFB}"/>
              </a:ext>
            </a:extLst>
          </p:cNvPr>
          <p:cNvSpPr/>
          <p:nvPr/>
        </p:nvSpPr>
        <p:spPr>
          <a:xfrm>
            <a:off x="0" y="2671387"/>
            <a:ext cx="12192000" cy="1962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Google Shape;214;g359d4909568_0_37">
            <a:extLst>
              <a:ext uri="{FF2B5EF4-FFF2-40B4-BE49-F238E27FC236}">
                <a16:creationId xmlns:a16="http://schemas.microsoft.com/office/drawing/2014/main" xmlns="" id="{EC95D2CC-FA39-2E5C-E58E-15D134974758}"/>
              </a:ext>
            </a:extLst>
          </p:cNvPr>
          <p:cNvSpPr/>
          <p:nvPr/>
        </p:nvSpPr>
        <p:spPr>
          <a:xfrm>
            <a:off x="313864" y="5927017"/>
            <a:ext cx="11628200" cy="740483"/>
          </a:xfrm>
          <a:prstGeom prst="round2DiagRect">
            <a:avLst>
              <a:gd name="adj1" fmla="val 13416"/>
              <a:gd name="adj2" fmla="val 0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FB0FBE6-A31F-E292-DFF4-3314A2EA4F4A}"/>
              </a:ext>
            </a:extLst>
          </p:cNvPr>
          <p:cNvSpPr txBox="1"/>
          <p:nvPr/>
        </p:nvSpPr>
        <p:spPr>
          <a:xfrm>
            <a:off x="1704493" y="2788990"/>
            <a:ext cx="878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9700"/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REPRESENTAÇÃO DA POPULAÇÃO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D3556E3-6EFF-4E6B-630B-390EADC36FA4}"/>
              </a:ext>
            </a:extLst>
          </p:cNvPr>
          <p:cNvSpPr txBox="1"/>
          <p:nvPr/>
        </p:nvSpPr>
        <p:spPr>
          <a:xfrm>
            <a:off x="2252261" y="777809"/>
            <a:ext cx="7687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9700"/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PERCENTUAL DE FILIADOS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9700"/>
              </a:solidFill>
              <a:effectLst/>
              <a:uLnTx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57479B2-BC88-4115-4F3F-EF3031166083}"/>
              </a:ext>
            </a:extLst>
          </p:cNvPr>
          <p:cNvSpPr txBox="1"/>
          <p:nvPr/>
        </p:nvSpPr>
        <p:spPr>
          <a:xfrm>
            <a:off x="1463817" y="6064840"/>
            <a:ext cx="885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BE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CNM –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BE00"/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61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BE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 e a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FNP –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45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FA660D4-0E4C-FD60-8311-332F8CC2174F}"/>
              </a:ext>
            </a:extLst>
          </p:cNvPr>
          <p:cNvSpPr txBox="1"/>
          <p:nvPr/>
        </p:nvSpPr>
        <p:spPr>
          <a:xfrm>
            <a:off x="3048000" y="2061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Comparativo CNM x FNP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49A78CDA-B5D9-3BB5-8EFE-6B11D49C9ABB}"/>
              </a:ext>
            </a:extLst>
          </p:cNvPr>
          <p:cNvSpPr txBox="1"/>
          <p:nvPr/>
        </p:nvSpPr>
        <p:spPr>
          <a:xfrm>
            <a:off x="806450" y="5421682"/>
            <a:ext cx="10579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9700"/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REPRESENTAÇÃO DO PIB DE CADA ENTIDADE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8A29EE3-18DF-294B-F15B-28D8FE899BBE}"/>
              </a:ext>
            </a:extLst>
          </p:cNvPr>
          <p:cNvSpPr txBox="1"/>
          <p:nvPr/>
        </p:nvSpPr>
        <p:spPr>
          <a:xfrm>
            <a:off x="593148" y="4720287"/>
            <a:ext cx="11219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Além da FNP possuir uma representatividade menor da população, aproximadamente um terço (1/3) está concentrada em 4 Municípios: São Paulo, Rio de Janeiro, Fortaleza, Salvador; e o DF.</a:t>
            </a:r>
            <a:endParaRPr kumimoji="0" lang="pt-BR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xmlns="" id="{BDED8A5C-D5D5-01F8-0A27-3C7CBEF6A1B8}"/>
              </a:ext>
            </a:extLst>
          </p:cNvPr>
          <p:cNvGraphicFramePr>
            <a:graphicFrameLocks noGrp="1"/>
          </p:cNvGraphicFramePr>
          <p:nvPr/>
        </p:nvGraphicFramePr>
        <p:xfrm>
          <a:off x="683130" y="1252174"/>
          <a:ext cx="10800000" cy="1291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xmlns="" val="3285485213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xmlns="" val="4098973975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xmlns="" val="268049008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</a:rPr>
                        <a:t>Faixa populacional</a:t>
                      </a:r>
                    </a:p>
                  </a:txBody>
                  <a:tcPr marL="0" marR="0" marT="36000" marB="36000" anchor="b">
                    <a:solidFill>
                      <a:srgbClr val="005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</a:rPr>
                        <a:t>Filiados CNM</a:t>
                      </a:r>
                    </a:p>
                  </a:txBody>
                  <a:tcPr marL="0" marR="0" marT="36000" marB="36000" anchor="b">
                    <a:solidFill>
                      <a:srgbClr val="005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</a:rPr>
                        <a:t>Filiados FNP</a:t>
                      </a:r>
                    </a:p>
                  </a:txBody>
                  <a:tcPr marL="0" marR="0" marT="36000" marB="36000" anchor="b">
                    <a:solidFill>
                      <a:srgbClr val="005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7217272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dirty="0">
                          <a:effectLst/>
                        </a:rPr>
                        <a:t>Acima de 80 mil hab.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dirty="0">
                          <a:effectLst/>
                        </a:rPr>
                        <a:t>334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dirty="0">
                          <a:effectLst/>
                        </a:rPr>
                        <a:t>125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94471907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800" dirty="0">
                          <a:effectLst/>
                        </a:rPr>
                        <a:t>Acima de 80 mil hab. (%)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dirty="0">
                          <a:effectLst/>
                        </a:rPr>
                        <a:t>79,70%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dirty="0">
                          <a:effectLst/>
                        </a:rPr>
                        <a:t>30%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79191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200" b="1" dirty="0">
                          <a:solidFill>
                            <a:srgbClr val="0051A0"/>
                          </a:solidFill>
                          <a:effectLst/>
                          <a:latin typeface="Arial Black" panose="020B0A04020102020204" pitchFamily="34" charset="0"/>
                        </a:rPr>
                        <a:t>Total dos Municípios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400" b="1" dirty="0">
                          <a:solidFill>
                            <a:srgbClr val="0051A0"/>
                          </a:solidFill>
                          <a:effectLst/>
                          <a:latin typeface="Arial Black" panose="020B0A04020102020204" pitchFamily="34" charset="0"/>
                        </a:rPr>
                        <a:t>93,8%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200" b="1" dirty="0">
                          <a:solidFill>
                            <a:srgbClr val="0051A0"/>
                          </a:solidFill>
                          <a:effectLst/>
                          <a:latin typeface="Arial Black" panose="020B0A04020102020204" pitchFamily="34" charset="0"/>
                        </a:rPr>
                        <a:t>2,6%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95521815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xmlns="" id="{B1EC3263-E5DA-C2B1-C8D2-41F713B75525}"/>
              </a:ext>
            </a:extLst>
          </p:cNvPr>
          <p:cNvGraphicFramePr>
            <a:graphicFrameLocks noGrp="1"/>
          </p:cNvGraphicFramePr>
          <p:nvPr/>
        </p:nvGraphicFramePr>
        <p:xfrm>
          <a:off x="683130" y="3283065"/>
          <a:ext cx="10800000" cy="12573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xmlns="" val="417584852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xmlns="" val="427528969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xmlns="" val="168148522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Faixa populacional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>
                    <a:solidFill>
                      <a:srgbClr val="0051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Filiados CNM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>
                    <a:solidFill>
                      <a:srgbClr val="0051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Filiados FNP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>
                    <a:solidFill>
                      <a:srgbClr val="005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0221359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u="none" strike="noStrike" dirty="0">
                          <a:effectLst/>
                        </a:rPr>
                        <a:t>Acima de 80 mil hab.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u="none" strike="noStrike" dirty="0">
                          <a:effectLst/>
                        </a:rPr>
                        <a:t>84,9 milhões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u="none" strike="noStrike" dirty="0">
                          <a:effectLst/>
                        </a:rPr>
                        <a:t>78,3 milhões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/>
                </a:tc>
                <a:extLst>
                  <a:ext uri="{0D108BD9-81ED-4DB2-BD59-A6C34878D82A}">
                    <a16:rowId xmlns:a16="http://schemas.microsoft.com/office/drawing/2014/main" xmlns="" val="3267403079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u="none" strike="noStrike" dirty="0">
                          <a:effectLst/>
                        </a:rPr>
                        <a:t>Acima de 80 mil hab.</a:t>
                      </a:r>
                      <a:r>
                        <a:rPr lang="pt-BR" sz="1800" dirty="0">
                          <a:effectLst/>
                        </a:rPr>
                        <a:t> (%)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u="none" strike="noStrike" dirty="0">
                          <a:effectLst/>
                        </a:rPr>
                        <a:t>64,7%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u="none" strike="noStrike" dirty="0">
                          <a:effectLst/>
                        </a:rPr>
                        <a:t>59,7%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0" marB="0" anchor="b"/>
                </a:tc>
                <a:extLst>
                  <a:ext uri="{0D108BD9-81ED-4DB2-BD59-A6C34878D82A}">
                    <a16:rowId xmlns:a16="http://schemas.microsoft.com/office/drawing/2014/main" xmlns="" val="6523190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solidFill>
                            <a:srgbClr val="0051A0"/>
                          </a:solidFill>
                          <a:effectLst/>
                          <a:latin typeface="Arial Black" panose="020B0A04020102020204" pitchFamily="34" charset="0"/>
                        </a:rPr>
                        <a:t>Total dos Municípios</a:t>
                      </a:r>
                      <a:endParaRPr lang="pt-BR" sz="2200" b="0" i="0" u="none" strike="noStrike" dirty="0">
                        <a:solidFill>
                          <a:srgbClr val="0051A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solidFill>
                            <a:srgbClr val="0051A0"/>
                          </a:solidFill>
                          <a:effectLst/>
                          <a:latin typeface="Arial Black" panose="020B0A04020102020204" pitchFamily="34" charset="0"/>
                        </a:rPr>
                        <a:t>76,0%</a:t>
                      </a:r>
                      <a:endParaRPr lang="pt-BR" sz="2400" b="0" i="0" u="none" strike="noStrike" dirty="0">
                        <a:solidFill>
                          <a:srgbClr val="0051A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u="none" strike="noStrike" dirty="0">
                          <a:solidFill>
                            <a:srgbClr val="0051A0"/>
                          </a:solidFill>
                          <a:effectLst/>
                          <a:latin typeface="Arial Black" panose="020B0A04020102020204" pitchFamily="34" charset="0"/>
                        </a:rPr>
                        <a:t>37,3%</a:t>
                      </a:r>
                      <a:endParaRPr lang="pt-BR" sz="2200" b="0" i="0" u="none" strike="noStrike" dirty="0">
                        <a:solidFill>
                          <a:srgbClr val="0051A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0" marB="0" anchor="b"/>
                </a:tc>
                <a:extLst>
                  <a:ext uri="{0D108BD9-81ED-4DB2-BD59-A6C34878D82A}">
                    <a16:rowId xmlns:a16="http://schemas.microsoft.com/office/drawing/2014/main" xmlns="" val="296647619"/>
                  </a:ext>
                </a:extLst>
              </a:tr>
            </a:tbl>
          </a:graphicData>
        </a:graphic>
      </p:graphicFrame>
      <p:pic>
        <p:nvPicPr>
          <p:cNvPr id="24" name="Imagem 23" descr="Logotipo&#10;&#10;O conteúdo gerado por IA pode estar incorreto.">
            <a:extLst>
              <a:ext uri="{FF2B5EF4-FFF2-40B4-BE49-F238E27FC236}">
                <a16:creationId xmlns:a16="http://schemas.microsoft.com/office/drawing/2014/main" xmlns="" id="{3475E1CC-E4CF-4EBA-FFDF-CDC1145B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720" y="121940"/>
            <a:ext cx="1507620" cy="66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5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4CBE96C1-27EA-00AB-5C2A-C5061634A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327F6A63-B09E-2D14-A1FD-328E73FB6D08}"/>
              </a:ext>
            </a:extLst>
          </p:cNvPr>
          <p:cNvSpPr/>
          <p:nvPr/>
        </p:nvSpPr>
        <p:spPr>
          <a:xfrm>
            <a:off x="314324" y="1285756"/>
            <a:ext cx="11563352" cy="4648124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2EB2D631-D25E-2FA3-C5A3-B501756458F3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Três caminhos possíveis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0B032184-792F-60B5-B46B-A4C09E26EABE}"/>
              </a:ext>
            </a:extLst>
          </p:cNvPr>
          <p:cNvSpPr/>
          <p:nvPr/>
        </p:nvSpPr>
        <p:spPr>
          <a:xfrm>
            <a:off x="457201" y="1498016"/>
            <a:ext cx="11133900" cy="4409008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Seguirmos o que está definido na Constituição, no PLP 108/2024 já aprovado na Câmara e na LC 214/2025;</a:t>
            </a:r>
            <a:endParaRPr lang="pt-BR" sz="2800" b="1" dirty="0">
              <a:solidFill>
                <a:schemeClr val="bg1"/>
              </a:solidFill>
              <a:latin typeface="+mj-lt"/>
            </a:endParaRP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Um Acordo entre as entidades para a formação de chapa conjunta na eleição dos 13 representantes;</a:t>
            </a: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Virada de mesa e postergação do funcionamento do CGIBS e da própria Reforma Tributária.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548E0A2C-78D0-AA8F-663A-36C3706D0D83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C792A591-9A30-2577-0599-3A3D486C79E2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9CABC9E8-FDD8-F1B4-3075-BD4BA59D50C0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D1E9C674-E1A7-B298-8E4D-2A83BFCA9EEC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1533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DF103E3E-41E2-23FF-5793-15497B360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5D34713E-89A9-5FB1-DBB9-CCB0F6642A56}"/>
              </a:ext>
            </a:extLst>
          </p:cNvPr>
          <p:cNvSpPr/>
          <p:nvPr/>
        </p:nvSpPr>
        <p:spPr>
          <a:xfrm>
            <a:off x="314324" y="1537444"/>
            <a:ext cx="11563352" cy="4422722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BEB6C88B-C39D-3F1A-0BB3-1DEC61926202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Posição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FE8464B7-65ED-0CB1-178A-DAA5E10BC466}"/>
              </a:ext>
            </a:extLst>
          </p:cNvPr>
          <p:cNvSpPr/>
          <p:nvPr/>
        </p:nvSpPr>
        <p:spPr>
          <a:xfrm>
            <a:off x="504063" y="1638028"/>
            <a:ext cx="10876725" cy="394563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Em caso de </a:t>
            </a:r>
            <a:r>
              <a:rPr lang="pt-BR" sz="2800" b="1" dirty="0">
                <a:solidFill>
                  <a:srgbClr val="FFC000"/>
                </a:solidFill>
              </a:rPr>
              <a:t>virada de mesa </a:t>
            </a:r>
            <a:r>
              <a:rPr lang="pt-BR" sz="2800" b="1" dirty="0">
                <a:solidFill>
                  <a:schemeClr val="bg1"/>
                </a:solidFill>
              </a:rPr>
              <a:t>a CNM irá até as últimas consequências para garantir o cumprimento da Constituição Federal e da Legislação em vigor</a:t>
            </a:r>
            <a:r>
              <a:rPr lang="pt-BR" sz="2800" b="1" dirty="0">
                <a:solidFill>
                  <a:schemeClr val="bg1"/>
                </a:solidFill>
                <a:latin typeface="+mj-lt"/>
              </a:rPr>
              <a:t>;</a:t>
            </a:r>
          </a:p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Essa posição foi retirada em Assembleia Geral durante a </a:t>
            </a:r>
            <a:r>
              <a:rPr lang="pt-BR" sz="2800" b="1" dirty="0">
                <a:solidFill>
                  <a:srgbClr val="FFC000"/>
                </a:solidFill>
                <a:latin typeface="+mj-lt"/>
              </a:rPr>
              <a:t>XXVI Marcha com mais de 15 mil participantes, sendo 4.000 Prefeitos</a:t>
            </a:r>
            <a:r>
              <a:rPr lang="pt-BR" sz="2800" b="1" dirty="0">
                <a:solidFill>
                  <a:schemeClr val="bg1"/>
                </a:solidFill>
                <a:latin typeface="+mj-lt"/>
              </a:rPr>
              <a:t>.</a:t>
            </a:r>
            <a:endParaRPr lang="pt-BR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89B8EEFC-BC31-0AB8-1B0A-9786A2FAAD62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B2EE7871-3D4E-F3AC-F86B-AFA4E24B1EF8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F866255E-1BA4-DEF5-6BEC-09561BCB0CDC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AA6741E1-D1F8-E82F-6A4C-8983049A053F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00643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88104192-CE76-3CCF-53AE-815E5C2B0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;p1">
            <a:extLst>
              <a:ext uri="{FF2B5EF4-FFF2-40B4-BE49-F238E27FC236}">
                <a16:creationId xmlns:a16="http://schemas.microsoft.com/office/drawing/2014/main" xmlns="" id="{A08EA17E-ED9E-AB91-F5FA-0E7D7E630AAA}"/>
              </a:ext>
            </a:extLst>
          </p:cNvPr>
          <p:cNvSpPr/>
          <p:nvPr/>
        </p:nvSpPr>
        <p:spPr>
          <a:xfrm>
            <a:off x="342901" y="1940659"/>
            <a:ext cx="11506198" cy="3605327"/>
          </a:xfrm>
          <a:prstGeom prst="round1Rect">
            <a:avLst>
              <a:gd name="adj" fmla="val 25578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936A3E19-008C-248D-5C5C-9E111B8D00B6}"/>
              </a:ext>
            </a:extLst>
          </p:cNvPr>
          <p:cNvSpPr txBox="1"/>
          <p:nvPr/>
        </p:nvSpPr>
        <p:spPr>
          <a:xfrm>
            <a:off x="600899" y="535743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Conclusão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CAAFAC5E-8837-B9E4-D6FA-1E9FC8B39C75}"/>
              </a:ext>
            </a:extLst>
          </p:cNvPr>
          <p:cNvSpPr/>
          <p:nvPr/>
        </p:nvSpPr>
        <p:spPr>
          <a:xfrm>
            <a:off x="781050" y="1924050"/>
            <a:ext cx="10520360" cy="346232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Queremos colocar o CGIBS e a Reforma Tributária de pé ou vamos modificar de forma casuística tudo o que já foi amplamente discutido com a sociedade?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30F98E55-D82C-F2D5-9DE5-71F3B9FCD9C3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5" name="Google Shape;157;p56">
              <a:extLst>
                <a:ext uri="{FF2B5EF4-FFF2-40B4-BE49-F238E27FC236}">
                  <a16:creationId xmlns:a16="http://schemas.microsoft.com/office/drawing/2014/main" xmlns="" id="{A9279D80-9972-6144-0595-FF2B34A48E32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8;p56">
              <a:extLst>
                <a:ext uri="{FF2B5EF4-FFF2-40B4-BE49-F238E27FC236}">
                  <a16:creationId xmlns:a16="http://schemas.microsoft.com/office/drawing/2014/main" xmlns="" id="{994C5EB2-7EC4-27BA-4ED5-D1BAF1945E1E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9;p56">
              <a:extLst>
                <a:ext uri="{FF2B5EF4-FFF2-40B4-BE49-F238E27FC236}">
                  <a16:creationId xmlns:a16="http://schemas.microsoft.com/office/drawing/2014/main" xmlns="" id="{C2669369-EF43-9113-4FFE-DF8E1228D571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5665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/>
          <p:nvPr/>
        </p:nvSpPr>
        <p:spPr>
          <a:xfrm>
            <a:off x="4457527" y="2521950"/>
            <a:ext cx="327694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Paulo Ziulkoski</a:t>
            </a:r>
            <a:br>
              <a:rPr lang="pt-BR" sz="25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pt-BR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Presidente da CNM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4"/>
          <p:cNvSpPr/>
          <p:nvPr/>
        </p:nvSpPr>
        <p:spPr>
          <a:xfrm>
            <a:off x="4287155" y="2360429"/>
            <a:ext cx="3617690" cy="233200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4287155" y="2360428"/>
            <a:ext cx="3617690" cy="1107875"/>
          </a:xfrm>
          <a:prstGeom prst="roundRect">
            <a:avLst>
              <a:gd name="adj" fmla="val 35803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7C400431-6A0D-653C-312E-A50FD7EFE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57527" y="3875561"/>
            <a:ext cx="3276945" cy="4096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382FBD8D-05FF-1FD6-E84E-6EB9771C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3A7755F9-EC7E-A27A-47C2-7D5032D8458E}"/>
              </a:ext>
            </a:extLst>
          </p:cNvPr>
          <p:cNvSpPr/>
          <p:nvPr/>
        </p:nvSpPr>
        <p:spPr>
          <a:xfrm>
            <a:off x="314324" y="1878416"/>
            <a:ext cx="11563352" cy="3767328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78233EF8-F1D6-BC4C-07E2-618867D4D889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Atuação da CNM na Reforma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EE3532DB-94C6-31D8-97A4-055471A6F0C9}"/>
              </a:ext>
            </a:extLst>
          </p:cNvPr>
          <p:cNvSpPr/>
          <p:nvPr/>
        </p:nvSpPr>
        <p:spPr>
          <a:xfrm>
            <a:off x="714375" y="1878416"/>
            <a:ext cx="10743057" cy="3767328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CNM sempre apoiou a Reforma Tributária Ampla;</a:t>
            </a:r>
          </a:p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A CNM </a:t>
            </a:r>
            <a:r>
              <a:rPr lang="pt-BR" sz="2800" b="1" dirty="0">
                <a:solidFill>
                  <a:srgbClr val="FFC000"/>
                </a:solidFill>
              </a:rPr>
              <a:t>nunca se posicionou na mídia contra a Reforma Tributária</a:t>
            </a:r>
            <a:r>
              <a:rPr lang="pt-BR" sz="2800" b="1" dirty="0">
                <a:solidFill>
                  <a:schemeClr val="bg1"/>
                </a:solidFill>
              </a:rPr>
              <a:t>;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08D549E4-96FF-EAD4-A319-F8BE58C29751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8381A1DF-1C1A-7C2D-8AAD-A878E8AE10AD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9936AFCB-09A4-7233-39AD-5357EDFCC028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49B4B45C-2A08-9766-D86E-0BEB1C1DA45A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76267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A04FC875-894D-71AD-81A8-DA7F131F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2B290B77-4E50-ACFB-8E1F-E4349100DA2A}"/>
              </a:ext>
            </a:extLst>
          </p:cNvPr>
          <p:cNvSpPr/>
          <p:nvPr/>
        </p:nvSpPr>
        <p:spPr>
          <a:xfrm>
            <a:off x="471486" y="1267064"/>
            <a:ext cx="11563352" cy="4619383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7F2CD937-35C6-E40A-E4F3-75B81573BBB4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Premissas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50F73B30-7355-1442-98C2-3D07926EA92A}"/>
              </a:ext>
            </a:extLst>
          </p:cNvPr>
          <p:cNvSpPr/>
          <p:nvPr/>
        </p:nvSpPr>
        <p:spPr>
          <a:xfrm>
            <a:off x="600899" y="1690238"/>
            <a:ext cx="10990201" cy="3314814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Defendemos o cumprimento da EC 132/2023, valorizando a </a:t>
            </a:r>
            <a:r>
              <a:rPr lang="pt-BR" sz="2800" b="1" dirty="0">
                <a:solidFill>
                  <a:srgbClr val="FFC000"/>
                </a:solidFill>
              </a:rPr>
              <a:t>escolha pelo conjunto dos Municípios</a:t>
            </a:r>
            <a:r>
              <a:rPr lang="pt-BR" sz="2800" b="1" dirty="0">
                <a:solidFill>
                  <a:schemeClr val="bg1"/>
                </a:solidFill>
              </a:rPr>
              <a:t>;</a:t>
            </a:r>
          </a:p>
          <a:p>
            <a:pPr marL="34290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Não são as entidades quem deve escolher</a:t>
            </a:r>
            <a:r>
              <a:rPr lang="pt-BR" sz="4000" b="1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90FA5ACD-1A3D-090F-EE18-1904990F3354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9E0D993F-D7E9-722B-731C-FC67F350496C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1345566B-1C57-D607-4BB1-10E1229E46F3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FE948DE3-29AB-885D-5CD4-173EFA947DA4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0023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C83BC0A4-DB61-FA7F-E09F-351D8F7FF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2BD725D0-304C-EEFB-F4D2-71D8F66BA51C}"/>
              </a:ext>
            </a:extLst>
          </p:cNvPr>
          <p:cNvSpPr/>
          <p:nvPr/>
        </p:nvSpPr>
        <p:spPr>
          <a:xfrm>
            <a:off x="314324" y="1545336"/>
            <a:ext cx="11563352" cy="4349113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2555C9BE-C8A5-A5E7-4598-C3E08DE269E0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Premissas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21560C25-DDB4-FF91-8D87-04C89B5FD3B4}"/>
              </a:ext>
            </a:extLst>
          </p:cNvPr>
          <p:cNvSpPr/>
          <p:nvPr/>
        </p:nvSpPr>
        <p:spPr>
          <a:xfrm>
            <a:off x="600899" y="1551728"/>
            <a:ext cx="10876725" cy="394563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Defendemos o cumprimento da LC 214/2025;</a:t>
            </a: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Nossa posição é pela </a:t>
            </a:r>
            <a:r>
              <a:rPr lang="pt-BR" sz="2800" b="1" dirty="0">
                <a:solidFill>
                  <a:srgbClr val="FFC000"/>
                </a:solidFill>
                <a:latin typeface="+mj-lt"/>
              </a:rPr>
              <a:t>continuidade do processo eleitoral em andamento </a:t>
            </a:r>
            <a:r>
              <a:rPr lang="pt-BR" sz="2800" b="1" dirty="0">
                <a:solidFill>
                  <a:schemeClr val="bg1"/>
                </a:solidFill>
                <a:latin typeface="+mj-lt"/>
              </a:rPr>
              <a:t>o que atende ao disposto na EC 132/2024 e na LC 214/2025.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D63AF91C-9068-8774-B86E-B25A2CEF4A0C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A5282005-57B6-AF00-C1AE-A3DE2B68F86D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11B69D14-86D4-54C9-0068-6281E2E4966D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A4A28D85-3E67-D7B7-8289-283F1C6CE70F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0858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500F76F1-7028-8D36-B86B-E006F57F2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FEC4796B-3667-1369-E192-544FA0215DB4}"/>
              </a:ext>
            </a:extLst>
          </p:cNvPr>
          <p:cNvSpPr/>
          <p:nvPr/>
        </p:nvSpPr>
        <p:spPr>
          <a:xfrm>
            <a:off x="314324" y="914267"/>
            <a:ext cx="11563352" cy="5044681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9B84EE95-EA71-F555-0CD0-F50857ECFCC4}"/>
              </a:ext>
            </a:extLst>
          </p:cNvPr>
          <p:cNvSpPr txBox="1"/>
          <p:nvPr/>
        </p:nvSpPr>
        <p:spPr>
          <a:xfrm>
            <a:off x="572323" y="198939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Premissas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238F85CB-EBD2-CC72-BB64-457BC744E539}"/>
              </a:ext>
            </a:extLst>
          </p:cNvPr>
          <p:cNvSpPr/>
          <p:nvPr/>
        </p:nvSpPr>
        <p:spPr>
          <a:xfrm>
            <a:off x="600899" y="1283115"/>
            <a:ext cx="10876725" cy="394563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Defendemos o PLP 108/2024 como aprovado na Câmara em relação às eleições para o Conselho Superior do CGIBS;</a:t>
            </a:r>
            <a:endParaRPr lang="pt-BR" sz="2800" b="1" dirty="0">
              <a:solidFill>
                <a:schemeClr val="bg1"/>
              </a:solidFill>
              <a:latin typeface="+mj-lt"/>
            </a:endParaRPr>
          </a:p>
          <a:p>
            <a:pPr marL="342900" marR="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CGIBS enquanto Entidade Técnica Operacional e não Política;</a:t>
            </a:r>
          </a:p>
          <a:p>
            <a:pPr marL="34290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 panose="020B0604020202020204" pitchFamily="34" charset="0"/>
              <a:buChar char="•"/>
            </a:pPr>
            <a:r>
              <a:rPr lang="pt-BR" sz="2800" b="1" i="0" u="none" strike="noStrike" cap="none" dirty="0">
                <a:solidFill>
                  <a:srgbClr val="FFC000"/>
                </a:solidFill>
                <a:latin typeface="+mj-lt"/>
                <a:ea typeface="Arial"/>
                <a:cs typeface="Arial"/>
                <a:sym typeface="Arial"/>
              </a:rPr>
              <a:t>Não concordamos </a:t>
            </a:r>
            <a:r>
              <a:rPr lang="pt-BR" sz="28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com posições que querem </a:t>
            </a:r>
            <a:r>
              <a:rPr lang="pt-BR" sz="2800" b="1" i="0" u="none" strike="noStrike" cap="none" dirty="0">
                <a:solidFill>
                  <a:srgbClr val="FFC000"/>
                </a:solidFill>
                <a:latin typeface="+mj-lt"/>
                <a:ea typeface="Arial"/>
                <a:cs typeface="Arial"/>
                <a:sym typeface="Arial"/>
              </a:rPr>
              <a:t>transformar o CGIBS em uma entidade política </a:t>
            </a:r>
            <a:r>
              <a:rPr lang="pt-BR" sz="28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retirando a possibilidade de indicação de técnicos das Administrações Tributárias.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CE969984-ADCC-BA90-9100-A7D09EC71A7C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BA18BF75-6D21-8051-88BC-5176721FC1B8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AB160FAA-A0AA-8DE0-D28B-35CB66A26340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535BDAE4-7AA3-3597-6815-C1265E38C2EB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7326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E529AE1C-C92D-E274-1077-08D807B3F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1FDAB1A3-6D14-8DDB-5A95-5CD2CE16F8D1}"/>
              </a:ext>
            </a:extLst>
          </p:cNvPr>
          <p:cNvSpPr/>
          <p:nvPr/>
        </p:nvSpPr>
        <p:spPr>
          <a:xfrm>
            <a:off x="314324" y="1414348"/>
            <a:ext cx="11563352" cy="4370832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EC009FB2-543F-4698-53C8-8EA98F8A0607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Premissas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723BB709-A6EF-0B4F-6E22-6E98F3F68080}"/>
              </a:ext>
            </a:extLst>
          </p:cNvPr>
          <p:cNvSpPr/>
          <p:nvPr/>
        </p:nvSpPr>
        <p:spPr>
          <a:xfrm>
            <a:off x="528063" y="1498016"/>
            <a:ext cx="10876725" cy="394563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O caráter técnico operacional do CGIBS está no primeiro artigo do PLP 108/2024</a:t>
            </a:r>
            <a:r>
              <a:rPr lang="pt-BR" sz="28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;</a:t>
            </a:r>
          </a:p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Queremos esse perfil mais enxuto e </a:t>
            </a:r>
            <a:r>
              <a:rPr lang="pt-BR" sz="2800" b="1" dirty="0">
                <a:solidFill>
                  <a:srgbClr val="FFC000"/>
                </a:solidFill>
                <a:latin typeface="+mj-lt"/>
              </a:rPr>
              <a:t>impedir que coloquem por terra</a:t>
            </a:r>
            <a:r>
              <a:rPr lang="pt-BR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800" b="1" dirty="0" smtClean="0">
                <a:solidFill>
                  <a:srgbClr val="FFC000"/>
                </a:solidFill>
                <a:latin typeface="+mj-lt"/>
              </a:rPr>
              <a:t>todo o </a:t>
            </a:r>
            <a:r>
              <a:rPr lang="pt-BR" sz="2800" b="1" smtClean="0">
                <a:solidFill>
                  <a:srgbClr val="FFC000"/>
                </a:solidFill>
                <a:latin typeface="+mj-lt"/>
              </a:rPr>
              <a:t>trabalho realizado.</a:t>
            </a:r>
            <a:endParaRPr lang="pt-BR" sz="28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00FFA7F4-FE2A-E746-0928-14B743E10E1D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FC1996EA-0B0E-95D1-6BD8-FF7B591B141D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7A9BFD7B-C40C-147B-EDCF-1ECB3CDA907F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123F16AB-0D57-428B-8F8F-C15556937BAD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5817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DA64531F-586D-3959-2601-5F6AA19E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900D43A2-780D-1A0C-09E4-3EA3458DB3FE}"/>
              </a:ext>
            </a:extLst>
          </p:cNvPr>
          <p:cNvSpPr/>
          <p:nvPr/>
        </p:nvSpPr>
        <p:spPr>
          <a:xfrm>
            <a:off x="314324" y="1485788"/>
            <a:ext cx="11563352" cy="4370832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CAFC0ED8-6F9C-8195-C85B-7F446A7DB861}"/>
              </a:ext>
            </a:extLst>
          </p:cNvPr>
          <p:cNvSpPr txBox="1"/>
          <p:nvPr/>
        </p:nvSpPr>
        <p:spPr>
          <a:xfrm>
            <a:off x="600899" y="398971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Premissas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7190445D-4488-4E9F-1327-26EB8765FAA5}"/>
              </a:ext>
            </a:extLst>
          </p:cNvPr>
          <p:cNvSpPr/>
          <p:nvPr/>
        </p:nvSpPr>
        <p:spPr>
          <a:xfrm>
            <a:off x="466344" y="1484758"/>
            <a:ext cx="11068017" cy="394563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+mj-lt"/>
              </a:rPr>
              <a:t>Houve ajustes </a:t>
            </a:r>
            <a:r>
              <a:rPr lang="pt-BR" sz="2800" b="1" dirty="0">
                <a:solidFill>
                  <a:schemeClr val="bg1"/>
                </a:solidFill>
                <a:latin typeface="+mj-lt"/>
              </a:rPr>
              <a:t>– quando da discussão da PEC 45/2019 – para que o então Conselho Federativo incorporasse uma atuação técnica operacional</a:t>
            </a:r>
            <a:r>
              <a:rPr lang="pt-BR" sz="28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;</a:t>
            </a:r>
          </a:p>
          <a:p>
            <a:pPr marL="342900" lvl="0" indent="-342900" algn="just" rtl="0">
              <a:spcBef>
                <a:spcPts val="18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j-lt"/>
              </a:rPr>
              <a:t>Isso deve continuar. Não podemos permitir uma politização dessa nova entidade.</a:t>
            </a:r>
            <a:endParaRPr lang="pt-BR" sz="28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E7C518C4-0662-60C8-DC7A-BC19C9C915C4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E0E4AA0C-0EB0-E1AA-9035-5525EB1AF6D0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055C8555-598D-9478-9239-42637DE45B82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DF57DB1F-D36E-3919-4E72-7AB5E19EA5F6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46834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xmlns="" id="{4FC3D196-2990-55B3-79F7-8B2F8BE0C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;p1">
            <a:extLst>
              <a:ext uri="{FF2B5EF4-FFF2-40B4-BE49-F238E27FC236}">
                <a16:creationId xmlns:a16="http://schemas.microsoft.com/office/drawing/2014/main" xmlns="" id="{8589AD30-FE64-4257-C5DB-21DF74FF0462}"/>
              </a:ext>
            </a:extLst>
          </p:cNvPr>
          <p:cNvSpPr/>
          <p:nvPr/>
        </p:nvSpPr>
        <p:spPr>
          <a:xfrm>
            <a:off x="314324" y="1171452"/>
            <a:ext cx="11563352" cy="4774428"/>
          </a:xfrm>
          <a:prstGeom prst="round1Rect">
            <a:avLst>
              <a:gd name="adj" fmla="val 19912"/>
            </a:avLst>
          </a:prstGeom>
          <a:solidFill>
            <a:srgbClr val="00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>
            <a:extLst>
              <a:ext uri="{FF2B5EF4-FFF2-40B4-BE49-F238E27FC236}">
                <a16:creationId xmlns:a16="http://schemas.microsoft.com/office/drawing/2014/main" xmlns="" id="{6762BAAE-0780-397E-2406-A685596FEDF1}"/>
              </a:ext>
            </a:extLst>
          </p:cNvPr>
          <p:cNvSpPr txBox="1"/>
          <p:nvPr/>
        </p:nvSpPr>
        <p:spPr>
          <a:xfrm>
            <a:off x="586611" y="241803"/>
            <a:ext cx="109902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51A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Premissas da CNM</a:t>
            </a:r>
            <a:endParaRPr sz="3600" dirty="0">
              <a:latin typeface="Arial Black" panose="020B0A04020102020204" pitchFamily="34" charset="0"/>
            </a:endParaRPr>
          </a:p>
        </p:txBody>
      </p:sp>
      <p:sp>
        <p:nvSpPr>
          <p:cNvPr id="161" name="Google Shape;161;p56">
            <a:extLst>
              <a:ext uri="{FF2B5EF4-FFF2-40B4-BE49-F238E27FC236}">
                <a16:creationId xmlns:a16="http://schemas.microsoft.com/office/drawing/2014/main" xmlns="" id="{6F904FFA-E6C3-2D8F-46C7-9DA72ECA5BC6}"/>
              </a:ext>
            </a:extLst>
          </p:cNvPr>
          <p:cNvSpPr/>
          <p:nvPr/>
        </p:nvSpPr>
        <p:spPr>
          <a:xfrm>
            <a:off x="494919" y="1380285"/>
            <a:ext cx="10876725" cy="3945636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Diferentemente dos Estados, onde cada um tem seu representante, a EC 132/2024 deixa claro que no caso dos Municípios a </a:t>
            </a:r>
            <a:r>
              <a:rPr lang="pt-BR" sz="2800" b="1" dirty="0">
                <a:solidFill>
                  <a:schemeClr val="bg1"/>
                </a:solidFill>
                <a:latin typeface="+mn-lt"/>
              </a:rPr>
              <a:t>representação é do conjunto dos Municípios e do Distrito Federal e não de cada ente individualmente</a:t>
            </a:r>
          </a:p>
          <a:p>
            <a:pPr marL="342900" lvl="0" indent="-342900" algn="just">
              <a:spcBef>
                <a:spcPts val="18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Logo, o representante não pode ser trocado pelo Prefeito(a)</a:t>
            </a:r>
            <a:r>
              <a:rPr lang="pt-BR" sz="2800" b="1" i="0" u="none" strike="noStrike" cap="none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;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AF64B57D-98A1-86EE-A9BC-793669C1ECF7}"/>
              </a:ext>
            </a:extLst>
          </p:cNvPr>
          <p:cNvGrpSpPr/>
          <p:nvPr/>
        </p:nvGrpSpPr>
        <p:grpSpPr>
          <a:xfrm>
            <a:off x="0" y="0"/>
            <a:ext cx="10908792" cy="91440"/>
            <a:chOff x="0" y="0"/>
            <a:chExt cx="10908792" cy="91440"/>
          </a:xfrm>
        </p:grpSpPr>
        <p:sp>
          <p:nvSpPr>
            <p:cNvPr id="4" name="Google Shape;157;p56">
              <a:extLst>
                <a:ext uri="{FF2B5EF4-FFF2-40B4-BE49-F238E27FC236}">
                  <a16:creationId xmlns:a16="http://schemas.microsoft.com/office/drawing/2014/main" xmlns="" id="{4AD4F366-47AB-54A6-B6F1-BC89E07AD3C8}"/>
                </a:ext>
              </a:extLst>
            </p:cNvPr>
            <p:cNvSpPr/>
            <p:nvPr/>
          </p:nvSpPr>
          <p:spPr>
            <a:xfrm>
              <a:off x="0" y="0"/>
              <a:ext cx="2816352" cy="91440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8;p56">
              <a:extLst>
                <a:ext uri="{FF2B5EF4-FFF2-40B4-BE49-F238E27FC236}">
                  <a16:creationId xmlns:a16="http://schemas.microsoft.com/office/drawing/2014/main" xmlns="" id="{4B9045D4-3DC5-7C36-5FD6-A005EFC614CF}"/>
                </a:ext>
              </a:extLst>
            </p:cNvPr>
            <p:cNvSpPr/>
            <p:nvPr/>
          </p:nvSpPr>
          <p:spPr>
            <a:xfrm>
              <a:off x="2816352" y="0"/>
              <a:ext cx="4754880" cy="91440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9;p56">
              <a:extLst>
                <a:ext uri="{FF2B5EF4-FFF2-40B4-BE49-F238E27FC236}">
                  <a16:creationId xmlns:a16="http://schemas.microsoft.com/office/drawing/2014/main" xmlns="" id="{A7E159A6-CD26-0E39-7BE6-5DDC293BEB01}"/>
                </a:ext>
              </a:extLst>
            </p:cNvPr>
            <p:cNvSpPr/>
            <p:nvPr/>
          </p:nvSpPr>
          <p:spPr>
            <a:xfrm>
              <a:off x="7571232" y="0"/>
              <a:ext cx="3337560" cy="91440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5030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>
          <a:extLst>
            <a:ext uri="{FF2B5EF4-FFF2-40B4-BE49-F238E27FC236}">
              <a16:creationId xmlns:a16="http://schemas.microsoft.com/office/drawing/2014/main" xmlns="" id="{E0D79DE0-E942-57E8-7F4E-B0CFD0E9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BD57B95-5FF1-DBEC-1EC6-02319735C633}"/>
              </a:ext>
            </a:extLst>
          </p:cNvPr>
          <p:cNvSpPr/>
          <p:nvPr/>
        </p:nvSpPr>
        <p:spPr>
          <a:xfrm>
            <a:off x="1203" y="0"/>
            <a:ext cx="12192000" cy="689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2D050"/>
              </a:solidFill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6D40E398-AC9B-2325-9B95-A86B8CEC41AC}"/>
              </a:ext>
            </a:extLst>
          </p:cNvPr>
          <p:cNvGrpSpPr/>
          <p:nvPr/>
        </p:nvGrpSpPr>
        <p:grpSpPr>
          <a:xfrm>
            <a:off x="0" y="-36576"/>
            <a:ext cx="12192000" cy="129164"/>
            <a:chOff x="0" y="0"/>
            <a:chExt cx="12192000" cy="12916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1130BE35-1672-7B43-EF31-B256C9B07BF0}"/>
                </a:ext>
              </a:extLst>
            </p:cNvPr>
            <p:cNvSpPr/>
            <p:nvPr/>
          </p:nvSpPr>
          <p:spPr>
            <a:xfrm>
              <a:off x="0" y="0"/>
              <a:ext cx="2816352" cy="129164"/>
            </a:xfrm>
            <a:prstGeom prst="rect">
              <a:avLst/>
            </a:prstGeom>
            <a:solidFill>
              <a:srgbClr val="005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A872D333-7BA3-CC48-6A77-89B79892930C}"/>
                </a:ext>
              </a:extLst>
            </p:cNvPr>
            <p:cNvSpPr/>
            <p:nvPr/>
          </p:nvSpPr>
          <p:spPr>
            <a:xfrm>
              <a:off x="2816352" y="0"/>
              <a:ext cx="4754880" cy="129164"/>
            </a:xfrm>
            <a:prstGeom prst="rect">
              <a:avLst/>
            </a:prstGeom>
            <a:solidFill>
              <a:srgbClr val="23A7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xmlns="" id="{51042914-D00D-429F-8441-5BDD0A15103C}"/>
                </a:ext>
              </a:extLst>
            </p:cNvPr>
            <p:cNvSpPr/>
            <p:nvPr/>
          </p:nvSpPr>
          <p:spPr>
            <a:xfrm>
              <a:off x="7571232" y="0"/>
              <a:ext cx="4620768" cy="129164"/>
            </a:xfrm>
            <a:prstGeom prst="rect">
              <a:avLst/>
            </a:prstGeom>
            <a:solidFill>
              <a:srgbClr val="FECA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: Cantos Diagonais Arredondados 1">
            <a:extLst>
              <a:ext uri="{FF2B5EF4-FFF2-40B4-BE49-F238E27FC236}">
                <a16:creationId xmlns:a16="http://schemas.microsoft.com/office/drawing/2014/main" xmlns="" id="{6EF8A24B-4CA8-E3B5-FDA9-7C01E2CC7ECA}"/>
              </a:ext>
            </a:extLst>
          </p:cNvPr>
          <p:cNvSpPr/>
          <p:nvPr/>
        </p:nvSpPr>
        <p:spPr>
          <a:xfrm>
            <a:off x="371008" y="167087"/>
            <a:ext cx="11719396" cy="1268521"/>
          </a:xfrm>
          <a:prstGeom prst="round2DiagRect">
            <a:avLst>
              <a:gd name="adj1" fmla="val 2073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pt-BR" sz="3600" b="1" kern="1200" dirty="0">
                <a:solidFill>
                  <a:srgbClr val="0051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Mudança da Cota Parte</a:t>
            </a:r>
            <a:endParaRPr lang="pt-BR" sz="3600" b="1" kern="1200" dirty="0">
              <a:solidFill>
                <a:srgbClr val="0051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6A259948-E10C-C2B6-B47D-5868D31E3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146422"/>
              </p:ext>
            </p:extLst>
          </p:nvPr>
        </p:nvGraphicFramePr>
        <p:xfrm>
          <a:off x="3742921" y="1845442"/>
          <a:ext cx="4975570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959">
                  <a:extLst>
                    <a:ext uri="{9D8B030D-6E8A-4147-A177-3AD203B41FA5}">
                      <a16:colId xmlns:a16="http://schemas.microsoft.com/office/drawing/2014/main" xmlns="" val="132701981"/>
                    </a:ext>
                  </a:extLst>
                </a:gridCol>
                <a:gridCol w="2820611">
                  <a:extLst>
                    <a:ext uri="{9D8B030D-6E8A-4147-A177-3AD203B41FA5}">
                      <a16:colId xmlns:a16="http://schemas.microsoft.com/office/drawing/2014/main" xmlns="" val="1662568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b="1" i="0" u="none" strike="noStrike" kern="1200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Proposta CNM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971010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06/07/2023 as 18:55 o relator Dep. Aguinaldo Ribeiro apresentou parecer com o texto do movimento municipalista.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60% População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2460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35% Lei Estadual (10% Educação)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5672837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5% Igual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8801803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822EF557-E0D2-90D1-A73B-6911F5CF1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606353"/>
              </p:ext>
            </p:extLst>
          </p:nvPr>
        </p:nvGraphicFramePr>
        <p:xfrm>
          <a:off x="1255136" y="4236272"/>
          <a:ext cx="4514728" cy="1893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176">
                  <a:extLst>
                    <a:ext uri="{9D8B030D-6E8A-4147-A177-3AD203B41FA5}">
                      <a16:colId xmlns:a16="http://schemas.microsoft.com/office/drawing/2014/main" xmlns="" val="132701981"/>
                    </a:ext>
                  </a:extLst>
                </a:gridCol>
                <a:gridCol w="2130552">
                  <a:extLst>
                    <a:ext uri="{9D8B030D-6E8A-4147-A177-3AD203B41FA5}">
                      <a16:colId xmlns:a16="http://schemas.microsoft.com/office/drawing/2014/main" xmlns="" val="1662568661"/>
                    </a:ext>
                  </a:extLst>
                </a:gridCol>
              </a:tblGrid>
              <a:tr h="430943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Texto Aprovado Câmara</a:t>
                      </a:r>
                      <a:endParaRPr lang="pt-B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246048"/>
                  </a:ext>
                </a:extLst>
              </a:tr>
              <a:tr h="434570">
                <a:tc rowSpan="3"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Na madrugada do dia 07/07/2023 – O relator apresentou a redação final defendida pela </a:t>
                      </a: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FNP.</a:t>
                      </a:r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85% População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04881566"/>
                  </a:ext>
                </a:extLst>
              </a:tr>
              <a:tr h="434570">
                <a:tc vMerge="1"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10% Educação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6728371"/>
                  </a:ext>
                </a:extLst>
              </a:tr>
              <a:tr h="523865">
                <a:tc vMerge="1"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5% Igual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88018036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8A450BE5-CD55-5EA4-F321-4EAB2D1F7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26554"/>
              </p:ext>
            </p:extLst>
          </p:nvPr>
        </p:nvGraphicFramePr>
        <p:xfrm>
          <a:off x="7355973" y="4253934"/>
          <a:ext cx="4544570" cy="1851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285">
                  <a:extLst>
                    <a:ext uri="{9D8B030D-6E8A-4147-A177-3AD203B41FA5}">
                      <a16:colId xmlns:a16="http://schemas.microsoft.com/office/drawing/2014/main" xmlns="" val="132701981"/>
                    </a:ext>
                  </a:extLst>
                </a:gridCol>
                <a:gridCol w="2272285">
                  <a:extLst>
                    <a:ext uri="{9D8B030D-6E8A-4147-A177-3AD203B41FA5}">
                      <a16:colId xmlns:a16="http://schemas.microsoft.com/office/drawing/2014/main" xmlns="" val="1662568661"/>
                    </a:ext>
                  </a:extLst>
                </a:gridCol>
              </a:tblGrid>
              <a:tr h="367745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Texto Promulgado – Senado Federal</a:t>
                      </a:r>
                      <a:endParaRPr lang="pt-B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24604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O texto foi promulgado no dia 20/12/2023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kern="1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80% População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048815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kern="1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10% Educação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5672837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kern="1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5% Meio Ambiente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22737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kern="10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5% Igual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88018036"/>
                  </a:ext>
                </a:extLst>
              </a:tr>
            </a:tbl>
          </a:graphicData>
        </a:graphic>
      </p:graphicFrame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xmlns="" id="{369FDE69-3B78-A8C9-49E4-73E93B93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33" y="2083998"/>
            <a:ext cx="1197864" cy="1197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xmlns="" id="{F2CDE24D-B7C0-7985-59E1-0120F6BA1D75}"/>
              </a:ext>
            </a:extLst>
          </p:cNvPr>
          <p:cNvSpPr/>
          <p:nvPr/>
        </p:nvSpPr>
        <p:spPr>
          <a:xfrm>
            <a:off x="2587752" y="2384120"/>
            <a:ext cx="713232" cy="578037"/>
          </a:xfrm>
          <a:prstGeom prst="flowChartConnector">
            <a:avLst/>
          </a:prstGeom>
          <a:solidFill>
            <a:srgbClr val="0051A0"/>
          </a:solidFill>
          <a:ln>
            <a:solidFill>
              <a:srgbClr val="00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C28D3A90-1FD3-1BF8-DA48-83F67BE4C24D}"/>
              </a:ext>
            </a:extLst>
          </p:cNvPr>
          <p:cNvSpPr txBox="1"/>
          <p:nvPr/>
        </p:nvSpPr>
        <p:spPr>
          <a:xfrm>
            <a:off x="2558774" y="2188619"/>
            <a:ext cx="71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1C966508-2E6E-E656-43B1-312F12F8FEF8}"/>
              </a:ext>
            </a:extLst>
          </p:cNvPr>
          <p:cNvGrpSpPr/>
          <p:nvPr/>
        </p:nvGrpSpPr>
        <p:grpSpPr>
          <a:xfrm>
            <a:off x="57271" y="4501206"/>
            <a:ext cx="1197864" cy="1197864"/>
            <a:chOff x="105312" y="4535735"/>
            <a:chExt cx="1197864" cy="1197864"/>
          </a:xfrm>
        </p:grpSpPr>
        <p:pic>
          <p:nvPicPr>
            <p:cNvPr id="17" name="Imagem 16" descr="Ícone&#10;&#10;O conteúdo gerado por IA pode estar incorreto.">
              <a:extLst>
                <a:ext uri="{FF2B5EF4-FFF2-40B4-BE49-F238E27FC236}">
                  <a16:creationId xmlns:a16="http://schemas.microsoft.com/office/drawing/2014/main" xmlns="" id="{727E7CC9-DE3A-ADDA-49AF-08747676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12" y="4535735"/>
              <a:ext cx="1197864" cy="1197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Fluxograma: Conector 23">
              <a:extLst>
                <a:ext uri="{FF2B5EF4-FFF2-40B4-BE49-F238E27FC236}">
                  <a16:creationId xmlns:a16="http://schemas.microsoft.com/office/drawing/2014/main" xmlns="" id="{7ED75850-B0D7-0270-45E4-CFAD80E6D7E1}"/>
                </a:ext>
              </a:extLst>
            </p:cNvPr>
            <p:cNvSpPr/>
            <p:nvPr/>
          </p:nvSpPr>
          <p:spPr>
            <a:xfrm>
              <a:off x="380640" y="4845648"/>
              <a:ext cx="713232" cy="578037"/>
            </a:xfrm>
            <a:prstGeom prst="flowChartConnector">
              <a:avLst/>
            </a:prstGeom>
            <a:solidFill>
              <a:srgbClr val="0051A0"/>
            </a:solidFill>
            <a:ln>
              <a:solidFill>
                <a:srgbClr val="0051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B257B264-0CEA-279E-B856-19A39468A05E}"/>
                </a:ext>
              </a:extLst>
            </p:cNvPr>
            <p:cNvSpPr txBox="1"/>
            <p:nvPr/>
          </p:nvSpPr>
          <p:spPr>
            <a:xfrm>
              <a:off x="339498" y="4673001"/>
              <a:ext cx="7132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7" name="Imagem 26" descr="Ícone&#10;&#10;O conteúdo gerado por IA pode estar incorreto.">
            <a:extLst>
              <a:ext uri="{FF2B5EF4-FFF2-40B4-BE49-F238E27FC236}">
                <a16:creationId xmlns:a16="http://schemas.microsoft.com/office/drawing/2014/main" xmlns="" id="{916DF89F-4BB5-BCEF-AEB4-EDDD3261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128" y="4536223"/>
            <a:ext cx="1197864" cy="1197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Fluxograma: Conector 28">
            <a:extLst>
              <a:ext uri="{FF2B5EF4-FFF2-40B4-BE49-F238E27FC236}">
                <a16:creationId xmlns:a16="http://schemas.microsoft.com/office/drawing/2014/main" xmlns="" id="{908518C7-5544-4FE4-9A09-01BE6C0B4657}"/>
              </a:ext>
            </a:extLst>
          </p:cNvPr>
          <p:cNvSpPr/>
          <p:nvPr/>
        </p:nvSpPr>
        <p:spPr>
          <a:xfrm>
            <a:off x="6250873" y="4857461"/>
            <a:ext cx="713232" cy="578037"/>
          </a:xfrm>
          <a:prstGeom prst="flowChartConnector">
            <a:avLst/>
          </a:prstGeom>
          <a:solidFill>
            <a:srgbClr val="0051A0"/>
          </a:solidFill>
          <a:ln>
            <a:solidFill>
              <a:srgbClr val="0051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722A524E-5FE8-E793-5426-8B63382A340A}"/>
              </a:ext>
            </a:extLst>
          </p:cNvPr>
          <p:cNvSpPr txBox="1"/>
          <p:nvPr/>
        </p:nvSpPr>
        <p:spPr>
          <a:xfrm>
            <a:off x="6230706" y="4673490"/>
            <a:ext cx="713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9525123"/>
      </p:ext>
    </p:extLst>
  </p:cSld>
  <p:clrMapOvr>
    <a:masterClrMapping/>
  </p:clrMapOvr>
</p:sld>
</file>

<file path=ppt/theme/theme1.xml><?xml version="1.0" encoding="utf-8"?>
<a:theme xmlns:a="http://schemas.openxmlformats.org/drawingml/2006/main" name="6_Personalizar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Personalizar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633</Words>
  <Application>Microsoft Office PowerPoint</Application>
  <PresentationFormat>Widescreen</PresentationFormat>
  <Paragraphs>86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Noto Sans Symbols</vt:lpstr>
      <vt:lpstr>Times New Roman</vt:lpstr>
      <vt:lpstr>Verdana</vt:lpstr>
      <vt:lpstr>Aptos</vt:lpstr>
      <vt:lpstr>Arial</vt:lpstr>
      <vt:lpstr>Calibri</vt:lpstr>
      <vt:lpstr>Arial Black</vt:lpstr>
      <vt:lpstr>6_Personalizar design</vt:lpstr>
      <vt:lpstr>8_Personalizar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Viana</dc:creator>
  <cp:lastModifiedBy>Luiz Pedro de Rossi Junior</cp:lastModifiedBy>
  <cp:revision>30</cp:revision>
  <cp:lastPrinted>2025-06-10T15:54:08Z</cp:lastPrinted>
  <dcterms:created xsi:type="dcterms:W3CDTF">2024-09-30T01:43:51Z</dcterms:created>
  <dcterms:modified xsi:type="dcterms:W3CDTF">2025-06-10T17:32:17Z</dcterms:modified>
</cp:coreProperties>
</file>