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01" r:id="rId2"/>
    <p:sldMasterId id="2147483726" r:id="rId3"/>
    <p:sldMasterId id="2147483739" r:id="rId4"/>
    <p:sldMasterId id="2147483753" r:id="rId5"/>
    <p:sldMasterId id="2147483767" r:id="rId6"/>
    <p:sldMasterId id="2147483779" r:id="rId7"/>
    <p:sldMasterId id="2147483791" r:id="rId8"/>
    <p:sldMasterId id="2147484192" r:id="rId9"/>
  </p:sldMasterIdLst>
  <p:notesMasterIdLst>
    <p:notesMasterId r:id="rId23"/>
  </p:notesMasterIdLst>
  <p:handoutMasterIdLst>
    <p:handoutMasterId r:id="rId24"/>
  </p:handoutMasterIdLst>
  <p:sldIdLst>
    <p:sldId id="508" r:id="rId10"/>
    <p:sldId id="749" r:id="rId11"/>
    <p:sldId id="734" r:id="rId12"/>
    <p:sldId id="765" r:id="rId13"/>
    <p:sldId id="714" r:id="rId14"/>
    <p:sldId id="733" r:id="rId15"/>
    <p:sldId id="768" r:id="rId16"/>
    <p:sldId id="757" r:id="rId17"/>
    <p:sldId id="722" r:id="rId18"/>
    <p:sldId id="752" r:id="rId19"/>
    <p:sldId id="670" r:id="rId20"/>
    <p:sldId id="751" r:id="rId21"/>
    <p:sldId id="697" r:id="rId22"/>
  </p:sldIdLst>
  <p:sldSz cx="9144000" cy="6858000" type="screen4x3"/>
  <p:notesSz cx="6735763" cy="98663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1">
          <p15:clr>
            <a:srgbClr val="A4A3A4"/>
          </p15:clr>
        </p15:guide>
        <p15:guide id="2" pos="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C80"/>
    <a:srgbClr val="9379B1"/>
    <a:srgbClr val="AFF3DE"/>
    <a:srgbClr val="339933"/>
    <a:srgbClr val="EAEAEA"/>
    <a:srgbClr val="6095C8"/>
    <a:srgbClr val="58BAD0"/>
    <a:srgbClr val="AAC46B"/>
    <a:srgbClr val="99CC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799" autoAdjust="0"/>
    <p:restoredTop sz="95501" autoAdjust="0"/>
  </p:normalViewPr>
  <p:slideViewPr>
    <p:cSldViewPr>
      <p:cViewPr>
        <p:scale>
          <a:sx n="80" d="100"/>
          <a:sy n="80" d="100"/>
        </p:scale>
        <p:origin x="1973" y="168"/>
      </p:cViewPr>
      <p:guideLst>
        <p:guide orient="horz" pos="101"/>
        <p:guide pos="216"/>
      </p:guideLst>
    </p:cSldViewPr>
  </p:slideViewPr>
  <p:outlineViewPr>
    <p:cViewPr>
      <p:scale>
        <a:sx n="33" d="100"/>
        <a:sy n="33" d="100"/>
      </p:scale>
      <p:origin x="0" y="-74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0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D0CD7-AC17-472F-8048-1FD007515B19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82100-8808-45CD-BC01-A4D90306B2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242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650" cy="495233"/>
          </a:xfrm>
          <a:prstGeom prst="rect">
            <a:avLst/>
          </a:prstGeom>
        </p:spPr>
        <p:txBody>
          <a:bodyPr vert="horz" lIns="90732" tIns="45367" rIns="90732" bIns="4536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4945" y="1"/>
            <a:ext cx="2919734" cy="495233"/>
          </a:xfrm>
          <a:prstGeom prst="rect">
            <a:avLst/>
          </a:prstGeom>
        </p:spPr>
        <p:txBody>
          <a:bodyPr vert="horz" lIns="90732" tIns="45367" rIns="90732" bIns="4536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9F740E-61AD-4F84-AA2D-24E5DD382188}" type="datetimeFigureOut">
              <a:rPr lang="pt-BR"/>
              <a:pPr>
                <a:defRPr/>
              </a:pPr>
              <a:t>05/11/2015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2" tIns="45367" rIns="90732" bIns="45367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4119" y="4748541"/>
            <a:ext cx="5387527" cy="3885169"/>
          </a:xfrm>
          <a:prstGeom prst="rect">
            <a:avLst/>
          </a:prstGeom>
        </p:spPr>
        <p:txBody>
          <a:bodyPr vert="horz" lIns="90732" tIns="45367" rIns="90732" bIns="45367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1081"/>
            <a:ext cx="2918650" cy="495233"/>
          </a:xfrm>
          <a:prstGeom prst="rect">
            <a:avLst/>
          </a:prstGeom>
        </p:spPr>
        <p:txBody>
          <a:bodyPr vert="horz" lIns="90732" tIns="45367" rIns="90732" bIns="4536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4945" y="9371081"/>
            <a:ext cx="2919734" cy="495233"/>
          </a:xfrm>
          <a:prstGeom prst="rect">
            <a:avLst/>
          </a:prstGeom>
        </p:spPr>
        <p:txBody>
          <a:bodyPr vert="horz" wrap="square" lIns="90732" tIns="45367" rIns="90732" bIns="453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5B5C9B3-7D34-4DCA-A063-63D815800D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0746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21DEF3-41D9-4E6C-8E11-E159139D8A27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4281488" y="10153650"/>
            <a:ext cx="327501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B1C4CAAE-B947-4D6E-BB73-749CE9324089}" type="slidenum">
              <a:rPr lang="pt-BR" altLang="pt-BR" sz="1200">
                <a:latin typeface="Calibri" panose="020F0502020204030204" pitchFamily="34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4</a:t>
            </a:fld>
            <a:endParaRPr lang="pt-BR" altLang="pt-BR" sz="1200">
              <a:latin typeface="Calibri" panose="020F0502020204030204" pitchFamily="34" charset="0"/>
            </a:endParaRPr>
          </a:p>
        </p:txBody>
      </p:sp>
      <p:sp>
        <p:nvSpPr>
          <p:cNvPr id="6553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1213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6825"/>
            <a:ext cx="6043613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3563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1233488"/>
            <a:ext cx="4433887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73035" y="4748541"/>
            <a:ext cx="5389694" cy="38840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8" tIns="45669" rIns="91338" bIns="4566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145412" name="Espaço Reservado para Número de Slide 3"/>
          <p:cNvSpPr txBox="1">
            <a:spLocks noGrp="1"/>
          </p:cNvSpPr>
          <p:nvPr/>
        </p:nvSpPr>
        <p:spPr bwMode="auto">
          <a:xfrm>
            <a:off x="3814945" y="9371081"/>
            <a:ext cx="2919734" cy="49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8" tIns="45669" rIns="91338" bIns="45669" anchor="b"/>
          <a:lstStyle>
            <a:lvl1pPr defTabSz="1323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323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323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323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323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23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23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23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23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22438834-6937-4CC2-AB86-0E22953DCA3B}" type="slidenum">
              <a:rPr lang="pt-BR" altLang="pt-BR" sz="1200">
                <a:solidFill>
                  <a:srgbClr val="000000"/>
                </a:solidFill>
              </a:rPr>
              <a:pPr algn="r"/>
              <a:t>5</a:t>
            </a:fld>
            <a:endParaRPr lang="pt-BR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4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1233488"/>
            <a:ext cx="4433887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73035" y="4748541"/>
            <a:ext cx="5389694" cy="38840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8" tIns="45669" rIns="91338" bIns="4566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145412" name="Espaço Reservado para Número de Slide 3"/>
          <p:cNvSpPr txBox="1">
            <a:spLocks noGrp="1"/>
          </p:cNvSpPr>
          <p:nvPr/>
        </p:nvSpPr>
        <p:spPr bwMode="auto">
          <a:xfrm>
            <a:off x="3814945" y="9371081"/>
            <a:ext cx="2919734" cy="49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8" tIns="45669" rIns="91338" bIns="45669" anchor="b"/>
          <a:lstStyle>
            <a:lvl1pPr defTabSz="1323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323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323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323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323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23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23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23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23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22438834-6937-4CC2-AB86-0E22953DCA3B}" type="slidenum">
              <a:rPr lang="pt-BR" altLang="pt-BR" sz="1200">
                <a:solidFill>
                  <a:srgbClr val="000000"/>
                </a:solidFill>
              </a:rPr>
              <a:pPr algn="r"/>
              <a:t>8</a:t>
            </a:fld>
            <a:endParaRPr lang="pt-BR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0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1233488"/>
            <a:ext cx="4433887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73035" y="4748541"/>
            <a:ext cx="5389694" cy="38840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8" tIns="45669" rIns="91338" bIns="4566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145412" name="Espaço Reservado para Número de Slide 3"/>
          <p:cNvSpPr txBox="1">
            <a:spLocks noGrp="1"/>
          </p:cNvSpPr>
          <p:nvPr/>
        </p:nvSpPr>
        <p:spPr bwMode="auto">
          <a:xfrm>
            <a:off x="3814945" y="9371081"/>
            <a:ext cx="2919734" cy="49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8" tIns="45669" rIns="91338" bIns="45669" anchor="b"/>
          <a:lstStyle>
            <a:lvl1pPr defTabSz="1323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323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323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323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323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23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23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23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23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22438834-6937-4CC2-AB86-0E22953DCA3B}" type="slidenum">
              <a:rPr lang="pt-BR" altLang="pt-BR" sz="1200">
                <a:solidFill>
                  <a:srgbClr val="000000"/>
                </a:solidFill>
              </a:rPr>
              <a:pPr algn="r"/>
              <a:t>10</a:t>
            </a:fld>
            <a:endParaRPr lang="pt-BR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05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1233488"/>
            <a:ext cx="4433887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73035" y="4748541"/>
            <a:ext cx="5389694" cy="38840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8" tIns="45669" rIns="91338" bIns="4566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145412" name="Espaço Reservado para Número de Slide 3"/>
          <p:cNvSpPr txBox="1">
            <a:spLocks noGrp="1"/>
          </p:cNvSpPr>
          <p:nvPr/>
        </p:nvSpPr>
        <p:spPr bwMode="auto">
          <a:xfrm>
            <a:off x="3814945" y="9371081"/>
            <a:ext cx="2919734" cy="49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8" tIns="45669" rIns="91338" bIns="45669" anchor="b"/>
          <a:lstStyle>
            <a:lvl1pPr defTabSz="1323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323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323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323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323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23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23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23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23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22438834-6937-4CC2-AB86-0E22953DCA3B}" type="slidenum">
              <a:rPr lang="pt-BR" altLang="pt-BR" sz="1200">
                <a:solidFill>
                  <a:srgbClr val="000000"/>
                </a:solidFill>
              </a:rPr>
              <a:pPr algn="r"/>
              <a:t>12</a:t>
            </a:fld>
            <a:endParaRPr lang="pt-BR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7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CB3FD0-75FD-44B3-992D-D0060BFBF493}" type="slidenum">
              <a:rPr lang="en-GB" altLang="pt-BR"/>
              <a:pPr/>
              <a:t>13</a:t>
            </a:fld>
            <a:endParaRPr lang="en-GB" altLang="pt-BR"/>
          </a:p>
        </p:txBody>
      </p:sp>
      <p:sp>
        <p:nvSpPr>
          <p:cNvPr id="97281" name="Text Box 1"/>
          <p:cNvSpPr txBox="1">
            <a:spLocks noChangeArrowheads="1"/>
          </p:cNvSpPr>
          <p:nvPr/>
        </p:nvSpPr>
        <p:spPr bwMode="auto">
          <a:xfrm>
            <a:off x="1008063" y="623888"/>
            <a:ext cx="4033837" cy="3117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72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23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 descr="slide_cap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1538" y="1600200"/>
            <a:ext cx="4038600" cy="3275013"/>
          </a:xfrm>
          <a:extLst/>
        </p:spPr>
        <p:txBody>
          <a:bodyPr/>
          <a:lstStyle>
            <a:lvl1pPr algn="ctr">
              <a:defRPr sz="3500">
                <a:solidFill>
                  <a:srgbClr val="003366"/>
                </a:solidFill>
              </a:defRPr>
            </a:lvl1pPr>
          </a:lstStyle>
          <a:p>
            <a:pPr lvl="0"/>
            <a:r>
              <a:rPr lang="pt-BR" noProof="0" smtClean="0"/>
              <a:t>Clique para editar o título mestre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172075"/>
            <a:ext cx="2736850" cy="723900"/>
          </a:xfrm>
          <a:extLst/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539750" y="6032500"/>
            <a:ext cx="2133600" cy="35877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47DB00-81C1-424A-A389-4C3FD9C7109D}" type="datetimeFigureOut">
              <a:rPr lang="pt-BR"/>
              <a:pPr>
                <a:defRPr/>
              </a:pPr>
              <a:t>05/11/2015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47148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17DACB42-1841-46E2-B063-F4524D9D2B1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1950567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660232" y="6597932"/>
            <a:ext cx="2133600" cy="215444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118991D-313B-40B9-9D1F-B3DA9433C941}" type="datetime1">
              <a:rPr lang="pt-BR" smtClean="0">
                <a:solidFill>
                  <a:srgbClr val="FFFFFF">
                    <a:lumMod val="50000"/>
                  </a:srgbClr>
                </a:solidFill>
              </a:rPr>
              <a:pPr/>
              <a:t>05/11/2015</a:t>
            </a:fld>
            <a:endParaRPr lang="pt-BR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676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sldNum="0" hdr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660232" y="6597932"/>
            <a:ext cx="2133600" cy="215444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F7CAA56-1112-43DB-9918-FF35DED3249A}" type="datetime1">
              <a:rPr lang="pt-BR" smtClean="0">
                <a:solidFill>
                  <a:srgbClr val="FFFFFF">
                    <a:lumMod val="50000"/>
                  </a:srgbClr>
                </a:solidFill>
              </a:rPr>
              <a:pPr/>
              <a:t>05/11/2015</a:t>
            </a:fld>
            <a:endParaRPr lang="pt-BR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04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2250" cy="5256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1850" y="1125538"/>
            <a:ext cx="4033838" cy="5256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660232" y="6597932"/>
            <a:ext cx="2133600" cy="215444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97AEAC8-38D2-48C1-A831-1E20E4956DA1}" type="datetime1">
              <a:rPr lang="pt-BR" smtClean="0">
                <a:solidFill>
                  <a:srgbClr val="FFFFFF">
                    <a:lumMod val="50000"/>
                  </a:srgbClr>
                </a:solidFill>
              </a:rPr>
              <a:pPr/>
              <a:t>05/11/2015</a:t>
            </a:fld>
            <a:endParaRPr lang="pt-BR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244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660232" y="6597932"/>
            <a:ext cx="2133600" cy="215444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AC48B57-B369-4BB6-AE8F-BF9A34EEDF7F}" type="datetime1">
              <a:rPr lang="pt-BR" smtClean="0">
                <a:solidFill>
                  <a:srgbClr val="FFFFFF">
                    <a:lumMod val="50000"/>
                  </a:srgbClr>
                </a:solidFill>
              </a:rPr>
              <a:pPr/>
              <a:t>05/11/2015</a:t>
            </a:fld>
            <a:endParaRPr lang="pt-BR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622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660232" y="6597932"/>
            <a:ext cx="2133600" cy="215444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97E8887-6884-40A3-B0FC-B47CFE65450E}" type="datetime1">
              <a:rPr lang="pt-BR" smtClean="0">
                <a:solidFill>
                  <a:srgbClr val="FFFFFF">
                    <a:lumMod val="50000"/>
                  </a:srgbClr>
                </a:solidFill>
              </a:rPr>
              <a:pPr/>
              <a:t>05/11/2015</a:t>
            </a:fld>
            <a:endParaRPr lang="pt-BR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1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29438" y="0"/>
            <a:ext cx="2157412" cy="63817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19838" cy="63817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2D11C725-6043-4B75-8754-605AA400F5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834802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835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Shape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CDE7AB0F-F432-43B1-AD61-DA50D21D5B3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980356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 descr="slide_cap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1538" y="1600200"/>
            <a:ext cx="4038600" cy="3275013"/>
          </a:xfrm>
          <a:extLst/>
        </p:spPr>
        <p:txBody>
          <a:bodyPr/>
          <a:lstStyle>
            <a:lvl1pPr algn="ctr">
              <a:defRPr sz="3500">
                <a:solidFill>
                  <a:srgbClr val="003366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172075"/>
            <a:ext cx="2736850" cy="723900"/>
          </a:xfrm>
          <a:extLst/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539750" y="6032500"/>
            <a:ext cx="2133600" cy="35877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58998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B2ED7CE4-A508-435B-87A4-577E0729B6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769657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2A075DF2-429D-4A21-BDBD-9CCAA2C2801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420079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2250" cy="5256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1850" y="1125538"/>
            <a:ext cx="4033838" cy="5256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D618E599-517C-4AB4-9B68-F8A9F256E0E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9723776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34E5B6E7-157F-4FA7-9BF9-D3922C25E3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671527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F2F4EBCE-FC47-45CE-AFA2-1E670EE9D47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230725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DD467B18-6CA1-423E-AD2F-853A98FCFB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4243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4222" y="1844824"/>
            <a:ext cx="8218488" cy="45369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1"/>
          </p:nvPr>
        </p:nvSpPr>
        <p:spPr>
          <a:xfrm>
            <a:off x="584566" y="980728"/>
            <a:ext cx="8218488" cy="7200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8EF31E0A-2283-46AE-A008-63C014185A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735467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F84E45DF-BA9E-4806-BDC4-0524C34EC72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920586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853B698F-F9E7-4DAF-8D08-74516D21E2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944806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DDDA23EE-4B21-43F8-A578-802654E930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789769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29438" y="0"/>
            <a:ext cx="2157412" cy="63817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19838" cy="63817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3281D9C9-DEFF-41DC-9839-F6E60CC390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956364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 userDrawn="1"/>
        </p:nvSpPr>
        <p:spPr>
          <a:xfrm>
            <a:off x="673100" y="6496050"/>
            <a:ext cx="7531100" cy="223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" dirty="0" err="1">
                <a:solidFill>
                  <a:srgbClr val="000000"/>
                </a:solidFill>
                <a:latin typeface="Arial"/>
                <a:cs typeface="+mn-cs"/>
              </a:rPr>
              <a:t>Estas</a:t>
            </a:r>
            <a:r>
              <a:rPr lang="en-US" sz="85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850" dirty="0" err="1">
                <a:solidFill>
                  <a:srgbClr val="000000"/>
                </a:solidFill>
                <a:latin typeface="Arial"/>
                <a:cs typeface="+mn-cs"/>
              </a:rPr>
              <a:t>informações</a:t>
            </a:r>
            <a:r>
              <a:rPr lang="en-US" sz="85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850" dirty="0" err="1">
                <a:solidFill>
                  <a:srgbClr val="000000"/>
                </a:solidFill>
                <a:latin typeface="Arial"/>
                <a:cs typeface="+mn-cs"/>
              </a:rPr>
              <a:t>são</a:t>
            </a:r>
            <a:r>
              <a:rPr lang="en-US" sz="85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850" dirty="0" err="1">
                <a:solidFill>
                  <a:srgbClr val="000000"/>
                </a:solidFill>
                <a:latin typeface="Arial"/>
                <a:cs typeface="+mn-cs"/>
              </a:rPr>
              <a:t>propriedade</a:t>
            </a:r>
            <a:r>
              <a:rPr lang="en-US" sz="85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850" dirty="0" err="1">
                <a:solidFill>
                  <a:srgbClr val="000000"/>
                </a:solidFill>
                <a:latin typeface="Arial"/>
                <a:cs typeface="+mn-cs"/>
              </a:rPr>
              <a:t>da</a:t>
            </a:r>
            <a:r>
              <a:rPr lang="en-US" sz="85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850" dirty="0" err="1">
                <a:solidFill>
                  <a:srgbClr val="000000"/>
                </a:solidFill>
                <a:latin typeface="Arial"/>
                <a:cs typeface="+mn-cs"/>
              </a:rPr>
              <a:t>Embraer</a:t>
            </a:r>
            <a:r>
              <a:rPr lang="en-US" sz="85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850" dirty="0" err="1">
                <a:solidFill>
                  <a:srgbClr val="000000"/>
                </a:solidFill>
                <a:latin typeface="Arial"/>
                <a:cs typeface="+mn-cs"/>
              </a:rPr>
              <a:t>Defesa</a:t>
            </a:r>
            <a:r>
              <a:rPr lang="en-US" sz="850" dirty="0">
                <a:solidFill>
                  <a:srgbClr val="000000"/>
                </a:solidFill>
                <a:latin typeface="Arial"/>
                <a:cs typeface="+mn-cs"/>
              </a:rPr>
              <a:t> &amp; </a:t>
            </a:r>
            <a:r>
              <a:rPr lang="en-US" sz="850" dirty="0" err="1">
                <a:solidFill>
                  <a:srgbClr val="000000"/>
                </a:solidFill>
                <a:latin typeface="Arial"/>
                <a:cs typeface="+mn-cs"/>
              </a:rPr>
              <a:t>Segurança</a:t>
            </a:r>
            <a:r>
              <a:rPr lang="en-US" sz="85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850" dirty="0" err="1">
                <a:solidFill>
                  <a:srgbClr val="000000"/>
                </a:solidFill>
                <a:latin typeface="Arial"/>
                <a:cs typeface="+mn-cs"/>
              </a:rPr>
              <a:t>e</a:t>
            </a:r>
            <a:r>
              <a:rPr lang="en-US" sz="85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850" dirty="0" err="1">
                <a:solidFill>
                  <a:srgbClr val="000000"/>
                </a:solidFill>
                <a:latin typeface="Arial"/>
                <a:cs typeface="+mn-cs"/>
              </a:rPr>
              <a:t>não</a:t>
            </a:r>
            <a:r>
              <a:rPr lang="en-US" sz="85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850" dirty="0" err="1">
                <a:solidFill>
                  <a:srgbClr val="000000"/>
                </a:solidFill>
                <a:latin typeface="Arial"/>
                <a:cs typeface="+mn-cs"/>
              </a:rPr>
              <a:t>podem</a:t>
            </a:r>
            <a:r>
              <a:rPr lang="en-US" sz="850" dirty="0">
                <a:solidFill>
                  <a:srgbClr val="000000"/>
                </a:solidFill>
                <a:latin typeface="Arial"/>
                <a:cs typeface="+mn-cs"/>
              </a:rPr>
              <a:t> ser </a:t>
            </a:r>
            <a:r>
              <a:rPr lang="en-US" sz="850" dirty="0" err="1">
                <a:solidFill>
                  <a:srgbClr val="000000"/>
                </a:solidFill>
                <a:latin typeface="Arial"/>
                <a:cs typeface="+mn-cs"/>
              </a:rPr>
              <a:t>utilizadas</a:t>
            </a:r>
            <a:r>
              <a:rPr lang="en-US" sz="85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850" dirty="0" err="1">
                <a:solidFill>
                  <a:srgbClr val="000000"/>
                </a:solidFill>
                <a:latin typeface="Arial"/>
                <a:cs typeface="+mn-cs"/>
              </a:rPr>
              <a:t>ou</a:t>
            </a:r>
            <a:r>
              <a:rPr lang="en-US" sz="85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850" dirty="0" err="1">
                <a:solidFill>
                  <a:srgbClr val="000000"/>
                </a:solidFill>
                <a:latin typeface="Arial"/>
                <a:cs typeface="+mn-cs"/>
              </a:rPr>
              <a:t>reproduzidas</a:t>
            </a:r>
            <a:r>
              <a:rPr lang="en-US" sz="85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850" dirty="0" err="1">
                <a:solidFill>
                  <a:srgbClr val="000000"/>
                </a:solidFill>
                <a:latin typeface="Arial"/>
                <a:cs typeface="+mn-cs"/>
              </a:rPr>
              <a:t>sem</a:t>
            </a:r>
            <a:r>
              <a:rPr lang="en-US" sz="850" dirty="0">
                <a:solidFill>
                  <a:srgbClr val="000000"/>
                </a:solidFill>
                <a:latin typeface="Arial"/>
                <a:cs typeface="+mn-cs"/>
              </a:rPr>
              <a:t> a </a:t>
            </a:r>
            <a:r>
              <a:rPr lang="en-US" sz="850" dirty="0" err="1">
                <a:solidFill>
                  <a:srgbClr val="000000"/>
                </a:solidFill>
                <a:latin typeface="Arial"/>
                <a:cs typeface="+mn-cs"/>
              </a:rPr>
              <a:t>autorização</a:t>
            </a:r>
            <a:r>
              <a:rPr lang="en-US" sz="85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850" dirty="0" err="1">
                <a:solidFill>
                  <a:srgbClr val="000000"/>
                </a:solidFill>
                <a:latin typeface="Arial"/>
                <a:cs typeface="+mn-cs"/>
              </a:rPr>
              <a:t>escrita</a:t>
            </a:r>
            <a:r>
              <a:rPr lang="en-US" sz="85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850" dirty="0" err="1">
                <a:solidFill>
                  <a:srgbClr val="000000"/>
                </a:solidFill>
                <a:latin typeface="Arial"/>
                <a:cs typeface="+mn-cs"/>
              </a:rPr>
              <a:t>da</a:t>
            </a:r>
            <a:r>
              <a:rPr lang="en-US" sz="85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850" dirty="0" err="1">
                <a:solidFill>
                  <a:srgbClr val="000000"/>
                </a:solidFill>
                <a:latin typeface="Arial"/>
                <a:cs typeface="+mn-cs"/>
              </a:rPr>
              <a:t>Empresa</a:t>
            </a:r>
            <a:r>
              <a:rPr lang="en-US" sz="850" dirty="0">
                <a:solidFill>
                  <a:srgbClr val="000000"/>
                </a:solidFill>
                <a:latin typeface="Arial"/>
                <a:cs typeface="+mn-cs"/>
              </a:rPr>
              <a:t>.</a:t>
            </a:r>
          </a:p>
        </p:txBody>
      </p:sp>
      <p:pic>
        <p:nvPicPr>
          <p:cNvPr id="5" name="Picture 12" descr="ANd9GcQhId12TdT9ZGO82p-kbUJjvxYQcWfJOAEtorzm1hq9oXVf-VFLVW67_u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548438"/>
            <a:ext cx="4476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673100" y="457200"/>
            <a:ext cx="5829300" cy="1358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73100" y="2057400"/>
            <a:ext cx="7327900" cy="37973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2395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2450" y="0"/>
            <a:ext cx="8534400" cy="763588"/>
          </a:xfrm>
          <a:prstGeom prst="rect">
            <a:avLst/>
          </a:prstGeom>
        </p:spPr>
        <p:txBody>
          <a:bodyPr/>
          <a:lstStyle>
            <a:lvl1pPr algn="l">
              <a:defRPr lang="pt-BR" sz="3200" dirty="0">
                <a:solidFill>
                  <a:srgbClr val="FF9933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125538"/>
            <a:ext cx="8218488" cy="5256212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20638" y="657542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1600">
                <a:solidFill>
                  <a:srgbClr val="FFFFFF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pt-BR"/>
              <a:t>04/08/2013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026275" y="6592888"/>
            <a:ext cx="2133600" cy="365125"/>
          </a:xfrm>
        </p:spPr>
        <p:txBody>
          <a:bodyPr/>
          <a:lstStyle>
            <a:lvl1pPr>
              <a:defRPr sz="1600">
                <a:latin typeface="Arial Narrow" panose="020B0606020202030204" pitchFamily="34" charset="0"/>
              </a:defRPr>
            </a:lvl1pPr>
          </a:lstStyle>
          <a:p>
            <a:fld id="{FE60229A-0FB5-4D3D-9F24-210DDBF20C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322001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4222" y="1844824"/>
            <a:ext cx="8218488" cy="45369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1"/>
          </p:nvPr>
        </p:nvSpPr>
        <p:spPr>
          <a:xfrm>
            <a:off x="584566" y="980728"/>
            <a:ext cx="8218488" cy="7200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Narrow" panose="020B0606020202030204" pitchFamily="34" charset="0"/>
              </a:defRPr>
            </a:lvl1pPr>
          </a:lstStyle>
          <a:p>
            <a:fld id="{2FCF4ECF-4197-4571-9668-0B45199911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152705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4222" y="1844824"/>
            <a:ext cx="8218488" cy="45369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1"/>
          </p:nvPr>
        </p:nvSpPr>
        <p:spPr>
          <a:xfrm>
            <a:off x="584566" y="980728"/>
            <a:ext cx="8218488" cy="7200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Narrow" panose="020B0606020202030204" pitchFamily="34" charset="0"/>
              </a:defRPr>
            </a:lvl1pPr>
          </a:lstStyle>
          <a:p>
            <a:fld id="{67B31CE5-870B-403A-A183-EFF1E2F7B1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058610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4222" y="1844824"/>
            <a:ext cx="8218488" cy="45369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1"/>
          </p:nvPr>
        </p:nvSpPr>
        <p:spPr>
          <a:xfrm>
            <a:off x="584566" y="980728"/>
            <a:ext cx="8218488" cy="7200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Narrow" panose="020B0606020202030204" pitchFamily="34" charset="0"/>
              </a:defRPr>
            </a:lvl1pPr>
          </a:lstStyle>
          <a:p>
            <a:fld id="{6519473F-43B7-4A87-8DC2-1BABB579F4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928583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4222" y="1844824"/>
            <a:ext cx="8218488" cy="45369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1"/>
          </p:nvPr>
        </p:nvSpPr>
        <p:spPr>
          <a:xfrm>
            <a:off x="584566" y="980728"/>
            <a:ext cx="8218488" cy="7200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0F789117-523B-4A88-A377-BF2187CBB79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41518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F45D20B3-6721-4045-9D2F-60485441BC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2103889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4222" y="1844824"/>
            <a:ext cx="8218488" cy="45369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1"/>
          </p:nvPr>
        </p:nvSpPr>
        <p:spPr>
          <a:xfrm>
            <a:off x="584566" y="980728"/>
            <a:ext cx="8218488" cy="7200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8A8643C1-BC3A-4033-B586-4318D39B05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458074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4222" y="1844824"/>
            <a:ext cx="8218488" cy="45369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1"/>
          </p:nvPr>
        </p:nvSpPr>
        <p:spPr>
          <a:xfrm>
            <a:off x="584566" y="980728"/>
            <a:ext cx="8218488" cy="7200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DE570DBB-17FA-4CBC-A030-E00F39D683E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7689007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4222" y="1844824"/>
            <a:ext cx="8218488" cy="45369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1"/>
          </p:nvPr>
        </p:nvSpPr>
        <p:spPr>
          <a:xfrm>
            <a:off x="584566" y="980728"/>
            <a:ext cx="8218488" cy="7200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Narrow" panose="020B0606020202030204" pitchFamily="34" charset="0"/>
              </a:defRPr>
            </a:lvl1pPr>
          </a:lstStyle>
          <a:p>
            <a:fld id="{BA9D2227-2BF6-4ECF-BF3C-E2ECF6139F0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782277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4222" y="1844824"/>
            <a:ext cx="8218488" cy="45369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1"/>
          </p:nvPr>
        </p:nvSpPr>
        <p:spPr>
          <a:xfrm>
            <a:off x="584566" y="980728"/>
            <a:ext cx="8218488" cy="7200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750C7BDC-CF4C-4BA9-94D5-B39D57CEDC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056137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CC80E7B5-FD1F-42B8-AD8F-2645D659E7D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240938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4222" y="1844824"/>
            <a:ext cx="8218488" cy="45369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1"/>
          </p:nvPr>
        </p:nvSpPr>
        <p:spPr>
          <a:xfrm>
            <a:off x="584566" y="980728"/>
            <a:ext cx="8218488" cy="7200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1D11BCBE-0B4B-47FB-9522-22F06465AB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260192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 descr="slide_cap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1538" y="1600200"/>
            <a:ext cx="4038600" cy="3275013"/>
          </a:xfrm>
          <a:extLst/>
        </p:spPr>
        <p:txBody>
          <a:bodyPr/>
          <a:lstStyle>
            <a:lvl1pPr algn="ctr">
              <a:defRPr sz="3500">
                <a:solidFill>
                  <a:srgbClr val="003366"/>
                </a:solidFill>
              </a:defRPr>
            </a:lvl1pPr>
          </a:lstStyle>
          <a:p>
            <a:pPr lvl="0"/>
            <a:r>
              <a:rPr lang="pt-BR" noProof="0" smtClean="0"/>
              <a:t>Clique para editar o título mestre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172075"/>
            <a:ext cx="2736850" cy="723900"/>
          </a:xfrm>
          <a:extLst/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539750" y="6032500"/>
            <a:ext cx="2133600" cy="35877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47DB00-81C1-424A-A389-4C3FD9C7109D}" type="datetimeFigureOut">
              <a:rPr lang="pt-BR"/>
              <a:pPr>
                <a:defRPr/>
              </a:pPr>
              <a:t>05/11/2015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92337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4222" y="1844824"/>
            <a:ext cx="8218488" cy="45369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1"/>
          </p:nvPr>
        </p:nvSpPr>
        <p:spPr>
          <a:xfrm>
            <a:off x="584566" y="980728"/>
            <a:ext cx="8218488" cy="7200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A8D2905-7920-4478-8926-26521CC881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6911310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A382BDD5-0A5B-428C-B86B-B2915C8AFD0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5712092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2250" cy="5256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1850" y="1125538"/>
            <a:ext cx="4033838" cy="5256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5063A961-D522-4411-978B-EC1A47D477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956361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2250" cy="5256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1850" y="1125538"/>
            <a:ext cx="4033838" cy="5256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D3F04F47-4308-497F-949D-A04655D6461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7154729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0CFFB5A0-24D5-4C78-A6D9-2C955EB155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872632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1"/>
          </p:nvPr>
        </p:nvSpPr>
        <p:spPr>
          <a:xfrm>
            <a:off x="584566" y="980728"/>
            <a:ext cx="8218488" cy="7200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5BEE7CE-828D-4751-8ECC-0140ED8DD1D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401285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CC003C8B-4E33-4F2B-B365-A071C7D21C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5404206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9C6BCF6A-BCC2-4ECB-9B89-90DE34585A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5235830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A5C64C4C-B50B-4D00-B624-8D8F491674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9739957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8447B3D6-F2D7-48EE-A147-5EE6E9C6993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131910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29438" y="0"/>
            <a:ext cx="2157412" cy="63817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19838" cy="63817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AABAA708-A1E0-459A-AD69-708B23BB63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9228460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 userDrawn="1"/>
        </p:nvSpPr>
        <p:spPr>
          <a:xfrm>
            <a:off x="395288" y="6453188"/>
            <a:ext cx="445135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900" dirty="0">
                <a:solidFill>
                  <a:srgbClr val="FF0000"/>
                </a:solidFill>
                <a:latin typeface="+mn-lt"/>
                <a:cs typeface="+mn-cs"/>
              </a:rPr>
              <a:t>Visiona </a:t>
            </a:r>
            <a:r>
              <a:rPr lang="pt-BR" sz="900" dirty="0" err="1">
                <a:solidFill>
                  <a:srgbClr val="FF0000"/>
                </a:solidFill>
                <a:latin typeface="+mn-lt"/>
                <a:cs typeface="+mn-cs"/>
              </a:rPr>
              <a:t>Confidential</a:t>
            </a:r>
            <a:r>
              <a:rPr lang="pt-BR" sz="9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pt-BR" sz="900" dirty="0" err="1">
                <a:solidFill>
                  <a:srgbClr val="FF0000"/>
                </a:solidFill>
                <a:latin typeface="+mn-lt"/>
                <a:cs typeface="+mn-cs"/>
              </a:rPr>
              <a:t>Information</a:t>
            </a:r>
            <a:r>
              <a:rPr lang="pt-BR" sz="900" dirty="0">
                <a:solidFill>
                  <a:srgbClr val="FF0000"/>
                </a:solidFill>
                <a:latin typeface="+mn-lt"/>
                <a:cs typeface="+mn-cs"/>
              </a:rPr>
              <a:t>.</a:t>
            </a:r>
            <a:endParaRPr lang="en-US" sz="9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975533"/>
            <a:ext cx="8218488" cy="5256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8665766F-E31B-461C-98F3-64B1C6245A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94053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 descr="slide_cap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1538" y="1600200"/>
            <a:ext cx="4038600" cy="3275013"/>
          </a:xfrm>
          <a:extLst/>
        </p:spPr>
        <p:txBody>
          <a:bodyPr/>
          <a:lstStyle>
            <a:lvl1pPr algn="ctr">
              <a:defRPr sz="3500">
                <a:solidFill>
                  <a:srgbClr val="003366"/>
                </a:solidFill>
              </a:defRPr>
            </a:lvl1pPr>
          </a:lstStyle>
          <a:p>
            <a:pPr lvl="0"/>
            <a:r>
              <a:rPr lang="pt-BR" noProof="0" smtClean="0"/>
              <a:t>Clique para editar o título mestre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172075"/>
            <a:ext cx="2736850" cy="723900"/>
          </a:xfrm>
          <a:extLst/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539750" y="6032500"/>
            <a:ext cx="2133600" cy="35877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fld id="{10CACDBD-B1D0-4958-87F4-D8CA8D25D84E}" type="datetimeFigureOut">
              <a:rPr lang="pt-BR"/>
              <a:pPr>
                <a:defRPr/>
              </a:pPr>
              <a:t>05/11/2015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649767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4222" y="1844824"/>
            <a:ext cx="8218488" cy="45369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1"/>
          </p:nvPr>
        </p:nvSpPr>
        <p:spPr>
          <a:xfrm>
            <a:off x="584566" y="980728"/>
            <a:ext cx="8218488" cy="7200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Narrow" panose="020B0606020202030204" pitchFamily="34" charset="0"/>
              </a:defRPr>
            </a:lvl1pPr>
          </a:lstStyle>
          <a:p>
            <a:fld id="{FD5D0C2F-AC71-44E2-9940-CA062DA603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503354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2DEEF57A-C196-4F9C-AD85-9F01C8A6B2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5260891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 Narrow" panose="020B0606020202030204" pitchFamily="34" charset="0"/>
              </a:defRPr>
            </a:lvl1pPr>
          </a:lstStyle>
          <a:p>
            <a:fld id="{6B5C3263-9D8C-4E2B-A590-31A0790647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1616799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2250" cy="5256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1850" y="1125538"/>
            <a:ext cx="4033838" cy="5256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 Narrow" panose="020B0606020202030204" pitchFamily="34" charset="0"/>
              </a:defRPr>
            </a:lvl1pPr>
          </a:lstStyle>
          <a:p>
            <a:fld id="{17A1CAC1-8CF7-4312-80C7-FE8DA522ED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5648306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 Narrow" panose="020B0606020202030204" pitchFamily="34" charset="0"/>
              </a:defRPr>
            </a:lvl1pPr>
          </a:lstStyle>
          <a:p>
            <a:fld id="{22A1A612-F024-4923-9BB0-66E9A20C32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6030476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1"/>
          </p:nvPr>
        </p:nvSpPr>
        <p:spPr>
          <a:xfrm>
            <a:off x="584566" y="980728"/>
            <a:ext cx="8218488" cy="7200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Narrow" panose="020B0606020202030204" pitchFamily="34" charset="0"/>
              </a:defRPr>
            </a:lvl1pPr>
          </a:lstStyle>
          <a:p>
            <a:fld id="{CEDA0B18-CCE3-4FEC-9610-3FD7C300DF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4341721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 Narrow" panose="020B0606020202030204" pitchFamily="34" charset="0"/>
              </a:defRPr>
            </a:lvl1pPr>
          </a:lstStyle>
          <a:p>
            <a:fld id="{469F737F-E65A-4A80-AF76-FD7A707720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1792244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 Narrow" panose="020B0606020202030204" pitchFamily="34" charset="0"/>
              </a:defRPr>
            </a:lvl1pPr>
          </a:lstStyle>
          <a:p>
            <a:fld id="{34AD9021-A200-42A5-9CA5-9936F8BDA5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7677141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 Narrow" panose="020B0606020202030204" pitchFamily="34" charset="0"/>
              </a:defRPr>
            </a:lvl1pPr>
          </a:lstStyle>
          <a:p>
            <a:fld id="{B7514501-294C-4D17-B80C-8D0D7F3529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9584315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 Narrow" panose="020B0606020202030204" pitchFamily="34" charset="0"/>
              </a:defRPr>
            </a:lvl1pPr>
          </a:lstStyle>
          <a:p>
            <a:fld id="{3D497548-59A8-49AA-AC8B-FFDDBA7673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1081280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29438" y="0"/>
            <a:ext cx="2157412" cy="63817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19838" cy="63817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 Narrow" panose="020B0606020202030204" pitchFamily="34" charset="0"/>
              </a:defRPr>
            </a:lvl1pPr>
          </a:lstStyle>
          <a:p>
            <a:fld id="{33C80FD4-C01D-46CB-B9EB-D6F15C8E0BE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7528845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 descr="slide_cap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1538" y="1600200"/>
            <a:ext cx="4038600" cy="3275013"/>
          </a:xfrm>
          <a:extLst/>
        </p:spPr>
        <p:txBody>
          <a:bodyPr/>
          <a:lstStyle>
            <a:lvl1pPr algn="ctr">
              <a:defRPr sz="3500">
                <a:solidFill>
                  <a:srgbClr val="003366"/>
                </a:solidFill>
              </a:defRPr>
            </a:lvl1pPr>
          </a:lstStyle>
          <a:p>
            <a:pPr lvl="0"/>
            <a:r>
              <a:rPr lang="pt-BR" noProof="0" smtClean="0"/>
              <a:t>Clique para editar o título mestre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172075"/>
            <a:ext cx="2736850" cy="723900"/>
          </a:xfrm>
          <a:extLst/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539750" y="6032500"/>
            <a:ext cx="2133600" cy="35877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fld id="{10CACDBD-B1D0-4958-87F4-D8CA8D25D84E}" type="datetimeFigureOut">
              <a:rPr lang="pt-BR"/>
              <a:pPr>
                <a:defRPr/>
              </a:pPr>
              <a:t>05/11/2015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21556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1"/>
          </p:nvPr>
        </p:nvSpPr>
        <p:spPr>
          <a:xfrm>
            <a:off x="584566" y="980728"/>
            <a:ext cx="8218488" cy="7200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DF976720-6DC8-49D7-9DB7-7A9F262AD12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3878975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4222" y="1844824"/>
            <a:ext cx="8218488" cy="45369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1"/>
          </p:nvPr>
        </p:nvSpPr>
        <p:spPr>
          <a:xfrm>
            <a:off x="584566" y="980728"/>
            <a:ext cx="8218488" cy="7200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Narrow" panose="020B0606020202030204" pitchFamily="34" charset="0"/>
              </a:defRPr>
            </a:lvl1pPr>
          </a:lstStyle>
          <a:p>
            <a:fld id="{0F6FE898-7164-4ED4-81D9-0991E3F9B5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7760242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 Narrow" panose="020B0606020202030204" pitchFamily="34" charset="0"/>
              </a:defRPr>
            </a:lvl1pPr>
          </a:lstStyle>
          <a:p>
            <a:fld id="{0350B5F3-C12F-40A2-800E-91DD966152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1240970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2250" cy="5256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1850" y="1125538"/>
            <a:ext cx="4033838" cy="5256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 Narrow" panose="020B0606020202030204" pitchFamily="34" charset="0"/>
              </a:defRPr>
            </a:lvl1pPr>
          </a:lstStyle>
          <a:p>
            <a:fld id="{2979E94E-BC70-4402-A1C6-291B53A04C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0289481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 Narrow" panose="020B0606020202030204" pitchFamily="34" charset="0"/>
              </a:defRPr>
            </a:lvl1pPr>
          </a:lstStyle>
          <a:p>
            <a:fld id="{06B036B7-3244-4D8C-8675-12FF44AD9A1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4587950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1"/>
          </p:nvPr>
        </p:nvSpPr>
        <p:spPr>
          <a:xfrm>
            <a:off x="584566" y="980728"/>
            <a:ext cx="8218488" cy="7200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Narrow" panose="020B0606020202030204" pitchFamily="34" charset="0"/>
              </a:defRPr>
            </a:lvl1pPr>
          </a:lstStyle>
          <a:p>
            <a:fld id="{C1ED3EEC-8EF3-48B1-A4E5-BE57DFA23B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0850342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 Narrow" panose="020B0606020202030204" pitchFamily="34" charset="0"/>
              </a:defRPr>
            </a:lvl1pPr>
          </a:lstStyle>
          <a:p>
            <a:fld id="{4D7B3910-D45C-40FD-B1F5-737650F2C3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0104222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 Narrow" panose="020B0606020202030204" pitchFamily="34" charset="0"/>
              </a:defRPr>
            </a:lvl1pPr>
          </a:lstStyle>
          <a:p>
            <a:fld id="{4F5D7773-051D-44CB-95F6-0AB7947F3E2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93878465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 Narrow" panose="020B0606020202030204" pitchFamily="34" charset="0"/>
              </a:defRPr>
            </a:lvl1pPr>
          </a:lstStyle>
          <a:p>
            <a:fld id="{F0B0AA2D-7A25-4E33-A31D-70BD1B516D8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3958261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 Narrow" panose="020B0606020202030204" pitchFamily="34" charset="0"/>
              </a:defRPr>
            </a:lvl1pPr>
          </a:lstStyle>
          <a:p>
            <a:fld id="{8E3E31A7-458A-4CBE-875E-04E23108F3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9423545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29438" y="0"/>
            <a:ext cx="2157412" cy="63817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19838" cy="63817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 Narrow" panose="020B0606020202030204" pitchFamily="34" charset="0"/>
              </a:defRPr>
            </a:lvl1pPr>
          </a:lstStyle>
          <a:p>
            <a:fld id="{A59BF19F-A268-4241-9B53-C087F9E219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434062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C3B301A9-6CE1-4CF6-9257-93B1A51380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7276325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 Narrow" panose="020B0606020202030204" pitchFamily="34" charset="0"/>
              </a:defRPr>
            </a:lvl1pPr>
          </a:lstStyle>
          <a:p>
            <a:fld id="{6261BBE8-169F-4321-81D3-F107C766D8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3634328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 descr="slide_cap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1538" y="1600200"/>
            <a:ext cx="4038600" cy="3275013"/>
          </a:xfrm>
          <a:extLst/>
        </p:spPr>
        <p:txBody>
          <a:bodyPr/>
          <a:lstStyle>
            <a:lvl1pPr algn="ctr">
              <a:defRPr sz="3500">
                <a:solidFill>
                  <a:srgbClr val="003366"/>
                </a:solidFill>
              </a:defRPr>
            </a:lvl1pPr>
          </a:lstStyle>
          <a:p>
            <a:pPr lvl="0"/>
            <a:r>
              <a:rPr lang="pt-BR" noProof="0" smtClean="0"/>
              <a:t>Clique para editar o título mestre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172075"/>
            <a:ext cx="2736850" cy="723900"/>
          </a:xfrm>
          <a:extLst/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539750" y="6032500"/>
            <a:ext cx="2133600" cy="35877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47DB00-81C1-424A-A389-4C3FD9C7109D}" type="datetimeFigureOut">
              <a:rPr lang="pt-BR"/>
              <a:pPr>
                <a:defRPr/>
              </a:pPr>
              <a:t>05/11/2015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103233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4222" y="1844824"/>
            <a:ext cx="8218488" cy="45369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1"/>
          </p:nvPr>
        </p:nvSpPr>
        <p:spPr>
          <a:xfrm>
            <a:off x="584566" y="980728"/>
            <a:ext cx="8218488" cy="7200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19FFE8FB-5EE2-49F2-B29B-5CD3CF06A1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9840360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75B46842-AD7B-40E6-A37F-6EA0F15F74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8079174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2250" cy="5256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1850" y="1125538"/>
            <a:ext cx="4033838" cy="5256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83355840-7FDA-43BF-95A3-57BF7F9554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3617501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6884A29B-CFDA-4E72-B935-6698E8FE86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5967278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1"/>
          </p:nvPr>
        </p:nvSpPr>
        <p:spPr>
          <a:xfrm>
            <a:off x="584566" y="980728"/>
            <a:ext cx="8218488" cy="7200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8EEEFA1E-403A-4979-BB63-4631A88D67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054158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3C437D1C-20BD-4E37-9C7F-C68BD049C2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2263126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DFF86AA5-AD76-4A61-9050-897462CC322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0670898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53D31E4D-D555-41BD-ADF8-694271A033B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346392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2A9B8D49-EA6F-4712-8FFB-A9427E23D9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8958293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065E9DE7-C739-47DB-83EC-EBAFA21C33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9226200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29438" y="0"/>
            <a:ext cx="2157412" cy="63817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19838" cy="63817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B5222C4-54FF-451F-8777-430959DAE7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1696269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 descr="slide_cap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1538" y="1600200"/>
            <a:ext cx="4038600" cy="3275013"/>
          </a:xfrm>
          <a:extLst/>
        </p:spPr>
        <p:txBody>
          <a:bodyPr/>
          <a:lstStyle>
            <a:lvl1pPr algn="ctr">
              <a:defRPr sz="3500">
                <a:solidFill>
                  <a:srgbClr val="003366"/>
                </a:solidFill>
              </a:defRPr>
            </a:lvl1pPr>
          </a:lstStyle>
          <a:p>
            <a:pPr lvl="0"/>
            <a:r>
              <a:rPr lang="pt-BR" noProof="0" smtClean="0"/>
              <a:t>Clique para editar o título mestre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172075"/>
            <a:ext cx="2736850" cy="723900"/>
          </a:xfrm>
          <a:extLst/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539750" y="6032500"/>
            <a:ext cx="2133600" cy="35877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47DB00-81C1-424A-A389-4C3FD9C7109D}" type="datetimeFigureOut">
              <a:rPr lang="pt-BR"/>
              <a:pPr>
                <a:defRPr/>
              </a:pPr>
              <a:t>05/11/2015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629611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4222" y="1844824"/>
            <a:ext cx="8218488" cy="45369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1"/>
          </p:nvPr>
        </p:nvSpPr>
        <p:spPr>
          <a:xfrm>
            <a:off x="584566" y="980728"/>
            <a:ext cx="8218488" cy="7200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F078398A-599D-4E7B-94F4-A0072E3227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7703384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F7561A91-6A0D-4296-A5E2-31BC2C4BF1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5312972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2250" cy="5256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1850" y="1125538"/>
            <a:ext cx="4033838" cy="5256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6C5DBB1-72BD-4FB7-9D4D-1CB5F0EBA9A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1529906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0758B94A-7FD8-4B9B-82EF-561D666D288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4374103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1"/>
          </p:nvPr>
        </p:nvSpPr>
        <p:spPr>
          <a:xfrm>
            <a:off x="584566" y="980728"/>
            <a:ext cx="8218488" cy="7200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CA049AB5-7FB8-49CE-85A6-6723CCF70DA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611313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A0CED596-6501-4ADF-B6D1-85931A1291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1666871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DF9E0BF-6A03-4627-8DA1-BCD15F179F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24711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F58B0107-1097-49A1-A1F5-21437FDFB2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6721758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3A2F59E-9E44-4525-ADD4-23BF49DC28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8773281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15D56D9B-25B4-478A-BC80-7F29F0630B3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2001562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29438" y="0"/>
            <a:ext cx="2157412" cy="63817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19838" cy="63817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CEBEACFE-535A-41F7-AD65-4C075CD58A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5911245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 descr="slide_cap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1538" y="1600200"/>
            <a:ext cx="4038600" cy="3275013"/>
          </a:xfrm>
          <a:extLst/>
        </p:spPr>
        <p:txBody>
          <a:bodyPr/>
          <a:lstStyle>
            <a:lvl1pPr algn="ctr">
              <a:defRPr sz="3500">
                <a:solidFill>
                  <a:srgbClr val="003366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172075"/>
            <a:ext cx="2736850" cy="723900"/>
          </a:xfrm>
          <a:extLst/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51510212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>
                    <a:lumMod val="5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5A0BFCA3-94D8-42A1-ADED-F66616D57B5F}" type="datetime1">
              <a:rPr lang="pt-BR"/>
              <a:pPr>
                <a:defRPr/>
              </a:pPr>
              <a:t>05/11/2015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572316"/>
      </p:ext>
    </p:extLst>
  </p:cSld>
  <p:clrMapOvr>
    <a:masterClrMapping/>
  </p:clrMapOvr>
  <p:transition spd="med"/>
  <p:hf sldNum="0" hdr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>
                    <a:lumMod val="5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60D42A82-5F2E-4221-A929-82AD4EFE434A}" type="datetime1">
              <a:rPr lang="pt-BR"/>
              <a:pPr>
                <a:defRPr/>
              </a:pPr>
              <a:t>05/11/2015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546750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2250" cy="5256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1850" y="1125538"/>
            <a:ext cx="4033838" cy="5256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>
                    <a:lumMod val="5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E869AC87-F320-402A-B1DD-294934809A60}" type="datetime1">
              <a:rPr lang="pt-BR"/>
              <a:pPr>
                <a:defRPr/>
              </a:pPr>
              <a:t>05/11/2015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389376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>
                    <a:lumMod val="5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3AEC087C-80F2-47B5-902B-B652FE2DF4E5}" type="datetime1">
              <a:rPr lang="pt-BR"/>
              <a:pPr>
                <a:defRPr/>
              </a:pPr>
              <a:t>05/11/2015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33749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>
                    <a:lumMod val="5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0F23EA79-64AC-4E36-8652-68DA5D97CC5D}" type="datetime1">
              <a:rPr lang="pt-BR"/>
              <a:pPr>
                <a:defRPr/>
              </a:pPr>
              <a:t>05/11/2015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711322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 descr="slide_cap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1538" y="1600200"/>
            <a:ext cx="4038600" cy="32750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500">
                <a:solidFill>
                  <a:srgbClr val="003366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172075"/>
            <a:ext cx="2736850" cy="723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2347591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01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6" descr="slide_mestre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0"/>
            <a:ext cx="8534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8813" y="6408738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19D34245-AAE1-4C48-BAF7-18E8822B8732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1991" name="Freeform 9"/>
          <p:cNvSpPr>
            <a:spLocks/>
          </p:cNvSpPr>
          <p:nvPr userDrawn="1"/>
        </p:nvSpPr>
        <p:spPr bwMode="auto">
          <a:xfrm>
            <a:off x="398463" y="773113"/>
            <a:ext cx="8748712" cy="241300"/>
          </a:xfrm>
          <a:custGeom>
            <a:avLst/>
            <a:gdLst>
              <a:gd name="T0" fmla="*/ 0 w 5398"/>
              <a:gd name="T1" fmla="*/ 2147483647 h 136"/>
              <a:gd name="T2" fmla="*/ 2147483647 w 5398"/>
              <a:gd name="T3" fmla="*/ 0 h 136"/>
              <a:gd name="T4" fmla="*/ 2147483647 w 5398"/>
              <a:gd name="T5" fmla="*/ 0 h 136"/>
              <a:gd name="T6" fmla="*/ 0 60000 65536"/>
              <a:gd name="T7" fmla="*/ 0 60000 65536"/>
              <a:gd name="T8" fmla="*/ 0 60000 65536"/>
              <a:gd name="T9" fmla="*/ 0 w 5398"/>
              <a:gd name="T10" fmla="*/ 0 h 136"/>
              <a:gd name="T11" fmla="*/ 5398 w 5398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98" h="136">
                <a:moveTo>
                  <a:pt x="0" y="136"/>
                </a:moveTo>
                <a:lnTo>
                  <a:pt x="91" y="0"/>
                </a:lnTo>
                <a:lnTo>
                  <a:pt x="5398" y="0"/>
                </a:lnTo>
              </a:path>
            </a:pathLst>
          </a:custGeom>
          <a:noFill/>
          <a:ln w="9525">
            <a:solidFill>
              <a:srgbClr val="7A7879"/>
            </a:solidFill>
            <a:round/>
            <a:headEnd/>
            <a:tailEnd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05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1848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2000" name="Text Box 6"/>
          <p:cNvSpPr txBox="1">
            <a:spLocks noChangeArrowheads="1"/>
          </p:cNvSpPr>
          <p:nvPr userDrawn="1"/>
        </p:nvSpPr>
        <p:spPr bwMode="auto">
          <a:xfrm>
            <a:off x="398463" y="6634163"/>
            <a:ext cx="4346575" cy="228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900">
                <a:solidFill>
                  <a:prstClr val="white"/>
                </a:solidFill>
                <a:latin typeface="Arial Narrow" panose="020B0606020202030204" pitchFamily="34" charset="0"/>
                <a:cs typeface="+mn-cs"/>
              </a:rPr>
              <a:t>This information is property of Visiona and cannot be used or reproduced without written permission.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4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rgbClr val="205AA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263525" indent="-263525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255588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975" indent="-155575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11313" indent="-239713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6" descr="slide_mestre.jpg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0"/>
            <a:ext cx="8534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8813" y="6408738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5302B578-D35C-4EC5-BB48-140D08920F2D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1991" name="Freeform 9"/>
          <p:cNvSpPr>
            <a:spLocks/>
          </p:cNvSpPr>
          <p:nvPr userDrawn="1"/>
        </p:nvSpPr>
        <p:spPr bwMode="auto">
          <a:xfrm>
            <a:off x="398463" y="773113"/>
            <a:ext cx="8748712" cy="241300"/>
          </a:xfrm>
          <a:custGeom>
            <a:avLst/>
            <a:gdLst>
              <a:gd name="T0" fmla="*/ 0 w 5398"/>
              <a:gd name="T1" fmla="*/ 2147483647 h 136"/>
              <a:gd name="T2" fmla="*/ 2147483647 w 5398"/>
              <a:gd name="T3" fmla="*/ 0 h 136"/>
              <a:gd name="T4" fmla="*/ 2147483647 w 5398"/>
              <a:gd name="T5" fmla="*/ 0 h 136"/>
              <a:gd name="T6" fmla="*/ 0 60000 65536"/>
              <a:gd name="T7" fmla="*/ 0 60000 65536"/>
              <a:gd name="T8" fmla="*/ 0 60000 65536"/>
              <a:gd name="T9" fmla="*/ 0 w 5398"/>
              <a:gd name="T10" fmla="*/ 0 h 136"/>
              <a:gd name="T11" fmla="*/ 5398 w 5398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98" h="136">
                <a:moveTo>
                  <a:pt x="0" y="136"/>
                </a:moveTo>
                <a:lnTo>
                  <a:pt x="91" y="0"/>
                </a:lnTo>
                <a:lnTo>
                  <a:pt x="5398" y="0"/>
                </a:lnTo>
              </a:path>
            </a:pathLst>
          </a:custGeom>
          <a:noFill/>
          <a:ln w="9525">
            <a:solidFill>
              <a:srgbClr val="7A7879"/>
            </a:solidFill>
            <a:round/>
            <a:headEnd/>
            <a:tailEnd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pt-BR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1848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2000" name="Text Box 6"/>
          <p:cNvSpPr txBox="1">
            <a:spLocks noChangeArrowheads="1"/>
          </p:cNvSpPr>
          <p:nvPr userDrawn="1"/>
        </p:nvSpPr>
        <p:spPr bwMode="auto">
          <a:xfrm>
            <a:off x="398463" y="6634163"/>
            <a:ext cx="4346575" cy="228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900" smtClean="0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This information is property of Visiona and cannot be used or reproduced without written permission.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  <p:sldLayoutId id="2147484118" r:id="rId13"/>
    <p:sldLayoutId id="2147484119" r:id="rId14"/>
    <p:sldLayoutId id="2147484120" r:id="rId15"/>
    <p:sldLayoutId id="2147484121" r:id="rId16"/>
    <p:sldLayoutId id="2147484122" r:id="rId17"/>
    <p:sldLayoutId id="2147484123" r:id="rId18"/>
    <p:sldLayoutId id="2147484124" r:id="rId19"/>
    <p:sldLayoutId id="2147484125" r:id="rId20"/>
    <p:sldLayoutId id="2147484126" r:id="rId21"/>
    <p:sldLayoutId id="2147484127" r:id="rId22"/>
    <p:sldLayoutId id="2147484128" r:id="rId23"/>
  </p:sldLayoutIdLst>
  <p:transition spd="med"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rgbClr val="205AA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263525" indent="-263525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255588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975" indent="-155575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11313" indent="-239713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6" descr="slide_mestre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0"/>
            <a:ext cx="8534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8813" y="6408738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2DB007E3-0830-4B37-A3DE-7C0DC8F21022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1991" name="Freeform 9"/>
          <p:cNvSpPr>
            <a:spLocks/>
          </p:cNvSpPr>
          <p:nvPr userDrawn="1"/>
        </p:nvSpPr>
        <p:spPr bwMode="auto">
          <a:xfrm>
            <a:off x="398463" y="773113"/>
            <a:ext cx="8748712" cy="241300"/>
          </a:xfrm>
          <a:custGeom>
            <a:avLst/>
            <a:gdLst>
              <a:gd name="T0" fmla="*/ 0 w 5398"/>
              <a:gd name="T1" fmla="*/ 2147483647 h 136"/>
              <a:gd name="T2" fmla="*/ 2147483647 w 5398"/>
              <a:gd name="T3" fmla="*/ 0 h 136"/>
              <a:gd name="T4" fmla="*/ 2147483647 w 5398"/>
              <a:gd name="T5" fmla="*/ 0 h 136"/>
              <a:gd name="T6" fmla="*/ 0 60000 65536"/>
              <a:gd name="T7" fmla="*/ 0 60000 65536"/>
              <a:gd name="T8" fmla="*/ 0 60000 65536"/>
              <a:gd name="T9" fmla="*/ 0 w 5398"/>
              <a:gd name="T10" fmla="*/ 0 h 136"/>
              <a:gd name="T11" fmla="*/ 5398 w 5398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98" h="136">
                <a:moveTo>
                  <a:pt x="0" y="136"/>
                </a:moveTo>
                <a:lnTo>
                  <a:pt x="91" y="0"/>
                </a:lnTo>
                <a:lnTo>
                  <a:pt x="5398" y="0"/>
                </a:lnTo>
              </a:path>
            </a:pathLst>
          </a:custGeom>
          <a:noFill/>
          <a:ln w="9525">
            <a:solidFill>
              <a:srgbClr val="7A7879"/>
            </a:solidFill>
            <a:round/>
            <a:headEnd/>
            <a:tailEnd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10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1848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2000" name="Text Box 6"/>
          <p:cNvSpPr txBox="1">
            <a:spLocks noChangeArrowheads="1"/>
          </p:cNvSpPr>
          <p:nvPr userDrawn="1"/>
        </p:nvSpPr>
        <p:spPr bwMode="auto">
          <a:xfrm>
            <a:off x="398463" y="6634163"/>
            <a:ext cx="4346575" cy="228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900">
                <a:solidFill>
                  <a:prstClr val="white"/>
                </a:solidFill>
                <a:latin typeface="Arial Narrow" panose="020B0606020202030204" pitchFamily="34" charset="0"/>
                <a:cs typeface="+mn-cs"/>
              </a:rPr>
              <a:t>This information is property of Visiona and cannot be used or reproduced without written permission.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rgbClr val="205AA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263525" indent="-263525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255588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975" indent="-155575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11313" indent="-239713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6" descr="slide_mestr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0"/>
            <a:ext cx="8534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8813" y="6408738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AF1C5EEF-F313-43B7-8F7E-0BA858CCD5F9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1991" name="Freeform 9"/>
          <p:cNvSpPr>
            <a:spLocks/>
          </p:cNvSpPr>
          <p:nvPr userDrawn="1"/>
        </p:nvSpPr>
        <p:spPr bwMode="auto">
          <a:xfrm>
            <a:off x="398463" y="773113"/>
            <a:ext cx="8748712" cy="241300"/>
          </a:xfrm>
          <a:custGeom>
            <a:avLst/>
            <a:gdLst>
              <a:gd name="T0" fmla="*/ 0 w 5398"/>
              <a:gd name="T1" fmla="*/ 2147483647 h 136"/>
              <a:gd name="T2" fmla="*/ 2147483647 w 5398"/>
              <a:gd name="T3" fmla="*/ 0 h 136"/>
              <a:gd name="T4" fmla="*/ 2147483647 w 5398"/>
              <a:gd name="T5" fmla="*/ 0 h 136"/>
              <a:gd name="T6" fmla="*/ 0 60000 65536"/>
              <a:gd name="T7" fmla="*/ 0 60000 65536"/>
              <a:gd name="T8" fmla="*/ 0 60000 65536"/>
              <a:gd name="T9" fmla="*/ 0 w 5398"/>
              <a:gd name="T10" fmla="*/ 0 h 136"/>
              <a:gd name="T11" fmla="*/ 5398 w 5398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98" h="136">
                <a:moveTo>
                  <a:pt x="0" y="136"/>
                </a:moveTo>
                <a:lnTo>
                  <a:pt x="91" y="0"/>
                </a:lnTo>
                <a:lnTo>
                  <a:pt x="5398" y="0"/>
                </a:lnTo>
              </a:path>
            </a:pathLst>
          </a:custGeom>
          <a:noFill/>
          <a:ln w="9525">
            <a:solidFill>
              <a:srgbClr val="7A7879"/>
            </a:solidFill>
            <a:round/>
            <a:headEnd/>
            <a:tailEnd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12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1848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42000" name="Text Box 6"/>
          <p:cNvSpPr txBox="1">
            <a:spLocks noChangeArrowheads="1"/>
          </p:cNvSpPr>
          <p:nvPr userDrawn="1"/>
        </p:nvSpPr>
        <p:spPr bwMode="auto">
          <a:xfrm>
            <a:off x="398463" y="6634163"/>
            <a:ext cx="4346575" cy="228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900">
                <a:solidFill>
                  <a:prstClr val="white"/>
                </a:solidFill>
                <a:latin typeface="Arial Narrow" panose="020B0606020202030204" pitchFamily="34" charset="0"/>
                <a:cs typeface="+mn-cs"/>
              </a:rPr>
              <a:t>This information is property of Visiona and cannot be used or reproduced without written permission.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rgbClr val="205AA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263525" indent="-263525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255588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975" indent="-155575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11313" indent="-239713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6" descr="slide_mestre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0"/>
            <a:ext cx="8534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8813" y="6408738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AA69F37E-1332-4CA3-B9B5-812662053696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1991" name="Freeform 9"/>
          <p:cNvSpPr>
            <a:spLocks/>
          </p:cNvSpPr>
          <p:nvPr userDrawn="1"/>
        </p:nvSpPr>
        <p:spPr bwMode="auto">
          <a:xfrm>
            <a:off x="398463" y="773113"/>
            <a:ext cx="8748712" cy="241300"/>
          </a:xfrm>
          <a:custGeom>
            <a:avLst/>
            <a:gdLst>
              <a:gd name="T0" fmla="*/ 0 w 5398"/>
              <a:gd name="T1" fmla="*/ 2147483647 h 136"/>
              <a:gd name="T2" fmla="*/ 2147483647 w 5398"/>
              <a:gd name="T3" fmla="*/ 0 h 136"/>
              <a:gd name="T4" fmla="*/ 2147483647 w 5398"/>
              <a:gd name="T5" fmla="*/ 0 h 136"/>
              <a:gd name="T6" fmla="*/ 0 60000 65536"/>
              <a:gd name="T7" fmla="*/ 0 60000 65536"/>
              <a:gd name="T8" fmla="*/ 0 60000 65536"/>
              <a:gd name="T9" fmla="*/ 0 w 5398"/>
              <a:gd name="T10" fmla="*/ 0 h 136"/>
              <a:gd name="T11" fmla="*/ 5398 w 5398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98" h="136">
                <a:moveTo>
                  <a:pt x="0" y="136"/>
                </a:moveTo>
                <a:lnTo>
                  <a:pt x="91" y="0"/>
                </a:lnTo>
                <a:lnTo>
                  <a:pt x="5398" y="0"/>
                </a:lnTo>
              </a:path>
            </a:pathLst>
          </a:custGeom>
          <a:noFill/>
          <a:ln w="9525">
            <a:solidFill>
              <a:srgbClr val="7A7879"/>
            </a:solidFill>
            <a:round/>
            <a:headEnd/>
            <a:tailEnd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15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1848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42000" name="Text Box 6"/>
          <p:cNvSpPr txBox="1">
            <a:spLocks noChangeArrowheads="1"/>
          </p:cNvSpPr>
          <p:nvPr userDrawn="1"/>
        </p:nvSpPr>
        <p:spPr bwMode="auto">
          <a:xfrm>
            <a:off x="398463" y="6634163"/>
            <a:ext cx="4346575" cy="228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900">
                <a:solidFill>
                  <a:prstClr val="white"/>
                </a:solidFill>
                <a:latin typeface="Arial Narrow" panose="020B0606020202030204" pitchFamily="34" charset="0"/>
                <a:cs typeface="+mn-cs"/>
              </a:rPr>
              <a:t>This information is property of Visiona and cannot be used or reproduced without written permission.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  <p:sldLayoutId id="2147484163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rgbClr val="205AA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263525" indent="-263525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255588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975" indent="-155575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11313" indent="-239713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6" descr="slide_mestr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0"/>
            <a:ext cx="8534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8813" y="6408738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5B288CB0-7DAE-4D04-92F8-391AF90F2365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1991" name="Freeform 9"/>
          <p:cNvSpPr>
            <a:spLocks/>
          </p:cNvSpPr>
          <p:nvPr userDrawn="1"/>
        </p:nvSpPr>
        <p:spPr bwMode="auto">
          <a:xfrm>
            <a:off x="398463" y="773113"/>
            <a:ext cx="8748712" cy="241300"/>
          </a:xfrm>
          <a:custGeom>
            <a:avLst/>
            <a:gdLst>
              <a:gd name="T0" fmla="*/ 0 w 5398"/>
              <a:gd name="T1" fmla="*/ 2147483647 h 136"/>
              <a:gd name="T2" fmla="*/ 2147483647 w 5398"/>
              <a:gd name="T3" fmla="*/ 0 h 136"/>
              <a:gd name="T4" fmla="*/ 2147483647 w 5398"/>
              <a:gd name="T5" fmla="*/ 0 h 136"/>
              <a:gd name="T6" fmla="*/ 0 60000 65536"/>
              <a:gd name="T7" fmla="*/ 0 60000 65536"/>
              <a:gd name="T8" fmla="*/ 0 60000 65536"/>
              <a:gd name="T9" fmla="*/ 0 w 5398"/>
              <a:gd name="T10" fmla="*/ 0 h 136"/>
              <a:gd name="T11" fmla="*/ 5398 w 5398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98" h="136">
                <a:moveTo>
                  <a:pt x="0" y="136"/>
                </a:moveTo>
                <a:lnTo>
                  <a:pt x="91" y="0"/>
                </a:lnTo>
                <a:lnTo>
                  <a:pt x="5398" y="0"/>
                </a:lnTo>
              </a:path>
            </a:pathLst>
          </a:custGeom>
          <a:noFill/>
          <a:ln w="9525">
            <a:solidFill>
              <a:srgbClr val="7A7879"/>
            </a:solidFill>
            <a:round/>
            <a:headEnd/>
            <a:tailEnd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17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1848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2000" name="Text Box 6"/>
          <p:cNvSpPr txBox="1">
            <a:spLocks noChangeArrowheads="1"/>
          </p:cNvSpPr>
          <p:nvPr userDrawn="1"/>
        </p:nvSpPr>
        <p:spPr bwMode="auto">
          <a:xfrm>
            <a:off x="398463" y="6634163"/>
            <a:ext cx="4346575" cy="228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900">
                <a:solidFill>
                  <a:prstClr val="white"/>
                </a:solidFill>
                <a:latin typeface="Arial Narrow" panose="020B0606020202030204" pitchFamily="34" charset="0"/>
                <a:cs typeface="+mn-cs"/>
              </a:rPr>
              <a:t>This information is property of Visiona and cannot be used or reproduced without written permission.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rgbClr val="205AA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263525" indent="-263525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255588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975" indent="-155575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11313" indent="-239713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6" descr="slide_mestr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0"/>
            <a:ext cx="8534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8813" y="6408738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D70C52D9-3C15-4E46-A5B1-92D1D7564E32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1991" name="Freeform 9"/>
          <p:cNvSpPr>
            <a:spLocks/>
          </p:cNvSpPr>
          <p:nvPr userDrawn="1"/>
        </p:nvSpPr>
        <p:spPr bwMode="auto">
          <a:xfrm>
            <a:off x="398463" y="773113"/>
            <a:ext cx="8748712" cy="241300"/>
          </a:xfrm>
          <a:custGeom>
            <a:avLst/>
            <a:gdLst>
              <a:gd name="T0" fmla="*/ 0 w 5398"/>
              <a:gd name="T1" fmla="*/ 2147483647 h 136"/>
              <a:gd name="T2" fmla="*/ 2147483647 w 5398"/>
              <a:gd name="T3" fmla="*/ 0 h 136"/>
              <a:gd name="T4" fmla="*/ 2147483647 w 5398"/>
              <a:gd name="T5" fmla="*/ 0 h 136"/>
              <a:gd name="T6" fmla="*/ 0 60000 65536"/>
              <a:gd name="T7" fmla="*/ 0 60000 65536"/>
              <a:gd name="T8" fmla="*/ 0 60000 65536"/>
              <a:gd name="T9" fmla="*/ 0 w 5398"/>
              <a:gd name="T10" fmla="*/ 0 h 136"/>
              <a:gd name="T11" fmla="*/ 5398 w 5398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98" h="136">
                <a:moveTo>
                  <a:pt x="0" y="136"/>
                </a:moveTo>
                <a:lnTo>
                  <a:pt x="91" y="0"/>
                </a:lnTo>
                <a:lnTo>
                  <a:pt x="5398" y="0"/>
                </a:lnTo>
              </a:path>
            </a:pathLst>
          </a:custGeom>
          <a:noFill/>
          <a:ln w="9525">
            <a:solidFill>
              <a:srgbClr val="7A7879"/>
            </a:solidFill>
            <a:round/>
            <a:headEnd/>
            <a:tailEnd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819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1848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2000" name="Text Box 6"/>
          <p:cNvSpPr txBox="1">
            <a:spLocks noChangeArrowheads="1"/>
          </p:cNvSpPr>
          <p:nvPr userDrawn="1"/>
        </p:nvSpPr>
        <p:spPr bwMode="auto">
          <a:xfrm>
            <a:off x="398463" y="6634163"/>
            <a:ext cx="4346575" cy="228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900">
                <a:solidFill>
                  <a:prstClr val="white"/>
                </a:solidFill>
                <a:latin typeface="Arial Narrow" panose="020B0606020202030204" pitchFamily="34" charset="0"/>
                <a:cs typeface="+mn-cs"/>
              </a:rPr>
              <a:t>This information is property of Visiona and cannot be used or reproduced without written permission.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rgbClr val="205AA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263525" indent="-263525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255588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975" indent="-155575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11313" indent="-239713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6" descr="slide_mestre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0"/>
            <a:ext cx="85344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</a:t>
            </a:r>
          </a:p>
        </p:txBody>
      </p:sp>
      <p:sp>
        <p:nvSpPr>
          <p:cNvPr id="41991" name="Freeform 9"/>
          <p:cNvSpPr>
            <a:spLocks/>
          </p:cNvSpPr>
          <p:nvPr userDrawn="1"/>
        </p:nvSpPr>
        <p:spPr bwMode="auto">
          <a:xfrm>
            <a:off x="398463" y="773113"/>
            <a:ext cx="8748712" cy="241300"/>
          </a:xfrm>
          <a:custGeom>
            <a:avLst/>
            <a:gdLst>
              <a:gd name="T0" fmla="*/ 0 w 5398"/>
              <a:gd name="T1" fmla="*/ 2147483647 h 136"/>
              <a:gd name="T2" fmla="*/ 2147483647 w 5398"/>
              <a:gd name="T3" fmla="*/ 0 h 136"/>
              <a:gd name="T4" fmla="*/ 2147483647 w 5398"/>
              <a:gd name="T5" fmla="*/ 0 h 136"/>
              <a:gd name="T6" fmla="*/ 0 60000 65536"/>
              <a:gd name="T7" fmla="*/ 0 60000 65536"/>
              <a:gd name="T8" fmla="*/ 0 60000 65536"/>
              <a:gd name="T9" fmla="*/ 0 w 5398"/>
              <a:gd name="T10" fmla="*/ 0 h 136"/>
              <a:gd name="T11" fmla="*/ 5398 w 5398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98" h="136">
                <a:moveTo>
                  <a:pt x="0" y="136"/>
                </a:moveTo>
                <a:lnTo>
                  <a:pt x="91" y="0"/>
                </a:lnTo>
                <a:lnTo>
                  <a:pt x="5398" y="0"/>
                </a:lnTo>
              </a:path>
            </a:pathLst>
          </a:custGeom>
          <a:noFill/>
          <a:ln w="9525">
            <a:solidFill>
              <a:srgbClr val="7A7879"/>
            </a:solidFill>
            <a:round/>
            <a:headEnd/>
            <a:tailEnd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pt-BR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922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1848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2000" name="Text Box 6"/>
          <p:cNvSpPr txBox="1">
            <a:spLocks noChangeArrowheads="1"/>
          </p:cNvSpPr>
          <p:nvPr userDrawn="1"/>
        </p:nvSpPr>
        <p:spPr bwMode="auto">
          <a:xfrm>
            <a:off x="398463" y="6634163"/>
            <a:ext cx="4346575" cy="228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900" smtClean="0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This information is property of Visiona and cannot be used or reproduced without written permission.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659563" y="6597650"/>
            <a:ext cx="2133600" cy="215900"/>
          </a:xfrm>
          <a:prstGeom prst="rect">
            <a:avLst/>
          </a:prstGeom>
        </p:spPr>
        <p:txBody>
          <a:bodyPr>
            <a:spAutoFit/>
          </a:bodyPr>
          <a:lstStyle>
            <a:lvl1pPr algn="r" eaLnBrk="0" hangingPunct="0">
              <a:defRPr sz="80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82A2070-DCA5-4DC4-9F0C-41875C2B1933}" type="datetime1">
              <a:rPr lang="pt-BR"/>
              <a:pPr>
                <a:defRPr/>
              </a:pPr>
              <a:t>05/11/2015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</p:sldLayoutIdLst>
  <p:transition spd="med"/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rgbClr val="205AA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263525" indent="-263525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255588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975" indent="-155575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11313" indent="-239713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6" descr="slide_mestre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0"/>
            <a:ext cx="85344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</a:t>
            </a:r>
          </a:p>
        </p:txBody>
      </p:sp>
      <p:sp>
        <p:nvSpPr>
          <p:cNvPr id="41991" name="Freeform 9"/>
          <p:cNvSpPr>
            <a:spLocks/>
          </p:cNvSpPr>
          <p:nvPr userDrawn="1"/>
        </p:nvSpPr>
        <p:spPr bwMode="auto">
          <a:xfrm>
            <a:off x="398463" y="773113"/>
            <a:ext cx="8748712" cy="241300"/>
          </a:xfrm>
          <a:custGeom>
            <a:avLst/>
            <a:gdLst>
              <a:gd name="T0" fmla="*/ 0 w 5398"/>
              <a:gd name="T1" fmla="*/ 2147483647 h 136"/>
              <a:gd name="T2" fmla="*/ 2147483647 w 5398"/>
              <a:gd name="T3" fmla="*/ 0 h 136"/>
              <a:gd name="T4" fmla="*/ 2147483647 w 5398"/>
              <a:gd name="T5" fmla="*/ 0 h 136"/>
              <a:gd name="T6" fmla="*/ 0 60000 65536"/>
              <a:gd name="T7" fmla="*/ 0 60000 65536"/>
              <a:gd name="T8" fmla="*/ 0 60000 65536"/>
              <a:gd name="T9" fmla="*/ 0 w 5398"/>
              <a:gd name="T10" fmla="*/ 0 h 136"/>
              <a:gd name="T11" fmla="*/ 5398 w 5398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98" h="136">
                <a:moveTo>
                  <a:pt x="0" y="136"/>
                </a:moveTo>
                <a:lnTo>
                  <a:pt x="91" y="0"/>
                </a:lnTo>
                <a:lnTo>
                  <a:pt x="5398" y="0"/>
                </a:lnTo>
              </a:path>
            </a:pathLst>
          </a:custGeom>
          <a:noFill/>
          <a:ln w="9525">
            <a:solidFill>
              <a:srgbClr val="7A78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pt-BR" smtClean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18488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2000" name="Text Box 6"/>
          <p:cNvSpPr txBox="1">
            <a:spLocks noChangeArrowheads="1"/>
          </p:cNvSpPr>
          <p:nvPr userDrawn="1"/>
        </p:nvSpPr>
        <p:spPr bwMode="auto">
          <a:xfrm>
            <a:off x="398463" y="6634163"/>
            <a:ext cx="4346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900" smtClean="0">
                <a:solidFill>
                  <a:srgbClr val="FFFFFF"/>
                </a:solidFill>
                <a:latin typeface="Arial Narrow" panose="020B0606020202030204" pitchFamily="34" charset="0"/>
              </a:rPr>
              <a:t>This information is property of Visiona and cannot be used or reproduced without written permission.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660232" y="6597932"/>
            <a:ext cx="2133600" cy="215444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eaLnBrk="0" hangingPunct="0"/>
            <a:fld id="{BAC76627-12B8-41A0-ADA4-D05A23E4FAC4}" type="datetime1">
              <a:rPr lang="pt-BR" smtClean="0">
                <a:solidFill>
                  <a:srgbClr val="FFFFFF">
                    <a:lumMod val="50000"/>
                  </a:srgbClr>
                </a:solidFill>
              </a:rPr>
              <a:pPr eaLnBrk="0" hangingPunct="0"/>
              <a:t>05/11/2015</a:t>
            </a:fld>
            <a:endParaRPr lang="pt-BR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6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</p:sldLayoutIdLst>
  <p:transition spd="med"/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rgbClr val="205AA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263525" indent="-263525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255588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975" indent="-155575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11313" indent="-239713" algn="l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microsoft.com/office/2007/relationships/hdphoto" Target="../media/hdphoto3.wdp"/><Relationship Id="rId9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jpg"/><Relationship Id="rId18" Type="http://schemas.openxmlformats.org/officeDocument/2006/relationships/image" Target="../media/image15.jpg"/><Relationship Id="rId26" Type="http://schemas.openxmlformats.org/officeDocument/2006/relationships/image" Target="../media/image22.jpeg"/><Relationship Id="rId39" Type="http://schemas.openxmlformats.org/officeDocument/2006/relationships/image" Target="../media/image35.png"/><Relationship Id="rId3" Type="http://schemas.openxmlformats.org/officeDocument/2006/relationships/hyperlink" Target="http://en.wikipedia.org/wiki/File:ASTRIUM_EADS_Company_Logo_3D_Blue_Strap.jpg" TargetMode="External"/><Relationship Id="rId21" Type="http://schemas.openxmlformats.org/officeDocument/2006/relationships/image" Target="../media/image17.png"/><Relationship Id="rId34" Type="http://schemas.openxmlformats.org/officeDocument/2006/relationships/image" Target="../media/image30.png"/><Relationship Id="rId42" Type="http://schemas.openxmlformats.org/officeDocument/2006/relationships/image" Target="../media/image38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0.jpg"/><Relationship Id="rId17" Type="http://schemas.openxmlformats.org/officeDocument/2006/relationships/image" Target="../media/image14.jp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38" Type="http://schemas.openxmlformats.org/officeDocument/2006/relationships/image" Target="../media/image3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3.jpg"/><Relationship Id="rId20" Type="http://schemas.openxmlformats.org/officeDocument/2006/relationships/hyperlink" Target="http://www.thalesgroup.com/" TargetMode="External"/><Relationship Id="rId29" Type="http://schemas.openxmlformats.org/officeDocument/2006/relationships/image" Target="../media/image25.png"/><Relationship Id="rId41" Type="http://schemas.openxmlformats.org/officeDocument/2006/relationships/image" Target="../media/image3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9.jpeg"/><Relationship Id="rId24" Type="http://schemas.openxmlformats.org/officeDocument/2006/relationships/image" Target="../media/image20.png"/><Relationship Id="rId32" Type="http://schemas.openxmlformats.org/officeDocument/2006/relationships/image" Target="../media/image28.jpeg"/><Relationship Id="rId37" Type="http://schemas.openxmlformats.org/officeDocument/2006/relationships/image" Target="../media/image33.jpeg"/><Relationship Id="rId40" Type="http://schemas.openxmlformats.org/officeDocument/2006/relationships/image" Target="../media/image36.jpeg"/><Relationship Id="rId5" Type="http://schemas.openxmlformats.org/officeDocument/2006/relationships/image" Target="../media/image6.jpeg"/><Relationship Id="rId15" Type="http://schemas.microsoft.com/office/2007/relationships/hdphoto" Target="../media/hdphoto2.wdp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36" Type="http://schemas.openxmlformats.org/officeDocument/2006/relationships/image" Target="../media/image32.png"/><Relationship Id="rId10" Type="http://schemas.microsoft.com/office/2007/relationships/hdphoto" Target="../media/hdphoto1.wdp"/><Relationship Id="rId19" Type="http://schemas.openxmlformats.org/officeDocument/2006/relationships/image" Target="../media/image16.jpeg"/><Relationship Id="rId31" Type="http://schemas.openxmlformats.org/officeDocument/2006/relationships/image" Target="../media/image27.png"/><Relationship Id="rId4" Type="http://schemas.openxmlformats.org/officeDocument/2006/relationships/image" Target="../media/image5.jpe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Relationship Id="rId27" Type="http://schemas.openxmlformats.org/officeDocument/2006/relationships/image" Target="../media/image23.jpeg"/><Relationship Id="rId30" Type="http://schemas.openxmlformats.org/officeDocument/2006/relationships/image" Target="../media/image26.png"/><Relationship Id="rId35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ítulo 1"/>
          <p:cNvSpPr>
            <a:spLocks noGrp="1"/>
          </p:cNvSpPr>
          <p:nvPr>
            <p:ph type="ctrTitle"/>
          </p:nvPr>
        </p:nvSpPr>
        <p:spPr>
          <a:xfrm>
            <a:off x="5435600" y="1700213"/>
            <a:ext cx="3284538" cy="3275012"/>
          </a:xfrm>
        </p:spPr>
        <p:txBody>
          <a:bodyPr/>
          <a:lstStyle/>
          <a:p>
            <a:pPr eaLnBrk="1" hangingPunct="1"/>
            <a:r>
              <a:rPr lang="pt-BR" altLang="pt-BR" sz="2800" dirty="0" smtClean="0"/>
              <a:t>Audiência Publica</a:t>
            </a:r>
            <a:br>
              <a:rPr lang="pt-BR" altLang="pt-BR" sz="2800" dirty="0" smtClean="0"/>
            </a:br>
            <a:r>
              <a:rPr lang="pt-BR" altLang="pt-BR" sz="2800" dirty="0"/>
              <a:t/>
            </a:r>
            <a:br>
              <a:rPr lang="pt-BR" altLang="pt-BR" sz="2800" dirty="0"/>
            </a:br>
            <a:r>
              <a:rPr lang="pt-BR" altLang="pt-BR" sz="2800" dirty="0" smtClean="0"/>
              <a:t>05/Novembro/2015</a:t>
            </a:r>
          </a:p>
        </p:txBody>
      </p:sp>
      <p:sp>
        <p:nvSpPr>
          <p:cNvPr id="112643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altLang="pt-BR" sz="240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Política Aeroespacial Brasileira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Situação da indústria espacial brasileira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Falta de contratos</a:t>
            </a:r>
          </a:p>
          <a:p>
            <a:pPr lvl="1"/>
            <a:r>
              <a:rPr lang="pt-BR" dirty="0" smtClean="0"/>
              <a:t>Dispensa de mão de obra qualificada</a:t>
            </a:r>
          </a:p>
          <a:p>
            <a:pPr lvl="1"/>
            <a:r>
              <a:rPr lang="pt-BR" dirty="0" smtClean="0"/>
              <a:t>Perda de competências e conhecimento tecnológico</a:t>
            </a:r>
          </a:p>
          <a:p>
            <a:pPr lvl="1"/>
            <a:r>
              <a:rPr lang="pt-BR" dirty="0" smtClean="0"/>
              <a:t>Falência</a:t>
            </a:r>
          </a:p>
        </p:txBody>
      </p:sp>
      <p:grpSp>
        <p:nvGrpSpPr>
          <p:cNvPr id="43" name="Grupo 42"/>
          <p:cNvGrpSpPr/>
          <p:nvPr/>
        </p:nvGrpSpPr>
        <p:grpSpPr>
          <a:xfrm>
            <a:off x="7717896" y="5295268"/>
            <a:ext cx="553053" cy="572639"/>
            <a:chOff x="8611704" y="2578390"/>
            <a:chExt cx="386131" cy="399805"/>
          </a:xfrm>
        </p:grpSpPr>
        <p:pic>
          <p:nvPicPr>
            <p:cNvPr id="44" name="Imagem 4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630" b="42593" l="30573" r="40990"/>
                      </a14:imgEffect>
                    </a14:imgLayer>
                  </a14:imgProps>
                </a:ext>
              </a:extLst>
            </a:blip>
            <a:srcRect l="31499" t="25287" r="59637" b="58268"/>
            <a:stretch/>
          </p:blipFill>
          <p:spPr>
            <a:xfrm>
              <a:off x="8621322" y="2585262"/>
              <a:ext cx="376513" cy="392933"/>
            </a:xfrm>
            <a:prstGeom prst="rect">
              <a:avLst/>
            </a:prstGeom>
          </p:spPr>
        </p:pic>
        <p:pic>
          <p:nvPicPr>
            <p:cNvPr id="45" name="Imagem 44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315" b="43241" l="18438" r="61198"/>
                      </a14:imgEffect>
                    </a14:imgLayer>
                  </a14:imgProps>
                </a:ext>
              </a:extLst>
            </a:blip>
            <a:srcRect l="31499" t="25287" r="59637" b="58268"/>
            <a:stretch/>
          </p:blipFill>
          <p:spPr>
            <a:xfrm>
              <a:off x="8611704" y="2578390"/>
              <a:ext cx="376513" cy="392933"/>
            </a:xfrm>
            <a:prstGeom prst="rect">
              <a:avLst/>
            </a:prstGeom>
          </p:spPr>
        </p:pic>
      </p:grpSp>
      <p:pic>
        <p:nvPicPr>
          <p:cNvPr id="46" name="Imagem 4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481" b="85093" l="10365" r="4849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0710" t="56416" r="53146" b="29584"/>
          <a:stretch/>
        </p:blipFill>
        <p:spPr>
          <a:xfrm>
            <a:off x="7975289" y="4350443"/>
            <a:ext cx="909824" cy="443815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6576" y="4943144"/>
            <a:ext cx="1079754" cy="202128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36" y="5372521"/>
            <a:ext cx="1140288" cy="504875"/>
          </a:xfrm>
          <a:prstGeom prst="rect">
            <a:avLst/>
          </a:prstGeom>
        </p:spPr>
      </p:pic>
      <p:grpSp>
        <p:nvGrpSpPr>
          <p:cNvPr id="52" name="Grupo 51"/>
          <p:cNvGrpSpPr/>
          <p:nvPr/>
        </p:nvGrpSpPr>
        <p:grpSpPr>
          <a:xfrm>
            <a:off x="5822677" y="3091416"/>
            <a:ext cx="2136846" cy="2158336"/>
            <a:chOff x="6656317" y="1278300"/>
            <a:chExt cx="4348429" cy="4392161"/>
          </a:xfrm>
        </p:grpSpPr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9175423" y="3496516"/>
              <a:ext cx="1232754" cy="987945"/>
            </a:xfrm>
            <a:custGeom>
              <a:avLst/>
              <a:gdLst>
                <a:gd name="T0" fmla="*/ 40 w 839"/>
                <a:gd name="T1" fmla="*/ 414 h 672"/>
                <a:gd name="T2" fmla="*/ 0 w 839"/>
                <a:gd name="T3" fmla="*/ 444 h 672"/>
                <a:gd name="T4" fmla="*/ 10 w 839"/>
                <a:gd name="T5" fmla="*/ 381 h 672"/>
                <a:gd name="T6" fmla="*/ 68 w 839"/>
                <a:gd name="T7" fmla="*/ 321 h 672"/>
                <a:gd name="T8" fmla="*/ 186 w 839"/>
                <a:gd name="T9" fmla="*/ 304 h 672"/>
                <a:gd name="T10" fmla="*/ 249 w 839"/>
                <a:gd name="T11" fmla="*/ 321 h 672"/>
                <a:gd name="T12" fmla="*/ 268 w 839"/>
                <a:gd name="T13" fmla="*/ 279 h 672"/>
                <a:gd name="T14" fmla="*/ 249 w 839"/>
                <a:gd name="T15" fmla="*/ 230 h 672"/>
                <a:gd name="T16" fmla="*/ 294 w 839"/>
                <a:gd name="T17" fmla="*/ 185 h 672"/>
                <a:gd name="T18" fmla="*/ 291 w 839"/>
                <a:gd name="T19" fmla="*/ 156 h 672"/>
                <a:gd name="T20" fmla="*/ 318 w 839"/>
                <a:gd name="T21" fmla="*/ 124 h 672"/>
                <a:gd name="T22" fmla="*/ 294 w 839"/>
                <a:gd name="T23" fmla="*/ 94 h 672"/>
                <a:gd name="T24" fmla="*/ 340 w 839"/>
                <a:gd name="T25" fmla="*/ 49 h 672"/>
                <a:gd name="T26" fmla="*/ 430 w 839"/>
                <a:gd name="T27" fmla="*/ 49 h 672"/>
                <a:gd name="T28" fmla="*/ 501 w 839"/>
                <a:gd name="T29" fmla="*/ 0 h 672"/>
                <a:gd name="T30" fmla="*/ 567 w 839"/>
                <a:gd name="T31" fmla="*/ 49 h 672"/>
                <a:gd name="T32" fmla="*/ 612 w 839"/>
                <a:gd name="T33" fmla="*/ 49 h 672"/>
                <a:gd name="T34" fmla="*/ 657 w 839"/>
                <a:gd name="T35" fmla="*/ 94 h 672"/>
                <a:gd name="T36" fmla="*/ 703 w 839"/>
                <a:gd name="T37" fmla="*/ 94 h 672"/>
                <a:gd name="T38" fmla="*/ 748 w 839"/>
                <a:gd name="T39" fmla="*/ 140 h 672"/>
                <a:gd name="T40" fmla="*/ 793 w 839"/>
                <a:gd name="T41" fmla="*/ 140 h 672"/>
                <a:gd name="T42" fmla="*/ 839 w 839"/>
                <a:gd name="T43" fmla="*/ 185 h 672"/>
                <a:gd name="T44" fmla="*/ 772 w 839"/>
                <a:gd name="T45" fmla="*/ 262 h 672"/>
                <a:gd name="T46" fmla="*/ 793 w 839"/>
                <a:gd name="T47" fmla="*/ 321 h 672"/>
                <a:gd name="T48" fmla="*/ 748 w 839"/>
                <a:gd name="T49" fmla="*/ 321 h 672"/>
                <a:gd name="T50" fmla="*/ 726 w 839"/>
                <a:gd name="T51" fmla="*/ 390 h 672"/>
                <a:gd name="T52" fmla="*/ 714 w 839"/>
                <a:gd name="T53" fmla="*/ 469 h 672"/>
                <a:gd name="T54" fmla="*/ 663 w 839"/>
                <a:gd name="T55" fmla="*/ 505 h 672"/>
                <a:gd name="T56" fmla="*/ 612 w 839"/>
                <a:gd name="T57" fmla="*/ 593 h 672"/>
                <a:gd name="T58" fmla="*/ 478 w 839"/>
                <a:gd name="T59" fmla="*/ 619 h 672"/>
                <a:gd name="T60" fmla="*/ 363 w 839"/>
                <a:gd name="T61" fmla="*/ 672 h 672"/>
                <a:gd name="T62" fmla="*/ 324 w 839"/>
                <a:gd name="T63" fmla="*/ 640 h 672"/>
                <a:gd name="T64" fmla="*/ 322 w 839"/>
                <a:gd name="T65" fmla="*/ 567 h 672"/>
                <a:gd name="T66" fmla="*/ 292 w 839"/>
                <a:gd name="T67" fmla="*/ 540 h 672"/>
                <a:gd name="T68" fmla="*/ 267 w 839"/>
                <a:gd name="T69" fmla="*/ 433 h 672"/>
                <a:gd name="T70" fmla="*/ 169 w 839"/>
                <a:gd name="T71" fmla="*/ 430 h 672"/>
                <a:gd name="T72" fmla="*/ 136 w 839"/>
                <a:gd name="T73" fmla="*/ 429 h 672"/>
                <a:gd name="T74" fmla="*/ 112 w 839"/>
                <a:gd name="T75" fmla="*/ 447 h 672"/>
                <a:gd name="T76" fmla="*/ 93 w 839"/>
                <a:gd name="T77" fmla="*/ 424 h 672"/>
                <a:gd name="T78" fmla="*/ 40 w 839"/>
                <a:gd name="T79" fmla="*/ 414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39" h="672">
                  <a:moveTo>
                    <a:pt x="40" y="414"/>
                  </a:moveTo>
                  <a:lnTo>
                    <a:pt x="0" y="444"/>
                  </a:lnTo>
                  <a:lnTo>
                    <a:pt x="10" y="381"/>
                  </a:lnTo>
                  <a:lnTo>
                    <a:pt x="68" y="321"/>
                  </a:lnTo>
                  <a:lnTo>
                    <a:pt x="186" y="304"/>
                  </a:lnTo>
                  <a:lnTo>
                    <a:pt x="249" y="321"/>
                  </a:lnTo>
                  <a:lnTo>
                    <a:pt x="268" y="279"/>
                  </a:lnTo>
                  <a:lnTo>
                    <a:pt x="249" y="230"/>
                  </a:lnTo>
                  <a:lnTo>
                    <a:pt x="294" y="185"/>
                  </a:lnTo>
                  <a:lnTo>
                    <a:pt x="291" y="156"/>
                  </a:lnTo>
                  <a:lnTo>
                    <a:pt x="318" y="124"/>
                  </a:lnTo>
                  <a:lnTo>
                    <a:pt x="294" y="94"/>
                  </a:lnTo>
                  <a:lnTo>
                    <a:pt x="340" y="49"/>
                  </a:lnTo>
                  <a:lnTo>
                    <a:pt x="430" y="49"/>
                  </a:lnTo>
                  <a:lnTo>
                    <a:pt x="501" y="0"/>
                  </a:lnTo>
                  <a:lnTo>
                    <a:pt x="567" y="49"/>
                  </a:lnTo>
                  <a:lnTo>
                    <a:pt x="612" y="49"/>
                  </a:lnTo>
                  <a:lnTo>
                    <a:pt x="657" y="94"/>
                  </a:lnTo>
                  <a:lnTo>
                    <a:pt x="703" y="94"/>
                  </a:lnTo>
                  <a:lnTo>
                    <a:pt x="748" y="140"/>
                  </a:lnTo>
                  <a:lnTo>
                    <a:pt x="793" y="140"/>
                  </a:lnTo>
                  <a:lnTo>
                    <a:pt x="839" y="185"/>
                  </a:lnTo>
                  <a:lnTo>
                    <a:pt x="772" y="262"/>
                  </a:lnTo>
                  <a:lnTo>
                    <a:pt x="793" y="321"/>
                  </a:lnTo>
                  <a:lnTo>
                    <a:pt x="748" y="321"/>
                  </a:lnTo>
                  <a:lnTo>
                    <a:pt x="726" y="390"/>
                  </a:lnTo>
                  <a:lnTo>
                    <a:pt x="714" y="469"/>
                  </a:lnTo>
                  <a:lnTo>
                    <a:pt x="663" y="505"/>
                  </a:lnTo>
                  <a:lnTo>
                    <a:pt x="612" y="593"/>
                  </a:lnTo>
                  <a:lnTo>
                    <a:pt x="478" y="619"/>
                  </a:lnTo>
                  <a:lnTo>
                    <a:pt x="363" y="672"/>
                  </a:lnTo>
                  <a:lnTo>
                    <a:pt x="324" y="640"/>
                  </a:lnTo>
                  <a:lnTo>
                    <a:pt x="322" y="567"/>
                  </a:lnTo>
                  <a:lnTo>
                    <a:pt x="292" y="540"/>
                  </a:lnTo>
                  <a:lnTo>
                    <a:pt x="267" y="433"/>
                  </a:lnTo>
                  <a:lnTo>
                    <a:pt x="169" y="430"/>
                  </a:lnTo>
                  <a:lnTo>
                    <a:pt x="136" y="429"/>
                  </a:lnTo>
                  <a:lnTo>
                    <a:pt x="112" y="447"/>
                  </a:lnTo>
                  <a:lnTo>
                    <a:pt x="93" y="424"/>
                  </a:lnTo>
                  <a:lnTo>
                    <a:pt x="40" y="41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8972682" y="4106991"/>
              <a:ext cx="922817" cy="612806"/>
            </a:xfrm>
            <a:custGeom>
              <a:avLst/>
              <a:gdLst>
                <a:gd name="T0" fmla="*/ 135 w 627"/>
                <a:gd name="T1" fmla="*/ 30 h 417"/>
                <a:gd name="T2" fmla="*/ 104 w 627"/>
                <a:gd name="T3" fmla="*/ 59 h 417"/>
                <a:gd name="T4" fmla="*/ 69 w 627"/>
                <a:gd name="T5" fmla="*/ 133 h 417"/>
                <a:gd name="T6" fmla="*/ 44 w 627"/>
                <a:gd name="T7" fmla="*/ 173 h 417"/>
                <a:gd name="T8" fmla="*/ 0 w 627"/>
                <a:gd name="T9" fmla="*/ 206 h 417"/>
                <a:gd name="T10" fmla="*/ 63 w 627"/>
                <a:gd name="T11" fmla="*/ 221 h 417"/>
                <a:gd name="T12" fmla="*/ 111 w 627"/>
                <a:gd name="T13" fmla="*/ 213 h 417"/>
                <a:gd name="T14" fmla="*/ 147 w 627"/>
                <a:gd name="T15" fmla="*/ 237 h 417"/>
                <a:gd name="T16" fmla="*/ 225 w 627"/>
                <a:gd name="T17" fmla="*/ 257 h 417"/>
                <a:gd name="T18" fmla="*/ 242 w 627"/>
                <a:gd name="T19" fmla="*/ 308 h 417"/>
                <a:gd name="T20" fmla="*/ 250 w 627"/>
                <a:gd name="T21" fmla="*/ 360 h 417"/>
                <a:gd name="T22" fmla="*/ 278 w 627"/>
                <a:gd name="T23" fmla="*/ 386 h 417"/>
                <a:gd name="T24" fmla="*/ 305 w 627"/>
                <a:gd name="T25" fmla="*/ 383 h 417"/>
                <a:gd name="T26" fmla="*/ 336 w 627"/>
                <a:gd name="T27" fmla="*/ 417 h 417"/>
                <a:gd name="T28" fmla="*/ 383 w 627"/>
                <a:gd name="T29" fmla="*/ 380 h 417"/>
                <a:gd name="T30" fmla="*/ 419 w 627"/>
                <a:gd name="T31" fmla="*/ 372 h 417"/>
                <a:gd name="T32" fmla="*/ 471 w 627"/>
                <a:gd name="T33" fmla="*/ 329 h 417"/>
                <a:gd name="T34" fmla="*/ 522 w 627"/>
                <a:gd name="T35" fmla="*/ 314 h 417"/>
                <a:gd name="T36" fmla="*/ 613 w 627"/>
                <a:gd name="T37" fmla="*/ 269 h 417"/>
                <a:gd name="T38" fmla="*/ 627 w 627"/>
                <a:gd name="T39" fmla="*/ 240 h 417"/>
                <a:gd name="T40" fmla="*/ 588 w 627"/>
                <a:gd name="T41" fmla="*/ 219 h 417"/>
                <a:gd name="T42" fmla="*/ 498 w 627"/>
                <a:gd name="T43" fmla="*/ 260 h 417"/>
                <a:gd name="T44" fmla="*/ 458 w 627"/>
                <a:gd name="T45" fmla="*/ 227 h 417"/>
                <a:gd name="T46" fmla="*/ 461 w 627"/>
                <a:gd name="T47" fmla="*/ 152 h 417"/>
                <a:gd name="T48" fmla="*/ 432 w 627"/>
                <a:gd name="T49" fmla="*/ 128 h 417"/>
                <a:gd name="T50" fmla="*/ 404 w 627"/>
                <a:gd name="T51" fmla="*/ 18 h 417"/>
                <a:gd name="T52" fmla="*/ 275 w 627"/>
                <a:gd name="T53" fmla="*/ 12 h 417"/>
                <a:gd name="T54" fmla="*/ 251 w 627"/>
                <a:gd name="T55" fmla="*/ 32 h 417"/>
                <a:gd name="T56" fmla="*/ 227 w 627"/>
                <a:gd name="T57" fmla="*/ 9 h 417"/>
                <a:gd name="T58" fmla="*/ 179 w 627"/>
                <a:gd name="T59" fmla="*/ 0 h 417"/>
                <a:gd name="T60" fmla="*/ 135 w 627"/>
                <a:gd name="T61" fmla="*/ 3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27" h="417">
                  <a:moveTo>
                    <a:pt x="135" y="30"/>
                  </a:moveTo>
                  <a:lnTo>
                    <a:pt x="104" y="59"/>
                  </a:lnTo>
                  <a:lnTo>
                    <a:pt x="69" y="133"/>
                  </a:lnTo>
                  <a:lnTo>
                    <a:pt x="44" y="173"/>
                  </a:lnTo>
                  <a:lnTo>
                    <a:pt x="0" y="206"/>
                  </a:lnTo>
                  <a:lnTo>
                    <a:pt x="63" y="221"/>
                  </a:lnTo>
                  <a:lnTo>
                    <a:pt x="111" y="213"/>
                  </a:lnTo>
                  <a:lnTo>
                    <a:pt x="147" y="237"/>
                  </a:lnTo>
                  <a:lnTo>
                    <a:pt x="225" y="257"/>
                  </a:lnTo>
                  <a:lnTo>
                    <a:pt x="242" y="308"/>
                  </a:lnTo>
                  <a:lnTo>
                    <a:pt x="250" y="360"/>
                  </a:lnTo>
                  <a:lnTo>
                    <a:pt x="278" y="386"/>
                  </a:lnTo>
                  <a:lnTo>
                    <a:pt x="305" y="383"/>
                  </a:lnTo>
                  <a:lnTo>
                    <a:pt x="336" y="417"/>
                  </a:lnTo>
                  <a:lnTo>
                    <a:pt x="383" y="380"/>
                  </a:lnTo>
                  <a:lnTo>
                    <a:pt x="419" y="372"/>
                  </a:lnTo>
                  <a:lnTo>
                    <a:pt x="471" y="329"/>
                  </a:lnTo>
                  <a:lnTo>
                    <a:pt x="522" y="314"/>
                  </a:lnTo>
                  <a:lnTo>
                    <a:pt x="613" y="269"/>
                  </a:lnTo>
                  <a:lnTo>
                    <a:pt x="627" y="240"/>
                  </a:lnTo>
                  <a:lnTo>
                    <a:pt x="588" y="219"/>
                  </a:lnTo>
                  <a:lnTo>
                    <a:pt x="498" y="260"/>
                  </a:lnTo>
                  <a:lnTo>
                    <a:pt x="458" y="227"/>
                  </a:lnTo>
                  <a:lnTo>
                    <a:pt x="461" y="152"/>
                  </a:lnTo>
                  <a:lnTo>
                    <a:pt x="432" y="128"/>
                  </a:lnTo>
                  <a:lnTo>
                    <a:pt x="404" y="18"/>
                  </a:lnTo>
                  <a:lnTo>
                    <a:pt x="275" y="12"/>
                  </a:lnTo>
                  <a:lnTo>
                    <a:pt x="251" y="32"/>
                  </a:lnTo>
                  <a:lnTo>
                    <a:pt x="227" y="9"/>
                  </a:lnTo>
                  <a:lnTo>
                    <a:pt x="179" y="0"/>
                  </a:lnTo>
                  <a:lnTo>
                    <a:pt x="135" y="30"/>
                  </a:lnTo>
                  <a:close/>
                </a:path>
              </a:pathLst>
            </a:custGeom>
            <a:solidFill>
              <a:srgbClr val="E66400">
                <a:lumMod val="40000"/>
                <a:lumOff val="60000"/>
              </a:srgb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9844232" y="4267766"/>
              <a:ext cx="396159" cy="244657"/>
            </a:xfrm>
            <a:custGeom>
              <a:avLst/>
              <a:gdLst>
                <a:gd name="T0" fmla="*/ 198 w 270"/>
                <a:gd name="T1" fmla="*/ 0 h 168"/>
                <a:gd name="T2" fmla="*/ 213 w 270"/>
                <a:gd name="T3" fmla="*/ 35 h 168"/>
                <a:gd name="T4" fmla="*/ 243 w 270"/>
                <a:gd name="T5" fmla="*/ 33 h 168"/>
                <a:gd name="T6" fmla="*/ 270 w 270"/>
                <a:gd name="T7" fmla="*/ 42 h 168"/>
                <a:gd name="T8" fmla="*/ 257 w 270"/>
                <a:gd name="T9" fmla="*/ 63 h 168"/>
                <a:gd name="T10" fmla="*/ 261 w 270"/>
                <a:gd name="T11" fmla="*/ 96 h 168"/>
                <a:gd name="T12" fmla="*/ 194 w 270"/>
                <a:gd name="T13" fmla="*/ 128 h 168"/>
                <a:gd name="T14" fmla="*/ 171 w 270"/>
                <a:gd name="T15" fmla="*/ 161 h 168"/>
                <a:gd name="T16" fmla="*/ 113 w 270"/>
                <a:gd name="T17" fmla="*/ 158 h 168"/>
                <a:gd name="T18" fmla="*/ 86 w 270"/>
                <a:gd name="T19" fmla="*/ 168 h 168"/>
                <a:gd name="T20" fmla="*/ 56 w 270"/>
                <a:gd name="T21" fmla="*/ 159 h 168"/>
                <a:gd name="T22" fmla="*/ 23 w 270"/>
                <a:gd name="T23" fmla="*/ 161 h 168"/>
                <a:gd name="T24" fmla="*/ 38 w 270"/>
                <a:gd name="T25" fmla="*/ 131 h 168"/>
                <a:gd name="T26" fmla="*/ 0 w 270"/>
                <a:gd name="T27" fmla="*/ 108 h 168"/>
                <a:gd name="T28" fmla="*/ 29 w 270"/>
                <a:gd name="T29" fmla="*/ 95 h 168"/>
                <a:gd name="T30" fmla="*/ 161 w 270"/>
                <a:gd name="T31" fmla="*/ 68 h 168"/>
                <a:gd name="T32" fmla="*/ 198 w 270"/>
                <a:gd name="T3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168">
                  <a:moveTo>
                    <a:pt x="198" y="0"/>
                  </a:moveTo>
                  <a:lnTo>
                    <a:pt x="213" y="35"/>
                  </a:lnTo>
                  <a:lnTo>
                    <a:pt x="243" y="33"/>
                  </a:lnTo>
                  <a:lnTo>
                    <a:pt x="270" y="42"/>
                  </a:lnTo>
                  <a:lnTo>
                    <a:pt x="257" y="63"/>
                  </a:lnTo>
                  <a:lnTo>
                    <a:pt x="261" y="96"/>
                  </a:lnTo>
                  <a:lnTo>
                    <a:pt x="194" y="128"/>
                  </a:lnTo>
                  <a:lnTo>
                    <a:pt x="171" y="161"/>
                  </a:lnTo>
                  <a:lnTo>
                    <a:pt x="113" y="158"/>
                  </a:lnTo>
                  <a:lnTo>
                    <a:pt x="86" y="168"/>
                  </a:lnTo>
                  <a:lnTo>
                    <a:pt x="56" y="159"/>
                  </a:lnTo>
                  <a:lnTo>
                    <a:pt x="23" y="161"/>
                  </a:lnTo>
                  <a:lnTo>
                    <a:pt x="38" y="131"/>
                  </a:lnTo>
                  <a:lnTo>
                    <a:pt x="0" y="108"/>
                  </a:lnTo>
                  <a:lnTo>
                    <a:pt x="29" y="95"/>
                  </a:lnTo>
                  <a:lnTo>
                    <a:pt x="161" y="6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pt-BR" kern="0">
                <a:solidFill>
                  <a:srgbClr val="000000"/>
                </a:solidFill>
                <a:latin typeface="Arial Narrow"/>
                <a:cs typeface="Arial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10137855" y="3969518"/>
              <a:ext cx="270320" cy="358829"/>
            </a:xfrm>
            <a:custGeom>
              <a:avLst/>
              <a:gdLst>
                <a:gd name="T0" fmla="*/ 138 w 184"/>
                <a:gd name="T1" fmla="*/ 0 h 244"/>
                <a:gd name="T2" fmla="*/ 177 w 184"/>
                <a:gd name="T3" fmla="*/ 13 h 244"/>
                <a:gd name="T4" fmla="*/ 184 w 184"/>
                <a:gd name="T5" fmla="*/ 45 h 244"/>
                <a:gd name="T6" fmla="*/ 174 w 184"/>
                <a:gd name="T7" fmla="*/ 78 h 244"/>
                <a:gd name="T8" fmla="*/ 176 w 184"/>
                <a:gd name="T9" fmla="*/ 105 h 244"/>
                <a:gd name="T10" fmla="*/ 153 w 184"/>
                <a:gd name="T11" fmla="*/ 130 h 244"/>
                <a:gd name="T12" fmla="*/ 129 w 184"/>
                <a:gd name="T13" fmla="*/ 156 h 244"/>
                <a:gd name="T14" fmla="*/ 108 w 184"/>
                <a:gd name="T15" fmla="*/ 190 h 244"/>
                <a:gd name="T16" fmla="*/ 68 w 184"/>
                <a:gd name="T17" fmla="*/ 244 h 244"/>
                <a:gd name="T18" fmla="*/ 42 w 184"/>
                <a:gd name="T19" fmla="*/ 234 h 244"/>
                <a:gd name="T20" fmla="*/ 11 w 184"/>
                <a:gd name="T21" fmla="*/ 237 h 244"/>
                <a:gd name="T22" fmla="*/ 0 w 184"/>
                <a:gd name="T23" fmla="*/ 202 h 244"/>
                <a:gd name="T24" fmla="*/ 11 w 184"/>
                <a:gd name="T25" fmla="*/ 183 h 244"/>
                <a:gd name="T26" fmla="*/ 60 w 184"/>
                <a:gd name="T27" fmla="*/ 145 h 244"/>
                <a:gd name="T28" fmla="*/ 71 w 184"/>
                <a:gd name="T29" fmla="*/ 67 h 244"/>
                <a:gd name="T30" fmla="*/ 95 w 184"/>
                <a:gd name="T31" fmla="*/ 0 h 244"/>
                <a:gd name="T32" fmla="*/ 138 w 184"/>
                <a:gd name="T3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244">
                  <a:moveTo>
                    <a:pt x="138" y="0"/>
                  </a:moveTo>
                  <a:lnTo>
                    <a:pt x="177" y="13"/>
                  </a:lnTo>
                  <a:lnTo>
                    <a:pt x="184" y="45"/>
                  </a:lnTo>
                  <a:lnTo>
                    <a:pt x="174" y="78"/>
                  </a:lnTo>
                  <a:lnTo>
                    <a:pt x="176" y="105"/>
                  </a:lnTo>
                  <a:lnTo>
                    <a:pt x="153" y="130"/>
                  </a:lnTo>
                  <a:lnTo>
                    <a:pt x="129" y="156"/>
                  </a:lnTo>
                  <a:lnTo>
                    <a:pt x="108" y="190"/>
                  </a:lnTo>
                  <a:lnTo>
                    <a:pt x="68" y="244"/>
                  </a:lnTo>
                  <a:lnTo>
                    <a:pt x="42" y="234"/>
                  </a:lnTo>
                  <a:lnTo>
                    <a:pt x="11" y="237"/>
                  </a:lnTo>
                  <a:lnTo>
                    <a:pt x="0" y="202"/>
                  </a:lnTo>
                  <a:lnTo>
                    <a:pt x="11" y="183"/>
                  </a:lnTo>
                  <a:lnTo>
                    <a:pt x="60" y="145"/>
                  </a:lnTo>
                  <a:lnTo>
                    <a:pt x="71" y="67"/>
                  </a:lnTo>
                  <a:lnTo>
                    <a:pt x="95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endParaRPr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9706742" y="2858080"/>
              <a:ext cx="974085" cy="1130079"/>
            </a:xfrm>
            <a:custGeom>
              <a:avLst/>
              <a:gdLst>
                <a:gd name="T0" fmla="*/ 25 w 663"/>
                <a:gd name="T1" fmla="*/ 483 h 768"/>
                <a:gd name="T2" fmla="*/ 70 w 663"/>
                <a:gd name="T3" fmla="*/ 483 h 768"/>
                <a:gd name="T4" fmla="*/ 139 w 663"/>
                <a:gd name="T5" fmla="*/ 434 h 768"/>
                <a:gd name="T6" fmla="*/ 207 w 663"/>
                <a:gd name="T7" fmla="*/ 482 h 768"/>
                <a:gd name="T8" fmla="*/ 252 w 663"/>
                <a:gd name="T9" fmla="*/ 482 h 768"/>
                <a:gd name="T10" fmla="*/ 297 w 663"/>
                <a:gd name="T11" fmla="*/ 527 h 768"/>
                <a:gd name="T12" fmla="*/ 340 w 663"/>
                <a:gd name="T13" fmla="*/ 525 h 768"/>
                <a:gd name="T14" fmla="*/ 388 w 663"/>
                <a:gd name="T15" fmla="*/ 575 h 768"/>
                <a:gd name="T16" fmla="*/ 432 w 663"/>
                <a:gd name="T17" fmla="*/ 575 h 768"/>
                <a:gd name="T18" fmla="*/ 478 w 663"/>
                <a:gd name="T19" fmla="*/ 617 h 768"/>
                <a:gd name="T20" fmla="*/ 412 w 663"/>
                <a:gd name="T21" fmla="*/ 695 h 768"/>
                <a:gd name="T22" fmla="*/ 432 w 663"/>
                <a:gd name="T23" fmla="*/ 753 h 768"/>
                <a:gd name="T24" fmla="*/ 469 w 663"/>
                <a:gd name="T25" fmla="*/ 768 h 768"/>
                <a:gd name="T26" fmla="*/ 502 w 663"/>
                <a:gd name="T27" fmla="*/ 732 h 768"/>
                <a:gd name="T28" fmla="*/ 514 w 663"/>
                <a:gd name="T29" fmla="*/ 677 h 768"/>
                <a:gd name="T30" fmla="*/ 522 w 663"/>
                <a:gd name="T31" fmla="*/ 635 h 768"/>
                <a:gd name="T32" fmla="*/ 547 w 663"/>
                <a:gd name="T33" fmla="*/ 605 h 768"/>
                <a:gd name="T34" fmla="*/ 544 w 663"/>
                <a:gd name="T35" fmla="*/ 528 h 768"/>
                <a:gd name="T36" fmla="*/ 547 w 663"/>
                <a:gd name="T37" fmla="*/ 459 h 768"/>
                <a:gd name="T38" fmla="*/ 525 w 663"/>
                <a:gd name="T39" fmla="*/ 429 h 768"/>
                <a:gd name="T40" fmla="*/ 550 w 663"/>
                <a:gd name="T41" fmla="*/ 416 h 768"/>
                <a:gd name="T42" fmla="*/ 546 w 663"/>
                <a:gd name="T43" fmla="*/ 377 h 768"/>
                <a:gd name="T44" fmla="*/ 565 w 663"/>
                <a:gd name="T45" fmla="*/ 347 h 768"/>
                <a:gd name="T46" fmla="*/ 592 w 663"/>
                <a:gd name="T47" fmla="*/ 366 h 768"/>
                <a:gd name="T48" fmla="*/ 630 w 663"/>
                <a:gd name="T49" fmla="*/ 332 h 768"/>
                <a:gd name="T50" fmla="*/ 660 w 663"/>
                <a:gd name="T51" fmla="*/ 301 h 768"/>
                <a:gd name="T52" fmla="*/ 663 w 663"/>
                <a:gd name="T53" fmla="*/ 258 h 768"/>
                <a:gd name="T54" fmla="*/ 637 w 663"/>
                <a:gd name="T55" fmla="*/ 227 h 768"/>
                <a:gd name="T56" fmla="*/ 624 w 663"/>
                <a:gd name="T57" fmla="*/ 186 h 768"/>
                <a:gd name="T58" fmla="*/ 654 w 663"/>
                <a:gd name="T59" fmla="*/ 170 h 768"/>
                <a:gd name="T60" fmla="*/ 645 w 663"/>
                <a:gd name="T61" fmla="*/ 111 h 768"/>
                <a:gd name="T62" fmla="*/ 616 w 663"/>
                <a:gd name="T63" fmla="*/ 80 h 768"/>
                <a:gd name="T64" fmla="*/ 597 w 663"/>
                <a:gd name="T65" fmla="*/ 33 h 768"/>
                <a:gd name="T66" fmla="*/ 570 w 663"/>
                <a:gd name="T67" fmla="*/ 35 h 768"/>
                <a:gd name="T68" fmla="*/ 537 w 663"/>
                <a:gd name="T69" fmla="*/ 0 h 768"/>
                <a:gd name="T70" fmla="*/ 456 w 663"/>
                <a:gd name="T71" fmla="*/ 74 h 768"/>
                <a:gd name="T72" fmla="*/ 435 w 663"/>
                <a:gd name="T73" fmla="*/ 78 h 768"/>
                <a:gd name="T74" fmla="*/ 421 w 663"/>
                <a:gd name="T75" fmla="*/ 29 h 768"/>
                <a:gd name="T76" fmla="*/ 394 w 663"/>
                <a:gd name="T77" fmla="*/ 14 h 768"/>
                <a:gd name="T78" fmla="*/ 354 w 663"/>
                <a:gd name="T79" fmla="*/ 60 h 768"/>
                <a:gd name="T80" fmla="*/ 328 w 663"/>
                <a:gd name="T81" fmla="*/ 54 h 768"/>
                <a:gd name="T82" fmla="*/ 297 w 663"/>
                <a:gd name="T83" fmla="*/ 78 h 768"/>
                <a:gd name="T84" fmla="*/ 237 w 663"/>
                <a:gd name="T85" fmla="*/ 51 h 768"/>
                <a:gd name="T86" fmla="*/ 204 w 663"/>
                <a:gd name="T87" fmla="*/ 77 h 768"/>
                <a:gd name="T88" fmla="*/ 226 w 663"/>
                <a:gd name="T89" fmla="*/ 101 h 768"/>
                <a:gd name="T90" fmla="*/ 189 w 663"/>
                <a:gd name="T91" fmla="*/ 155 h 768"/>
                <a:gd name="T92" fmla="*/ 159 w 663"/>
                <a:gd name="T93" fmla="*/ 152 h 768"/>
                <a:gd name="T94" fmla="*/ 117 w 663"/>
                <a:gd name="T95" fmla="*/ 186 h 768"/>
                <a:gd name="T96" fmla="*/ 79 w 663"/>
                <a:gd name="T97" fmla="*/ 155 h 768"/>
                <a:gd name="T98" fmla="*/ 60 w 663"/>
                <a:gd name="T99" fmla="*/ 120 h 768"/>
                <a:gd name="T100" fmla="*/ 0 w 663"/>
                <a:gd name="T101" fmla="*/ 204 h 768"/>
                <a:gd name="T102" fmla="*/ 36 w 663"/>
                <a:gd name="T103" fmla="*/ 258 h 768"/>
                <a:gd name="T104" fmla="*/ 18 w 663"/>
                <a:gd name="T105" fmla="*/ 291 h 768"/>
                <a:gd name="T106" fmla="*/ 15 w 663"/>
                <a:gd name="T107" fmla="*/ 389 h 768"/>
                <a:gd name="T108" fmla="*/ 25 w 663"/>
                <a:gd name="T109" fmla="*/ 48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63" h="768">
                  <a:moveTo>
                    <a:pt x="25" y="483"/>
                  </a:moveTo>
                  <a:lnTo>
                    <a:pt x="70" y="483"/>
                  </a:lnTo>
                  <a:lnTo>
                    <a:pt x="139" y="434"/>
                  </a:lnTo>
                  <a:lnTo>
                    <a:pt x="207" y="482"/>
                  </a:lnTo>
                  <a:lnTo>
                    <a:pt x="252" y="482"/>
                  </a:lnTo>
                  <a:lnTo>
                    <a:pt x="297" y="527"/>
                  </a:lnTo>
                  <a:lnTo>
                    <a:pt x="340" y="525"/>
                  </a:lnTo>
                  <a:lnTo>
                    <a:pt x="388" y="575"/>
                  </a:lnTo>
                  <a:lnTo>
                    <a:pt x="432" y="575"/>
                  </a:lnTo>
                  <a:lnTo>
                    <a:pt x="478" y="617"/>
                  </a:lnTo>
                  <a:lnTo>
                    <a:pt x="412" y="695"/>
                  </a:lnTo>
                  <a:lnTo>
                    <a:pt x="432" y="753"/>
                  </a:lnTo>
                  <a:lnTo>
                    <a:pt x="469" y="768"/>
                  </a:lnTo>
                  <a:lnTo>
                    <a:pt x="502" y="732"/>
                  </a:lnTo>
                  <a:lnTo>
                    <a:pt x="514" y="677"/>
                  </a:lnTo>
                  <a:lnTo>
                    <a:pt x="522" y="635"/>
                  </a:lnTo>
                  <a:lnTo>
                    <a:pt x="547" y="605"/>
                  </a:lnTo>
                  <a:lnTo>
                    <a:pt x="544" y="528"/>
                  </a:lnTo>
                  <a:lnTo>
                    <a:pt x="547" y="459"/>
                  </a:lnTo>
                  <a:lnTo>
                    <a:pt x="525" y="429"/>
                  </a:lnTo>
                  <a:lnTo>
                    <a:pt x="550" y="416"/>
                  </a:lnTo>
                  <a:lnTo>
                    <a:pt x="546" y="377"/>
                  </a:lnTo>
                  <a:lnTo>
                    <a:pt x="565" y="347"/>
                  </a:lnTo>
                  <a:lnTo>
                    <a:pt x="592" y="366"/>
                  </a:lnTo>
                  <a:lnTo>
                    <a:pt x="630" y="332"/>
                  </a:lnTo>
                  <a:lnTo>
                    <a:pt x="660" y="301"/>
                  </a:lnTo>
                  <a:lnTo>
                    <a:pt x="663" y="258"/>
                  </a:lnTo>
                  <a:lnTo>
                    <a:pt x="637" y="227"/>
                  </a:lnTo>
                  <a:lnTo>
                    <a:pt x="624" y="186"/>
                  </a:lnTo>
                  <a:lnTo>
                    <a:pt x="654" y="170"/>
                  </a:lnTo>
                  <a:lnTo>
                    <a:pt x="645" y="111"/>
                  </a:lnTo>
                  <a:lnTo>
                    <a:pt x="616" y="80"/>
                  </a:lnTo>
                  <a:lnTo>
                    <a:pt x="597" y="33"/>
                  </a:lnTo>
                  <a:lnTo>
                    <a:pt x="570" y="35"/>
                  </a:lnTo>
                  <a:lnTo>
                    <a:pt x="537" y="0"/>
                  </a:lnTo>
                  <a:lnTo>
                    <a:pt x="456" y="74"/>
                  </a:lnTo>
                  <a:lnTo>
                    <a:pt x="435" y="78"/>
                  </a:lnTo>
                  <a:lnTo>
                    <a:pt x="421" y="29"/>
                  </a:lnTo>
                  <a:lnTo>
                    <a:pt x="394" y="14"/>
                  </a:lnTo>
                  <a:lnTo>
                    <a:pt x="354" y="60"/>
                  </a:lnTo>
                  <a:lnTo>
                    <a:pt x="328" y="54"/>
                  </a:lnTo>
                  <a:lnTo>
                    <a:pt x="297" y="78"/>
                  </a:lnTo>
                  <a:lnTo>
                    <a:pt x="237" y="51"/>
                  </a:lnTo>
                  <a:lnTo>
                    <a:pt x="204" y="77"/>
                  </a:lnTo>
                  <a:lnTo>
                    <a:pt x="226" y="101"/>
                  </a:lnTo>
                  <a:lnTo>
                    <a:pt x="189" y="155"/>
                  </a:lnTo>
                  <a:lnTo>
                    <a:pt x="159" y="152"/>
                  </a:lnTo>
                  <a:lnTo>
                    <a:pt x="117" y="186"/>
                  </a:lnTo>
                  <a:lnTo>
                    <a:pt x="79" y="155"/>
                  </a:lnTo>
                  <a:lnTo>
                    <a:pt x="60" y="120"/>
                  </a:lnTo>
                  <a:lnTo>
                    <a:pt x="0" y="204"/>
                  </a:lnTo>
                  <a:lnTo>
                    <a:pt x="36" y="258"/>
                  </a:lnTo>
                  <a:lnTo>
                    <a:pt x="18" y="291"/>
                  </a:lnTo>
                  <a:lnTo>
                    <a:pt x="15" y="389"/>
                  </a:lnTo>
                  <a:lnTo>
                    <a:pt x="25" y="48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8807228" y="4412229"/>
              <a:ext cx="661819" cy="482323"/>
            </a:xfrm>
            <a:custGeom>
              <a:avLst/>
              <a:gdLst>
                <a:gd name="T0" fmla="*/ 110 w 449"/>
                <a:gd name="T1" fmla="*/ 0 h 329"/>
                <a:gd name="T2" fmla="*/ 45 w 449"/>
                <a:gd name="T3" fmla="*/ 62 h 329"/>
                <a:gd name="T4" fmla="*/ 23 w 449"/>
                <a:gd name="T5" fmla="*/ 111 h 329"/>
                <a:gd name="T6" fmla="*/ 19 w 449"/>
                <a:gd name="T7" fmla="*/ 155 h 329"/>
                <a:gd name="T8" fmla="*/ 0 w 449"/>
                <a:gd name="T9" fmla="*/ 198 h 329"/>
                <a:gd name="T10" fmla="*/ 2 w 449"/>
                <a:gd name="T11" fmla="*/ 242 h 329"/>
                <a:gd name="T12" fmla="*/ 40 w 449"/>
                <a:gd name="T13" fmla="*/ 236 h 329"/>
                <a:gd name="T14" fmla="*/ 58 w 449"/>
                <a:gd name="T15" fmla="*/ 255 h 329"/>
                <a:gd name="T16" fmla="*/ 55 w 449"/>
                <a:gd name="T17" fmla="*/ 288 h 329"/>
                <a:gd name="T18" fmla="*/ 91 w 449"/>
                <a:gd name="T19" fmla="*/ 289 h 329"/>
                <a:gd name="T20" fmla="*/ 178 w 449"/>
                <a:gd name="T21" fmla="*/ 315 h 329"/>
                <a:gd name="T22" fmla="*/ 223 w 449"/>
                <a:gd name="T23" fmla="*/ 329 h 329"/>
                <a:gd name="T24" fmla="*/ 280 w 449"/>
                <a:gd name="T25" fmla="*/ 269 h 329"/>
                <a:gd name="T26" fmla="*/ 349 w 449"/>
                <a:gd name="T27" fmla="*/ 287 h 329"/>
                <a:gd name="T28" fmla="*/ 373 w 449"/>
                <a:gd name="T29" fmla="*/ 264 h 329"/>
                <a:gd name="T30" fmla="*/ 407 w 449"/>
                <a:gd name="T31" fmla="*/ 281 h 329"/>
                <a:gd name="T32" fmla="*/ 421 w 449"/>
                <a:gd name="T33" fmla="*/ 230 h 329"/>
                <a:gd name="T34" fmla="*/ 449 w 449"/>
                <a:gd name="T35" fmla="*/ 231 h 329"/>
                <a:gd name="T36" fmla="*/ 449 w 449"/>
                <a:gd name="T37" fmla="*/ 209 h 329"/>
                <a:gd name="T38" fmla="*/ 419 w 449"/>
                <a:gd name="T39" fmla="*/ 176 h 329"/>
                <a:gd name="T40" fmla="*/ 391 w 449"/>
                <a:gd name="T41" fmla="*/ 180 h 329"/>
                <a:gd name="T42" fmla="*/ 361 w 449"/>
                <a:gd name="T43" fmla="*/ 153 h 329"/>
                <a:gd name="T44" fmla="*/ 352 w 449"/>
                <a:gd name="T45" fmla="*/ 96 h 329"/>
                <a:gd name="T46" fmla="*/ 337 w 449"/>
                <a:gd name="T47" fmla="*/ 50 h 329"/>
                <a:gd name="T48" fmla="*/ 257 w 449"/>
                <a:gd name="T49" fmla="*/ 27 h 329"/>
                <a:gd name="T50" fmla="*/ 224 w 449"/>
                <a:gd name="T51" fmla="*/ 5 h 329"/>
                <a:gd name="T52" fmla="*/ 175 w 449"/>
                <a:gd name="T53" fmla="*/ 15 h 329"/>
                <a:gd name="T54" fmla="*/ 110 w 449"/>
                <a:gd name="T55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9" h="329">
                  <a:moveTo>
                    <a:pt x="110" y="0"/>
                  </a:moveTo>
                  <a:lnTo>
                    <a:pt x="45" y="62"/>
                  </a:lnTo>
                  <a:lnTo>
                    <a:pt x="23" y="111"/>
                  </a:lnTo>
                  <a:lnTo>
                    <a:pt x="19" y="155"/>
                  </a:lnTo>
                  <a:lnTo>
                    <a:pt x="0" y="198"/>
                  </a:lnTo>
                  <a:lnTo>
                    <a:pt x="2" y="242"/>
                  </a:lnTo>
                  <a:lnTo>
                    <a:pt x="40" y="236"/>
                  </a:lnTo>
                  <a:lnTo>
                    <a:pt x="58" y="255"/>
                  </a:lnTo>
                  <a:lnTo>
                    <a:pt x="55" y="288"/>
                  </a:lnTo>
                  <a:lnTo>
                    <a:pt x="91" y="289"/>
                  </a:lnTo>
                  <a:lnTo>
                    <a:pt x="178" y="315"/>
                  </a:lnTo>
                  <a:lnTo>
                    <a:pt x="223" y="329"/>
                  </a:lnTo>
                  <a:lnTo>
                    <a:pt x="280" y="269"/>
                  </a:lnTo>
                  <a:lnTo>
                    <a:pt x="349" y="287"/>
                  </a:lnTo>
                  <a:lnTo>
                    <a:pt x="373" y="264"/>
                  </a:lnTo>
                  <a:lnTo>
                    <a:pt x="407" y="281"/>
                  </a:lnTo>
                  <a:lnTo>
                    <a:pt x="421" y="230"/>
                  </a:lnTo>
                  <a:lnTo>
                    <a:pt x="449" y="231"/>
                  </a:lnTo>
                  <a:lnTo>
                    <a:pt x="449" y="209"/>
                  </a:lnTo>
                  <a:lnTo>
                    <a:pt x="419" y="176"/>
                  </a:lnTo>
                  <a:lnTo>
                    <a:pt x="391" y="180"/>
                  </a:lnTo>
                  <a:lnTo>
                    <a:pt x="361" y="153"/>
                  </a:lnTo>
                  <a:lnTo>
                    <a:pt x="352" y="96"/>
                  </a:lnTo>
                  <a:lnTo>
                    <a:pt x="337" y="50"/>
                  </a:lnTo>
                  <a:lnTo>
                    <a:pt x="257" y="27"/>
                  </a:lnTo>
                  <a:lnTo>
                    <a:pt x="224" y="5"/>
                  </a:lnTo>
                  <a:lnTo>
                    <a:pt x="175" y="15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8422720" y="3811074"/>
              <a:ext cx="771346" cy="759599"/>
            </a:xfrm>
            <a:custGeom>
              <a:avLst/>
              <a:gdLst>
                <a:gd name="T0" fmla="*/ 524 w 524"/>
                <a:gd name="T1" fmla="*/ 169 h 517"/>
                <a:gd name="T2" fmla="*/ 512 w 524"/>
                <a:gd name="T3" fmla="*/ 228 h 517"/>
                <a:gd name="T4" fmla="*/ 479 w 524"/>
                <a:gd name="T5" fmla="*/ 261 h 517"/>
                <a:gd name="T6" fmla="*/ 449 w 524"/>
                <a:gd name="T7" fmla="*/ 322 h 517"/>
                <a:gd name="T8" fmla="*/ 420 w 524"/>
                <a:gd name="T9" fmla="*/ 373 h 517"/>
                <a:gd name="T10" fmla="*/ 374 w 524"/>
                <a:gd name="T11" fmla="*/ 408 h 517"/>
                <a:gd name="T12" fmla="*/ 306 w 524"/>
                <a:gd name="T13" fmla="*/ 471 h 517"/>
                <a:gd name="T14" fmla="*/ 284 w 524"/>
                <a:gd name="T15" fmla="*/ 517 h 517"/>
                <a:gd name="T16" fmla="*/ 266 w 524"/>
                <a:gd name="T17" fmla="*/ 499 h 517"/>
                <a:gd name="T18" fmla="*/ 228 w 524"/>
                <a:gd name="T19" fmla="*/ 502 h 517"/>
                <a:gd name="T20" fmla="*/ 201 w 524"/>
                <a:gd name="T21" fmla="*/ 486 h 517"/>
                <a:gd name="T22" fmla="*/ 186 w 524"/>
                <a:gd name="T23" fmla="*/ 442 h 517"/>
                <a:gd name="T24" fmla="*/ 191 w 524"/>
                <a:gd name="T25" fmla="*/ 399 h 517"/>
                <a:gd name="T26" fmla="*/ 165 w 524"/>
                <a:gd name="T27" fmla="*/ 367 h 517"/>
                <a:gd name="T28" fmla="*/ 135 w 524"/>
                <a:gd name="T29" fmla="*/ 367 h 517"/>
                <a:gd name="T30" fmla="*/ 105 w 524"/>
                <a:gd name="T31" fmla="*/ 387 h 517"/>
                <a:gd name="T32" fmla="*/ 51 w 524"/>
                <a:gd name="T33" fmla="*/ 385 h 517"/>
                <a:gd name="T34" fmla="*/ 24 w 524"/>
                <a:gd name="T35" fmla="*/ 366 h 517"/>
                <a:gd name="T36" fmla="*/ 35 w 524"/>
                <a:gd name="T37" fmla="*/ 289 h 517"/>
                <a:gd name="T38" fmla="*/ 0 w 524"/>
                <a:gd name="T39" fmla="*/ 238 h 517"/>
                <a:gd name="T40" fmla="*/ 29 w 524"/>
                <a:gd name="T41" fmla="*/ 214 h 517"/>
                <a:gd name="T42" fmla="*/ 14 w 524"/>
                <a:gd name="T43" fmla="*/ 189 h 517"/>
                <a:gd name="T44" fmla="*/ 42 w 524"/>
                <a:gd name="T45" fmla="*/ 132 h 517"/>
                <a:gd name="T46" fmla="*/ 54 w 524"/>
                <a:gd name="T47" fmla="*/ 57 h 517"/>
                <a:gd name="T48" fmla="*/ 104 w 524"/>
                <a:gd name="T49" fmla="*/ 3 h 517"/>
                <a:gd name="T50" fmla="*/ 179 w 524"/>
                <a:gd name="T51" fmla="*/ 3 h 517"/>
                <a:gd name="T52" fmla="*/ 225 w 524"/>
                <a:gd name="T53" fmla="*/ 37 h 517"/>
                <a:gd name="T54" fmla="*/ 251 w 524"/>
                <a:gd name="T55" fmla="*/ 18 h 517"/>
                <a:gd name="T56" fmla="*/ 284 w 524"/>
                <a:gd name="T57" fmla="*/ 27 h 517"/>
                <a:gd name="T58" fmla="*/ 311 w 524"/>
                <a:gd name="T59" fmla="*/ 0 h 517"/>
                <a:gd name="T60" fmla="*/ 330 w 524"/>
                <a:gd name="T61" fmla="*/ 15 h 517"/>
                <a:gd name="T62" fmla="*/ 320 w 524"/>
                <a:gd name="T63" fmla="*/ 40 h 517"/>
                <a:gd name="T64" fmla="*/ 339 w 524"/>
                <a:gd name="T65" fmla="*/ 63 h 517"/>
                <a:gd name="T66" fmla="*/ 363 w 524"/>
                <a:gd name="T67" fmla="*/ 54 h 517"/>
                <a:gd name="T68" fmla="*/ 392 w 524"/>
                <a:gd name="T69" fmla="*/ 88 h 517"/>
                <a:gd name="T70" fmla="*/ 389 w 524"/>
                <a:gd name="T71" fmla="*/ 114 h 517"/>
                <a:gd name="T72" fmla="*/ 414 w 524"/>
                <a:gd name="T73" fmla="*/ 108 h 517"/>
                <a:gd name="T74" fmla="*/ 444 w 524"/>
                <a:gd name="T75" fmla="*/ 127 h 517"/>
                <a:gd name="T76" fmla="*/ 482 w 524"/>
                <a:gd name="T77" fmla="*/ 148 h 517"/>
                <a:gd name="T78" fmla="*/ 524 w 524"/>
                <a:gd name="T79" fmla="*/ 169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4" h="517">
                  <a:moveTo>
                    <a:pt x="524" y="169"/>
                  </a:moveTo>
                  <a:lnTo>
                    <a:pt x="512" y="228"/>
                  </a:lnTo>
                  <a:lnTo>
                    <a:pt x="479" y="261"/>
                  </a:lnTo>
                  <a:lnTo>
                    <a:pt x="449" y="322"/>
                  </a:lnTo>
                  <a:lnTo>
                    <a:pt x="420" y="373"/>
                  </a:lnTo>
                  <a:lnTo>
                    <a:pt x="374" y="408"/>
                  </a:lnTo>
                  <a:lnTo>
                    <a:pt x="306" y="471"/>
                  </a:lnTo>
                  <a:lnTo>
                    <a:pt x="284" y="517"/>
                  </a:lnTo>
                  <a:lnTo>
                    <a:pt x="266" y="499"/>
                  </a:lnTo>
                  <a:lnTo>
                    <a:pt x="228" y="502"/>
                  </a:lnTo>
                  <a:lnTo>
                    <a:pt x="201" y="486"/>
                  </a:lnTo>
                  <a:lnTo>
                    <a:pt x="186" y="442"/>
                  </a:lnTo>
                  <a:lnTo>
                    <a:pt x="191" y="399"/>
                  </a:lnTo>
                  <a:lnTo>
                    <a:pt x="165" y="367"/>
                  </a:lnTo>
                  <a:lnTo>
                    <a:pt x="135" y="367"/>
                  </a:lnTo>
                  <a:lnTo>
                    <a:pt x="105" y="387"/>
                  </a:lnTo>
                  <a:lnTo>
                    <a:pt x="51" y="385"/>
                  </a:lnTo>
                  <a:lnTo>
                    <a:pt x="24" y="366"/>
                  </a:lnTo>
                  <a:lnTo>
                    <a:pt x="35" y="289"/>
                  </a:lnTo>
                  <a:lnTo>
                    <a:pt x="0" y="238"/>
                  </a:lnTo>
                  <a:lnTo>
                    <a:pt x="29" y="214"/>
                  </a:lnTo>
                  <a:lnTo>
                    <a:pt x="14" y="189"/>
                  </a:lnTo>
                  <a:lnTo>
                    <a:pt x="42" y="132"/>
                  </a:lnTo>
                  <a:lnTo>
                    <a:pt x="54" y="57"/>
                  </a:lnTo>
                  <a:lnTo>
                    <a:pt x="104" y="3"/>
                  </a:lnTo>
                  <a:lnTo>
                    <a:pt x="179" y="3"/>
                  </a:lnTo>
                  <a:lnTo>
                    <a:pt x="225" y="37"/>
                  </a:lnTo>
                  <a:lnTo>
                    <a:pt x="251" y="18"/>
                  </a:lnTo>
                  <a:lnTo>
                    <a:pt x="284" y="27"/>
                  </a:lnTo>
                  <a:lnTo>
                    <a:pt x="311" y="0"/>
                  </a:lnTo>
                  <a:lnTo>
                    <a:pt x="330" y="15"/>
                  </a:lnTo>
                  <a:lnTo>
                    <a:pt x="320" y="40"/>
                  </a:lnTo>
                  <a:lnTo>
                    <a:pt x="339" y="63"/>
                  </a:lnTo>
                  <a:lnTo>
                    <a:pt x="363" y="54"/>
                  </a:lnTo>
                  <a:lnTo>
                    <a:pt x="392" y="88"/>
                  </a:lnTo>
                  <a:lnTo>
                    <a:pt x="389" y="114"/>
                  </a:lnTo>
                  <a:lnTo>
                    <a:pt x="414" y="108"/>
                  </a:lnTo>
                  <a:lnTo>
                    <a:pt x="444" y="127"/>
                  </a:lnTo>
                  <a:lnTo>
                    <a:pt x="482" y="148"/>
                  </a:lnTo>
                  <a:lnTo>
                    <a:pt x="524" y="169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8951710" y="3296131"/>
              <a:ext cx="789988" cy="761930"/>
            </a:xfrm>
            <a:custGeom>
              <a:avLst/>
              <a:gdLst>
                <a:gd name="T0" fmla="*/ 530 w 537"/>
                <a:gd name="T1" fmla="*/ 26 h 518"/>
                <a:gd name="T2" fmla="*/ 528 w 537"/>
                <a:gd name="T3" fmla="*/ 92 h 518"/>
                <a:gd name="T4" fmla="*/ 537 w 537"/>
                <a:gd name="T5" fmla="*/ 185 h 518"/>
                <a:gd name="T6" fmla="*/ 492 w 537"/>
                <a:gd name="T7" fmla="*/ 185 h 518"/>
                <a:gd name="T8" fmla="*/ 446 w 537"/>
                <a:gd name="T9" fmla="*/ 230 h 518"/>
                <a:gd name="T10" fmla="*/ 470 w 537"/>
                <a:gd name="T11" fmla="*/ 260 h 518"/>
                <a:gd name="T12" fmla="*/ 443 w 537"/>
                <a:gd name="T13" fmla="*/ 291 h 518"/>
                <a:gd name="T14" fmla="*/ 447 w 537"/>
                <a:gd name="T15" fmla="*/ 323 h 518"/>
                <a:gd name="T16" fmla="*/ 401 w 537"/>
                <a:gd name="T17" fmla="*/ 365 h 518"/>
                <a:gd name="T18" fmla="*/ 419 w 537"/>
                <a:gd name="T19" fmla="*/ 417 h 518"/>
                <a:gd name="T20" fmla="*/ 402 w 537"/>
                <a:gd name="T21" fmla="*/ 461 h 518"/>
                <a:gd name="T22" fmla="*/ 339 w 537"/>
                <a:gd name="T23" fmla="*/ 440 h 518"/>
                <a:gd name="T24" fmla="*/ 219 w 537"/>
                <a:gd name="T25" fmla="*/ 458 h 518"/>
                <a:gd name="T26" fmla="*/ 162 w 537"/>
                <a:gd name="T27" fmla="*/ 518 h 518"/>
                <a:gd name="T28" fmla="*/ 53 w 537"/>
                <a:gd name="T29" fmla="*/ 459 h 518"/>
                <a:gd name="T30" fmla="*/ 29 w 537"/>
                <a:gd name="T31" fmla="*/ 462 h 518"/>
                <a:gd name="T32" fmla="*/ 30 w 537"/>
                <a:gd name="T33" fmla="*/ 437 h 518"/>
                <a:gd name="T34" fmla="*/ 0 w 537"/>
                <a:gd name="T35" fmla="*/ 404 h 518"/>
                <a:gd name="T36" fmla="*/ 2 w 537"/>
                <a:gd name="T37" fmla="*/ 338 h 518"/>
                <a:gd name="T38" fmla="*/ 36 w 537"/>
                <a:gd name="T39" fmla="*/ 302 h 518"/>
                <a:gd name="T40" fmla="*/ 54 w 537"/>
                <a:gd name="T41" fmla="*/ 254 h 518"/>
                <a:gd name="T42" fmla="*/ 104 w 537"/>
                <a:gd name="T43" fmla="*/ 239 h 518"/>
                <a:gd name="T44" fmla="*/ 117 w 537"/>
                <a:gd name="T45" fmla="*/ 215 h 518"/>
                <a:gd name="T46" fmla="*/ 113 w 537"/>
                <a:gd name="T47" fmla="*/ 194 h 518"/>
                <a:gd name="T48" fmla="*/ 165 w 537"/>
                <a:gd name="T49" fmla="*/ 165 h 518"/>
                <a:gd name="T50" fmla="*/ 164 w 537"/>
                <a:gd name="T51" fmla="*/ 126 h 518"/>
                <a:gd name="T52" fmla="*/ 182 w 537"/>
                <a:gd name="T53" fmla="*/ 95 h 518"/>
                <a:gd name="T54" fmla="*/ 197 w 537"/>
                <a:gd name="T55" fmla="*/ 51 h 518"/>
                <a:gd name="T56" fmla="*/ 201 w 537"/>
                <a:gd name="T57" fmla="*/ 15 h 518"/>
                <a:gd name="T58" fmla="*/ 228 w 537"/>
                <a:gd name="T59" fmla="*/ 0 h 518"/>
                <a:gd name="T60" fmla="*/ 272 w 537"/>
                <a:gd name="T61" fmla="*/ 50 h 518"/>
                <a:gd name="T62" fmla="*/ 326 w 537"/>
                <a:gd name="T63" fmla="*/ 29 h 518"/>
                <a:gd name="T64" fmla="*/ 389 w 537"/>
                <a:gd name="T65" fmla="*/ 44 h 518"/>
                <a:gd name="T66" fmla="*/ 459 w 537"/>
                <a:gd name="T67" fmla="*/ 47 h 518"/>
                <a:gd name="T68" fmla="*/ 530 w 537"/>
                <a:gd name="T69" fmla="*/ 26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7" h="518">
                  <a:moveTo>
                    <a:pt x="530" y="26"/>
                  </a:moveTo>
                  <a:lnTo>
                    <a:pt x="528" y="92"/>
                  </a:lnTo>
                  <a:lnTo>
                    <a:pt x="537" y="185"/>
                  </a:lnTo>
                  <a:lnTo>
                    <a:pt x="492" y="185"/>
                  </a:lnTo>
                  <a:lnTo>
                    <a:pt x="446" y="230"/>
                  </a:lnTo>
                  <a:lnTo>
                    <a:pt x="470" y="260"/>
                  </a:lnTo>
                  <a:lnTo>
                    <a:pt x="443" y="291"/>
                  </a:lnTo>
                  <a:lnTo>
                    <a:pt x="447" y="323"/>
                  </a:lnTo>
                  <a:lnTo>
                    <a:pt x="401" y="365"/>
                  </a:lnTo>
                  <a:lnTo>
                    <a:pt x="419" y="417"/>
                  </a:lnTo>
                  <a:lnTo>
                    <a:pt x="402" y="461"/>
                  </a:lnTo>
                  <a:lnTo>
                    <a:pt x="339" y="440"/>
                  </a:lnTo>
                  <a:lnTo>
                    <a:pt x="219" y="458"/>
                  </a:lnTo>
                  <a:lnTo>
                    <a:pt x="162" y="518"/>
                  </a:lnTo>
                  <a:lnTo>
                    <a:pt x="53" y="459"/>
                  </a:lnTo>
                  <a:lnTo>
                    <a:pt x="29" y="462"/>
                  </a:lnTo>
                  <a:lnTo>
                    <a:pt x="30" y="437"/>
                  </a:lnTo>
                  <a:lnTo>
                    <a:pt x="0" y="404"/>
                  </a:lnTo>
                  <a:lnTo>
                    <a:pt x="2" y="338"/>
                  </a:lnTo>
                  <a:lnTo>
                    <a:pt x="36" y="302"/>
                  </a:lnTo>
                  <a:lnTo>
                    <a:pt x="54" y="254"/>
                  </a:lnTo>
                  <a:lnTo>
                    <a:pt x="104" y="239"/>
                  </a:lnTo>
                  <a:lnTo>
                    <a:pt x="117" y="215"/>
                  </a:lnTo>
                  <a:lnTo>
                    <a:pt x="113" y="194"/>
                  </a:lnTo>
                  <a:lnTo>
                    <a:pt x="165" y="165"/>
                  </a:lnTo>
                  <a:lnTo>
                    <a:pt x="164" y="126"/>
                  </a:lnTo>
                  <a:lnTo>
                    <a:pt x="182" y="95"/>
                  </a:lnTo>
                  <a:lnTo>
                    <a:pt x="197" y="51"/>
                  </a:lnTo>
                  <a:lnTo>
                    <a:pt x="201" y="15"/>
                  </a:lnTo>
                  <a:lnTo>
                    <a:pt x="228" y="0"/>
                  </a:lnTo>
                  <a:lnTo>
                    <a:pt x="272" y="50"/>
                  </a:lnTo>
                  <a:lnTo>
                    <a:pt x="326" y="29"/>
                  </a:lnTo>
                  <a:lnTo>
                    <a:pt x="389" y="44"/>
                  </a:lnTo>
                  <a:lnTo>
                    <a:pt x="459" y="47"/>
                  </a:lnTo>
                  <a:lnTo>
                    <a:pt x="530" y="2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endParaRPr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9473707" y="3568748"/>
              <a:ext cx="132831" cy="67572"/>
            </a:xfrm>
            <a:custGeom>
              <a:avLst/>
              <a:gdLst>
                <a:gd name="T0" fmla="*/ 0 w 90"/>
                <a:gd name="T1" fmla="*/ 45 h 45"/>
                <a:gd name="T2" fmla="*/ 90 w 90"/>
                <a:gd name="T3" fmla="*/ 45 h 45"/>
                <a:gd name="T4" fmla="*/ 90 w 90"/>
                <a:gd name="T5" fmla="*/ 0 h 45"/>
                <a:gd name="T6" fmla="*/ 0 w 90"/>
                <a:gd name="T7" fmla="*/ 0 h 45"/>
                <a:gd name="T8" fmla="*/ 0 w 90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5">
                  <a:moveTo>
                    <a:pt x="0" y="45"/>
                  </a:moveTo>
                  <a:lnTo>
                    <a:pt x="90" y="45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8028892" y="2692646"/>
              <a:ext cx="1265379" cy="1213961"/>
            </a:xfrm>
            <a:custGeom>
              <a:avLst/>
              <a:gdLst>
                <a:gd name="T0" fmla="*/ 393 w 860"/>
                <a:gd name="T1" fmla="*/ 141 h 825"/>
                <a:gd name="T2" fmla="*/ 860 w 860"/>
                <a:gd name="T3" fmla="*/ 183 h 825"/>
                <a:gd name="T4" fmla="*/ 813 w 860"/>
                <a:gd name="T5" fmla="*/ 264 h 825"/>
                <a:gd name="T6" fmla="*/ 810 w 860"/>
                <a:gd name="T7" fmla="*/ 339 h 825"/>
                <a:gd name="T8" fmla="*/ 825 w 860"/>
                <a:gd name="T9" fmla="*/ 367 h 825"/>
                <a:gd name="T10" fmla="*/ 827 w 860"/>
                <a:gd name="T11" fmla="*/ 421 h 825"/>
                <a:gd name="T12" fmla="*/ 827 w 860"/>
                <a:gd name="T13" fmla="*/ 456 h 825"/>
                <a:gd name="T14" fmla="*/ 810 w 860"/>
                <a:gd name="T15" fmla="*/ 501 h 825"/>
                <a:gd name="T16" fmla="*/ 789 w 860"/>
                <a:gd name="T17" fmla="*/ 535 h 825"/>
                <a:gd name="T18" fmla="*/ 794 w 860"/>
                <a:gd name="T19" fmla="*/ 574 h 825"/>
                <a:gd name="T20" fmla="*/ 738 w 860"/>
                <a:gd name="T21" fmla="*/ 601 h 825"/>
                <a:gd name="T22" fmla="*/ 743 w 860"/>
                <a:gd name="T23" fmla="*/ 621 h 825"/>
                <a:gd name="T24" fmla="*/ 734 w 860"/>
                <a:gd name="T25" fmla="*/ 649 h 825"/>
                <a:gd name="T26" fmla="*/ 680 w 860"/>
                <a:gd name="T27" fmla="*/ 661 h 825"/>
                <a:gd name="T28" fmla="*/ 665 w 860"/>
                <a:gd name="T29" fmla="*/ 708 h 825"/>
                <a:gd name="T30" fmla="*/ 627 w 860"/>
                <a:gd name="T31" fmla="*/ 748 h 825"/>
                <a:gd name="T32" fmla="*/ 626 w 860"/>
                <a:gd name="T33" fmla="*/ 814 h 825"/>
                <a:gd name="T34" fmla="*/ 608 w 860"/>
                <a:gd name="T35" fmla="*/ 825 h 825"/>
                <a:gd name="T36" fmla="*/ 588 w 860"/>
                <a:gd name="T37" fmla="*/ 796 h 825"/>
                <a:gd name="T38" fmla="*/ 599 w 860"/>
                <a:gd name="T39" fmla="*/ 772 h 825"/>
                <a:gd name="T40" fmla="*/ 578 w 860"/>
                <a:gd name="T41" fmla="*/ 759 h 825"/>
                <a:gd name="T42" fmla="*/ 551 w 860"/>
                <a:gd name="T43" fmla="*/ 787 h 825"/>
                <a:gd name="T44" fmla="*/ 516 w 860"/>
                <a:gd name="T45" fmla="*/ 775 h 825"/>
                <a:gd name="T46" fmla="*/ 495 w 860"/>
                <a:gd name="T47" fmla="*/ 798 h 825"/>
                <a:gd name="T48" fmla="*/ 444 w 860"/>
                <a:gd name="T49" fmla="*/ 762 h 825"/>
                <a:gd name="T50" fmla="*/ 372 w 860"/>
                <a:gd name="T51" fmla="*/ 762 h 825"/>
                <a:gd name="T52" fmla="*/ 320 w 860"/>
                <a:gd name="T53" fmla="*/ 816 h 825"/>
                <a:gd name="T54" fmla="*/ 255 w 860"/>
                <a:gd name="T55" fmla="*/ 759 h 825"/>
                <a:gd name="T56" fmla="*/ 237 w 860"/>
                <a:gd name="T57" fmla="*/ 696 h 825"/>
                <a:gd name="T58" fmla="*/ 137 w 860"/>
                <a:gd name="T59" fmla="*/ 694 h 825"/>
                <a:gd name="T60" fmla="*/ 114 w 860"/>
                <a:gd name="T61" fmla="*/ 664 h 825"/>
                <a:gd name="T62" fmla="*/ 95 w 860"/>
                <a:gd name="T63" fmla="*/ 603 h 825"/>
                <a:gd name="T64" fmla="*/ 111 w 860"/>
                <a:gd name="T65" fmla="*/ 577 h 825"/>
                <a:gd name="T66" fmla="*/ 72 w 860"/>
                <a:gd name="T67" fmla="*/ 492 h 825"/>
                <a:gd name="T68" fmla="*/ 113 w 860"/>
                <a:gd name="T69" fmla="*/ 466 h 825"/>
                <a:gd name="T70" fmla="*/ 117 w 860"/>
                <a:gd name="T71" fmla="*/ 403 h 825"/>
                <a:gd name="T72" fmla="*/ 137 w 860"/>
                <a:gd name="T73" fmla="*/ 372 h 825"/>
                <a:gd name="T74" fmla="*/ 116 w 860"/>
                <a:gd name="T75" fmla="*/ 334 h 825"/>
                <a:gd name="T76" fmla="*/ 137 w 860"/>
                <a:gd name="T77" fmla="*/ 289 h 825"/>
                <a:gd name="T78" fmla="*/ 18 w 860"/>
                <a:gd name="T79" fmla="*/ 294 h 825"/>
                <a:gd name="T80" fmla="*/ 15 w 860"/>
                <a:gd name="T81" fmla="*/ 247 h 825"/>
                <a:gd name="T82" fmla="*/ 0 w 860"/>
                <a:gd name="T83" fmla="*/ 225 h 825"/>
                <a:gd name="T84" fmla="*/ 15 w 860"/>
                <a:gd name="T85" fmla="*/ 184 h 825"/>
                <a:gd name="T86" fmla="*/ 2 w 860"/>
                <a:gd name="T87" fmla="*/ 123 h 825"/>
                <a:gd name="T88" fmla="*/ 221 w 860"/>
                <a:gd name="T89" fmla="*/ 118 h 825"/>
                <a:gd name="T90" fmla="*/ 242 w 860"/>
                <a:gd name="T91" fmla="*/ 103 h 825"/>
                <a:gd name="T92" fmla="*/ 236 w 860"/>
                <a:gd name="T93" fmla="*/ 40 h 825"/>
                <a:gd name="T94" fmla="*/ 254 w 860"/>
                <a:gd name="T95" fmla="*/ 0 h 825"/>
                <a:gd name="T96" fmla="*/ 296 w 860"/>
                <a:gd name="T97" fmla="*/ 60 h 825"/>
                <a:gd name="T98" fmla="*/ 284 w 860"/>
                <a:gd name="T99" fmla="*/ 105 h 825"/>
                <a:gd name="T100" fmla="*/ 329 w 860"/>
                <a:gd name="T101" fmla="*/ 132 h 825"/>
                <a:gd name="T102" fmla="*/ 357 w 860"/>
                <a:gd name="T103" fmla="*/ 163 h 825"/>
                <a:gd name="T104" fmla="*/ 393 w 860"/>
                <a:gd name="T105" fmla="*/ 14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0" h="825">
                  <a:moveTo>
                    <a:pt x="393" y="141"/>
                  </a:moveTo>
                  <a:lnTo>
                    <a:pt x="860" y="183"/>
                  </a:lnTo>
                  <a:lnTo>
                    <a:pt x="813" y="264"/>
                  </a:lnTo>
                  <a:lnTo>
                    <a:pt x="810" y="339"/>
                  </a:lnTo>
                  <a:lnTo>
                    <a:pt x="825" y="367"/>
                  </a:lnTo>
                  <a:lnTo>
                    <a:pt x="827" y="421"/>
                  </a:lnTo>
                  <a:lnTo>
                    <a:pt x="827" y="456"/>
                  </a:lnTo>
                  <a:lnTo>
                    <a:pt x="810" y="501"/>
                  </a:lnTo>
                  <a:lnTo>
                    <a:pt x="789" y="535"/>
                  </a:lnTo>
                  <a:lnTo>
                    <a:pt x="794" y="574"/>
                  </a:lnTo>
                  <a:lnTo>
                    <a:pt x="738" y="601"/>
                  </a:lnTo>
                  <a:lnTo>
                    <a:pt x="743" y="621"/>
                  </a:lnTo>
                  <a:lnTo>
                    <a:pt x="734" y="649"/>
                  </a:lnTo>
                  <a:lnTo>
                    <a:pt x="680" y="661"/>
                  </a:lnTo>
                  <a:lnTo>
                    <a:pt x="665" y="708"/>
                  </a:lnTo>
                  <a:lnTo>
                    <a:pt x="627" y="748"/>
                  </a:lnTo>
                  <a:lnTo>
                    <a:pt x="626" y="814"/>
                  </a:lnTo>
                  <a:lnTo>
                    <a:pt x="608" y="825"/>
                  </a:lnTo>
                  <a:lnTo>
                    <a:pt x="588" y="796"/>
                  </a:lnTo>
                  <a:lnTo>
                    <a:pt x="599" y="772"/>
                  </a:lnTo>
                  <a:lnTo>
                    <a:pt x="578" y="759"/>
                  </a:lnTo>
                  <a:lnTo>
                    <a:pt x="551" y="787"/>
                  </a:lnTo>
                  <a:lnTo>
                    <a:pt x="516" y="775"/>
                  </a:lnTo>
                  <a:lnTo>
                    <a:pt x="495" y="798"/>
                  </a:lnTo>
                  <a:lnTo>
                    <a:pt x="444" y="762"/>
                  </a:lnTo>
                  <a:lnTo>
                    <a:pt x="372" y="762"/>
                  </a:lnTo>
                  <a:lnTo>
                    <a:pt x="320" y="816"/>
                  </a:lnTo>
                  <a:lnTo>
                    <a:pt x="255" y="759"/>
                  </a:lnTo>
                  <a:lnTo>
                    <a:pt x="237" y="696"/>
                  </a:lnTo>
                  <a:lnTo>
                    <a:pt x="137" y="694"/>
                  </a:lnTo>
                  <a:lnTo>
                    <a:pt x="114" y="664"/>
                  </a:lnTo>
                  <a:lnTo>
                    <a:pt x="95" y="603"/>
                  </a:lnTo>
                  <a:lnTo>
                    <a:pt x="111" y="577"/>
                  </a:lnTo>
                  <a:lnTo>
                    <a:pt x="72" y="492"/>
                  </a:lnTo>
                  <a:lnTo>
                    <a:pt x="113" y="466"/>
                  </a:lnTo>
                  <a:lnTo>
                    <a:pt x="117" y="403"/>
                  </a:lnTo>
                  <a:lnTo>
                    <a:pt x="137" y="372"/>
                  </a:lnTo>
                  <a:lnTo>
                    <a:pt x="116" y="334"/>
                  </a:lnTo>
                  <a:lnTo>
                    <a:pt x="137" y="289"/>
                  </a:lnTo>
                  <a:lnTo>
                    <a:pt x="18" y="294"/>
                  </a:lnTo>
                  <a:lnTo>
                    <a:pt x="15" y="247"/>
                  </a:lnTo>
                  <a:lnTo>
                    <a:pt x="0" y="225"/>
                  </a:lnTo>
                  <a:lnTo>
                    <a:pt x="15" y="184"/>
                  </a:lnTo>
                  <a:lnTo>
                    <a:pt x="2" y="123"/>
                  </a:lnTo>
                  <a:lnTo>
                    <a:pt x="221" y="118"/>
                  </a:lnTo>
                  <a:lnTo>
                    <a:pt x="242" y="103"/>
                  </a:lnTo>
                  <a:lnTo>
                    <a:pt x="236" y="40"/>
                  </a:lnTo>
                  <a:lnTo>
                    <a:pt x="254" y="0"/>
                  </a:lnTo>
                  <a:lnTo>
                    <a:pt x="296" y="60"/>
                  </a:lnTo>
                  <a:lnTo>
                    <a:pt x="284" y="105"/>
                  </a:lnTo>
                  <a:lnTo>
                    <a:pt x="329" y="132"/>
                  </a:lnTo>
                  <a:lnTo>
                    <a:pt x="357" y="163"/>
                  </a:lnTo>
                  <a:lnTo>
                    <a:pt x="393" y="141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7534859" y="2783518"/>
              <a:ext cx="696774" cy="636107"/>
            </a:xfrm>
            <a:custGeom>
              <a:avLst/>
              <a:gdLst>
                <a:gd name="T0" fmla="*/ 336 w 474"/>
                <a:gd name="T1" fmla="*/ 60 h 432"/>
                <a:gd name="T2" fmla="*/ 351 w 474"/>
                <a:gd name="T3" fmla="*/ 119 h 432"/>
                <a:gd name="T4" fmla="*/ 335 w 474"/>
                <a:gd name="T5" fmla="*/ 162 h 432"/>
                <a:gd name="T6" fmla="*/ 350 w 474"/>
                <a:gd name="T7" fmla="*/ 185 h 432"/>
                <a:gd name="T8" fmla="*/ 351 w 474"/>
                <a:gd name="T9" fmla="*/ 233 h 432"/>
                <a:gd name="T10" fmla="*/ 474 w 474"/>
                <a:gd name="T11" fmla="*/ 227 h 432"/>
                <a:gd name="T12" fmla="*/ 452 w 474"/>
                <a:gd name="T13" fmla="*/ 273 h 432"/>
                <a:gd name="T14" fmla="*/ 473 w 474"/>
                <a:gd name="T15" fmla="*/ 312 h 432"/>
                <a:gd name="T16" fmla="*/ 452 w 474"/>
                <a:gd name="T17" fmla="*/ 341 h 432"/>
                <a:gd name="T18" fmla="*/ 450 w 474"/>
                <a:gd name="T19" fmla="*/ 405 h 432"/>
                <a:gd name="T20" fmla="*/ 408 w 474"/>
                <a:gd name="T21" fmla="*/ 429 h 432"/>
                <a:gd name="T22" fmla="*/ 371 w 474"/>
                <a:gd name="T23" fmla="*/ 414 h 432"/>
                <a:gd name="T24" fmla="*/ 332 w 474"/>
                <a:gd name="T25" fmla="*/ 432 h 432"/>
                <a:gd name="T26" fmla="*/ 299 w 474"/>
                <a:gd name="T27" fmla="*/ 396 h 432"/>
                <a:gd name="T28" fmla="*/ 252 w 474"/>
                <a:gd name="T29" fmla="*/ 383 h 432"/>
                <a:gd name="T30" fmla="*/ 219 w 474"/>
                <a:gd name="T31" fmla="*/ 357 h 432"/>
                <a:gd name="T32" fmla="*/ 146 w 474"/>
                <a:gd name="T33" fmla="*/ 354 h 432"/>
                <a:gd name="T34" fmla="*/ 93 w 474"/>
                <a:gd name="T35" fmla="*/ 311 h 432"/>
                <a:gd name="T36" fmla="*/ 47 w 474"/>
                <a:gd name="T37" fmla="*/ 249 h 432"/>
                <a:gd name="T38" fmla="*/ 57 w 474"/>
                <a:gd name="T39" fmla="*/ 147 h 432"/>
                <a:gd name="T40" fmla="*/ 0 w 474"/>
                <a:gd name="T41" fmla="*/ 129 h 432"/>
                <a:gd name="T42" fmla="*/ 87 w 474"/>
                <a:gd name="T43" fmla="*/ 84 h 432"/>
                <a:gd name="T44" fmla="*/ 140 w 474"/>
                <a:gd name="T45" fmla="*/ 80 h 432"/>
                <a:gd name="T46" fmla="*/ 159 w 474"/>
                <a:gd name="T47" fmla="*/ 38 h 432"/>
                <a:gd name="T48" fmla="*/ 201 w 474"/>
                <a:gd name="T49" fmla="*/ 0 h 432"/>
                <a:gd name="T50" fmla="*/ 254 w 474"/>
                <a:gd name="T51" fmla="*/ 5 h 432"/>
                <a:gd name="T52" fmla="*/ 294 w 474"/>
                <a:gd name="T53" fmla="*/ 59 h 432"/>
                <a:gd name="T54" fmla="*/ 336 w 474"/>
                <a:gd name="T55" fmla="*/ 6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4" h="432">
                  <a:moveTo>
                    <a:pt x="336" y="60"/>
                  </a:moveTo>
                  <a:lnTo>
                    <a:pt x="351" y="119"/>
                  </a:lnTo>
                  <a:lnTo>
                    <a:pt x="335" y="162"/>
                  </a:lnTo>
                  <a:lnTo>
                    <a:pt x="350" y="185"/>
                  </a:lnTo>
                  <a:lnTo>
                    <a:pt x="351" y="233"/>
                  </a:lnTo>
                  <a:lnTo>
                    <a:pt x="474" y="227"/>
                  </a:lnTo>
                  <a:lnTo>
                    <a:pt x="452" y="273"/>
                  </a:lnTo>
                  <a:lnTo>
                    <a:pt x="473" y="312"/>
                  </a:lnTo>
                  <a:lnTo>
                    <a:pt x="452" y="341"/>
                  </a:lnTo>
                  <a:lnTo>
                    <a:pt x="450" y="405"/>
                  </a:lnTo>
                  <a:lnTo>
                    <a:pt x="408" y="429"/>
                  </a:lnTo>
                  <a:lnTo>
                    <a:pt x="371" y="414"/>
                  </a:lnTo>
                  <a:lnTo>
                    <a:pt x="332" y="432"/>
                  </a:lnTo>
                  <a:lnTo>
                    <a:pt x="299" y="396"/>
                  </a:lnTo>
                  <a:lnTo>
                    <a:pt x="252" y="383"/>
                  </a:lnTo>
                  <a:lnTo>
                    <a:pt x="219" y="357"/>
                  </a:lnTo>
                  <a:lnTo>
                    <a:pt x="146" y="354"/>
                  </a:lnTo>
                  <a:lnTo>
                    <a:pt x="93" y="311"/>
                  </a:lnTo>
                  <a:lnTo>
                    <a:pt x="47" y="249"/>
                  </a:lnTo>
                  <a:lnTo>
                    <a:pt x="57" y="147"/>
                  </a:lnTo>
                  <a:lnTo>
                    <a:pt x="0" y="129"/>
                  </a:lnTo>
                  <a:lnTo>
                    <a:pt x="87" y="84"/>
                  </a:lnTo>
                  <a:lnTo>
                    <a:pt x="140" y="80"/>
                  </a:lnTo>
                  <a:lnTo>
                    <a:pt x="159" y="38"/>
                  </a:lnTo>
                  <a:lnTo>
                    <a:pt x="201" y="0"/>
                  </a:lnTo>
                  <a:lnTo>
                    <a:pt x="254" y="5"/>
                  </a:lnTo>
                  <a:lnTo>
                    <a:pt x="294" y="59"/>
                  </a:lnTo>
                  <a:lnTo>
                    <a:pt x="336" y="6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endParaRPr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6656317" y="2720607"/>
              <a:ext cx="810961" cy="447371"/>
            </a:xfrm>
            <a:custGeom>
              <a:avLst/>
              <a:gdLst>
                <a:gd name="T0" fmla="*/ 17 w 551"/>
                <a:gd name="T1" fmla="*/ 0 h 303"/>
                <a:gd name="T2" fmla="*/ 101 w 551"/>
                <a:gd name="T3" fmla="*/ 32 h 303"/>
                <a:gd name="T4" fmla="*/ 173 w 551"/>
                <a:gd name="T5" fmla="*/ 48 h 303"/>
                <a:gd name="T6" fmla="*/ 251 w 551"/>
                <a:gd name="T7" fmla="*/ 59 h 303"/>
                <a:gd name="T8" fmla="*/ 373 w 551"/>
                <a:gd name="T9" fmla="*/ 123 h 303"/>
                <a:gd name="T10" fmla="*/ 551 w 551"/>
                <a:gd name="T11" fmla="*/ 183 h 303"/>
                <a:gd name="T12" fmla="*/ 530 w 551"/>
                <a:gd name="T13" fmla="*/ 224 h 303"/>
                <a:gd name="T14" fmla="*/ 477 w 551"/>
                <a:gd name="T15" fmla="*/ 257 h 303"/>
                <a:gd name="T16" fmla="*/ 450 w 551"/>
                <a:gd name="T17" fmla="*/ 255 h 303"/>
                <a:gd name="T18" fmla="*/ 414 w 551"/>
                <a:gd name="T19" fmla="*/ 303 h 303"/>
                <a:gd name="T20" fmla="*/ 380 w 551"/>
                <a:gd name="T21" fmla="*/ 285 h 303"/>
                <a:gd name="T22" fmla="*/ 273 w 551"/>
                <a:gd name="T23" fmla="*/ 300 h 303"/>
                <a:gd name="T24" fmla="*/ 251 w 551"/>
                <a:gd name="T25" fmla="*/ 183 h 303"/>
                <a:gd name="T26" fmla="*/ 227 w 551"/>
                <a:gd name="T27" fmla="*/ 225 h 303"/>
                <a:gd name="T28" fmla="*/ 144 w 551"/>
                <a:gd name="T29" fmla="*/ 227 h 303"/>
                <a:gd name="T30" fmla="*/ 114 w 551"/>
                <a:gd name="T31" fmla="*/ 179 h 303"/>
                <a:gd name="T32" fmla="*/ 65 w 551"/>
                <a:gd name="T33" fmla="*/ 180 h 303"/>
                <a:gd name="T34" fmla="*/ 72 w 551"/>
                <a:gd name="T35" fmla="*/ 135 h 303"/>
                <a:gd name="T36" fmla="*/ 0 w 551"/>
                <a:gd name="T37" fmla="*/ 36 h 303"/>
                <a:gd name="T38" fmla="*/ 17 w 551"/>
                <a:gd name="T3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1" h="303">
                  <a:moveTo>
                    <a:pt x="17" y="0"/>
                  </a:moveTo>
                  <a:lnTo>
                    <a:pt x="101" y="32"/>
                  </a:lnTo>
                  <a:lnTo>
                    <a:pt x="173" y="48"/>
                  </a:lnTo>
                  <a:lnTo>
                    <a:pt x="251" y="59"/>
                  </a:lnTo>
                  <a:lnTo>
                    <a:pt x="373" y="123"/>
                  </a:lnTo>
                  <a:lnTo>
                    <a:pt x="551" y="183"/>
                  </a:lnTo>
                  <a:lnTo>
                    <a:pt x="530" y="224"/>
                  </a:lnTo>
                  <a:lnTo>
                    <a:pt x="477" y="257"/>
                  </a:lnTo>
                  <a:lnTo>
                    <a:pt x="450" y="255"/>
                  </a:lnTo>
                  <a:lnTo>
                    <a:pt x="414" y="303"/>
                  </a:lnTo>
                  <a:lnTo>
                    <a:pt x="380" y="285"/>
                  </a:lnTo>
                  <a:lnTo>
                    <a:pt x="273" y="300"/>
                  </a:lnTo>
                  <a:lnTo>
                    <a:pt x="251" y="183"/>
                  </a:lnTo>
                  <a:lnTo>
                    <a:pt x="227" y="225"/>
                  </a:lnTo>
                  <a:lnTo>
                    <a:pt x="144" y="227"/>
                  </a:lnTo>
                  <a:lnTo>
                    <a:pt x="114" y="179"/>
                  </a:lnTo>
                  <a:lnTo>
                    <a:pt x="65" y="180"/>
                  </a:lnTo>
                  <a:lnTo>
                    <a:pt x="72" y="135"/>
                  </a:lnTo>
                  <a:lnTo>
                    <a:pt x="0" y="3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endParaRPr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6665638" y="1613828"/>
              <a:ext cx="1943509" cy="1372405"/>
            </a:xfrm>
            <a:custGeom>
              <a:avLst/>
              <a:gdLst>
                <a:gd name="T0" fmla="*/ 9 w 1322"/>
                <a:gd name="T1" fmla="*/ 756 h 933"/>
                <a:gd name="T2" fmla="*/ 0 w 1322"/>
                <a:gd name="T3" fmla="*/ 725 h 933"/>
                <a:gd name="T4" fmla="*/ 38 w 1322"/>
                <a:gd name="T5" fmla="*/ 702 h 933"/>
                <a:gd name="T6" fmla="*/ 36 w 1322"/>
                <a:gd name="T7" fmla="*/ 659 h 933"/>
                <a:gd name="T8" fmla="*/ 68 w 1322"/>
                <a:gd name="T9" fmla="*/ 614 h 933"/>
                <a:gd name="T10" fmla="*/ 84 w 1322"/>
                <a:gd name="T11" fmla="*/ 575 h 933"/>
                <a:gd name="T12" fmla="*/ 138 w 1322"/>
                <a:gd name="T13" fmla="*/ 539 h 933"/>
                <a:gd name="T14" fmla="*/ 227 w 1322"/>
                <a:gd name="T15" fmla="*/ 512 h 933"/>
                <a:gd name="T16" fmla="*/ 273 w 1322"/>
                <a:gd name="T17" fmla="*/ 527 h 933"/>
                <a:gd name="T18" fmla="*/ 317 w 1322"/>
                <a:gd name="T19" fmla="*/ 327 h 933"/>
                <a:gd name="T20" fmla="*/ 320 w 1322"/>
                <a:gd name="T21" fmla="*/ 246 h 933"/>
                <a:gd name="T22" fmla="*/ 275 w 1322"/>
                <a:gd name="T23" fmla="*/ 194 h 933"/>
                <a:gd name="T24" fmla="*/ 275 w 1322"/>
                <a:gd name="T25" fmla="*/ 141 h 933"/>
                <a:gd name="T26" fmla="*/ 329 w 1322"/>
                <a:gd name="T27" fmla="*/ 122 h 933"/>
                <a:gd name="T28" fmla="*/ 330 w 1322"/>
                <a:gd name="T29" fmla="*/ 92 h 933"/>
                <a:gd name="T30" fmla="*/ 290 w 1322"/>
                <a:gd name="T31" fmla="*/ 86 h 933"/>
                <a:gd name="T32" fmla="*/ 302 w 1322"/>
                <a:gd name="T33" fmla="*/ 45 h 933"/>
                <a:gd name="T34" fmla="*/ 473 w 1322"/>
                <a:gd name="T35" fmla="*/ 9 h 933"/>
                <a:gd name="T36" fmla="*/ 498 w 1322"/>
                <a:gd name="T37" fmla="*/ 87 h 933"/>
                <a:gd name="T38" fmla="*/ 555 w 1322"/>
                <a:gd name="T39" fmla="*/ 122 h 933"/>
                <a:gd name="T40" fmla="*/ 618 w 1322"/>
                <a:gd name="T41" fmla="*/ 122 h 933"/>
                <a:gd name="T42" fmla="*/ 782 w 1322"/>
                <a:gd name="T43" fmla="*/ 0 h 933"/>
                <a:gd name="T44" fmla="*/ 827 w 1322"/>
                <a:gd name="T45" fmla="*/ 21 h 933"/>
                <a:gd name="T46" fmla="*/ 842 w 1322"/>
                <a:gd name="T47" fmla="*/ 146 h 933"/>
                <a:gd name="T48" fmla="*/ 843 w 1322"/>
                <a:gd name="T49" fmla="*/ 236 h 933"/>
                <a:gd name="T50" fmla="*/ 891 w 1322"/>
                <a:gd name="T51" fmla="*/ 294 h 933"/>
                <a:gd name="T52" fmla="*/ 924 w 1322"/>
                <a:gd name="T53" fmla="*/ 294 h 933"/>
                <a:gd name="T54" fmla="*/ 920 w 1322"/>
                <a:gd name="T55" fmla="*/ 255 h 933"/>
                <a:gd name="T56" fmla="*/ 960 w 1322"/>
                <a:gd name="T57" fmla="*/ 219 h 933"/>
                <a:gd name="T58" fmla="*/ 993 w 1322"/>
                <a:gd name="T59" fmla="*/ 251 h 933"/>
                <a:gd name="T60" fmla="*/ 1041 w 1322"/>
                <a:gd name="T61" fmla="*/ 159 h 933"/>
                <a:gd name="T62" fmla="*/ 1124 w 1322"/>
                <a:gd name="T63" fmla="*/ 161 h 933"/>
                <a:gd name="T64" fmla="*/ 1137 w 1322"/>
                <a:gd name="T65" fmla="*/ 242 h 933"/>
                <a:gd name="T66" fmla="*/ 1190 w 1322"/>
                <a:gd name="T67" fmla="*/ 269 h 933"/>
                <a:gd name="T68" fmla="*/ 1205 w 1322"/>
                <a:gd name="T69" fmla="*/ 296 h 933"/>
                <a:gd name="T70" fmla="*/ 1259 w 1322"/>
                <a:gd name="T71" fmla="*/ 309 h 933"/>
                <a:gd name="T72" fmla="*/ 1322 w 1322"/>
                <a:gd name="T73" fmla="*/ 366 h 933"/>
                <a:gd name="T74" fmla="*/ 1239 w 1322"/>
                <a:gd name="T75" fmla="*/ 534 h 933"/>
                <a:gd name="T76" fmla="*/ 1188 w 1322"/>
                <a:gd name="T77" fmla="*/ 653 h 933"/>
                <a:gd name="T78" fmla="*/ 1152 w 1322"/>
                <a:gd name="T79" fmla="*/ 692 h 933"/>
                <a:gd name="T80" fmla="*/ 1179 w 1322"/>
                <a:gd name="T81" fmla="*/ 734 h 933"/>
                <a:gd name="T82" fmla="*/ 1164 w 1322"/>
                <a:gd name="T83" fmla="*/ 774 h 933"/>
                <a:gd name="T84" fmla="*/ 1169 w 1322"/>
                <a:gd name="T85" fmla="*/ 837 h 933"/>
                <a:gd name="T86" fmla="*/ 1146 w 1322"/>
                <a:gd name="T87" fmla="*/ 852 h 933"/>
                <a:gd name="T88" fmla="*/ 932 w 1322"/>
                <a:gd name="T89" fmla="*/ 857 h 933"/>
                <a:gd name="T90" fmla="*/ 882 w 1322"/>
                <a:gd name="T91" fmla="*/ 854 h 933"/>
                <a:gd name="T92" fmla="*/ 846 w 1322"/>
                <a:gd name="T93" fmla="*/ 800 h 933"/>
                <a:gd name="T94" fmla="*/ 794 w 1322"/>
                <a:gd name="T95" fmla="*/ 795 h 933"/>
                <a:gd name="T96" fmla="*/ 750 w 1322"/>
                <a:gd name="T97" fmla="*/ 833 h 933"/>
                <a:gd name="T98" fmla="*/ 729 w 1322"/>
                <a:gd name="T99" fmla="*/ 876 h 933"/>
                <a:gd name="T100" fmla="*/ 677 w 1322"/>
                <a:gd name="T101" fmla="*/ 879 h 933"/>
                <a:gd name="T102" fmla="*/ 590 w 1322"/>
                <a:gd name="T103" fmla="*/ 923 h 933"/>
                <a:gd name="T104" fmla="*/ 543 w 1322"/>
                <a:gd name="T105" fmla="*/ 933 h 933"/>
                <a:gd name="T106" fmla="*/ 366 w 1322"/>
                <a:gd name="T107" fmla="*/ 875 h 933"/>
                <a:gd name="T108" fmla="*/ 246 w 1322"/>
                <a:gd name="T109" fmla="*/ 810 h 933"/>
                <a:gd name="T110" fmla="*/ 173 w 1322"/>
                <a:gd name="T111" fmla="*/ 801 h 933"/>
                <a:gd name="T112" fmla="*/ 96 w 1322"/>
                <a:gd name="T113" fmla="*/ 786 h 933"/>
                <a:gd name="T114" fmla="*/ 9 w 1322"/>
                <a:gd name="T115" fmla="*/ 756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2" h="933">
                  <a:moveTo>
                    <a:pt x="9" y="756"/>
                  </a:moveTo>
                  <a:lnTo>
                    <a:pt x="0" y="725"/>
                  </a:lnTo>
                  <a:lnTo>
                    <a:pt x="38" y="702"/>
                  </a:lnTo>
                  <a:lnTo>
                    <a:pt x="36" y="659"/>
                  </a:lnTo>
                  <a:lnTo>
                    <a:pt x="68" y="614"/>
                  </a:lnTo>
                  <a:lnTo>
                    <a:pt x="84" y="575"/>
                  </a:lnTo>
                  <a:lnTo>
                    <a:pt x="138" y="539"/>
                  </a:lnTo>
                  <a:lnTo>
                    <a:pt x="227" y="512"/>
                  </a:lnTo>
                  <a:lnTo>
                    <a:pt x="273" y="527"/>
                  </a:lnTo>
                  <a:lnTo>
                    <a:pt x="317" y="327"/>
                  </a:lnTo>
                  <a:lnTo>
                    <a:pt x="320" y="246"/>
                  </a:lnTo>
                  <a:lnTo>
                    <a:pt x="275" y="194"/>
                  </a:lnTo>
                  <a:lnTo>
                    <a:pt x="275" y="141"/>
                  </a:lnTo>
                  <a:lnTo>
                    <a:pt x="329" y="122"/>
                  </a:lnTo>
                  <a:lnTo>
                    <a:pt x="330" y="92"/>
                  </a:lnTo>
                  <a:lnTo>
                    <a:pt x="290" y="86"/>
                  </a:lnTo>
                  <a:lnTo>
                    <a:pt x="302" y="45"/>
                  </a:lnTo>
                  <a:lnTo>
                    <a:pt x="473" y="9"/>
                  </a:lnTo>
                  <a:lnTo>
                    <a:pt x="498" y="87"/>
                  </a:lnTo>
                  <a:lnTo>
                    <a:pt x="555" y="122"/>
                  </a:lnTo>
                  <a:lnTo>
                    <a:pt x="618" y="122"/>
                  </a:lnTo>
                  <a:lnTo>
                    <a:pt x="782" y="0"/>
                  </a:lnTo>
                  <a:lnTo>
                    <a:pt x="827" y="21"/>
                  </a:lnTo>
                  <a:lnTo>
                    <a:pt x="842" y="146"/>
                  </a:lnTo>
                  <a:lnTo>
                    <a:pt x="843" y="236"/>
                  </a:lnTo>
                  <a:lnTo>
                    <a:pt x="891" y="294"/>
                  </a:lnTo>
                  <a:lnTo>
                    <a:pt x="924" y="294"/>
                  </a:lnTo>
                  <a:lnTo>
                    <a:pt x="920" y="255"/>
                  </a:lnTo>
                  <a:lnTo>
                    <a:pt x="960" y="219"/>
                  </a:lnTo>
                  <a:lnTo>
                    <a:pt x="993" y="251"/>
                  </a:lnTo>
                  <a:lnTo>
                    <a:pt x="1041" y="159"/>
                  </a:lnTo>
                  <a:lnTo>
                    <a:pt x="1124" y="161"/>
                  </a:lnTo>
                  <a:lnTo>
                    <a:pt x="1137" y="242"/>
                  </a:lnTo>
                  <a:lnTo>
                    <a:pt x="1190" y="269"/>
                  </a:lnTo>
                  <a:lnTo>
                    <a:pt x="1205" y="296"/>
                  </a:lnTo>
                  <a:lnTo>
                    <a:pt x="1259" y="309"/>
                  </a:lnTo>
                  <a:lnTo>
                    <a:pt x="1322" y="366"/>
                  </a:lnTo>
                  <a:lnTo>
                    <a:pt x="1239" y="534"/>
                  </a:lnTo>
                  <a:lnTo>
                    <a:pt x="1188" y="653"/>
                  </a:lnTo>
                  <a:lnTo>
                    <a:pt x="1152" y="692"/>
                  </a:lnTo>
                  <a:lnTo>
                    <a:pt x="1179" y="734"/>
                  </a:lnTo>
                  <a:lnTo>
                    <a:pt x="1164" y="774"/>
                  </a:lnTo>
                  <a:lnTo>
                    <a:pt x="1169" y="837"/>
                  </a:lnTo>
                  <a:lnTo>
                    <a:pt x="1146" y="852"/>
                  </a:lnTo>
                  <a:lnTo>
                    <a:pt x="932" y="857"/>
                  </a:lnTo>
                  <a:lnTo>
                    <a:pt x="882" y="854"/>
                  </a:lnTo>
                  <a:lnTo>
                    <a:pt x="846" y="800"/>
                  </a:lnTo>
                  <a:lnTo>
                    <a:pt x="794" y="795"/>
                  </a:lnTo>
                  <a:lnTo>
                    <a:pt x="750" y="833"/>
                  </a:lnTo>
                  <a:lnTo>
                    <a:pt x="729" y="876"/>
                  </a:lnTo>
                  <a:lnTo>
                    <a:pt x="677" y="879"/>
                  </a:lnTo>
                  <a:lnTo>
                    <a:pt x="590" y="923"/>
                  </a:lnTo>
                  <a:lnTo>
                    <a:pt x="543" y="933"/>
                  </a:lnTo>
                  <a:lnTo>
                    <a:pt x="366" y="875"/>
                  </a:lnTo>
                  <a:lnTo>
                    <a:pt x="246" y="810"/>
                  </a:lnTo>
                  <a:lnTo>
                    <a:pt x="173" y="801"/>
                  </a:lnTo>
                  <a:lnTo>
                    <a:pt x="96" y="786"/>
                  </a:lnTo>
                  <a:lnTo>
                    <a:pt x="9" y="75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endParaRPr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7658366" y="1278300"/>
              <a:ext cx="668810" cy="766590"/>
            </a:xfrm>
            <a:custGeom>
              <a:avLst/>
              <a:gdLst>
                <a:gd name="T0" fmla="*/ 153 w 455"/>
                <a:gd name="T1" fmla="*/ 248 h 521"/>
                <a:gd name="T2" fmla="*/ 168 w 455"/>
                <a:gd name="T3" fmla="*/ 374 h 521"/>
                <a:gd name="T4" fmla="*/ 167 w 455"/>
                <a:gd name="T5" fmla="*/ 462 h 521"/>
                <a:gd name="T6" fmla="*/ 218 w 455"/>
                <a:gd name="T7" fmla="*/ 521 h 521"/>
                <a:gd name="T8" fmla="*/ 251 w 455"/>
                <a:gd name="T9" fmla="*/ 521 h 521"/>
                <a:gd name="T10" fmla="*/ 246 w 455"/>
                <a:gd name="T11" fmla="*/ 480 h 521"/>
                <a:gd name="T12" fmla="*/ 285 w 455"/>
                <a:gd name="T13" fmla="*/ 447 h 521"/>
                <a:gd name="T14" fmla="*/ 320 w 455"/>
                <a:gd name="T15" fmla="*/ 479 h 521"/>
                <a:gd name="T16" fmla="*/ 366 w 455"/>
                <a:gd name="T17" fmla="*/ 389 h 521"/>
                <a:gd name="T18" fmla="*/ 449 w 455"/>
                <a:gd name="T19" fmla="*/ 389 h 521"/>
                <a:gd name="T20" fmla="*/ 455 w 455"/>
                <a:gd name="T21" fmla="*/ 321 h 521"/>
                <a:gd name="T22" fmla="*/ 381 w 455"/>
                <a:gd name="T23" fmla="*/ 275 h 521"/>
                <a:gd name="T24" fmla="*/ 383 w 455"/>
                <a:gd name="T25" fmla="*/ 230 h 521"/>
                <a:gd name="T26" fmla="*/ 357 w 455"/>
                <a:gd name="T27" fmla="*/ 185 h 521"/>
                <a:gd name="T28" fmla="*/ 389 w 455"/>
                <a:gd name="T29" fmla="*/ 91 h 521"/>
                <a:gd name="T30" fmla="*/ 347 w 455"/>
                <a:gd name="T31" fmla="*/ 61 h 521"/>
                <a:gd name="T32" fmla="*/ 350 w 455"/>
                <a:gd name="T33" fmla="*/ 7 h 521"/>
                <a:gd name="T34" fmla="*/ 321 w 455"/>
                <a:gd name="T35" fmla="*/ 0 h 521"/>
                <a:gd name="T36" fmla="*/ 294 w 455"/>
                <a:gd name="T37" fmla="*/ 61 h 521"/>
                <a:gd name="T38" fmla="*/ 233 w 455"/>
                <a:gd name="T39" fmla="*/ 96 h 521"/>
                <a:gd name="T40" fmla="*/ 173 w 455"/>
                <a:gd name="T41" fmla="*/ 91 h 521"/>
                <a:gd name="T42" fmla="*/ 149 w 455"/>
                <a:gd name="T43" fmla="*/ 126 h 521"/>
                <a:gd name="T44" fmla="*/ 102 w 455"/>
                <a:gd name="T45" fmla="*/ 93 h 521"/>
                <a:gd name="T46" fmla="*/ 78 w 455"/>
                <a:gd name="T47" fmla="*/ 120 h 521"/>
                <a:gd name="T48" fmla="*/ 38 w 455"/>
                <a:gd name="T49" fmla="*/ 70 h 521"/>
                <a:gd name="T50" fmla="*/ 0 w 455"/>
                <a:gd name="T51" fmla="*/ 81 h 521"/>
                <a:gd name="T52" fmla="*/ 54 w 455"/>
                <a:gd name="T53" fmla="*/ 127 h 521"/>
                <a:gd name="T54" fmla="*/ 48 w 455"/>
                <a:gd name="T55" fmla="*/ 160 h 521"/>
                <a:gd name="T56" fmla="*/ 63 w 455"/>
                <a:gd name="T57" fmla="*/ 213 h 521"/>
                <a:gd name="T58" fmla="*/ 107 w 455"/>
                <a:gd name="T59" fmla="*/ 228 h 521"/>
                <a:gd name="T60" fmla="*/ 153 w 455"/>
                <a:gd name="T61" fmla="*/ 248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5" h="521">
                  <a:moveTo>
                    <a:pt x="153" y="248"/>
                  </a:moveTo>
                  <a:lnTo>
                    <a:pt x="168" y="374"/>
                  </a:lnTo>
                  <a:lnTo>
                    <a:pt x="167" y="462"/>
                  </a:lnTo>
                  <a:lnTo>
                    <a:pt x="218" y="521"/>
                  </a:lnTo>
                  <a:lnTo>
                    <a:pt x="251" y="521"/>
                  </a:lnTo>
                  <a:lnTo>
                    <a:pt x="246" y="480"/>
                  </a:lnTo>
                  <a:lnTo>
                    <a:pt x="285" y="447"/>
                  </a:lnTo>
                  <a:lnTo>
                    <a:pt x="320" y="479"/>
                  </a:lnTo>
                  <a:lnTo>
                    <a:pt x="366" y="389"/>
                  </a:lnTo>
                  <a:lnTo>
                    <a:pt x="449" y="389"/>
                  </a:lnTo>
                  <a:lnTo>
                    <a:pt x="455" y="321"/>
                  </a:lnTo>
                  <a:lnTo>
                    <a:pt x="381" y="275"/>
                  </a:lnTo>
                  <a:lnTo>
                    <a:pt x="383" y="230"/>
                  </a:lnTo>
                  <a:lnTo>
                    <a:pt x="357" y="185"/>
                  </a:lnTo>
                  <a:lnTo>
                    <a:pt x="389" y="91"/>
                  </a:lnTo>
                  <a:lnTo>
                    <a:pt x="347" y="61"/>
                  </a:lnTo>
                  <a:lnTo>
                    <a:pt x="350" y="7"/>
                  </a:lnTo>
                  <a:lnTo>
                    <a:pt x="321" y="0"/>
                  </a:lnTo>
                  <a:lnTo>
                    <a:pt x="294" y="61"/>
                  </a:lnTo>
                  <a:lnTo>
                    <a:pt x="233" y="96"/>
                  </a:lnTo>
                  <a:lnTo>
                    <a:pt x="173" y="91"/>
                  </a:lnTo>
                  <a:lnTo>
                    <a:pt x="149" y="126"/>
                  </a:lnTo>
                  <a:lnTo>
                    <a:pt x="102" y="93"/>
                  </a:lnTo>
                  <a:lnTo>
                    <a:pt x="78" y="120"/>
                  </a:lnTo>
                  <a:lnTo>
                    <a:pt x="38" y="70"/>
                  </a:lnTo>
                  <a:lnTo>
                    <a:pt x="0" y="81"/>
                  </a:lnTo>
                  <a:lnTo>
                    <a:pt x="54" y="127"/>
                  </a:lnTo>
                  <a:lnTo>
                    <a:pt x="48" y="160"/>
                  </a:lnTo>
                  <a:lnTo>
                    <a:pt x="63" y="213"/>
                  </a:lnTo>
                  <a:lnTo>
                    <a:pt x="107" y="228"/>
                  </a:lnTo>
                  <a:lnTo>
                    <a:pt x="153" y="248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endParaRPr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9219699" y="2466630"/>
              <a:ext cx="573265" cy="904063"/>
            </a:xfrm>
            <a:custGeom>
              <a:avLst/>
              <a:gdLst>
                <a:gd name="T0" fmla="*/ 46 w 391"/>
                <a:gd name="T1" fmla="*/ 338 h 614"/>
                <a:gd name="T2" fmla="*/ 1 w 391"/>
                <a:gd name="T3" fmla="*/ 419 h 614"/>
                <a:gd name="T4" fmla="*/ 0 w 391"/>
                <a:gd name="T5" fmla="*/ 495 h 614"/>
                <a:gd name="T6" fmla="*/ 18 w 391"/>
                <a:gd name="T7" fmla="*/ 521 h 614"/>
                <a:gd name="T8" fmla="*/ 18 w 391"/>
                <a:gd name="T9" fmla="*/ 581 h 614"/>
                <a:gd name="T10" fmla="*/ 45 w 391"/>
                <a:gd name="T11" fmla="*/ 563 h 614"/>
                <a:gd name="T12" fmla="*/ 91 w 391"/>
                <a:gd name="T13" fmla="*/ 614 h 614"/>
                <a:gd name="T14" fmla="*/ 145 w 391"/>
                <a:gd name="T15" fmla="*/ 593 h 614"/>
                <a:gd name="T16" fmla="*/ 207 w 391"/>
                <a:gd name="T17" fmla="*/ 609 h 614"/>
                <a:gd name="T18" fmla="*/ 279 w 391"/>
                <a:gd name="T19" fmla="*/ 611 h 614"/>
                <a:gd name="T20" fmla="*/ 349 w 391"/>
                <a:gd name="T21" fmla="*/ 590 h 614"/>
                <a:gd name="T22" fmla="*/ 348 w 391"/>
                <a:gd name="T23" fmla="*/ 561 h 614"/>
                <a:gd name="T24" fmla="*/ 369 w 391"/>
                <a:gd name="T25" fmla="*/ 524 h 614"/>
                <a:gd name="T26" fmla="*/ 331 w 391"/>
                <a:gd name="T27" fmla="*/ 473 h 614"/>
                <a:gd name="T28" fmla="*/ 391 w 391"/>
                <a:gd name="T29" fmla="*/ 387 h 614"/>
                <a:gd name="T30" fmla="*/ 358 w 391"/>
                <a:gd name="T31" fmla="*/ 389 h 614"/>
                <a:gd name="T32" fmla="*/ 319 w 391"/>
                <a:gd name="T33" fmla="*/ 326 h 614"/>
                <a:gd name="T34" fmla="*/ 292 w 391"/>
                <a:gd name="T35" fmla="*/ 291 h 614"/>
                <a:gd name="T36" fmla="*/ 322 w 391"/>
                <a:gd name="T37" fmla="*/ 234 h 614"/>
                <a:gd name="T38" fmla="*/ 324 w 391"/>
                <a:gd name="T39" fmla="*/ 206 h 614"/>
                <a:gd name="T40" fmla="*/ 285 w 391"/>
                <a:gd name="T41" fmla="*/ 225 h 614"/>
                <a:gd name="T42" fmla="*/ 237 w 391"/>
                <a:gd name="T43" fmla="*/ 162 h 614"/>
                <a:gd name="T44" fmla="*/ 267 w 391"/>
                <a:gd name="T45" fmla="*/ 116 h 614"/>
                <a:gd name="T46" fmla="*/ 270 w 391"/>
                <a:gd name="T47" fmla="*/ 59 h 614"/>
                <a:gd name="T48" fmla="*/ 210 w 391"/>
                <a:gd name="T49" fmla="*/ 0 h 614"/>
                <a:gd name="T50" fmla="*/ 174 w 391"/>
                <a:gd name="T51" fmla="*/ 0 h 614"/>
                <a:gd name="T52" fmla="*/ 202 w 391"/>
                <a:gd name="T53" fmla="*/ 36 h 614"/>
                <a:gd name="T54" fmla="*/ 181 w 391"/>
                <a:gd name="T55" fmla="*/ 81 h 614"/>
                <a:gd name="T56" fmla="*/ 127 w 391"/>
                <a:gd name="T57" fmla="*/ 131 h 614"/>
                <a:gd name="T58" fmla="*/ 118 w 391"/>
                <a:gd name="T59" fmla="*/ 174 h 614"/>
                <a:gd name="T60" fmla="*/ 133 w 391"/>
                <a:gd name="T61" fmla="*/ 207 h 614"/>
                <a:gd name="T62" fmla="*/ 46 w 391"/>
                <a:gd name="T63" fmla="*/ 338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1" h="614">
                  <a:moveTo>
                    <a:pt x="46" y="338"/>
                  </a:moveTo>
                  <a:lnTo>
                    <a:pt x="1" y="419"/>
                  </a:lnTo>
                  <a:lnTo>
                    <a:pt x="0" y="495"/>
                  </a:lnTo>
                  <a:lnTo>
                    <a:pt x="18" y="521"/>
                  </a:lnTo>
                  <a:lnTo>
                    <a:pt x="18" y="581"/>
                  </a:lnTo>
                  <a:lnTo>
                    <a:pt x="45" y="563"/>
                  </a:lnTo>
                  <a:lnTo>
                    <a:pt x="91" y="614"/>
                  </a:lnTo>
                  <a:lnTo>
                    <a:pt x="145" y="593"/>
                  </a:lnTo>
                  <a:lnTo>
                    <a:pt x="207" y="609"/>
                  </a:lnTo>
                  <a:lnTo>
                    <a:pt x="279" y="611"/>
                  </a:lnTo>
                  <a:lnTo>
                    <a:pt x="349" y="590"/>
                  </a:lnTo>
                  <a:lnTo>
                    <a:pt x="348" y="561"/>
                  </a:lnTo>
                  <a:lnTo>
                    <a:pt x="369" y="524"/>
                  </a:lnTo>
                  <a:lnTo>
                    <a:pt x="331" y="473"/>
                  </a:lnTo>
                  <a:lnTo>
                    <a:pt x="391" y="387"/>
                  </a:lnTo>
                  <a:lnTo>
                    <a:pt x="358" y="389"/>
                  </a:lnTo>
                  <a:lnTo>
                    <a:pt x="319" y="326"/>
                  </a:lnTo>
                  <a:lnTo>
                    <a:pt x="292" y="291"/>
                  </a:lnTo>
                  <a:lnTo>
                    <a:pt x="322" y="234"/>
                  </a:lnTo>
                  <a:lnTo>
                    <a:pt x="324" y="206"/>
                  </a:lnTo>
                  <a:lnTo>
                    <a:pt x="285" y="225"/>
                  </a:lnTo>
                  <a:lnTo>
                    <a:pt x="237" y="162"/>
                  </a:lnTo>
                  <a:lnTo>
                    <a:pt x="267" y="116"/>
                  </a:lnTo>
                  <a:lnTo>
                    <a:pt x="270" y="59"/>
                  </a:lnTo>
                  <a:lnTo>
                    <a:pt x="210" y="0"/>
                  </a:lnTo>
                  <a:lnTo>
                    <a:pt x="174" y="0"/>
                  </a:lnTo>
                  <a:lnTo>
                    <a:pt x="202" y="36"/>
                  </a:lnTo>
                  <a:lnTo>
                    <a:pt x="181" y="81"/>
                  </a:lnTo>
                  <a:lnTo>
                    <a:pt x="127" y="131"/>
                  </a:lnTo>
                  <a:lnTo>
                    <a:pt x="118" y="174"/>
                  </a:lnTo>
                  <a:lnTo>
                    <a:pt x="133" y="207"/>
                  </a:lnTo>
                  <a:lnTo>
                    <a:pt x="46" y="338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10622568" y="3023515"/>
              <a:ext cx="174777" cy="212036"/>
            </a:xfrm>
            <a:custGeom>
              <a:avLst/>
              <a:gdLst>
                <a:gd name="T0" fmla="*/ 54 w 118"/>
                <a:gd name="T1" fmla="*/ 0 h 144"/>
                <a:gd name="T2" fmla="*/ 21 w 118"/>
                <a:gd name="T3" fmla="*/ 1 h 144"/>
                <a:gd name="T4" fmla="*/ 31 w 118"/>
                <a:gd name="T5" fmla="*/ 57 h 144"/>
                <a:gd name="T6" fmla="*/ 0 w 118"/>
                <a:gd name="T7" fmla="*/ 73 h 144"/>
                <a:gd name="T8" fmla="*/ 13 w 118"/>
                <a:gd name="T9" fmla="*/ 117 h 144"/>
                <a:gd name="T10" fmla="*/ 39 w 118"/>
                <a:gd name="T11" fmla="*/ 144 h 144"/>
                <a:gd name="T12" fmla="*/ 73 w 118"/>
                <a:gd name="T13" fmla="*/ 94 h 144"/>
                <a:gd name="T14" fmla="*/ 118 w 118"/>
                <a:gd name="T15" fmla="*/ 54 h 144"/>
                <a:gd name="T16" fmla="*/ 54 w 118"/>
                <a:gd name="T1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44">
                  <a:moveTo>
                    <a:pt x="54" y="0"/>
                  </a:moveTo>
                  <a:lnTo>
                    <a:pt x="21" y="1"/>
                  </a:lnTo>
                  <a:lnTo>
                    <a:pt x="31" y="57"/>
                  </a:lnTo>
                  <a:lnTo>
                    <a:pt x="0" y="73"/>
                  </a:lnTo>
                  <a:lnTo>
                    <a:pt x="13" y="117"/>
                  </a:lnTo>
                  <a:lnTo>
                    <a:pt x="39" y="144"/>
                  </a:lnTo>
                  <a:lnTo>
                    <a:pt x="73" y="94"/>
                  </a:lnTo>
                  <a:lnTo>
                    <a:pt x="118" y="5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10608586" y="2918661"/>
              <a:ext cx="344891" cy="181745"/>
            </a:xfrm>
            <a:custGeom>
              <a:avLst/>
              <a:gdLst>
                <a:gd name="T0" fmla="*/ 0 w 236"/>
                <a:gd name="T1" fmla="*/ 40 h 124"/>
                <a:gd name="T2" fmla="*/ 33 w 236"/>
                <a:gd name="T3" fmla="*/ 73 h 124"/>
                <a:gd name="T4" fmla="*/ 65 w 236"/>
                <a:gd name="T5" fmla="*/ 72 h 124"/>
                <a:gd name="T6" fmla="*/ 126 w 236"/>
                <a:gd name="T7" fmla="*/ 124 h 124"/>
                <a:gd name="T8" fmla="*/ 188 w 236"/>
                <a:gd name="T9" fmla="*/ 94 h 124"/>
                <a:gd name="T10" fmla="*/ 236 w 236"/>
                <a:gd name="T11" fmla="*/ 37 h 124"/>
                <a:gd name="T12" fmla="*/ 231 w 236"/>
                <a:gd name="T13" fmla="*/ 0 h 124"/>
                <a:gd name="T14" fmla="*/ 137 w 236"/>
                <a:gd name="T15" fmla="*/ 46 h 124"/>
                <a:gd name="T16" fmla="*/ 78 w 236"/>
                <a:gd name="T17" fmla="*/ 39 h 124"/>
                <a:gd name="T18" fmla="*/ 35 w 236"/>
                <a:gd name="T19" fmla="*/ 1 h 124"/>
                <a:gd name="T20" fmla="*/ 0 w 236"/>
                <a:gd name="T21" fmla="*/ 4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6" h="124">
                  <a:moveTo>
                    <a:pt x="0" y="40"/>
                  </a:moveTo>
                  <a:lnTo>
                    <a:pt x="33" y="73"/>
                  </a:lnTo>
                  <a:lnTo>
                    <a:pt x="65" y="72"/>
                  </a:lnTo>
                  <a:lnTo>
                    <a:pt x="126" y="124"/>
                  </a:lnTo>
                  <a:lnTo>
                    <a:pt x="188" y="94"/>
                  </a:lnTo>
                  <a:lnTo>
                    <a:pt x="236" y="37"/>
                  </a:lnTo>
                  <a:lnTo>
                    <a:pt x="231" y="0"/>
                  </a:lnTo>
                  <a:lnTo>
                    <a:pt x="137" y="46"/>
                  </a:lnTo>
                  <a:lnTo>
                    <a:pt x="78" y="39"/>
                  </a:lnTo>
                  <a:lnTo>
                    <a:pt x="35" y="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10284668" y="2725267"/>
              <a:ext cx="720078" cy="260967"/>
            </a:xfrm>
            <a:custGeom>
              <a:avLst/>
              <a:gdLst>
                <a:gd name="T0" fmla="*/ 41 w 489"/>
                <a:gd name="T1" fmla="*/ 168 h 178"/>
                <a:gd name="T2" fmla="*/ 26 w 489"/>
                <a:gd name="T3" fmla="*/ 118 h 178"/>
                <a:gd name="T4" fmla="*/ 0 w 489"/>
                <a:gd name="T5" fmla="*/ 106 h 178"/>
                <a:gd name="T6" fmla="*/ 54 w 489"/>
                <a:gd name="T7" fmla="*/ 51 h 178"/>
                <a:gd name="T8" fmla="*/ 47 w 489"/>
                <a:gd name="T9" fmla="*/ 21 h 178"/>
                <a:gd name="T10" fmla="*/ 66 w 489"/>
                <a:gd name="T11" fmla="*/ 0 h 178"/>
                <a:gd name="T12" fmla="*/ 125 w 489"/>
                <a:gd name="T13" fmla="*/ 3 h 178"/>
                <a:gd name="T14" fmla="*/ 176 w 489"/>
                <a:gd name="T15" fmla="*/ 52 h 178"/>
                <a:gd name="T16" fmla="*/ 198 w 489"/>
                <a:gd name="T17" fmla="*/ 31 h 178"/>
                <a:gd name="T18" fmla="*/ 257 w 489"/>
                <a:gd name="T19" fmla="*/ 49 h 178"/>
                <a:gd name="T20" fmla="*/ 302 w 489"/>
                <a:gd name="T21" fmla="*/ 16 h 178"/>
                <a:gd name="T22" fmla="*/ 324 w 489"/>
                <a:gd name="T23" fmla="*/ 27 h 178"/>
                <a:gd name="T24" fmla="*/ 308 w 489"/>
                <a:gd name="T25" fmla="*/ 72 h 178"/>
                <a:gd name="T26" fmla="*/ 353 w 489"/>
                <a:gd name="T27" fmla="*/ 85 h 178"/>
                <a:gd name="T28" fmla="*/ 399 w 489"/>
                <a:gd name="T29" fmla="*/ 51 h 178"/>
                <a:gd name="T30" fmla="*/ 426 w 489"/>
                <a:gd name="T31" fmla="*/ 57 h 178"/>
                <a:gd name="T32" fmla="*/ 480 w 489"/>
                <a:gd name="T33" fmla="*/ 25 h 178"/>
                <a:gd name="T34" fmla="*/ 489 w 489"/>
                <a:gd name="T35" fmla="*/ 78 h 178"/>
                <a:gd name="T36" fmla="*/ 450 w 489"/>
                <a:gd name="T37" fmla="*/ 133 h 178"/>
                <a:gd name="T38" fmla="*/ 359 w 489"/>
                <a:gd name="T39" fmla="*/ 178 h 178"/>
                <a:gd name="T40" fmla="*/ 297 w 489"/>
                <a:gd name="T41" fmla="*/ 169 h 178"/>
                <a:gd name="T42" fmla="*/ 255 w 489"/>
                <a:gd name="T43" fmla="*/ 130 h 178"/>
                <a:gd name="T44" fmla="*/ 219 w 489"/>
                <a:gd name="T45" fmla="*/ 171 h 178"/>
                <a:gd name="T46" fmla="*/ 203 w 489"/>
                <a:gd name="T47" fmla="*/ 124 h 178"/>
                <a:gd name="T48" fmla="*/ 177 w 489"/>
                <a:gd name="T49" fmla="*/ 126 h 178"/>
                <a:gd name="T50" fmla="*/ 141 w 489"/>
                <a:gd name="T51" fmla="*/ 91 h 178"/>
                <a:gd name="T52" fmla="*/ 63 w 489"/>
                <a:gd name="T53" fmla="*/ 165 h 178"/>
                <a:gd name="T54" fmla="*/ 41 w 489"/>
                <a:gd name="T55" fmla="*/ 16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9" h="178">
                  <a:moveTo>
                    <a:pt x="41" y="168"/>
                  </a:moveTo>
                  <a:lnTo>
                    <a:pt x="26" y="118"/>
                  </a:lnTo>
                  <a:lnTo>
                    <a:pt x="0" y="106"/>
                  </a:lnTo>
                  <a:lnTo>
                    <a:pt x="54" y="51"/>
                  </a:lnTo>
                  <a:lnTo>
                    <a:pt x="47" y="21"/>
                  </a:lnTo>
                  <a:lnTo>
                    <a:pt x="66" y="0"/>
                  </a:lnTo>
                  <a:lnTo>
                    <a:pt x="125" y="3"/>
                  </a:lnTo>
                  <a:lnTo>
                    <a:pt x="176" y="52"/>
                  </a:lnTo>
                  <a:lnTo>
                    <a:pt x="198" y="31"/>
                  </a:lnTo>
                  <a:lnTo>
                    <a:pt x="257" y="49"/>
                  </a:lnTo>
                  <a:lnTo>
                    <a:pt x="302" y="16"/>
                  </a:lnTo>
                  <a:lnTo>
                    <a:pt x="324" y="27"/>
                  </a:lnTo>
                  <a:lnTo>
                    <a:pt x="308" y="72"/>
                  </a:lnTo>
                  <a:lnTo>
                    <a:pt x="353" y="85"/>
                  </a:lnTo>
                  <a:lnTo>
                    <a:pt x="399" y="51"/>
                  </a:lnTo>
                  <a:lnTo>
                    <a:pt x="426" y="57"/>
                  </a:lnTo>
                  <a:lnTo>
                    <a:pt x="480" y="25"/>
                  </a:lnTo>
                  <a:lnTo>
                    <a:pt x="489" y="78"/>
                  </a:lnTo>
                  <a:lnTo>
                    <a:pt x="450" y="133"/>
                  </a:lnTo>
                  <a:lnTo>
                    <a:pt x="359" y="178"/>
                  </a:lnTo>
                  <a:lnTo>
                    <a:pt x="297" y="169"/>
                  </a:lnTo>
                  <a:lnTo>
                    <a:pt x="255" y="130"/>
                  </a:lnTo>
                  <a:lnTo>
                    <a:pt x="219" y="171"/>
                  </a:lnTo>
                  <a:lnTo>
                    <a:pt x="203" y="124"/>
                  </a:lnTo>
                  <a:lnTo>
                    <a:pt x="177" y="126"/>
                  </a:lnTo>
                  <a:lnTo>
                    <a:pt x="141" y="91"/>
                  </a:lnTo>
                  <a:lnTo>
                    <a:pt x="63" y="165"/>
                  </a:lnTo>
                  <a:lnTo>
                    <a:pt x="41" y="168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10575961" y="2592453"/>
              <a:ext cx="414802" cy="258637"/>
            </a:xfrm>
            <a:custGeom>
              <a:avLst/>
              <a:gdLst>
                <a:gd name="T0" fmla="*/ 0 w 282"/>
                <a:gd name="T1" fmla="*/ 121 h 175"/>
                <a:gd name="T2" fmla="*/ 60 w 282"/>
                <a:gd name="T3" fmla="*/ 138 h 175"/>
                <a:gd name="T4" fmla="*/ 102 w 282"/>
                <a:gd name="T5" fmla="*/ 106 h 175"/>
                <a:gd name="T6" fmla="*/ 126 w 282"/>
                <a:gd name="T7" fmla="*/ 117 h 175"/>
                <a:gd name="T8" fmla="*/ 110 w 282"/>
                <a:gd name="T9" fmla="*/ 163 h 175"/>
                <a:gd name="T10" fmla="*/ 158 w 282"/>
                <a:gd name="T11" fmla="*/ 175 h 175"/>
                <a:gd name="T12" fmla="*/ 200 w 282"/>
                <a:gd name="T13" fmla="*/ 141 h 175"/>
                <a:gd name="T14" fmla="*/ 228 w 282"/>
                <a:gd name="T15" fmla="*/ 147 h 175"/>
                <a:gd name="T16" fmla="*/ 282 w 282"/>
                <a:gd name="T17" fmla="*/ 114 h 175"/>
                <a:gd name="T18" fmla="*/ 275 w 282"/>
                <a:gd name="T19" fmla="*/ 39 h 175"/>
                <a:gd name="T20" fmla="*/ 182 w 282"/>
                <a:gd name="T21" fmla="*/ 37 h 175"/>
                <a:gd name="T22" fmla="*/ 107 w 282"/>
                <a:gd name="T23" fmla="*/ 61 h 175"/>
                <a:gd name="T24" fmla="*/ 110 w 282"/>
                <a:gd name="T25" fmla="*/ 0 h 175"/>
                <a:gd name="T26" fmla="*/ 47 w 282"/>
                <a:gd name="T27" fmla="*/ 45 h 175"/>
                <a:gd name="T28" fmla="*/ 8 w 282"/>
                <a:gd name="T29" fmla="*/ 25 h 175"/>
                <a:gd name="T30" fmla="*/ 2 w 282"/>
                <a:gd name="T31" fmla="*/ 73 h 175"/>
                <a:gd name="T32" fmla="*/ 0 w 282"/>
                <a:gd name="T33" fmla="*/ 12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2" h="175">
                  <a:moveTo>
                    <a:pt x="0" y="121"/>
                  </a:moveTo>
                  <a:lnTo>
                    <a:pt x="60" y="138"/>
                  </a:lnTo>
                  <a:lnTo>
                    <a:pt x="102" y="106"/>
                  </a:lnTo>
                  <a:lnTo>
                    <a:pt x="126" y="117"/>
                  </a:lnTo>
                  <a:lnTo>
                    <a:pt x="110" y="163"/>
                  </a:lnTo>
                  <a:lnTo>
                    <a:pt x="158" y="175"/>
                  </a:lnTo>
                  <a:lnTo>
                    <a:pt x="200" y="141"/>
                  </a:lnTo>
                  <a:lnTo>
                    <a:pt x="228" y="147"/>
                  </a:lnTo>
                  <a:lnTo>
                    <a:pt x="282" y="114"/>
                  </a:lnTo>
                  <a:lnTo>
                    <a:pt x="275" y="39"/>
                  </a:lnTo>
                  <a:lnTo>
                    <a:pt x="182" y="37"/>
                  </a:lnTo>
                  <a:lnTo>
                    <a:pt x="107" y="61"/>
                  </a:lnTo>
                  <a:lnTo>
                    <a:pt x="110" y="0"/>
                  </a:lnTo>
                  <a:lnTo>
                    <a:pt x="47" y="45"/>
                  </a:lnTo>
                  <a:lnTo>
                    <a:pt x="8" y="25"/>
                  </a:lnTo>
                  <a:lnTo>
                    <a:pt x="2" y="73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10585282" y="2464301"/>
              <a:ext cx="396159" cy="216696"/>
            </a:xfrm>
            <a:custGeom>
              <a:avLst/>
              <a:gdLst>
                <a:gd name="T0" fmla="*/ 0 w 269"/>
                <a:gd name="T1" fmla="*/ 112 h 147"/>
                <a:gd name="T2" fmla="*/ 41 w 269"/>
                <a:gd name="T3" fmla="*/ 132 h 147"/>
                <a:gd name="T4" fmla="*/ 104 w 269"/>
                <a:gd name="T5" fmla="*/ 88 h 147"/>
                <a:gd name="T6" fmla="*/ 101 w 269"/>
                <a:gd name="T7" fmla="*/ 147 h 147"/>
                <a:gd name="T8" fmla="*/ 174 w 269"/>
                <a:gd name="T9" fmla="*/ 124 h 147"/>
                <a:gd name="T10" fmla="*/ 269 w 269"/>
                <a:gd name="T11" fmla="*/ 126 h 147"/>
                <a:gd name="T12" fmla="*/ 267 w 269"/>
                <a:gd name="T13" fmla="*/ 93 h 147"/>
                <a:gd name="T14" fmla="*/ 242 w 269"/>
                <a:gd name="T15" fmla="*/ 25 h 147"/>
                <a:gd name="T16" fmla="*/ 206 w 269"/>
                <a:gd name="T17" fmla="*/ 0 h 147"/>
                <a:gd name="T18" fmla="*/ 152 w 269"/>
                <a:gd name="T19" fmla="*/ 19 h 147"/>
                <a:gd name="T20" fmla="*/ 105 w 269"/>
                <a:gd name="T21" fmla="*/ 0 h 147"/>
                <a:gd name="T22" fmla="*/ 71 w 269"/>
                <a:gd name="T23" fmla="*/ 15 h 147"/>
                <a:gd name="T24" fmla="*/ 0 w 269"/>
                <a:gd name="T25" fmla="*/ 1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147">
                  <a:moveTo>
                    <a:pt x="0" y="112"/>
                  </a:moveTo>
                  <a:lnTo>
                    <a:pt x="41" y="132"/>
                  </a:lnTo>
                  <a:lnTo>
                    <a:pt x="104" y="88"/>
                  </a:lnTo>
                  <a:lnTo>
                    <a:pt x="101" y="147"/>
                  </a:lnTo>
                  <a:lnTo>
                    <a:pt x="174" y="124"/>
                  </a:lnTo>
                  <a:lnTo>
                    <a:pt x="269" y="126"/>
                  </a:lnTo>
                  <a:lnTo>
                    <a:pt x="267" y="93"/>
                  </a:lnTo>
                  <a:lnTo>
                    <a:pt x="242" y="25"/>
                  </a:lnTo>
                  <a:lnTo>
                    <a:pt x="206" y="0"/>
                  </a:lnTo>
                  <a:lnTo>
                    <a:pt x="152" y="19"/>
                  </a:lnTo>
                  <a:lnTo>
                    <a:pt x="105" y="0"/>
                  </a:lnTo>
                  <a:lnTo>
                    <a:pt x="71" y="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9476037" y="2000618"/>
              <a:ext cx="750372" cy="1036877"/>
            </a:xfrm>
            <a:custGeom>
              <a:avLst/>
              <a:gdLst>
                <a:gd name="T0" fmla="*/ 183 w 510"/>
                <a:gd name="T1" fmla="*/ 0 h 705"/>
                <a:gd name="T2" fmla="*/ 179 w 510"/>
                <a:gd name="T3" fmla="*/ 67 h 705"/>
                <a:gd name="T4" fmla="*/ 134 w 510"/>
                <a:gd name="T5" fmla="*/ 113 h 705"/>
                <a:gd name="T6" fmla="*/ 134 w 510"/>
                <a:gd name="T7" fmla="*/ 158 h 705"/>
                <a:gd name="T8" fmla="*/ 89 w 510"/>
                <a:gd name="T9" fmla="*/ 203 h 705"/>
                <a:gd name="T10" fmla="*/ 43 w 510"/>
                <a:gd name="T11" fmla="*/ 249 h 705"/>
                <a:gd name="T12" fmla="*/ 0 w 510"/>
                <a:gd name="T13" fmla="*/ 313 h 705"/>
                <a:gd name="T14" fmla="*/ 34 w 510"/>
                <a:gd name="T15" fmla="*/ 315 h 705"/>
                <a:gd name="T16" fmla="*/ 94 w 510"/>
                <a:gd name="T17" fmla="*/ 373 h 705"/>
                <a:gd name="T18" fmla="*/ 93 w 510"/>
                <a:gd name="T19" fmla="*/ 430 h 705"/>
                <a:gd name="T20" fmla="*/ 60 w 510"/>
                <a:gd name="T21" fmla="*/ 477 h 705"/>
                <a:gd name="T22" fmla="*/ 108 w 510"/>
                <a:gd name="T23" fmla="*/ 541 h 705"/>
                <a:gd name="T24" fmla="*/ 147 w 510"/>
                <a:gd name="T25" fmla="*/ 525 h 705"/>
                <a:gd name="T26" fmla="*/ 148 w 510"/>
                <a:gd name="T27" fmla="*/ 552 h 705"/>
                <a:gd name="T28" fmla="*/ 117 w 510"/>
                <a:gd name="T29" fmla="*/ 609 h 705"/>
                <a:gd name="T30" fmla="*/ 145 w 510"/>
                <a:gd name="T31" fmla="*/ 642 h 705"/>
                <a:gd name="T32" fmla="*/ 183 w 510"/>
                <a:gd name="T33" fmla="*/ 705 h 705"/>
                <a:gd name="T34" fmla="*/ 216 w 510"/>
                <a:gd name="T35" fmla="*/ 702 h 705"/>
                <a:gd name="T36" fmla="*/ 195 w 510"/>
                <a:gd name="T37" fmla="*/ 651 h 705"/>
                <a:gd name="T38" fmla="*/ 195 w 510"/>
                <a:gd name="T39" fmla="*/ 598 h 705"/>
                <a:gd name="T40" fmla="*/ 226 w 510"/>
                <a:gd name="T41" fmla="*/ 517 h 705"/>
                <a:gd name="T42" fmla="*/ 345 w 510"/>
                <a:gd name="T43" fmla="*/ 432 h 705"/>
                <a:gd name="T44" fmla="*/ 387 w 510"/>
                <a:gd name="T45" fmla="*/ 448 h 705"/>
                <a:gd name="T46" fmla="*/ 426 w 510"/>
                <a:gd name="T47" fmla="*/ 436 h 705"/>
                <a:gd name="T48" fmla="*/ 406 w 510"/>
                <a:gd name="T49" fmla="*/ 364 h 705"/>
                <a:gd name="T50" fmla="*/ 435 w 510"/>
                <a:gd name="T51" fmla="*/ 343 h 705"/>
                <a:gd name="T52" fmla="*/ 426 w 510"/>
                <a:gd name="T53" fmla="*/ 235 h 705"/>
                <a:gd name="T54" fmla="*/ 505 w 510"/>
                <a:gd name="T55" fmla="*/ 183 h 705"/>
                <a:gd name="T56" fmla="*/ 510 w 510"/>
                <a:gd name="T57" fmla="*/ 138 h 705"/>
                <a:gd name="T58" fmla="*/ 463 w 510"/>
                <a:gd name="T59" fmla="*/ 142 h 705"/>
                <a:gd name="T60" fmla="*/ 417 w 510"/>
                <a:gd name="T61" fmla="*/ 105 h 705"/>
                <a:gd name="T62" fmla="*/ 340 w 510"/>
                <a:gd name="T63" fmla="*/ 127 h 705"/>
                <a:gd name="T64" fmla="*/ 297 w 510"/>
                <a:gd name="T65" fmla="*/ 168 h 705"/>
                <a:gd name="T66" fmla="*/ 312 w 510"/>
                <a:gd name="T67" fmla="*/ 85 h 705"/>
                <a:gd name="T68" fmla="*/ 288 w 510"/>
                <a:gd name="T69" fmla="*/ 37 h 705"/>
                <a:gd name="T70" fmla="*/ 255 w 510"/>
                <a:gd name="T71" fmla="*/ 51 h 705"/>
                <a:gd name="T72" fmla="*/ 222 w 510"/>
                <a:gd name="T73" fmla="*/ 16 h 705"/>
                <a:gd name="T74" fmla="*/ 183 w 510"/>
                <a:gd name="T7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0" h="705">
                  <a:moveTo>
                    <a:pt x="183" y="0"/>
                  </a:moveTo>
                  <a:lnTo>
                    <a:pt x="179" y="67"/>
                  </a:lnTo>
                  <a:lnTo>
                    <a:pt x="134" y="113"/>
                  </a:lnTo>
                  <a:lnTo>
                    <a:pt x="134" y="158"/>
                  </a:lnTo>
                  <a:lnTo>
                    <a:pt x="89" y="203"/>
                  </a:lnTo>
                  <a:lnTo>
                    <a:pt x="43" y="249"/>
                  </a:lnTo>
                  <a:lnTo>
                    <a:pt x="0" y="313"/>
                  </a:lnTo>
                  <a:lnTo>
                    <a:pt x="34" y="315"/>
                  </a:lnTo>
                  <a:lnTo>
                    <a:pt x="94" y="373"/>
                  </a:lnTo>
                  <a:lnTo>
                    <a:pt x="93" y="430"/>
                  </a:lnTo>
                  <a:lnTo>
                    <a:pt x="60" y="477"/>
                  </a:lnTo>
                  <a:lnTo>
                    <a:pt x="108" y="541"/>
                  </a:lnTo>
                  <a:lnTo>
                    <a:pt x="147" y="525"/>
                  </a:lnTo>
                  <a:lnTo>
                    <a:pt x="148" y="552"/>
                  </a:lnTo>
                  <a:lnTo>
                    <a:pt x="117" y="609"/>
                  </a:lnTo>
                  <a:lnTo>
                    <a:pt x="145" y="642"/>
                  </a:lnTo>
                  <a:lnTo>
                    <a:pt x="183" y="705"/>
                  </a:lnTo>
                  <a:lnTo>
                    <a:pt x="216" y="702"/>
                  </a:lnTo>
                  <a:lnTo>
                    <a:pt x="195" y="651"/>
                  </a:lnTo>
                  <a:lnTo>
                    <a:pt x="195" y="598"/>
                  </a:lnTo>
                  <a:lnTo>
                    <a:pt x="226" y="517"/>
                  </a:lnTo>
                  <a:lnTo>
                    <a:pt x="345" y="432"/>
                  </a:lnTo>
                  <a:lnTo>
                    <a:pt x="387" y="448"/>
                  </a:lnTo>
                  <a:lnTo>
                    <a:pt x="426" y="436"/>
                  </a:lnTo>
                  <a:lnTo>
                    <a:pt x="406" y="364"/>
                  </a:lnTo>
                  <a:lnTo>
                    <a:pt x="435" y="343"/>
                  </a:lnTo>
                  <a:lnTo>
                    <a:pt x="426" y="235"/>
                  </a:lnTo>
                  <a:lnTo>
                    <a:pt x="505" y="183"/>
                  </a:lnTo>
                  <a:lnTo>
                    <a:pt x="510" y="138"/>
                  </a:lnTo>
                  <a:lnTo>
                    <a:pt x="463" y="142"/>
                  </a:lnTo>
                  <a:lnTo>
                    <a:pt x="417" y="105"/>
                  </a:lnTo>
                  <a:lnTo>
                    <a:pt x="340" y="127"/>
                  </a:lnTo>
                  <a:lnTo>
                    <a:pt x="297" y="168"/>
                  </a:lnTo>
                  <a:lnTo>
                    <a:pt x="312" y="85"/>
                  </a:lnTo>
                  <a:lnTo>
                    <a:pt x="288" y="37"/>
                  </a:lnTo>
                  <a:lnTo>
                    <a:pt x="255" y="51"/>
                  </a:lnTo>
                  <a:lnTo>
                    <a:pt x="222" y="1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9760339" y="2203334"/>
              <a:ext cx="624533" cy="927363"/>
            </a:xfrm>
            <a:custGeom>
              <a:avLst/>
              <a:gdLst>
                <a:gd name="T0" fmla="*/ 372 w 425"/>
                <a:gd name="T1" fmla="*/ 21 h 630"/>
                <a:gd name="T2" fmla="*/ 317 w 425"/>
                <a:gd name="T3" fmla="*/ 0 h 630"/>
                <a:gd name="T4" fmla="*/ 314 w 425"/>
                <a:gd name="T5" fmla="*/ 43 h 630"/>
                <a:gd name="T6" fmla="*/ 233 w 425"/>
                <a:gd name="T7" fmla="*/ 96 h 630"/>
                <a:gd name="T8" fmla="*/ 242 w 425"/>
                <a:gd name="T9" fmla="*/ 204 h 630"/>
                <a:gd name="T10" fmla="*/ 213 w 425"/>
                <a:gd name="T11" fmla="*/ 225 h 630"/>
                <a:gd name="T12" fmla="*/ 231 w 425"/>
                <a:gd name="T13" fmla="*/ 297 h 630"/>
                <a:gd name="T14" fmla="*/ 197 w 425"/>
                <a:gd name="T15" fmla="*/ 312 h 630"/>
                <a:gd name="T16" fmla="*/ 152 w 425"/>
                <a:gd name="T17" fmla="*/ 294 h 630"/>
                <a:gd name="T18" fmla="*/ 33 w 425"/>
                <a:gd name="T19" fmla="*/ 379 h 630"/>
                <a:gd name="T20" fmla="*/ 0 w 425"/>
                <a:gd name="T21" fmla="*/ 462 h 630"/>
                <a:gd name="T22" fmla="*/ 2 w 425"/>
                <a:gd name="T23" fmla="*/ 516 h 630"/>
                <a:gd name="T24" fmla="*/ 39 w 425"/>
                <a:gd name="T25" fmla="*/ 600 h 630"/>
                <a:gd name="T26" fmla="*/ 81 w 425"/>
                <a:gd name="T27" fmla="*/ 630 h 630"/>
                <a:gd name="T28" fmla="*/ 123 w 425"/>
                <a:gd name="T29" fmla="*/ 595 h 630"/>
                <a:gd name="T30" fmla="*/ 153 w 425"/>
                <a:gd name="T31" fmla="*/ 600 h 630"/>
                <a:gd name="T32" fmla="*/ 189 w 425"/>
                <a:gd name="T33" fmla="*/ 544 h 630"/>
                <a:gd name="T34" fmla="*/ 168 w 425"/>
                <a:gd name="T35" fmla="*/ 520 h 630"/>
                <a:gd name="T36" fmla="*/ 200 w 425"/>
                <a:gd name="T37" fmla="*/ 495 h 630"/>
                <a:gd name="T38" fmla="*/ 261 w 425"/>
                <a:gd name="T39" fmla="*/ 522 h 630"/>
                <a:gd name="T40" fmla="*/ 293 w 425"/>
                <a:gd name="T41" fmla="*/ 498 h 630"/>
                <a:gd name="T42" fmla="*/ 315 w 425"/>
                <a:gd name="T43" fmla="*/ 507 h 630"/>
                <a:gd name="T44" fmla="*/ 357 w 425"/>
                <a:gd name="T45" fmla="*/ 459 h 630"/>
                <a:gd name="T46" fmla="*/ 411 w 425"/>
                <a:gd name="T47" fmla="*/ 405 h 630"/>
                <a:gd name="T48" fmla="*/ 404 w 425"/>
                <a:gd name="T49" fmla="*/ 376 h 630"/>
                <a:gd name="T50" fmla="*/ 422 w 425"/>
                <a:gd name="T51" fmla="*/ 352 h 630"/>
                <a:gd name="T52" fmla="*/ 425 w 425"/>
                <a:gd name="T53" fmla="*/ 318 h 630"/>
                <a:gd name="T54" fmla="*/ 390 w 425"/>
                <a:gd name="T55" fmla="*/ 291 h 630"/>
                <a:gd name="T56" fmla="*/ 390 w 425"/>
                <a:gd name="T57" fmla="*/ 133 h 630"/>
                <a:gd name="T58" fmla="*/ 359 w 425"/>
                <a:gd name="T59" fmla="*/ 66 h 630"/>
                <a:gd name="T60" fmla="*/ 372 w 425"/>
                <a:gd name="T61" fmla="*/ 21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5" h="630">
                  <a:moveTo>
                    <a:pt x="372" y="21"/>
                  </a:moveTo>
                  <a:lnTo>
                    <a:pt x="317" y="0"/>
                  </a:lnTo>
                  <a:lnTo>
                    <a:pt x="314" y="43"/>
                  </a:lnTo>
                  <a:lnTo>
                    <a:pt x="233" y="96"/>
                  </a:lnTo>
                  <a:lnTo>
                    <a:pt x="242" y="204"/>
                  </a:lnTo>
                  <a:lnTo>
                    <a:pt x="213" y="225"/>
                  </a:lnTo>
                  <a:lnTo>
                    <a:pt x="231" y="297"/>
                  </a:lnTo>
                  <a:lnTo>
                    <a:pt x="197" y="312"/>
                  </a:lnTo>
                  <a:lnTo>
                    <a:pt x="152" y="294"/>
                  </a:lnTo>
                  <a:lnTo>
                    <a:pt x="33" y="379"/>
                  </a:lnTo>
                  <a:lnTo>
                    <a:pt x="0" y="462"/>
                  </a:lnTo>
                  <a:lnTo>
                    <a:pt x="2" y="516"/>
                  </a:lnTo>
                  <a:lnTo>
                    <a:pt x="39" y="600"/>
                  </a:lnTo>
                  <a:lnTo>
                    <a:pt x="81" y="630"/>
                  </a:lnTo>
                  <a:lnTo>
                    <a:pt x="123" y="595"/>
                  </a:lnTo>
                  <a:lnTo>
                    <a:pt x="153" y="600"/>
                  </a:lnTo>
                  <a:lnTo>
                    <a:pt x="189" y="544"/>
                  </a:lnTo>
                  <a:lnTo>
                    <a:pt x="168" y="520"/>
                  </a:lnTo>
                  <a:lnTo>
                    <a:pt x="200" y="495"/>
                  </a:lnTo>
                  <a:lnTo>
                    <a:pt x="261" y="522"/>
                  </a:lnTo>
                  <a:lnTo>
                    <a:pt x="293" y="498"/>
                  </a:lnTo>
                  <a:lnTo>
                    <a:pt x="315" y="507"/>
                  </a:lnTo>
                  <a:lnTo>
                    <a:pt x="357" y="459"/>
                  </a:lnTo>
                  <a:lnTo>
                    <a:pt x="411" y="405"/>
                  </a:lnTo>
                  <a:lnTo>
                    <a:pt x="404" y="376"/>
                  </a:lnTo>
                  <a:lnTo>
                    <a:pt x="422" y="352"/>
                  </a:lnTo>
                  <a:lnTo>
                    <a:pt x="425" y="318"/>
                  </a:lnTo>
                  <a:lnTo>
                    <a:pt x="390" y="291"/>
                  </a:lnTo>
                  <a:lnTo>
                    <a:pt x="390" y="133"/>
                  </a:lnTo>
                  <a:lnTo>
                    <a:pt x="359" y="66"/>
                  </a:lnTo>
                  <a:lnTo>
                    <a:pt x="372" y="21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endParaRPr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10284668" y="2201003"/>
              <a:ext cx="456748" cy="601155"/>
            </a:xfrm>
            <a:custGeom>
              <a:avLst/>
              <a:gdLst>
                <a:gd name="T0" fmla="*/ 14 w 309"/>
                <a:gd name="T1" fmla="*/ 23 h 408"/>
                <a:gd name="T2" fmla="*/ 63 w 309"/>
                <a:gd name="T3" fmla="*/ 0 h 408"/>
                <a:gd name="T4" fmla="*/ 96 w 309"/>
                <a:gd name="T5" fmla="*/ 6 h 408"/>
                <a:gd name="T6" fmla="*/ 167 w 309"/>
                <a:gd name="T7" fmla="*/ 45 h 408"/>
                <a:gd name="T8" fmla="*/ 210 w 309"/>
                <a:gd name="T9" fmla="*/ 83 h 408"/>
                <a:gd name="T10" fmla="*/ 261 w 309"/>
                <a:gd name="T11" fmla="*/ 135 h 408"/>
                <a:gd name="T12" fmla="*/ 309 w 309"/>
                <a:gd name="T13" fmla="*/ 180 h 408"/>
                <a:gd name="T14" fmla="*/ 273 w 309"/>
                <a:gd name="T15" fmla="*/ 192 h 408"/>
                <a:gd name="T16" fmla="*/ 204 w 309"/>
                <a:gd name="T17" fmla="*/ 290 h 408"/>
                <a:gd name="T18" fmla="*/ 198 w 309"/>
                <a:gd name="T19" fmla="*/ 341 h 408"/>
                <a:gd name="T20" fmla="*/ 197 w 309"/>
                <a:gd name="T21" fmla="*/ 387 h 408"/>
                <a:gd name="T22" fmla="*/ 177 w 309"/>
                <a:gd name="T23" fmla="*/ 408 h 408"/>
                <a:gd name="T24" fmla="*/ 122 w 309"/>
                <a:gd name="T25" fmla="*/ 357 h 408"/>
                <a:gd name="T26" fmla="*/ 65 w 309"/>
                <a:gd name="T27" fmla="*/ 356 h 408"/>
                <a:gd name="T28" fmla="*/ 69 w 309"/>
                <a:gd name="T29" fmla="*/ 318 h 408"/>
                <a:gd name="T30" fmla="*/ 32 w 309"/>
                <a:gd name="T31" fmla="*/ 293 h 408"/>
                <a:gd name="T32" fmla="*/ 33 w 309"/>
                <a:gd name="T33" fmla="*/ 134 h 408"/>
                <a:gd name="T34" fmla="*/ 0 w 309"/>
                <a:gd name="T35" fmla="*/ 63 h 408"/>
                <a:gd name="T36" fmla="*/ 14 w 309"/>
                <a:gd name="T37" fmla="*/ 2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9" h="408">
                  <a:moveTo>
                    <a:pt x="14" y="23"/>
                  </a:moveTo>
                  <a:lnTo>
                    <a:pt x="63" y="0"/>
                  </a:lnTo>
                  <a:lnTo>
                    <a:pt x="96" y="6"/>
                  </a:lnTo>
                  <a:lnTo>
                    <a:pt x="167" y="45"/>
                  </a:lnTo>
                  <a:lnTo>
                    <a:pt x="210" y="83"/>
                  </a:lnTo>
                  <a:lnTo>
                    <a:pt x="261" y="135"/>
                  </a:lnTo>
                  <a:lnTo>
                    <a:pt x="309" y="180"/>
                  </a:lnTo>
                  <a:lnTo>
                    <a:pt x="273" y="192"/>
                  </a:lnTo>
                  <a:lnTo>
                    <a:pt x="204" y="290"/>
                  </a:lnTo>
                  <a:lnTo>
                    <a:pt x="198" y="341"/>
                  </a:lnTo>
                  <a:lnTo>
                    <a:pt x="197" y="387"/>
                  </a:lnTo>
                  <a:lnTo>
                    <a:pt x="177" y="408"/>
                  </a:lnTo>
                  <a:lnTo>
                    <a:pt x="122" y="357"/>
                  </a:lnTo>
                  <a:lnTo>
                    <a:pt x="65" y="356"/>
                  </a:lnTo>
                  <a:lnTo>
                    <a:pt x="69" y="318"/>
                  </a:lnTo>
                  <a:lnTo>
                    <a:pt x="32" y="293"/>
                  </a:lnTo>
                  <a:lnTo>
                    <a:pt x="33" y="134"/>
                  </a:lnTo>
                  <a:lnTo>
                    <a:pt x="0" y="63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8317855" y="1590528"/>
              <a:ext cx="1426172" cy="1372405"/>
            </a:xfrm>
            <a:custGeom>
              <a:avLst/>
              <a:gdLst>
                <a:gd name="T0" fmla="*/ 49 w 928"/>
                <a:gd name="T1" fmla="*/ 67 h 893"/>
                <a:gd name="T2" fmla="*/ 8 w 928"/>
                <a:gd name="T3" fmla="*/ 104 h 893"/>
                <a:gd name="T4" fmla="*/ 0 w 928"/>
                <a:gd name="T5" fmla="*/ 169 h 893"/>
                <a:gd name="T6" fmla="*/ 13 w 928"/>
                <a:gd name="T7" fmla="*/ 250 h 893"/>
                <a:gd name="T8" fmla="*/ 65 w 928"/>
                <a:gd name="T9" fmla="*/ 271 h 893"/>
                <a:gd name="T10" fmla="*/ 78 w 928"/>
                <a:gd name="T11" fmla="*/ 299 h 893"/>
                <a:gd name="T12" fmla="*/ 129 w 928"/>
                <a:gd name="T13" fmla="*/ 308 h 893"/>
                <a:gd name="T14" fmla="*/ 192 w 928"/>
                <a:gd name="T15" fmla="*/ 366 h 893"/>
                <a:gd name="T16" fmla="*/ 111 w 928"/>
                <a:gd name="T17" fmla="*/ 525 h 893"/>
                <a:gd name="T18" fmla="*/ 65 w 928"/>
                <a:gd name="T19" fmla="*/ 638 h 893"/>
                <a:gd name="T20" fmla="*/ 28 w 928"/>
                <a:gd name="T21" fmla="*/ 676 h 893"/>
                <a:gd name="T22" fmla="*/ 55 w 928"/>
                <a:gd name="T23" fmla="*/ 721 h 893"/>
                <a:gd name="T24" fmla="*/ 97 w 928"/>
                <a:gd name="T25" fmla="*/ 775 h 893"/>
                <a:gd name="T26" fmla="*/ 86 w 928"/>
                <a:gd name="T27" fmla="*/ 818 h 893"/>
                <a:gd name="T28" fmla="*/ 126 w 928"/>
                <a:gd name="T29" fmla="*/ 844 h 893"/>
                <a:gd name="T30" fmla="*/ 152 w 928"/>
                <a:gd name="T31" fmla="*/ 874 h 893"/>
                <a:gd name="T32" fmla="*/ 189 w 928"/>
                <a:gd name="T33" fmla="*/ 851 h 893"/>
                <a:gd name="T34" fmla="*/ 629 w 928"/>
                <a:gd name="T35" fmla="*/ 893 h 893"/>
                <a:gd name="T36" fmla="*/ 714 w 928"/>
                <a:gd name="T37" fmla="*/ 768 h 893"/>
                <a:gd name="T38" fmla="*/ 700 w 928"/>
                <a:gd name="T39" fmla="*/ 733 h 893"/>
                <a:gd name="T40" fmla="*/ 706 w 928"/>
                <a:gd name="T41" fmla="*/ 699 h 893"/>
                <a:gd name="T42" fmla="*/ 761 w 928"/>
                <a:gd name="T43" fmla="*/ 646 h 893"/>
                <a:gd name="T44" fmla="*/ 781 w 928"/>
                <a:gd name="T45" fmla="*/ 604 h 893"/>
                <a:gd name="T46" fmla="*/ 753 w 928"/>
                <a:gd name="T47" fmla="*/ 569 h 893"/>
                <a:gd name="T48" fmla="*/ 795 w 928"/>
                <a:gd name="T49" fmla="*/ 506 h 893"/>
                <a:gd name="T50" fmla="*/ 885 w 928"/>
                <a:gd name="T51" fmla="*/ 417 h 893"/>
                <a:gd name="T52" fmla="*/ 882 w 928"/>
                <a:gd name="T53" fmla="*/ 377 h 893"/>
                <a:gd name="T54" fmla="*/ 927 w 928"/>
                <a:gd name="T55" fmla="*/ 330 h 893"/>
                <a:gd name="T56" fmla="*/ 928 w 928"/>
                <a:gd name="T57" fmla="*/ 268 h 893"/>
                <a:gd name="T58" fmla="*/ 847 w 928"/>
                <a:gd name="T59" fmla="*/ 236 h 893"/>
                <a:gd name="T60" fmla="*/ 781 w 928"/>
                <a:gd name="T61" fmla="*/ 262 h 893"/>
                <a:gd name="T62" fmla="*/ 710 w 928"/>
                <a:gd name="T63" fmla="*/ 334 h 893"/>
                <a:gd name="T64" fmla="*/ 655 w 928"/>
                <a:gd name="T65" fmla="*/ 320 h 893"/>
                <a:gd name="T66" fmla="*/ 612 w 928"/>
                <a:gd name="T67" fmla="*/ 325 h 893"/>
                <a:gd name="T68" fmla="*/ 589 w 928"/>
                <a:gd name="T69" fmla="*/ 333 h 893"/>
                <a:gd name="T70" fmla="*/ 537 w 928"/>
                <a:gd name="T71" fmla="*/ 350 h 893"/>
                <a:gd name="T72" fmla="*/ 597 w 928"/>
                <a:gd name="T73" fmla="*/ 311 h 893"/>
                <a:gd name="T74" fmla="*/ 598 w 928"/>
                <a:gd name="T75" fmla="*/ 270 h 893"/>
                <a:gd name="T76" fmla="*/ 588 w 928"/>
                <a:gd name="T77" fmla="*/ 216 h 893"/>
                <a:gd name="T78" fmla="*/ 649 w 928"/>
                <a:gd name="T79" fmla="*/ 182 h 893"/>
                <a:gd name="T80" fmla="*/ 678 w 928"/>
                <a:gd name="T81" fmla="*/ 206 h 893"/>
                <a:gd name="T82" fmla="*/ 730 w 928"/>
                <a:gd name="T83" fmla="*/ 185 h 893"/>
                <a:gd name="T84" fmla="*/ 757 w 928"/>
                <a:gd name="T85" fmla="*/ 219 h 893"/>
                <a:gd name="T86" fmla="*/ 756 w 928"/>
                <a:gd name="T87" fmla="*/ 258 h 893"/>
                <a:gd name="T88" fmla="*/ 712 w 928"/>
                <a:gd name="T89" fmla="*/ 305 h 893"/>
                <a:gd name="T90" fmla="*/ 670 w 928"/>
                <a:gd name="T91" fmla="*/ 296 h 893"/>
                <a:gd name="T92" fmla="*/ 621 w 928"/>
                <a:gd name="T93" fmla="*/ 302 h 893"/>
                <a:gd name="T94" fmla="*/ 577 w 928"/>
                <a:gd name="T95" fmla="*/ 274 h 893"/>
                <a:gd name="T96" fmla="*/ 499 w 928"/>
                <a:gd name="T97" fmla="*/ 277 h 893"/>
                <a:gd name="T98" fmla="*/ 433 w 928"/>
                <a:gd name="T99" fmla="*/ 179 h 893"/>
                <a:gd name="T100" fmla="*/ 393 w 928"/>
                <a:gd name="T101" fmla="*/ 90 h 893"/>
                <a:gd name="T102" fmla="*/ 319 w 928"/>
                <a:gd name="T103" fmla="*/ 49 h 893"/>
                <a:gd name="T104" fmla="*/ 292 w 928"/>
                <a:gd name="T105" fmla="*/ 0 h 893"/>
                <a:gd name="T106" fmla="*/ 223 w 928"/>
                <a:gd name="T107" fmla="*/ 4 h 893"/>
                <a:gd name="T108" fmla="*/ 217 w 928"/>
                <a:gd name="T109" fmla="*/ 37 h 893"/>
                <a:gd name="T110" fmla="*/ 170 w 928"/>
                <a:gd name="T111" fmla="*/ 56 h 893"/>
                <a:gd name="T112" fmla="*/ 140 w 928"/>
                <a:gd name="T113" fmla="*/ 40 h 893"/>
                <a:gd name="T114" fmla="*/ 101 w 928"/>
                <a:gd name="T115" fmla="*/ 58 h 893"/>
                <a:gd name="T116" fmla="*/ 49 w 928"/>
                <a:gd name="T117" fmla="*/ 67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8" h="893">
                  <a:moveTo>
                    <a:pt x="49" y="67"/>
                  </a:moveTo>
                  <a:lnTo>
                    <a:pt x="8" y="104"/>
                  </a:lnTo>
                  <a:lnTo>
                    <a:pt x="0" y="169"/>
                  </a:lnTo>
                  <a:lnTo>
                    <a:pt x="13" y="250"/>
                  </a:lnTo>
                  <a:lnTo>
                    <a:pt x="65" y="271"/>
                  </a:lnTo>
                  <a:lnTo>
                    <a:pt x="78" y="299"/>
                  </a:lnTo>
                  <a:lnTo>
                    <a:pt x="129" y="308"/>
                  </a:lnTo>
                  <a:lnTo>
                    <a:pt x="192" y="366"/>
                  </a:lnTo>
                  <a:lnTo>
                    <a:pt x="111" y="525"/>
                  </a:lnTo>
                  <a:lnTo>
                    <a:pt x="65" y="638"/>
                  </a:lnTo>
                  <a:lnTo>
                    <a:pt x="28" y="676"/>
                  </a:lnTo>
                  <a:lnTo>
                    <a:pt x="55" y="721"/>
                  </a:lnTo>
                  <a:lnTo>
                    <a:pt x="97" y="775"/>
                  </a:lnTo>
                  <a:lnTo>
                    <a:pt x="86" y="818"/>
                  </a:lnTo>
                  <a:lnTo>
                    <a:pt x="126" y="844"/>
                  </a:lnTo>
                  <a:lnTo>
                    <a:pt x="152" y="874"/>
                  </a:lnTo>
                  <a:lnTo>
                    <a:pt x="189" y="851"/>
                  </a:lnTo>
                  <a:lnTo>
                    <a:pt x="629" y="893"/>
                  </a:lnTo>
                  <a:lnTo>
                    <a:pt x="714" y="768"/>
                  </a:lnTo>
                  <a:lnTo>
                    <a:pt x="700" y="733"/>
                  </a:lnTo>
                  <a:lnTo>
                    <a:pt x="706" y="699"/>
                  </a:lnTo>
                  <a:lnTo>
                    <a:pt x="761" y="646"/>
                  </a:lnTo>
                  <a:lnTo>
                    <a:pt x="781" y="604"/>
                  </a:lnTo>
                  <a:lnTo>
                    <a:pt x="753" y="569"/>
                  </a:lnTo>
                  <a:lnTo>
                    <a:pt x="795" y="506"/>
                  </a:lnTo>
                  <a:lnTo>
                    <a:pt x="885" y="417"/>
                  </a:lnTo>
                  <a:lnTo>
                    <a:pt x="882" y="377"/>
                  </a:lnTo>
                  <a:lnTo>
                    <a:pt x="927" y="330"/>
                  </a:lnTo>
                  <a:lnTo>
                    <a:pt x="928" y="268"/>
                  </a:lnTo>
                  <a:lnTo>
                    <a:pt x="847" y="236"/>
                  </a:lnTo>
                  <a:lnTo>
                    <a:pt x="781" y="262"/>
                  </a:lnTo>
                  <a:lnTo>
                    <a:pt x="710" y="334"/>
                  </a:lnTo>
                  <a:lnTo>
                    <a:pt x="655" y="320"/>
                  </a:lnTo>
                  <a:lnTo>
                    <a:pt x="612" y="325"/>
                  </a:lnTo>
                  <a:lnTo>
                    <a:pt x="589" y="333"/>
                  </a:lnTo>
                  <a:lnTo>
                    <a:pt x="537" y="350"/>
                  </a:lnTo>
                  <a:lnTo>
                    <a:pt x="597" y="311"/>
                  </a:lnTo>
                  <a:lnTo>
                    <a:pt x="598" y="270"/>
                  </a:lnTo>
                  <a:lnTo>
                    <a:pt x="588" y="216"/>
                  </a:lnTo>
                  <a:lnTo>
                    <a:pt x="649" y="182"/>
                  </a:lnTo>
                  <a:lnTo>
                    <a:pt x="678" y="206"/>
                  </a:lnTo>
                  <a:lnTo>
                    <a:pt x="730" y="185"/>
                  </a:lnTo>
                  <a:lnTo>
                    <a:pt x="757" y="219"/>
                  </a:lnTo>
                  <a:lnTo>
                    <a:pt x="756" y="258"/>
                  </a:lnTo>
                  <a:lnTo>
                    <a:pt x="712" y="305"/>
                  </a:lnTo>
                  <a:lnTo>
                    <a:pt x="670" y="296"/>
                  </a:lnTo>
                  <a:lnTo>
                    <a:pt x="621" y="302"/>
                  </a:lnTo>
                  <a:lnTo>
                    <a:pt x="577" y="274"/>
                  </a:lnTo>
                  <a:lnTo>
                    <a:pt x="499" y="277"/>
                  </a:lnTo>
                  <a:lnTo>
                    <a:pt x="433" y="179"/>
                  </a:lnTo>
                  <a:lnTo>
                    <a:pt x="393" y="90"/>
                  </a:lnTo>
                  <a:lnTo>
                    <a:pt x="319" y="49"/>
                  </a:lnTo>
                  <a:lnTo>
                    <a:pt x="292" y="0"/>
                  </a:lnTo>
                  <a:lnTo>
                    <a:pt x="223" y="4"/>
                  </a:lnTo>
                  <a:lnTo>
                    <a:pt x="217" y="37"/>
                  </a:lnTo>
                  <a:lnTo>
                    <a:pt x="170" y="56"/>
                  </a:lnTo>
                  <a:lnTo>
                    <a:pt x="140" y="40"/>
                  </a:lnTo>
                  <a:lnTo>
                    <a:pt x="101" y="58"/>
                  </a:lnTo>
                  <a:lnTo>
                    <a:pt x="49" y="67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8765282" y="1392474"/>
              <a:ext cx="540641" cy="624456"/>
            </a:xfrm>
            <a:custGeom>
              <a:avLst/>
              <a:gdLst>
                <a:gd name="T0" fmla="*/ 184 w 367"/>
                <a:gd name="T1" fmla="*/ 132 h 424"/>
                <a:gd name="T2" fmla="*/ 84 w 367"/>
                <a:gd name="T3" fmla="*/ 163 h 424"/>
                <a:gd name="T4" fmla="*/ 0 w 367"/>
                <a:gd name="T5" fmla="*/ 136 h 424"/>
                <a:gd name="T6" fmla="*/ 24 w 367"/>
                <a:gd name="T7" fmla="*/ 184 h 424"/>
                <a:gd name="T8" fmla="*/ 105 w 367"/>
                <a:gd name="T9" fmla="*/ 226 h 424"/>
                <a:gd name="T10" fmla="*/ 147 w 367"/>
                <a:gd name="T11" fmla="*/ 322 h 424"/>
                <a:gd name="T12" fmla="*/ 217 w 367"/>
                <a:gd name="T13" fmla="*/ 424 h 424"/>
                <a:gd name="T14" fmla="*/ 238 w 367"/>
                <a:gd name="T15" fmla="*/ 421 h 424"/>
                <a:gd name="T16" fmla="*/ 268 w 367"/>
                <a:gd name="T17" fmla="*/ 351 h 424"/>
                <a:gd name="T18" fmla="*/ 334 w 367"/>
                <a:gd name="T19" fmla="*/ 298 h 424"/>
                <a:gd name="T20" fmla="*/ 367 w 367"/>
                <a:gd name="T21" fmla="*/ 210 h 424"/>
                <a:gd name="T22" fmla="*/ 328 w 367"/>
                <a:gd name="T23" fmla="*/ 163 h 424"/>
                <a:gd name="T24" fmla="*/ 286 w 367"/>
                <a:gd name="T25" fmla="*/ 81 h 424"/>
                <a:gd name="T26" fmla="*/ 280 w 367"/>
                <a:gd name="T27" fmla="*/ 0 h 424"/>
                <a:gd name="T28" fmla="*/ 217 w 367"/>
                <a:gd name="T29" fmla="*/ 39 h 424"/>
                <a:gd name="T30" fmla="*/ 184 w 367"/>
                <a:gd name="T31" fmla="*/ 13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7" h="424">
                  <a:moveTo>
                    <a:pt x="184" y="132"/>
                  </a:moveTo>
                  <a:lnTo>
                    <a:pt x="84" y="163"/>
                  </a:lnTo>
                  <a:lnTo>
                    <a:pt x="0" y="136"/>
                  </a:lnTo>
                  <a:lnTo>
                    <a:pt x="24" y="184"/>
                  </a:lnTo>
                  <a:lnTo>
                    <a:pt x="105" y="226"/>
                  </a:lnTo>
                  <a:lnTo>
                    <a:pt x="147" y="322"/>
                  </a:lnTo>
                  <a:lnTo>
                    <a:pt x="217" y="424"/>
                  </a:lnTo>
                  <a:lnTo>
                    <a:pt x="238" y="421"/>
                  </a:lnTo>
                  <a:lnTo>
                    <a:pt x="268" y="351"/>
                  </a:lnTo>
                  <a:lnTo>
                    <a:pt x="334" y="298"/>
                  </a:lnTo>
                  <a:lnTo>
                    <a:pt x="367" y="210"/>
                  </a:lnTo>
                  <a:lnTo>
                    <a:pt x="328" y="163"/>
                  </a:lnTo>
                  <a:lnTo>
                    <a:pt x="286" y="81"/>
                  </a:lnTo>
                  <a:lnTo>
                    <a:pt x="280" y="0"/>
                  </a:lnTo>
                  <a:lnTo>
                    <a:pt x="217" y="39"/>
                  </a:lnTo>
                  <a:lnTo>
                    <a:pt x="184" y="132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endParaRPr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7397367" y="3331082"/>
              <a:ext cx="4661" cy="6991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4 h 4"/>
                <a:gd name="T4" fmla="*/ 0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1"/>
                    <a:pt x="3" y="4"/>
                    <a:pt x="3" y="4"/>
                  </a:cubicBezTo>
                  <a:cubicBezTo>
                    <a:pt x="3" y="4"/>
                    <a:pt x="1" y="1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endParaRPr>
            </a:p>
          </p:txBody>
        </p:sp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8527586" y="4931832"/>
              <a:ext cx="743381" cy="738629"/>
            </a:xfrm>
            <a:custGeom>
              <a:avLst/>
              <a:gdLst>
                <a:gd name="T0" fmla="*/ 283 w 507"/>
                <a:gd name="T1" fmla="*/ 5 h 501"/>
                <a:gd name="T2" fmla="*/ 240 w 507"/>
                <a:gd name="T3" fmla="*/ 0 h 501"/>
                <a:gd name="T4" fmla="*/ 216 w 507"/>
                <a:gd name="T5" fmla="*/ 20 h 501"/>
                <a:gd name="T6" fmla="*/ 177 w 507"/>
                <a:gd name="T7" fmla="*/ 36 h 501"/>
                <a:gd name="T8" fmla="*/ 109 w 507"/>
                <a:gd name="T9" fmla="*/ 84 h 501"/>
                <a:gd name="T10" fmla="*/ 0 w 507"/>
                <a:gd name="T11" fmla="*/ 222 h 501"/>
                <a:gd name="T12" fmla="*/ 27 w 507"/>
                <a:gd name="T13" fmla="*/ 245 h 501"/>
                <a:gd name="T14" fmla="*/ 42 w 507"/>
                <a:gd name="T15" fmla="*/ 225 h 501"/>
                <a:gd name="T16" fmla="*/ 103 w 507"/>
                <a:gd name="T17" fmla="*/ 302 h 501"/>
                <a:gd name="T18" fmla="*/ 133 w 507"/>
                <a:gd name="T19" fmla="*/ 287 h 501"/>
                <a:gd name="T20" fmla="*/ 211 w 507"/>
                <a:gd name="T21" fmla="*/ 336 h 501"/>
                <a:gd name="T22" fmla="*/ 285 w 507"/>
                <a:gd name="T23" fmla="*/ 420 h 501"/>
                <a:gd name="T24" fmla="*/ 262 w 507"/>
                <a:gd name="T25" fmla="*/ 467 h 501"/>
                <a:gd name="T26" fmla="*/ 273 w 507"/>
                <a:gd name="T27" fmla="*/ 501 h 501"/>
                <a:gd name="T28" fmla="*/ 318 w 507"/>
                <a:gd name="T29" fmla="*/ 450 h 501"/>
                <a:gd name="T30" fmla="*/ 366 w 507"/>
                <a:gd name="T31" fmla="*/ 371 h 501"/>
                <a:gd name="T32" fmla="*/ 391 w 507"/>
                <a:gd name="T33" fmla="*/ 335 h 501"/>
                <a:gd name="T34" fmla="*/ 400 w 507"/>
                <a:gd name="T35" fmla="*/ 284 h 501"/>
                <a:gd name="T36" fmla="*/ 417 w 507"/>
                <a:gd name="T37" fmla="*/ 249 h 501"/>
                <a:gd name="T38" fmla="*/ 454 w 507"/>
                <a:gd name="T39" fmla="*/ 239 h 501"/>
                <a:gd name="T40" fmla="*/ 462 w 507"/>
                <a:gd name="T41" fmla="*/ 276 h 501"/>
                <a:gd name="T42" fmla="*/ 405 w 507"/>
                <a:gd name="T43" fmla="*/ 329 h 501"/>
                <a:gd name="T44" fmla="*/ 406 w 507"/>
                <a:gd name="T45" fmla="*/ 351 h 501"/>
                <a:gd name="T46" fmla="*/ 481 w 507"/>
                <a:gd name="T47" fmla="*/ 285 h 501"/>
                <a:gd name="T48" fmla="*/ 505 w 507"/>
                <a:gd name="T49" fmla="*/ 182 h 501"/>
                <a:gd name="T50" fmla="*/ 489 w 507"/>
                <a:gd name="T51" fmla="*/ 162 h 501"/>
                <a:gd name="T52" fmla="*/ 507 w 507"/>
                <a:gd name="T53" fmla="*/ 114 h 501"/>
                <a:gd name="T54" fmla="*/ 480 w 507"/>
                <a:gd name="T55" fmla="*/ 107 h 501"/>
                <a:gd name="T56" fmla="*/ 430 w 507"/>
                <a:gd name="T57" fmla="*/ 75 h 501"/>
                <a:gd name="T58" fmla="*/ 415 w 507"/>
                <a:gd name="T59" fmla="*/ 38 h 501"/>
                <a:gd name="T60" fmla="*/ 373 w 507"/>
                <a:gd name="T61" fmla="*/ 26 h 501"/>
                <a:gd name="T62" fmla="*/ 351 w 507"/>
                <a:gd name="T63" fmla="*/ 15 h 501"/>
                <a:gd name="T64" fmla="*/ 315 w 507"/>
                <a:gd name="T65" fmla="*/ 21 h 501"/>
                <a:gd name="T66" fmla="*/ 283 w 507"/>
                <a:gd name="T67" fmla="*/ 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7" h="501">
                  <a:moveTo>
                    <a:pt x="283" y="5"/>
                  </a:moveTo>
                  <a:lnTo>
                    <a:pt x="240" y="0"/>
                  </a:lnTo>
                  <a:lnTo>
                    <a:pt x="216" y="20"/>
                  </a:lnTo>
                  <a:lnTo>
                    <a:pt x="177" y="36"/>
                  </a:lnTo>
                  <a:lnTo>
                    <a:pt x="109" y="84"/>
                  </a:lnTo>
                  <a:lnTo>
                    <a:pt x="0" y="222"/>
                  </a:lnTo>
                  <a:lnTo>
                    <a:pt x="27" y="245"/>
                  </a:lnTo>
                  <a:lnTo>
                    <a:pt x="42" y="225"/>
                  </a:lnTo>
                  <a:lnTo>
                    <a:pt x="103" y="302"/>
                  </a:lnTo>
                  <a:lnTo>
                    <a:pt x="133" y="287"/>
                  </a:lnTo>
                  <a:lnTo>
                    <a:pt x="211" y="336"/>
                  </a:lnTo>
                  <a:lnTo>
                    <a:pt x="285" y="420"/>
                  </a:lnTo>
                  <a:lnTo>
                    <a:pt x="262" y="467"/>
                  </a:lnTo>
                  <a:lnTo>
                    <a:pt x="273" y="501"/>
                  </a:lnTo>
                  <a:lnTo>
                    <a:pt x="318" y="450"/>
                  </a:lnTo>
                  <a:lnTo>
                    <a:pt x="366" y="371"/>
                  </a:lnTo>
                  <a:lnTo>
                    <a:pt x="391" y="335"/>
                  </a:lnTo>
                  <a:lnTo>
                    <a:pt x="400" y="284"/>
                  </a:lnTo>
                  <a:lnTo>
                    <a:pt x="417" y="249"/>
                  </a:lnTo>
                  <a:lnTo>
                    <a:pt x="454" y="239"/>
                  </a:lnTo>
                  <a:lnTo>
                    <a:pt x="462" y="276"/>
                  </a:lnTo>
                  <a:lnTo>
                    <a:pt x="405" y="329"/>
                  </a:lnTo>
                  <a:lnTo>
                    <a:pt x="406" y="351"/>
                  </a:lnTo>
                  <a:lnTo>
                    <a:pt x="481" y="285"/>
                  </a:lnTo>
                  <a:lnTo>
                    <a:pt x="505" y="182"/>
                  </a:lnTo>
                  <a:lnTo>
                    <a:pt x="489" y="162"/>
                  </a:lnTo>
                  <a:lnTo>
                    <a:pt x="507" y="114"/>
                  </a:lnTo>
                  <a:lnTo>
                    <a:pt x="480" y="107"/>
                  </a:lnTo>
                  <a:lnTo>
                    <a:pt x="430" y="75"/>
                  </a:lnTo>
                  <a:lnTo>
                    <a:pt x="415" y="38"/>
                  </a:lnTo>
                  <a:lnTo>
                    <a:pt x="373" y="26"/>
                  </a:lnTo>
                  <a:lnTo>
                    <a:pt x="351" y="15"/>
                  </a:lnTo>
                  <a:lnTo>
                    <a:pt x="315" y="21"/>
                  </a:lnTo>
                  <a:lnTo>
                    <a:pt x="283" y="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pt-BR" kern="0">
                <a:solidFill>
                  <a:srgbClr val="000000"/>
                </a:solidFill>
                <a:latin typeface="Arial Narrow"/>
                <a:cs typeface="Arial"/>
              </a:endParaRP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8879468" y="4794359"/>
              <a:ext cx="528990" cy="407761"/>
            </a:xfrm>
            <a:custGeom>
              <a:avLst/>
              <a:gdLst>
                <a:gd name="T0" fmla="*/ 6 w 360"/>
                <a:gd name="T1" fmla="*/ 27 h 276"/>
                <a:gd name="T2" fmla="*/ 0 w 360"/>
                <a:gd name="T3" fmla="*/ 93 h 276"/>
                <a:gd name="T4" fmla="*/ 45 w 360"/>
                <a:gd name="T5" fmla="*/ 99 h 276"/>
                <a:gd name="T6" fmla="*/ 76 w 360"/>
                <a:gd name="T7" fmla="*/ 113 h 276"/>
                <a:gd name="T8" fmla="*/ 111 w 360"/>
                <a:gd name="T9" fmla="*/ 108 h 276"/>
                <a:gd name="T10" fmla="*/ 133 w 360"/>
                <a:gd name="T11" fmla="*/ 118 h 276"/>
                <a:gd name="T12" fmla="*/ 174 w 360"/>
                <a:gd name="T13" fmla="*/ 131 h 276"/>
                <a:gd name="T14" fmla="*/ 193 w 360"/>
                <a:gd name="T15" fmla="*/ 168 h 276"/>
                <a:gd name="T16" fmla="*/ 240 w 360"/>
                <a:gd name="T17" fmla="*/ 201 h 276"/>
                <a:gd name="T18" fmla="*/ 269 w 360"/>
                <a:gd name="T19" fmla="*/ 209 h 276"/>
                <a:gd name="T20" fmla="*/ 250 w 360"/>
                <a:gd name="T21" fmla="*/ 257 h 276"/>
                <a:gd name="T22" fmla="*/ 267 w 360"/>
                <a:gd name="T23" fmla="*/ 276 h 276"/>
                <a:gd name="T24" fmla="*/ 325 w 360"/>
                <a:gd name="T25" fmla="*/ 222 h 276"/>
                <a:gd name="T26" fmla="*/ 354 w 360"/>
                <a:gd name="T27" fmla="*/ 192 h 276"/>
                <a:gd name="T28" fmla="*/ 346 w 360"/>
                <a:gd name="T29" fmla="*/ 129 h 276"/>
                <a:gd name="T30" fmla="*/ 360 w 360"/>
                <a:gd name="T31" fmla="*/ 96 h 276"/>
                <a:gd name="T32" fmla="*/ 345 w 360"/>
                <a:gd name="T33" fmla="*/ 50 h 276"/>
                <a:gd name="T34" fmla="*/ 360 w 360"/>
                <a:gd name="T35" fmla="*/ 23 h 276"/>
                <a:gd name="T36" fmla="*/ 324 w 360"/>
                <a:gd name="T37" fmla="*/ 0 h 276"/>
                <a:gd name="T38" fmla="*/ 301 w 360"/>
                <a:gd name="T39" fmla="*/ 27 h 276"/>
                <a:gd name="T40" fmla="*/ 228 w 360"/>
                <a:gd name="T41" fmla="*/ 8 h 276"/>
                <a:gd name="T42" fmla="*/ 172 w 360"/>
                <a:gd name="T43" fmla="*/ 68 h 276"/>
                <a:gd name="T44" fmla="*/ 40 w 360"/>
                <a:gd name="T45" fmla="*/ 26 h 276"/>
                <a:gd name="T46" fmla="*/ 6 w 360"/>
                <a:gd name="T47" fmla="*/ 2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276">
                  <a:moveTo>
                    <a:pt x="6" y="27"/>
                  </a:moveTo>
                  <a:lnTo>
                    <a:pt x="0" y="93"/>
                  </a:lnTo>
                  <a:lnTo>
                    <a:pt x="45" y="99"/>
                  </a:lnTo>
                  <a:lnTo>
                    <a:pt x="76" y="113"/>
                  </a:lnTo>
                  <a:lnTo>
                    <a:pt x="111" y="108"/>
                  </a:lnTo>
                  <a:lnTo>
                    <a:pt x="133" y="118"/>
                  </a:lnTo>
                  <a:lnTo>
                    <a:pt x="174" y="131"/>
                  </a:lnTo>
                  <a:lnTo>
                    <a:pt x="193" y="168"/>
                  </a:lnTo>
                  <a:lnTo>
                    <a:pt x="240" y="201"/>
                  </a:lnTo>
                  <a:lnTo>
                    <a:pt x="269" y="209"/>
                  </a:lnTo>
                  <a:lnTo>
                    <a:pt x="250" y="257"/>
                  </a:lnTo>
                  <a:lnTo>
                    <a:pt x="267" y="276"/>
                  </a:lnTo>
                  <a:lnTo>
                    <a:pt x="325" y="222"/>
                  </a:lnTo>
                  <a:lnTo>
                    <a:pt x="354" y="192"/>
                  </a:lnTo>
                  <a:lnTo>
                    <a:pt x="346" y="129"/>
                  </a:lnTo>
                  <a:lnTo>
                    <a:pt x="360" y="96"/>
                  </a:lnTo>
                  <a:lnTo>
                    <a:pt x="345" y="50"/>
                  </a:lnTo>
                  <a:lnTo>
                    <a:pt x="360" y="23"/>
                  </a:lnTo>
                  <a:lnTo>
                    <a:pt x="324" y="0"/>
                  </a:lnTo>
                  <a:lnTo>
                    <a:pt x="301" y="27"/>
                  </a:lnTo>
                  <a:lnTo>
                    <a:pt x="228" y="8"/>
                  </a:lnTo>
                  <a:lnTo>
                    <a:pt x="172" y="68"/>
                  </a:lnTo>
                  <a:lnTo>
                    <a:pt x="40" y="26"/>
                  </a:lnTo>
                  <a:lnTo>
                    <a:pt x="6" y="27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2225">
              <a:solidFill>
                <a:sysClr val="window" lastClr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endParaRPr>
            </a:p>
          </p:txBody>
        </p:sp>
      </p:grpSp>
      <p:sp>
        <p:nvSpPr>
          <p:cNvPr id="53" name="CaixaDeTexto 52"/>
          <p:cNvSpPr txBox="1"/>
          <p:nvPr/>
        </p:nvSpPr>
        <p:spPr>
          <a:xfrm>
            <a:off x="5589633" y="2841279"/>
            <a:ext cx="2331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Empresas oriundas do INPE</a:t>
            </a:r>
          </a:p>
        </p:txBody>
      </p:sp>
      <p:sp>
        <p:nvSpPr>
          <p:cNvPr id="51" name="Espaço Reservado para Data 1"/>
          <p:cNvSpPr txBox="1">
            <a:spLocks noGrp="1"/>
          </p:cNvSpPr>
          <p:nvPr/>
        </p:nvSpPr>
        <p:spPr>
          <a:xfrm>
            <a:off x="6974904" y="6669360"/>
            <a:ext cx="21336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fld id="{AF402B9C-0F2D-4BE4-9A4D-2E7C91F828D5}" type="datetime1">
              <a:rPr lang="pt-BR" sz="800">
                <a:solidFill>
                  <a:schemeClr val="bg1">
                    <a:lumMod val="50000"/>
                  </a:schemeClr>
                </a:solidFill>
              </a:rPr>
              <a:pPr algn="r" eaLnBrk="0" hangingPunct="0">
                <a:defRPr/>
              </a:pPr>
              <a:t>05/11/2015</a:t>
            </a:fld>
            <a:endParaRPr lang="pt-BR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57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pt-BR" dirty="0" smtClean="0"/>
              <a:t>Consequências da não contratação de programas definidos pelo PNAE 2012-2021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03" t="26307" r="14478" b="8174"/>
          <a:stretch/>
        </p:blipFill>
        <p:spPr>
          <a:xfrm>
            <a:off x="103985" y="1196752"/>
            <a:ext cx="8982865" cy="460962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3985" y="6054878"/>
            <a:ext cx="1009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Fonte: AIAB</a:t>
            </a:r>
            <a:endParaRPr lang="pt-BR" sz="1200" i="1" dirty="0"/>
          </a:p>
        </p:txBody>
      </p:sp>
      <p:sp>
        <p:nvSpPr>
          <p:cNvPr id="5" name="Espaço Reservado para Data 1"/>
          <p:cNvSpPr txBox="1">
            <a:spLocks noGrp="1"/>
          </p:cNvSpPr>
          <p:nvPr/>
        </p:nvSpPr>
        <p:spPr>
          <a:xfrm>
            <a:off x="6974904" y="6669360"/>
            <a:ext cx="21336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fld id="{AF402B9C-0F2D-4BE4-9A4D-2E7C91F828D5}" type="datetime1">
              <a:rPr lang="pt-BR" sz="800">
                <a:solidFill>
                  <a:schemeClr val="bg1">
                    <a:lumMod val="50000"/>
                  </a:schemeClr>
                </a:solidFill>
              </a:rPr>
              <a:pPr algn="r" eaLnBrk="0" hangingPunct="0">
                <a:defRPr/>
              </a:pPr>
              <a:t>05/11/2015</a:t>
            </a:fld>
            <a:endParaRPr lang="pt-BR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601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pt-BR" smtClean="0"/>
              <a:t>Papel da indústria espacial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51520" y="1125538"/>
            <a:ext cx="4546848" cy="5256212"/>
          </a:xfrm>
        </p:spPr>
        <p:txBody>
          <a:bodyPr/>
          <a:lstStyle/>
          <a:p>
            <a:r>
              <a:rPr lang="pt-BR" sz="1800" smtClean="0"/>
              <a:t>Apoiar os programas nacionais trazendo</a:t>
            </a:r>
          </a:p>
          <a:p>
            <a:pPr lvl="1"/>
            <a:r>
              <a:rPr lang="pt-BR" sz="1800" smtClean="0"/>
              <a:t>Mão de obra qualificada</a:t>
            </a:r>
          </a:p>
          <a:p>
            <a:pPr lvl="1"/>
            <a:r>
              <a:rPr lang="pt-BR" sz="1800" smtClean="0"/>
              <a:t>Agilidade e flexibilidade</a:t>
            </a:r>
          </a:p>
          <a:p>
            <a:pPr lvl="1"/>
            <a:r>
              <a:rPr lang="pt-BR" sz="1800" smtClean="0"/>
              <a:t>Capacidade de negociação com sub-fornecedores</a:t>
            </a:r>
          </a:p>
          <a:p>
            <a:pPr lvl="1"/>
            <a:r>
              <a:rPr lang="pt-BR" sz="1800" smtClean="0"/>
              <a:t>Interface com empresas estrangeiras em programas de cooperação internacional</a:t>
            </a:r>
            <a:endParaRPr lang="pt-BR" sz="1800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712" t="25199" r="31942" b="33870"/>
          <a:stretch/>
        </p:blipFill>
        <p:spPr>
          <a:xfrm>
            <a:off x="4860031" y="911529"/>
            <a:ext cx="4209983" cy="259540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220072" y="757639"/>
            <a:ext cx="3823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INPE -</a:t>
            </a:r>
            <a:r>
              <a:rPr lang="pt-BR" sz="1200" b="1" dirty="0"/>
              <a:t> </a:t>
            </a:r>
            <a:r>
              <a:rPr lang="pt-BR" sz="1200" b="1" dirty="0" smtClean="0"/>
              <a:t>Mão de obra qualificada por aposentadoria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253" t="67772" r="31942" b="27873"/>
          <a:stretch/>
        </p:blipFill>
        <p:spPr>
          <a:xfrm>
            <a:off x="5508104" y="3509314"/>
            <a:ext cx="2710338" cy="291126"/>
          </a:xfrm>
          <a:prstGeom prst="rect">
            <a:avLst/>
          </a:prstGeom>
        </p:spPr>
      </p:pic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711264" y="3861048"/>
            <a:ext cx="837558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3525" indent="-263525" algn="l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255588" algn="l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975" indent="-155575" algn="l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1313" indent="-239713" algn="l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800" dirty="0" smtClean="0"/>
          </a:p>
          <a:p>
            <a:r>
              <a:rPr lang="pt-BR" sz="1800" dirty="0" smtClean="0"/>
              <a:t>Manter-se tecnologicamente em dia por meio de </a:t>
            </a:r>
            <a:r>
              <a:rPr lang="pt-BR" sz="1800" dirty="0" err="1" smtClean="0"/>
              <a:t>ToT</a:t>
            </a:r>
            <a:r>
              <a:rPr lang="pt-BR" sz="1800" dirty="0" smtClean="0"/>
              <a:t> com:</a:t>
            </a:r>
          </a:p>
          <a:p>
            <a:pPr lvl="1"/>
            <a:r>
              <a:rPr lang="pt-BR" sz="1800" dirty="0" smtClean="0"/>
              <a:t>Institutos de pesquisa e academia nacionais</a:t>
            </a:r>
          </a:p>
          <a:p>
            <a:pPr lvl="1"/>
            <a:r>
              <a:rPr lang="pt-BR" sz="1800" dirty="0" smtClean="0"/>
              <a:t>Empresas estrangeiras</a:t>
            </a:r>
          </a:p>
          <a:p>
            <a:r>
              <a:rPr lang="pt-BR" sz="1800" dirty="0" smtClean="0"/>
              <a:t>Buscar oportunidades de negócios e investimentos no setor privado, nacional e internacional</a:t>
            </a:r>
          </a:p>
        </p:txBody>
      </p:sp>
      <p:sp>
        <p:nvSpPr>
          <p:cNvPr id="10" name="Espaço Reservado para Data 1"/>
          <p:cNvSpPr txBox="1">
            <a:spLocks noGrp="1"/>
          </p:cNvSpPr>
          <p:nvPr/>
        </p:nvSpPr>
        <p:spPr>
          <a:xfrm>
            <a:off x="6974904" y="6669360"/>
            <a:ext cx="21336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fld id="{AF402B9C-0F2D-4BE4-9A4D-2E7C91F828D5}" type="datetime1">
              <a:rPr lang="pt-BR" sz="800">
                <a:solidFill>
                  <a:schemeClr val="bg1">
                    <a:lumMod val="50000"/>
                  </a:schemeClr>
                </a:solidFill>
              </a:rPr>
              <a:pPr algn="r" eaLnBrk="0" hangingPunct="0">
                <a:defRPr/>
              </a:pPr>
              <a:t>05/11/2015</a:t>
            </a:fld>
            <a:endParaRPr lang="pt-BR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726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BR" dirty="0" err="1" smtClean="0"/>
              <a:t>Propostas</a:t>
            </a:r>
            <a:r>
              <a:rPr lang="en-GB" altLang="pt-BR" dirty="0"/>
              <a:t> </a:t>
            </a:r>
            <a:r>
              <a:rPr lang="en-GB" altLang="pt-BR" dirty="0" smtClean="0"/>
              <a:t>&amp; </a:t>
            </a:r>
            <a:r>
              <a:rPr lang="en-GB" altLang="pt-BR" dirty="0" err="1" smtClean="0"/>
              <a:t>Idéias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876789"/>
              </p:ext>
            </p:extLst>
          </p:nvPr>
        </p:nvGraphicFramePr>
        <p:xfrm>
          <a:off x="274965" y="1111352"/>
          <a:ext cx="8568953" cy="49522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60692"/>
                <a:gridCol w="3583925"/>
                <a:gridCol w="3024336"/>
              </a:tblGrid>
              <a:tr h="2530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Natureza do problema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Dificuldades especificas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Propostas de solução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495190">
                <a:tc rowSpan="3"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Pouco </a:t>
                      </a:r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Exercício 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do poder de compra do Estado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Insuficiência 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de privilegio a </a:t>
                      </a:r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Empresas 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N</a:t>
                      </a:r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acionais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Legislação especifica (no estilo "</a:t>
                      </a:r>
                      <a:r>
                        <a:rPr lang="pt-BR" sz="1200" u="none" strike="noStrike" dirty="0" err="1">
                          <a:effectLst/>
                          <a:latin typeface="+mn-lt"/>
                        </a:rPr>
                        <a:t>Buy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 American </a:t>
                      </a:r>
                      <a:r>
                        <a:rPr lang="pt-BR" sz="1200" u="none" strike="noStrike" dirty="0" err="1" smtClean="0">
                          <a:effectLst/>
                          <a:latin typeface="+mn-lt"/>
                        </a:rPr>
                        <a:t>Act</a:t>
                      </a:r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“)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0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+mn-lt"/>
                        </a:rPr>
                        <a:t>Recursos orcamentarios insulficientes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Utilização de </a:t>
                      </a:r>
                      <a:r>
                        <a:rPr lang="pt-BR" sz="1200" u="none" strike="noStrike" dirty="0" err="1">
                          <a:effectLst/>
                          <a:latin typeface="+mn-lt"/>
                        </a:rPr>
                        <a:t>PPPs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-&gt; 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Regulamentação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951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Pouca utilização de mecanismos de compensação (</a:t>
                      </a:r>
                      <a:r>
                        <a:rPr lang="pt-BR" sz="1200" i="1" u="none" strike="noStrike" dirty="0">
                          <a:effectLst/>
                          <a:latin typeface="+mn-lt"/>
                        </a:rPr>
                        <a:t>offsets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Legislação / Diretrizes </a:t>
                      </a:r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Setoriais 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F</a:t>
                      </a:r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ortes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95190">
                <a:tc rowSpan="4"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Dificuldades setoriais e de fluxo de caixa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Empresas 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predominantemente pequenas e descapitalizadas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Apoio de BNDS e </a:t>
                      </a:r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FINEP: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Financiamento privilegiado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Aceitação 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do contrato do governo como </a:t>
                      </a:r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garantia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Apoio 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a </a:t>
                      </a:r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exportações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Apoio 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ao desenvolvimento de </a:t>
                      </a:r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spin-</a:t>
                      </a:r>
                      <a:r>
                        <a:rPr lang="pt-BR" sz="1200" u="none" strike="noStrike" dirty="0" err="1" smtClean="0">
                          <a:effectLst/>
                          <a:latin typeface="+mn-lt"/>
                        </a:rPr>
                        <a:t>offs</a:t>
                      </a:r>
                      <a:endParaRPr lang="pt-BR" sz="1200" u="none" strike="noStrike" dirty="0" smtClean="0">
                        <a:effectLst/>
                        <a:latin typeface="+mn-lt"/>
                      </a:endParaRP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Redução de alíquotas de importação para componentes de alíquota espacial.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0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Irregularidade no fluxo de receitas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57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Incertezas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951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Baixa interação com instituições de P&amp;D governamentais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  <a:latin typeface="+mn-lt"/>
                        </a:rPr>
                        <a:t>Lei da Inovação -&gt; Regulamentação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001">
                <a:tc rowSpan="4"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Limitações da Lei de Compras e </a:t>
                      </a:r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Contratações 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(8666) na </a:t>
                      </a:r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Contratação 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de </a:t>
                      </a:r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Desenvolvimentos Tecnológicos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Impossibilidade de pagamento adiantado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Legislação especifica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001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Dificuldade de contratar "Qualidade" (pré-qualificada)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95190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Restrição na contratação do autor do projeto para a fase de execução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95190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Inexistência 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de compensação para </a:t>
                      </a:r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Incertezas 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e </a:t>
                      </a:r>
                      <a:r>
                        <a:rPr lang="pt-BR" sz="1200" u="none" strike="noStrike" dirty="0" smtClean="0">
                          <a:effectLst/>
                          <a:latin typeface="+mn-lt"/>
                        </a:rPr>
                        <a:t>Riscos 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da P&amp;D (</a:t>
                      </a:r>
                      <a:r>
                        <a:rPr lang="pt-BR" sz="1200" u="none" strike="noStrike" dirty="0" err="1">
                          <a:effectLst/>
                          <a:latin typeface="+mn-lt"/>
                        </a:rPr>
                        <a:t>Cost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-Plus)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spaço Reservado para Data 1"/>
          <p:cNvSpPr txBox="1">
            <a:spLocks noGrp="1"/>
          </p:cNvSpPr>
          <p:nvPr/>
        </p:nvSpPr>
        <p:spPr>
          <a:xfrm>
            <a:off x="6974904" y="6669360"/>
            <a:ext cx="21336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fld id="{AF402B9C-0F2D-4BE4-9A4D-2E7C91F828D5}" type="datetime1">
              <a:rPr lang="pt-BR" sz="800">
                <a:solidFill>
                  <a:schemeClr val="bg1">
                    <a:lumMod val="50000"/>
                  </a:schemeClr>
                </a:solidFill>
              </a:rPr>
              <a:pPr algn="r" eaLnBrk="0" hangingPunct="0">
                <a:defRPr/>
              </a:pPr>
              <a:t>05/11/2015</a:t>
            </a:fld>
            <a:endParaRPr lang="pt-BR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91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/>
          <p:cNvSpPr/>
          <p:nvPr/>
        </p:nvSpPr>
        <p:spPr>
          <a:xfrm>
            <a:off x="0" y="5445224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9" name="Retângulo 8"/>
          <p:cNvSpPr/>
          <p:nvPr/>
        </p:nvSpPr>
        <p:spPr>
          <a:xfrm>
            <a:off x="179512" y="867463"/>
            <a:ext cx="4320480" cy="58540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Retângulo 73"/>
          <p:cNvSpPr/>
          <p:nvPr/>
        </p:nvSpPr>
        <p:spPr>
          <a:xfrm>
            <a:off x="4674800" y="867463"/>
            <a:ext cx="4320480" cy="58540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Pentágono 5"/>
          <p:cNvSpPr/>
          <p:nvPr/>
        </p:nvSpPr>
        <p:spPr>
          <a:xfrm rot="5400000">
            <a:off x="7089547" y="1417830"/>
            <a:ext cx="1899882" cy="1745757"/>
          </a:xfrm>
          <a:prstGeom prst="homePlate">
            <a:avLst>
              <a:gd name="adj" fmla="val 39205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Divisa 7"/>
          <p:cNvSpPr/>
          <p:nvPr/>
        </p:nvSpPr>
        <p:spPr>
          <a:xfrm rot="5400000">
            <a:off x="6925679" y="2815203"/>
            <a:ext cx="2227617" cy="1745757"/>
          </a:xfrm>
          <a:prstGeom prst="chevron">
            <a:avLst>
              <a:gd name="adj" fmla="val 3984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Divisa 69"/>
          <p:cNvSpPr/>
          <p:nvPr/>
        </p:nvSpPr>
        <p:spPr>
          <a:xfrm rot="5400000">
            <a:off x="6933681" y="4364429"/>
            <a:ext cx="2211611" cy="1745757"/>
          </a:xfrm>
          <a:prstGeom prst="chevron">
            <a:avLst>
              <a:gd name="adj" fmla="val 3984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Histórico do Programa Espacial mundial</a:t>
            </a:r>
          </a:p>
        </p:txBody>
      </p:sp>
      <p:pic>
        <p:nvPicPr>
          <p:cNvPr id="7" name="Picture 2" descr="Astrium logo">
            <a:hlinkClick r:id="rId3" tooltip="Astrium logo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371" y="1570638"/>
            <a:ext cx="702888" cy="18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6" descr="boeing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037" y="2160608"/>
            <a:ext cx="851692" cy="29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 descr="794px-Mitsubishi_Electric_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81" y="1830480"/>
            <a:ext cx="603081" cy="18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342210"/>
              </p:ext>
            </p:extLst>
          </p:nvPr>
        </p:nvGraphicFramePr>
        <p:xfrm>
          <a:off x="6207910" y="2137472"/>
          <a:ext cx="636955" cy="278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Bitmap Image" r:id="rId7" imgW="2066667" imgH="638264" progId="Paint.Picture">
                  <p:embed/>
                </p:oleObj>
              </mc:Choice>
              <mc:Fallback>
                <p:oleObj name="Bitmap Image" r:id="rId7" imgW="2066667" imgH="6382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910" y="2137472"/>
                        <a:ext cx="636955" cy="278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m 1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8278" y1="70199" x2="58278" y2="70199"/>
                        <a14:foregroundMark x1="64238" y1="72848" x2="64238" y2="72848"/>
                        <a14:foregroundMark x1="78808" y1="72848" x2="78808" y2="72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64" y="4166666"/>
            <a:ext cx="638927" cy="63892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524" y="4289190"/>
            <a:ext cx="440582" cy="44058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2">
            <a:clrChange>
              <a:clrFrom>
                <a:srgbClr val="EAE9E7"/>
              </a:clrFrom>
              <a:clrTo>
                <a:srgbClr val="EAE9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94" y="4719159"/>
            <a:ext cx="779045" cy="77904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29" y="4268676"/>
            <a:ext cx="511912" cy="45048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0" r="100000">
                        <a14:foregroundMark x1="76875" y1="33125" x2="76875" y2="33125"/>
                        <a14:backgroundMark x1="53125" y1="51250" x2="53125" y2="51250"/>
                        <a14:backgroundMark x1="49375" y1="35000" x2="49375" y2="35000"/>
                        <a14:backgroundMark x1="26875" y1="56250" x2="26875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763" y="4805593"/>
            <a:ext cx="607670" cy="60767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2" r="24432" b="39858"/>
          <a:stretch/>
        </p:blipFill>
        <p:spPr>
          <a:xfrm>
            <a:off x="5360095" y="3005014"/>
            <a:ext cx="409598" cy="391019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4" t="38113" r="2784" b="23776"/>
          <a:stretch/>
        </p:blipFill>
        <p:spPr>
          <a:xfrm>
            <a:off x="5309477" y="3651516"/>
            <a:ext cx="740401" cy="233594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24" y="3624811"/>
            <a:ext cx="689341" cy="324049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88" t="-32133" r="-3999" b="16131"/>
          <a:stretch/>
        </p:blipFill>
        <p:spPr>
          <a:xfrm>
            <a:off x="5975796" y="2816955"/>
            <a:ext cx="755479" cy="342256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84806" y="1574235"/>
            <a:ext cx="1706413" cy="852298"/>
          </a:xfrm>
        </p:spPr>
        <p:txBody>
          <a:bodyPr/>
          <a:lstStyle/>
          <a:p>
            <a:pPr marL="0" indent="0" algn="ctr">
              <a:buNone/>
            </a:pPr>
            <a:r>
              <a:rPr lang="pt-BR" sz="1500" b="1" dirty="0" smtClean="0">
                <a:latin typeface="Arial Narrow" panose="020B0606020202030204" pitchFamily="34" charset="0"/>
              </a:rPr>
              <a:t>1. Integração por empresas industriais </a:t>
            </a:r>
            <a:r>
              <a:rPr lang="pt-BR" sz="1500" dirty="0" smtClean="0">
                <a:latin typeface="Arial Narrow" panose="020B0606020202030204" pitchFamily="34" charset="0"/>
              </a:rPr>
              <a:t>de grande porte</a:t>
            </a:r>
          </a:p>
          <a:p>
            <a:pPr marL="0" indent="0" algn="ctr">
              <a:buNone/>
            </a:pPr>
            <a:endParaRPr lang="pt-BR" sz="1500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t-BR" sz="1500" dirty="0" smtClean="0">
              <a:latin typeface="Arial Narrow" panose="020B060602020203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7115558" y="4834870"/>
            <a:ext cx="184490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500" b="1" dirty="0" smtClean="0">
                <a:latin typeface="Arial Narrow" panose="020B0606020202030204" pitchFamily="34" charset="0"/>
              </a:rPr>
              <a:t>3</a:t>
            </a:r>
            <a:r>
              <a:rPr lang="pt-BR" sz="1500" b="1" dirty="0">
                <a:latin typeface="Arial Narrow" panose="020B0606020202030204" pitchFamily="34" charset="0"/>
              </a:rPr>
              <a:t>. Institutos de pesquisa atuando na </a:t>
            </a:r>
            <a:r>
              <a:rPr lang="pt-BR" sz="1500" b="1" dirty="0" smtClean="0">
                <a:latin typeface="Arial Narrow" panose="020B0606020202030204" pitchFamily="34" charset="0"/>
              </a:rPr>
              <a:t>fronteira tecnológica </a:t>
            </a:r>
            <a:r>
              <a:rPr lang="pt-BR" sz="1500" dirty="0" smtClean="0">
                <a:latin typeface="Arial Narrow" panose="020B0606020202030204" pitchFamily="34" charset="0"/>
              </a:rPr>
              <a:t>em sintonia com a indústria</a:t>
            </a:r>
            <a:endParaRPr lang="pt-BR" sz="1500" b="1" dirty="0">
              <a:latin typeface="Arial Narrow" panose="020B0606020202030204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7218941" y="3419931"/>
            <a:ext cx="16381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500" b="1" dirty="0">
                <a:latin typeface="Arial Narrow" panose="020B0606020202030204" pitchFamily="34" charset="0"/>
              </a:rPr>
              <a:t>2. </a:t>
            </a:r>
            <a:r>
              <a:rPr lang="pt-BR" sz="1500" b="1" dirty="0" smtClean="0">
                <a:latin typeface="Arial Narrow" panose="020B0606020202030204" pitchFamily="34" charset="0"/>
              </a:rPr>
              <a:t>Componentes </a:t>
            </a:r>
            <a:r>
              <a:rPr lang="pt-BR" sz="1500" b="1" dirty="0">
                <a:latin typeface="Arial Narrow" panose="020B0606020202030204" pitchFamily="34" charset="0"/>
              </a:rPr>
              <a:t>por fornecedores com atuação global</a:t>
            </a:r>
          </a:p>
        </p:txBody>
      </p:sp>
      <p:cxnSp>
        <p:nvCxnSpPr>
          <p:cNvPr id="90" name="Conector reto 54"/>
          <p:cNvCxnSpPr/>
          <p:nvPr/>
        </p:nvCxnSpPr>
        <p:spPr bwMode="auto">
          <a:xfrm flipH="1">
            <a:off x="5292080" y="2581118"/>
            <a:ext cx="168435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Conector reto 54"/>
          <p:cNvCxnSpPr/>
          <p:nvPr/>
        </p:nvCxnSpPr>
        <p:spPr bwMode="auto">
          <a:xfrm flipH="1">
            <a:off x="5294143" y="4120946"/>
            <a:ext cx="168435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7" name="Picture 11" descr="Thales">
            <a:hlinkClick r:id="rId20" tooltip="Links back to homepage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078" y="1623768"/>
            <a:ext cx="715864" cy="10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1" descr="Thales">
            <a:hlinkClick r:id="rId20" tooltip="Links back to homepage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501" y="3370755"/>
            <a:ext cx="715864" cy="10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aixaDeTexto 30"/>
          <p:cNvSpPr txBox="1"/>
          <p:nvPr/>
        </p:nvSpPr>
        <p:spPr>
          <a:xfrm>
            <a:off x="1135345" y="1374873"/>
            <a:ext cx="9509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err="1" smtClean="0"/>
              <a:t>Soviet</a:t>
            </a:r>
            <a:r>
              <a:rPr lang="pt-BR" sz="1050" dirty="0" smtClean="0"/>
              <a:t> Union</a:t>
            </a:r>
          </a:p>
          <a:p>
            <a:r>
              <a:rPr lang="pt-BR" sz="1050" dirty="0" smtClean="0"/>
              <a:t>1957</a:t>
            </a:r>
            <a:endParaRPr lang="pt-BR" sz="1050" dirty="0"/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40190"/>
            <a:ext cx="771510" cy="385755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86" y="1672101"/>
            <a:ext cx="400793" cy="417326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2" y="2429292"/>
            <a:ext cx="773489" cy="406988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07" y="2679775"/>
            <a:ext cx="459458" cy="380241"/>
          </a:xfrm>
          <a:prstGeom prst="rect">
            <a:avLst/>
          </a:prstGeom>
        </p:spPr>
      </p:pic>
      <p:sp>
        <p:nvSpPr>
          <p:cNvPr id="42" name="CaixaDeTexto 41"/>
          <p:cNvSpPr txBox="1"/>
          <p:nvPr/>
        </p:nvSpPr>
        <p:spPr>
          <a:xfrm>
            <a:off x="1132008" y="2338904"/>
            <a:ext cx="498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U.S.</a:t>
            </a:r>
          </a:p>
          <a:p>
            <a:r>
              <a:rPr lang="pt-BR" sz="1050" dirty="0" smtClean="0"/>
              <a:t>1958</a:t>
            </a:r>
            <a:endParaRPr lang="pt-BR" sz="1050" dirty="0"/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" b="18062"/>
          <a:stretch/>
        </p:blipFill>
        <p:spPr>
          <a:xfrm>
            <a:off x="345438" y="3440361"/>
            <a:ext cx="762195" cy="409704"/>
          </a:xfrm>
          <a:prstGeom prst="rect">
            <a:avLst/>
          </a:prstGeom>
        </p:spPr>
      </p:pic>
      <p:sp>
        <p:nvSpPr>
          <p:cNvPr id="45" name="CaixaDeTexto 44"/>
          <p:cNvSpPr txBox="1"/>
          <p:nvPr/>
        </p:nvSpPr>
        <p:spPr>
          <a:xfrm>
            <a:off x="1095038" y="3359827"/>
            <a:ext cx="6238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France</a:t>
            </a:r>
          </a:p>
          <a:p>
            <a:r>
              <a:rPr lang="pt-BR" sz="1050" dirty="0" smtClean="0"/>
              <a:t>1961</a:t>
            </a:r>
            <a:endParaRPr lang="pt-BR" sz="1050" dirty="0"/>
          </a:p>
        </p:txBody>
      </p:sp>
      <p:pic>
        <p:nvPicPr>
          <p:cNvPr id="46" name="Imagem 45"/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50" y="3621127"/>
            <a:ext cx="715030" cy="631610"/>
          </a:xfrm>
          <a:prstGeom prst="rect">
            <a:avLst/>
          </a:prstGeom>
        </p:spPr>
      </p:pic>
      <p:grpSp>
        <p:nvGrpSpPr>
          <p:cNvPr id="47" name="Grupo 46"/>
          <p:cNvGrpSpPr/>
          <p:nvPr/>
        </p:nvGrpSpPr>
        <p:grpSpPr>
          <a:xfrm>
            <a:off x="324897" y="4633231"/>
            <a:ext cx="762195" cy="386904"/>
            <a:chOff x="209713" y="5327175"/>
            <a:chExt cx="1792954" cy="910137"/>
          </a:xfrm>
        </p:grpSpPr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713" y="5327175"/>
              <a:ext cx="1364523" cy="910137"/>
            </a:xfrm>
            <a:prstGeom prst="rect">
              <a:avLst/>
            </a:prstGeom>
          </p:spPr>
        </p:pic>
        <p:pic>
          <p:nvPicPr>
            <p:cNvPr id="49" name="Imagem 48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82"/>
            <a:stretch/>
          </p:blipFill>
          <p:spPr>
            <a:xfrm>
              <a:off x="1305143" y="5327175"/>
              <a:ext cx="697524" cy="910137"/>
            </a:xfrm>
            <a:prstGeom prst="rect">
              <a:avLst/>
            </a:prstGeom>
          </p:spPr>
        </p:pic>
      </p:grpSp>
      <p:sp>
        <p:nvSpPr>
          <p:cNvPr id="50" name="CaixaDeTexto 49"/>
          <p:cNvSpPr txBox="1"/>
          <p:nvPr/>
        </p:nvSpPr>
        <p:spPr>
          <a:xfrm>
            <a:off x="1086779" y="4573508"/>
            <a:ext cx="5549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China</a:t>
            </a:r>
          </a:p>
          <a:p>
            <a:r>
              <a:rPr lang="pt-BR" sz="1050" dirty="0" smtClean="0"/>
              <a:t>1970</a:t>
            </a:r>
            <a:endParaRPr lang="pt-BR" sz="1050" dirty="0"/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2" y="5684937"/>
            <a:ext cx="772020" cy="386010"/>
          </a:xfrm>
          <a:prstGeom prst="rect">
            <a:avLst/>
          </a:prstGeom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83" y="2187714"/>
            <a:ext cx="614709" cy="409704"/>
          </a:xfrm>
          <a:prstGeom prst="rect">
            <a:avLst/>
          </a:prstGeom>
        </p:spPr>
      </p:pic>
      <p:pic>
        <p:nvPicPr>
          <p:cNvPr id="54" name="Imagem 5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43" y="4106950"/>
            <a:ext cx="599838" cy="436288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1063518" y="5544414"/>
            <a:ext cx="498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U.K.</a:t>
            </a:r>
          </a:p>
          <a:p>
            <a:r>
              <a:rPr lang="pt-BR" sz="1050" dirty="0" smtClean="0"/>
              <a:t>1971</a:t>
            </a:r>
            <a:endParaRPr lang="pt-BR" sz="1050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3158818" y="1325950"/>
            <a:ext cx="98777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err="1" smtClean="0"/>
              <a:t>European</a:t>
            </a:r>
            <a:endParaRPr lang="pt-BR" sz="1050" dirty="0"/>
          </a:p>
          <a:p>
            <a:r>
              <a:rPr lang="pt-BR" sz="1050" dirty="0" smtClean="0"/>
              <a:t>Space </a:t>
            </a:r>
            <a:r>
              <a:rPr lang="pt-BR" sz="1050" dirty="0" err="1" smtClean="0"/>
              <a:t>Ageny</a:t>
            </a:r>
            <a:endParaRPr lang="pt-BR" sz="1050" dirty="0" smtClean="0"/>
          </a:p>
          <a:p>
            <a:r>
              <a:rPr lang="pt-BR" sz="1050" dirty="0" smtClean="0"/>
              <a:t>1979</a:t>
            </a:r>
            <a:endParaRPr lang="pt-BR" sz="1050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3218497" y="2036717"/>
            <a:ext cx="498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err="1" smtClean="0"/>
              <a:t>India</a:t>
            </a:r>
            <a:endParaRPr lang="pt-BR" sz="1050" dirty="0" smtClean="0"/>
          </a:p>
          <a:p>
            <a:r>
              <a:rPr lang="pt-BR" sz="1050" dirty="0" smtClean="0"/>
              <a:t>1980</a:t>
            </a:r>
            <a:endParaRPr lang="pt-BR" sz="1050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3270819" y="4071441"/>
            <a:ext cx="529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Israel</a:t>
            </a:r>
          </a:p>
          <a:p>
            <a:r>
              <a:rPr lang="pt-BR" sz="1050" dirty="0" smtClean="0"/>
              <a:t>1988</a:t>
            </a:r>
            <a:endParaRPr lang="pt-BR" sz="1050" dirty="0"/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84" y="5021234"/>
            <a:ext cx="545555" cy="409447"/>
          </a:xfrm>
          <a:prstGeom prst="rect">
            <a:avLst/>
          </a:prstGeom>
        </p:spPr>
      </p:pic>
      <p:pic>
        <p:nvPicPr>
          <p:cNvPr id="60" name="Imagem 59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584" y="5947033"/>
            <a:ext cx="594004" cy="396080"/>
          </a:xfrm>
          <a:prstGeom prst="rect">
            <a:avLst/>
          </a:prstGeom>
        </p:spPr>
      </p:pic>
      <p:sp>
        <p:nvSpPr>
          <p:cNvPr id="61" name="CaixaDeTexto 60"/>
          <p:cNvSpPr txBox="1"/>
          <p:nvPr/>
        </p:nvSpPr>
        <p:spPr>
          <a:xfrm>
            <a:off x="3205012" y="4961257"/>
            <a:ext cx="671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err="1" smtClean="0"/>
              <a:t>Ukraine</a:t>
            </a:r>
            <a:endParaRPr lang="pt-BR" sz="1050" dirty="0" smtClean="0"/>
          </a:p>
          <a:p>
            <a:r>
              <a:rPr lang="pt-BR" sz="1050" dirty="0" smtClean="0"/>
              <a:t>1995</a:t>
            </a:r>
            <a:endParaRPr lang="pt-BR" sz="1050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3256108" y="5892016"/>
            <a:ext cx="9685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South </a:t>
            </a:r>
            <a:r>
              <a:rPr lang="pt-BR" sz="1050" dirty="0" err="1" smtClean="0"/>
              <a:t>Korea</a:t>
            </a:r>
            <a:endParaRPr lang="pt-BR" sz="1050" dirty="0" smtClean="0"/>
          </a:p>
          <a:p>
            <a:r>
              <a:rPr lang="pt-BR" sz="1050" dirty="0" smtClean="0"/>
              <a:t>2013</a:t>
            </a:r>
            <a:endParaRPr lang="pt-BR" sz="1050" dirty="0"/>
          </a:p>
        </p:txBody>
      </p:sp>
      <p:pic>
        <p:nvPicPr>
          <p:cNvPr id="63" name="Imagem 62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25" y="4873193"/>
            <a:ext cx="491479" cy="386656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3" y="5975301"/>
            <a:ext cx="504467" cy="496706"/>
          </a:xfrm>
          <a:prstGeom prst="rect">
            <a:avLst/>
          </a:prstGeom>
        </p:spPr>
      </p:pic>
      <p:pic>
        <p:nvPicPr>
          <p:cNvPr id="65" name="Imagem 6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16" y="2413301"/>
            <a:ext cx="543369" cy="525167"/>
          </a:xfrm>
          <a:prstGeom prst="rect">
            <a:avLst/>
          </a:prstGeom>
        </p:spPr>
      </p:pic>
      <p:pic>
        <p:nvPicPr>
          <p:cNvPr id="66" name="Imagem 65"/>
          <p:cNvPicPr>
            <a:picLocks noChangeAspect="1"/>
          </p:cNvPicPr>
          <p:nvPr/>
        </p:nvPicPr>
        <p:blipFill>
          <a:blip r:embed="rId3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293" y="4408471"/>
            <a:ext cx="325972" cy="334190"/>
          </a:xfrm>
          <a:prstGeom prst="rect">
            <a:avLst/>
          </a:prstGeom>
        </p:spPr>
      </p:pic>
      <p:pic>
        <p:nvPicPr>
          <p:cNvPr id="67" name="Imagem 66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61" y="5313894"/>
            <a:ext cx="392747" cy="392747"/>
          </a:xfrm>
          <a:prstGeom prst="rect">
            <a:avLst/>
          </a:prstGeom>
        </p:spPr>
      </p:pic>
      <p:pic>
        <p:nvPicPr>
          <p:cNvPr id="68" name="Imagem 67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73" y="6241296"/>
            <a:ext cx="342209" cy="342209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968992" y="874227"/>
            <a:ext cx="274152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2800">
                <a:solidFill>
                  <a:srgbClr val="205AA7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lnSpc>
                <a:spcPct val="90000"/>
              </a:lnSpc>
              <a:defRPr sz="3200">
                <a:solidFill>
                  <a:srgbClr val="205AA7"/>
                </a:solidFill>
                <a:latin typeface="Arial Narrow" panose="020B0606020202030204" pitchFamily="34" charset="0"/>
              </a:defRPr>
            </a:lvl2pPr>
            <a:lvl3pPr eaLnBrk="0" hangingPunct="0">
              <a:lnSpc>
                <a:spcPct val="90000"/>
              </a:lnSpc>
              <a:defRPr sz="3200">
                <a:solidFill>
                  <a:srgbClr val="205AA7"/>
                </a:solidFill>
                <a:latin typeface="Arial Narrow" panose="020B0606020202030204" pitchFamily="34" charset="0"/>
              </a:defRPr>
            </a:lvl3pPr>
            <a:lvl4pPr eaLnBrk="0" hangingPunct="0">
              <a:lnSpc>
                <a:spcPct val="90000"/>
              </a:lnSpc>
              <a:defRPr sz="3200">
                <a:solidFill>
                  <a:srgbClr val="205AA7"/>
                </a:solidFill>
                <a:latin typeface="Arial Narrow" panose="020B0606020202030204" pitchFamily="34" charset="0"/>
              </a:defRPr>
            </a:lvl4pPr>
            <a:lvl5pPr eaLnBrk="0" hangingPunct="0">
              <a:lnSpc>
                <a:spcPct val="90000"/>
              </a:lnSpc>
              <a:defRPr sz="3200">
                <a:solidFill>
                  <a:srgbClr val="205AA7"/>
                </a:solidFill>
                <a:latin typeface="Arial Narrow" panose="020B0606020202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05AA7"/>
                </a:solidFill>
                <a:latin typeface="Arial Narrow" panose="020B0606020202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05AA7"/>
                </a:solidFill>
                <a:latin typeface="Arial Narrow" panose="020B0606020202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05AA7"/>
                </a:solidFill>
                <a:latin typeface="Arial Narrow" panose="020B0606020202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05AA7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pt-BR" sz="1600" b="1" dirty="0"/>
              <a:t>Criação de </a:t>
            </a:r>
            <a:r>
              <a:rPr lang="pt-BR" sz="1600" b="1" dirty="0" smtClean="0"/>
              <a:t>agencias espaciais</a:t>
            </a:r>
            <a:endParaRPr lang="pt-BR" sz="1600" b="1" dirty="0"/>
          </a:p>
        </p:txBody>
      </p:sp>
      <p:sp>
        <p:nvSpPr>
          <p:cNvPr id="71" name="CaixaDeTexto 70"/>
          <p:cNvSpPr txBox="1"/>
          <p:nvPr/>
        </p:nvSpPr>
        <p:spPr>
          <a:xfrm>
            <a:off x="5488086" y="874227"/>
            <a:ext cx="26939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2800">
                <a:solidFill>
                  <a:srgbClr val="205AA7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lnSpc>
                <a:spcPct val="90000"/>
              </a:lnSpc>
              <a:defRPr sz="3200">
                <a:solidFill>
                  <a:srgbClr val="205AA7"/>
                </a:solidFill>
                <a:latin typeface="Arial Narrow" panose="020B0606020202030204" pitchFamily="34" charset="0"/>
              </a:defRPr>
            </a:lvl2pPr>
            <a:lvl3pPr eaLnBrk="0" hangingPunct="0">
              <a:lnSpc>
                <a:spcPct val="90000"/>
              </a:lnSpc>
              <a:defRPr sz="3200">
                <a:solidFill>
                  <a:srgbClr val="205AA7"/>
                </a:solidFill>
                <a:latin typeface="Arial Narrow" panose="020B0606020202030204" pitchFamily="34" charset="0"/>
              </a:defRPr>
            </a:lvl3pPr>
            <a:lvl4pPr eaLnBrk="0" hangingPunct="0">
              <a:lnSpc>
                <a:spcPct val="90000"/>
              </a:lnSpc>
              <a:defRPr sz="3200">
                <a:solidFill>
                  <a:srgbClr val="205AA7"/>
                </a:solidFill>
                <a:latin typeface="Arial Narrow" panose="020B0606020202030204" pitchFamily="34" charset="0"/>
              </a:defRPr>
            </a:lvl4pPr>
            <a:lvl5pPr eaLnBrk="0" hangingPunct="0">
              <a:lnSpc>
                <a:spcPct val="90000"/>
              </a:lnSpc>
              <a:defRPr sz="3200">
                <a:solidFill>
                  <a:srgbClr val="205AA7"/>
                </a:solidFill>
                <a:latin typeface="Arial Narrow" panose="020B0606020202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05AA7"/>
                </a:solidFill>
                <a:latin typeface="Arial Narrow" panose="020B0606020202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05AA7"/>
                </a:solidFill>
                <a:latin typeface="Arial Narrow" panose="020B0606020202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05AA7"/>
                </a:solidFill>
                <a:latin typeface="Arial Narrow" panose="020B0606020202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05AA7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pt-BR" sz="1600" b="1" dirty="0" smtClean="0"/>
              <a:t>Estrutura </a:t>
            </a:r>
            <a:r>
              <a:rPr lang="pt-BR" sz="1600" b="1" dirty="0"/>
              <a:t>do Setor no Exterior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87" y="3188331"/>
            <a:ext cx="646721" cy="44158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29" y="3553078"/>
            <a:ext cx="614173" cy="343937"/>
          </a:xfrm>
          <a:prstGeom prst="rect">
            <a:avLst/>
          </a:prstGeom>
        </p:spPr>
      </p:pic>
      <p:sp>
        <p:nvSpPr>
          <p:cNvPr id="72" name="CaixaDeTexto 71"/>
          <p:cNvSpPr txBox="1"/>
          <p:nvPr/>
        </p:nvSpPr>
        <p:spPr>
          <a:xfrm>
            <a:off x="3249796" y="3058517"/>
            <a:ext cx="122180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Agencia Espacial</a:t>
            </a:r>
          </a:p>
          <a:p>
            <a:r>
              <a:rPr lang="pt-BR" sz="1050" dirty="0" smtClean="0"/>
              <a:t>Brasileira</a:t>
            </a:r>
          </a:p>
          <a:p>
            <a:r>
              <a:rPr lang="pt-BR" sz="1050" dirty="0" smtClean="0"/>
              <a:t>1994</a:t>
            </a:r>
            <a:endParaRPr lang="pt-BR" sz="1050" dirty="0"/>
          </a:p>
        </p:txBody>
      </p:sp>
      <p:sp>
        <p:nvSpPr>
          <p:cNvPr id="73" name="Espaço Reservado para Data 1"/>
          <p:cNvSpPr txBox="1">
            <a:spLocks noGrp="1"/>
          </p:cNvSpPr>
          <p:nvPr/>
        </p:nvSpPr>
        <p:spPr>
          <a:xfrm>
            <a:off x="6974904" y="6669360"/>
            <a:ext cx="21336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fld id="{AF402B9C-0F2D-4BE4-9A4D-2E7C91F828D5}" type="datetime1">
              <a:rPr lang="pt-BR" sz="800">
                <a:solidFill>
                  <a:schemeClr val="bg1">
                    <a:lumMod val="50000"/>
                  </a:schemeClr>
                </a:solidFill>
              </a:rPr>
              <a:pPr algn="r" eaLnBrk="0" hangingPunct="0">
                <a:defRPr/>
              </a:pPr>
              <a:t>05/11/2015</a:t>
            </a:fld>
            <a:endParaRPr lang="pt-BR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51" y="1423851"/>
            <a:ext cx="806589" cy="4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434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4613" y="5445224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Investimentos realizados no setor espacial (2008 e 2013)</a:t>
            </a:r>
            <a:endParaRPr lang="pt-BR" sz="28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613" t="12841" r="16368" b="4565"/>
          <a:stretch/>
        </p:blipFill>
        <p:spPr>
          <a:xfrm>
            <a:off x="2523525" y="993641"/>
            <a:ext cx="4208715" cy="5747727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2229463" y="5450672"/>
            <a:ext cx="4824536" cy="1605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Data 1"/>
          <p:cNvSpPr txBox="1">
            <a:spLocks noGrp="1"/>
          </p:cNvSpPr>
          <p:nvPr/>
        </p:nvSpPr>
        <p:spPr>
          <a:xfrm>
            <a:off x="6974904" y="6669360"/>
            <a:ext cx="21336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fld id="{AF402B9C-0F2D-4BE4-9A4D-2E7C91F828D5}" type="datetime1">
              <a:rPr lang="pt-BR" sz="800">
                <a:solidFill>
                  <a:schemeClr val="bg1">
                    <a:lumMod val="50000"/>
                  </a:schemeClr>
                </a:solidFill>
              </a:rPr>
              <a:pPr algn="r" eaLnBrk="0" hangingPunct="0">
                <a:defRPr/>
              </a:pPr>
              <a:t>05/11/2015</a:t>
            </a:fld>
            <a:endParaRPr lang="pt-BR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68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2523896" y="2515269"/>
            <a:ext cx="3929474" cy="3618765"/>
          </a:xfrm>
          <a:prstGeom prst="ellipse">
            <a:avLst/>
          </a:prstGeom>
          <a:solidFill>
            <a:schemeClr val="bg1">
              <a:lumMod val="50000"/>
              <a:alpha val="13000"/>
            </a:schemeClr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pt-BR" sz="1225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O Brasil é um país grande </a:t>
            </a:r>
            <a:r>
              <a:rPr lang="pt-BR" altLang="pt-BR" sz="2000" dirty="0" smtClean="0"/>
              <a:t>(Área, População e PIB)</a:t>
            </a:r>
            <a:endParaRPr lang="pt-BR" sz="2000" dirty="0"/>
          </a:p>
        </p:txBody>
      </p:sp>
      <p:sp>
        <p:nvSpPr>
          <p:cNvPr id="45" name="Espaço Reservado para Data 1"/>
          <p:cNvSpPr txBox="1">
            <a:spLocks noGrp="1"/>
          </p:cNvSpPr>
          <p:nvPr/>
        </p:nvSpPr>
        <p:spPr>
          <a:xfrm>
            <a:off x="6974904" y="6669360"/>
            <a:ext cx="21336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fld id="{AF402B9C-0F2D-4BE4-9A4D-2E7C91F828D5}" type="datetime1">
              <a:rPr lang="pt-BR" sz="800">
                <a:solidFill>
                  <a:schemeClr val="bg1">
                    <a:lumMod val="50000"/>
                  </a:schemeClr>
                </a:solidFill>
              </a:rPr>
              <a:pPr algn="r" eaLnBrk="0" hangingPunct="0">
                <a:defRPr/>
              </a:pPr>
              <a:t>05/11/2015</a:t>
            </a:fld>
            <a:endParaRPr lang="pt-BR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Oval 2"/>
          <p:cNvSpPr>
            <a:spLocks noChangeArrowheads="1"/>
          </p:cNvSpPr>
          <p:nvPr/>
        </p:nvSpPr>
        <p:spPr bwMode="auto">
          <a:xfrm>
            <a:off x="3610893" y="908720"/>
            <a:ext cx="3929474" cy="3618765"/>
          </a:xfrm>
          <a:prstGeom prst="ellipse">
            <a:avLst/>
          </a:prstGeom>
          <a:solidFill>
            <a:schemeClr val="accent2">
              <a:lumMod val="50000"/>
              <a:alpha val="13000"/>
            </a:schemeClr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pt-BR" sz="1225"/>
          </a:p>
        </p:txBody>
      </p:sp>
      <p:sp>
        <p:nvSpPr>
          <p:cNvPr id="49" name="Oval 2"/>
          <p:cNvSpPr>
            <a:spLocks noChangeArrowheads="1"/>
          </p:cNvSpPr>
          <p:nvPr/>
        </p:nvSpPr>
        <p:spPr bwMode="auto">
          <a:xfrm>
            <a:off x="1331640" y="908720"/>
            <a:ext cx="3929474" cy="3618765"/>
          </a:xfrm>
          <a:prstGeom prst="ellipse">
            <a:avLst/>
          </a:prstGeom>
          <a:solidFill>
            <a:srgbClr val="FFFF00">
              <a:alpha val="13000"/>
            </a:srgbClr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pt-BR" sz="1225"/>
          </a:p>
        </p:txBody>
      </p: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07" y="3472476"/>
            <a:ext cx="495848" cy="31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21" y="2683240"/>
            <a:ext cx="380276" cy="24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36" y="3074418"/>
            <a:ext cx="388596" cy="24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414" y="3068957"/>
            <a:ext cx="380276" cy="24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79" y="4066928"/>
            <a:ext cx="424247" cy="24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148" y="3532784"/>
            <a:ext cx="424247" cy="24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91" y="4840176"/>
            <a:ext cx="380276" cy="24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680" y="3344213"/>
            <a:ext cx="381465" cy="24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32" y="3914022"/>
            <a:ext cx="380276" cy="24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42" y="3981634"/>
            <a:ext cx="335119" cy="24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4904976" y="4181770"/>
            <a:ext cx="808088" cy="21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5601" tIns="27678" rIns="55601" bIns="27678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884" b="1" dirty="0"/>
              <a:t>México</a:t>
            </a: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5796136" y="3717170"/>
            <a:ext cx="806900" cy="21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5601" tIns="27678" rIns="55601" bIns="27678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884" b="1" dirty="0"/>
              <a:t>Japão</a:t>
            </a: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5373171" y="3174752"/>
            <a:ext cx="808088" cy="21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5601" tIns="27678" rIns="55601" bIns="27678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884" b="1" dirty="0"/>
              <a:t>Índia</a:t>
            </a:r>
          </a:p>
        </p:txBody>
      </p:sp>
      <p:sp>
        <p:nvSpPr>
          <p:cNvPr id="63" name="Text Box 17"/>
          <p:cNvSpPr txBox="1">
            <a:spLocks noChangeArrowheads="1"/>
          </p:cNvSpPr>
          <p:nvPr/>
        </p:nvSpPr>
        <p:spPr bwMode="auto">
          <a:xfrm>
            <a:off x="5745846" y="4652301"/>
            <a:ext cx="808088" cy="21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5601" tIns="27678" rIns="55601" bIns="27678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884" b="1" dirty="0"/>
              <a:t>Itália</a:t>
            </a:r>
          </a:p>
        </p:txBody>
      </p: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2956285" y="4282169"/>
            <a:ext cx="808088" cy="21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5601" tIns="27678" rIns="55601" bIns="27678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884" b="1" dirty="0"/>
              <a:t>Canadá</a:t>
            </a: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3023388" y="3354634"/>
            <a:ext cx="808088" cy="21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5601" tIns="27678" rIns="55601" bIns="27678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884" b="1" dirty="0"/>
              <a:t>Austrália</a:t>
            </a:r>
          </a:p>
        </p:txBody>
      </p:sp>
      <p:sp>
        <p:nvSpPr>
          <p:cNvPr id="66" name="Text Box 20"/>
          <p:cNvSpPr txBox="1">
            <a:spLocks noChangeArrowheads="1"/>
          </p:cNvSpPr>
          <p:nvPr/>
        </p:nvSpPr>
        <p:spPr bwMode="auto">
          <a:xfrm>
            <a:off x="4243901" y="2510989"/>
            <a:ext cx="806900" cy="21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5601" tIns="27678" rIns="55601" bIns="27678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884" b="1" dirty="0"/>
              <a:t>Rússia</a:t>
            </a:r>
          </a:p>
        </p:txBody>
      </p:sp>
      <p:sp>
        <p:nvSpPr>
          <p:cNvPr id="67" name="Text Box 21"/>
          <p:cNvSpPr txBox="1">
            <a:spLocks noChangeArrowheads="1"/>
          </p:cNvSpPr>
          <p:nvPr/>
        </p:nvSpPr>
        <p:spPr bwMode="auto">
          <a:xfrm>
            <a:off x="4742364" y="2907510"/>
            <a:ext cx="808088" cy="21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5601" tIns="27678" rIns="55601" bIns="27678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884" b="1" dirty="0"/>
              <a:t>China</a:t>
            </a:r>
          </a:p>
        </p:txBody>
      </p:sp>
      <p:sp>
        <p:nvSpPr>
          <p:cNvPr id="68" name="Text Box 22"/>
          <p:cNvSpPr txBox="1">
            <a:spLocks noChangeArrowheads="1"/>
          </p:cNvSpPr>
          <p:nvPr/>
        </p:nvSpPr>
        <p:spPr bwMode="auto">
          <a:xfrm>
            <a:off x="3699659" y="2912238"/>
            <a:ext cx="808088" cy="21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5601" tIns="27678" rIns="55601" bIns="27678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884" b="1" dirty="0"/>
              <a:t>EUA</a:t>
            </a:r>
          </a:p>
        </p:txBody>
      </p:sp>
      <p:sp>
        <p:nvSpPr>
          <p:cNvPr id="69" name="Text Box 23"/>
          <p:cNvSpPr txBox="1">
            <a:spLocks noChangeArrowheads="1"/>
          </p:cNvSpPr>
          <p:nvPr/>
        </p:nvSpPr>
        <p:spPr bwMode="auto">
          <a:xfrm>
            <a:off x="4234751" y="3784779"/>
            <a:ext cx="806900" cy="21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5601" tIns="27678" rIns="55601" bIns="27678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884" b="1" dirty="0"/>
              <a:t>Brasil</a:t>
            </a:r>
          </a:p>
        </p:txBody>
      </p:sp>
      <p:pic>
        <p:nvPicPr>
          <p:cNvPr id="70" name="Picture 2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17" y="5013176"/>
            <a:ext cx="424247" cy="24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" name="Picture 2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016" y="4941168"/>
            <a:ext cx="380276" cy="24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" name="Picture 2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11" y="4615601"/>
            <a:ext cx="306598" cy="24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" name="Picture 2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242" y="4653136"/>
            <a:ext cx="380276" cy="24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" name="Text Box 28"/>
          <p:cNvSpPr txBox="1">
            <a:spLocks noChangeArrowheads="1"/>
          </p:cNvSpPr>
          <p:nvPr/>
        </p:nvSpPr>
        <p:spPr bwMode="auto">
          <a:xfrm>
            <a:off x="4780363" y="5208207"/>
            <a:ext cx="808088" cy="21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5601" tIns="27678" rIns="55601" bIns="27678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884" b="1" dirty="0"/>
              <a:t>Reino Unido</a:t>
            </a: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2843808" y="4868707"/>
            <a:ext cx="808088" cy="21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5601" tIns="27678" rIns="55601" bIns="27678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884" b="1" dirty="0"/>
              <a:t>França</a:t>
            </a:r>
          </a:p>
        </p:txBody>
      </p:sp>
      <p:sp>
        <p:nvSpPr>
          <p:cNvPr id="76" name="Text Box 30"/>
          <p:cNvSpPr txBox="1">
            <a:spLocks noChangeArrowheads="1"/>
          </p:cNvSpPr>
          <p:nvPr/>
        </p:nvSpPr>
        <p:spPr bwMode="auto">
          <a:xfrm>
            <a:off x="4248752" y="4439256"/>
            <a:ext cx="808088" cy="21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5601" tIns="27678" rIns="55601" bIns="27678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884" b="1" dirty="0"/>
              <a:t>Alemanha</a:t>
            </a: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3547888" y="5169928"/>
            <a:ext cx="808088" cy="21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5601" tIns="27678" rIns="55601" bIns="27678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884" b="1" dirty="0"/>
              <a:t>Espanha</a:t>
            </a:r>
          </a:p>
        </p:txBody>
      </p:sp>
      <p:pic>
        <p:nvPicPr>
          <p:cNvPr id="78" name="Picture 3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043" y="1803310"/>
            <a:ext cx="424247" cy="24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" name="Picture 3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88" y="2042003"/>
            <a:ext cx="380276" cy="24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" name="Picture 3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89" y="2528930"/>
            <a:ext cx="381465" cy="243615"/>
          </a:xfrm>
          <a:prstGeom prst="rect">
            <a:avLst/>
          </a:prstGeom>
          <a:noFill/>
          <a:ln w="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" name="Picture 3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25" y="3163105"/>
            <a:ext cx="440884" cy="24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" name="Text Box 36"/>
          <p:cNvSpPr txBox="1">
            <a:spLocks noChangeArrowheads="1"/>
          </p:cNvSpPr>
          <p:nvPr/>
        </p:nvSpPr>
        <p:spPr bwMode="auto">
          <a:xfrm>
            <a:off x="6444015" y="2964142"/>
            <a:ext cx="943562" cy="21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5601" tIns="27678" rIns="55601" bIns="27678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884" b="1" dirty="0"/>
              <a:t>Bangladesh</a:t>
            </a:r>
          </a:p>
        </p:txBody>
      </p:sp>
      <p:sp>
        <p:nvSpPr>
          <p:cNvPr id="83" name="Text Box 37"/>
          <p:cNvSpPr txBox="1">
            <a:spLocks noChangeArrowheads="1"/>
          </p:cNvSpPr>
          <p:nvPr/>
        </p:nvSpPr>
        <p:spPr bwMode="auto">
          <a:xfrm>
            <a:off x="5588428" y="2330924"/>
            <a:ext cx="943562" cy="21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5601" tIns="27678" rIns="55601" bIns="27678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884" b="1" dirty="0"/>
              <a:t>Indonésia</a:t>
            </a:r>
          </a:p>
        </p:txBody>
      </p:sp>
      <p:sp>
        <p:nvSpPr>
          <p:cNvPr id="84" name="Text Box 38"/>
          <p:cNvSpPr txBox="1">
            <a:spLocks noChangeArrowheads="1"/>
          </p:cNvSpPr>
          <p:nvPr/>
        </p:nvSpPr>
        <p:spPr bwMode="auto">
          <a:xfrm>
            <a:off x="6393186" y="1839074"/>
            <a:ext cx="943562" cy="21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5601" tIns="27678" rIns="55601" bIns="27678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884" b="1" dirty="0"/>
              <a:t>Paquistão</a:t>
            </a:r>
          </a:p>
        </p:txBody>
      </p:sp>
      <p:sp>
        <p:nvSpPr>
          <p:cNvPr id="85" name="Text Box 39"/>
          <p:cNvSpPr txBox="1">
            <a:spLocks noChangeArrowheads="1"/>
          </p:cNvSpPr>
          <p:nvPr/>
        </p:nvSpPr>
        <p:spPr bwMode="auto">
          <a:xfrm>
            <a:off x="5488150" y="1623679"/>
            <a:ext cx="943562" cy="21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5601" tIns="27678" rIns="55601" bIns="27678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pt-BR" altLang="pt-BR" sz="884" b="1" dirty="0"/>
              <a:t>Nigéria</a:t>
            </a:r>
          </a:p>
        </p:txBody>
      </p:sp>
      <p:sp>
        <p:nvSpPr>
          <p:cNvPr id="86" name="Text Box 40"/>
          <p:cNvSpPr txBox="1">
            <a:spLocks noChangeArrowheads="1"/>
          </p:cNvSpPr>
          <p:nvPr/>
        </p:nvSpPr>
        <p:spPr bwMode="auto">
          <a:xfrm>
            <a:off x="1981518" y="1004397"/>
            <a:ext cx="2346868" cy="571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55601" tIns="28903" rIns="55601" bIns="28903">
            <a:spAutoFit/>
          </a:bodyPr>
          <a:lstStyle>
            <a:defPPr>
              <a:defRPr lang="pt-BR"/>
            </a:defPPr>
            <a:lvl1pPr algn="ctr">
              <a:lnSpc>
                <a:spcPts val="2000"/>
              </a:lnSpc>
              <a:spcBef>
                <a:spcPts val="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9pPr>
          </a:lstStyle>
          <a:p>
            <a:r>
              <a:rPr lang="pt-BR" altLang="pt-BR" dirty="0"/>
              <a:t>Área</a:t>
            </a:r>
          </a:p>
          <a:p>
            <a:r>
              <a:rPr lang="pt-BR" altLang="pt-BR" sz="1600" b="0" dirty="0"/>
              <a:t>&gt; 5 milhões de km2  </a:t>
            </a:r>
          </a:p>
        </p:txBody>
      </p:sp>
      <p:sp>
        <p:nvSpPr>
          <p:cNvPr id="87" name="Text Box 41"/>
          <p:cNvSpPr txBox="1">
            <a:spLocks noChangeArrowheads="1"/>
          </p:cNvSpPr>
          <p:nvPr/>
        </p:nvSpPr>
        <p:spPr bwMode="auto">
          <a:xfrm>
            <a:off x="4730715" y="999636"/>
            <a:ext cx="1888652" cy="571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55601" tIns="28903" rIns="55601" bIns="28903">
            <a:spAutoFit/>
          </a:bodyPr>
          <a:lstStyle>
            <a:defPPr>
              <a:defRPr lang="pt-BR"/>
            </a:defPPr>
            <a:lvl1pPr algn="ctr">
              <a:lnSpc>
                <a:spcPts val="1800"/>
              </a:lnSpc>
              <a:spcBef>
                <a:spcPts val="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pt-BR" altLang="pt-BR" dirty="0"/>
              <a:t>População</a:t>
            </a:r>
          </a:p>
          <a:p>
            <a:pPr>
              <a:lnSpc>
                <a:spcPts val="2000"/>
              </a:lnSpc>
            </a:pPr>
            <a:r>
              <a:rPr lang="pt-BR" altLang="pt-BR" sz="1600" b="0" dirty="0"/>
              <a:t>&gt; 100 milhões</a:t>
            </a:r>
          </a:p>
        </p:txBody>
      </p:sp>
      <p:sp>
        <p:nvSpPr>
          <p:cNvPr id="88" name="Text Box 42"/>
          <p:cNvSpPr txBox="1">
            <a:spLocks noChangeArrowheads="1"/>
          </p:cNvSpPr>
          <p:nvPr/>
        </p:nvSpPr>
        <p:spPr bwMode="auto">
          <a:xfrm>
            <a:off x="3209402" y="5444003"/>
            <a:ext cx="2445389" cy="571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55601" tIns="28903" rIns="55601" bIns="28903">
            <a:spAutoFit/>
          </a:bodyPr>
          <a:lstStyle>
            <a:defPPr>
              <a:defRPr lang="pt-BR"/>
            </a:defPPr>
            <a:lvl1pPr algn="ctr">
              <a:lnSpc>
                <a:spcPts val="2000"/>
              </a:lnSpc>
              <a:spcBef>
                <a:spcPts val="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b="1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9pPr>
          </a:lstStyle>
          <a:p>
            <a:r>
              <a:rPr lang="pt-BR" altLang="pt-BR" dirty="0" smtClean="0"/>
              <a:t>PIB</a:t>
            </a:r>
          </a:p>
          <a:p>
            <a:r>
              <a:rPr lang="pt-BR" altLang="pt-BR" sz="1600" b="0" dirty="0" smtClean="0"/>
              <a:t>&gt; </a:t>
            </a:r>
            <a:r>
              <a:rPr lang="pt-BR" altLang="pt-BR" sz="1600" b="0" dirty="0"/>
              <a:t>1 trilhão </a:t>
            </a:r>
            <a:r>
              <a:rPr lang="pt-BR" altLang="pt-BR" sz="1600" b="0" dirty="0" smtClean="0"/>
              <a:t>de USD</a:t>
            </a:r>
            <a:endParaRPr lang="pt-BR" altLang="pt-BR" sz="1600" b="0" dirty="0"/>
          </a:p>
        </p:txBody>
      </p:sp>
    </p:spTree>
    <p:extLst>
      <p:ext uri="{BB962C8B-B14F-4D97-AF65-F5344CB8AC3E}">
        <p14:creationId xmlns:p14="http://schemas.microsoft.com/office/powerpoint/2010/main" val="3789632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Capacidades dos BRICS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031034"/>
              </p:ext>
            </p:extLst>
          </p:nvPr>
        </p:nvGraphicFramePr>
        <p:xfrm>
          <a:off x="760313" y="1700808"/>
          <a:ext cx="7844135" cy="4608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7618"/>
                <a:gridCol w="897805"/>
                <a:gridCol w="6408712"/>
              </a:tblGrid>
              <a:tr h="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2000" marR="72000" marT="36000" marB="72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País</a:t>
                      </a:r>
                      <a:endParaRPr lang="en-US" sz="1300" b="1" dirty="0"/>
                    </a:p>
                  </a:txBody>
                  <a:tcPr marL="72000" marR="72000" marT="36000" marB="72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err="1" smtClean="0"/>
                        <a:t>Programas</a:t>
                      </a:r>
                      <a:r>
                        <a:rPr lang="en-US" sz="1300" b="1" dirty="0" smtClean="0"/>
                        <a:t> </a:t>
                      </a:r>
                      <a:r>
                        <a:rPr lang="en-US" sz="1300" b="1" dirty="0" err="1" smtClean="0"/>
                        <a:t>Recentes</a:t>
                      </a:r>
                      <a:endParaRPr lang="en-US" sz="1300" b="1" dirty="0"/>
                    </a:p>
                  </a:txBody>
                  <a:tcPr marL="72000" marR="72000" marT="36000" marB="72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175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2000" marR="72000" marT="36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Brasil</a:t>
                      </a:r>
                      <a:endParaRPr lang="en-US" sz="1300" b="1" dirty="0"/>
                    </a:p>
                  </a:txBody>
                  <a:tcPr marL="72000" marR="72000" marT="36000" marB="72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baseline="0" dirty="0" err="1" smtClean="0"/>
                        <a:t>Possui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infraestruturas</a:t>
                      </a:r>
                      <a:r>
                        <a:rPr lang="en-US" sz="1300" baseline="0" dirty="0" smtClean="0"/>
                        <a:t> de </a:t>
                      </a:r>
                      <a:r>
                        <a:rPr lang="en-US" sz="1300" baseline="0" dirty="0" err="1" smtClean="0"/>
                        <a:t>primeiro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nível</a:t>
                      </a:r>
                      <a:r>
                        <a:rPr lang="en-US" sz="1300" baseline="0" dirty="0" smtClean="0"/>
                        <a:t>: </a:t>
                      </a:r>
                      <a:r>
                        <a:rPr lang="en-US" sz="1300" baseline="0" dirty="0" err="1" smtClean="0"/>
                        <a:t>instalações</a:t>
                      </a:r>
                      <a:r>
                        <a:rPr lang="en-US" sz="1300" baseline="0" dirty="0" smtClean="0"/>
                        <a:t> de </a:t>
                      </a:r>
                      <a:r>
                        <a:rPr lang="en-US" sz="1300" baseline="0" dirty="0" err="1" smtClean="0"/>
                        <a:t>integração</a:t>
                      </a:r>
                      <a:r>
                        <a:rPr lang="en-US" sz="1300" baseline="0" dirty="0" smtClean="0"/>
                        <a:t> e testes, bases de </a:t>
                      </a:r>
                      <a:r>
                        <a:rPr lang="en-US" sz="1300" baseline="0" dirty="0" err="1" smtClean="0"/>
                        <a:t>lançamento</a:t>
                      </a:r>
                      <a:endParaRPr lang="en-US" sz="1300" baseline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 err="1" smtClean="0"/>
                        <a:t>Domínio</a:t>
                      </a:r>
                      <a:r>
                        <a:rPr lang="en-US" sz="1300" dirty="0" smtClean="0"/>
                        <a:t> das </a:t>
                      </a:r>
                      <a:r>
                        <a:rPr lang="en-US" sz="1300" dirty="0" err="1" smtClean="0"/>
                        <a:t>principais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tecnologias</a:t>
                      </a:r>
                      <a:r>
                        <a:rPr lang="en-US" sz="1300" dirty="0" smtClean="0"/>
                        <a:t> do </a:t>
                      </a:r>
                      <a:r>
                        <a:rPr lang="en-US" sz="1300" dirty="0" err="1" smtClean="0"/>
                        <a:t>espaço</a:t>
                      </a:r>
                      <a:r>
                        <a:rPr lang="en-US" sz="1300" dirty="0" smtClean="0"/>
                        <a:t> mas com </a:t>
                      </a:r>
                      <a:r>
                        <a:rPr lang="en-US" sz="1300" dirty="0" err="1" smtClean="0"/>
                        <a:t>competências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decadentes</a:t>
                      </a:r>
                      <a:endParaRPr lang="en-US" sz="13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baseline="0" dirty="0" err="1" smtClean="0"/>
                        <a:t>Mão</a:t>
                      </a:r>
                      <a:r>
                        <a:rPr lang="en-US" sz="1300" baseline="0" dirty="0" smtClean="0"/>
                        <a:t>-de-</a:t>
                      </a:r>
                      <a:r>
                        <a:rPr lang="en-US" sz="1300" baseline="0" dirty="0" err="1" smtClean="0"/>
                        <a:t>obra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qualificada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decrescente</a:t>
                      </a:r>
                      <a:r>
                        <a:rPr lang="en-US" sz="1300" baseline="0" dirty="0" smtClean="0"/>
                        <a:t> e </a:t>
                      </a:r>
                      <a:r>
                        <a:rPr lang="en-US" sz="1300" baseline="0" dirty="0" err="1" smtClean="0"/>
                        <a:t>envelhecida</a:t>
                      </a:r>
                      <a:endParaRPr lang="en-US" sz="13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baseline="0" dirty="0" err="1" smtClean="0"/>
                        <a:t>Industria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em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má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condição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financeira</a:t>
                      </a:r>
                      <a:endParaRPr lang="en-US" sz="1300" baseline="0" dirty="0" smtClean="0"/>
                    </a:p>
                  </a:txBody>
                  <a:tcPr marL="72000" marR="72000" marT="36000" marB="72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Russia</a:t>
                      </a:r>
                      <a:endParaRPr lang="en-US" sz="1300" b="1" dirty="0"/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Terceira </a:t>
                      </a:r>
                      <a:r>
                        <a:rPr lang="en-US" sz="13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potência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mundial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tecnologia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espacial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 </a:t>
                      </a:r>
                      <a:r>
                        <a:rPr lang="en-US" sz="13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capacidade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3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enviar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homens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órbita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forma </a:t>
                      </a:r>
                      <a:r>
                        <a:rPr lang="en-US" sz="13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autônoma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72000"/>
                </a:tc>
              </a:tr>
              <a:tr h="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India</a:t>
                      </a:r>
                      <a:endParaRPr lang="en-US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Sexta</a:t>
                      </a:r>
                      <a:r>
                        <a:rPr lang="en-US" sz="13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potência</a:t>
                      </a:r>
                      <a:r>
                        <a:rPr lang="en-US" sz="13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mundial</a:t>
                      </a:r>
                      <a:r>
                        <a:rPr lang="en-US" sz="13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3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tecnologia</a:t>
                      </a:r>
                      <a:r>
                        <a:rPr lang="en-US" sz="13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espacial</a:t>
                      </a:r>
                      <a:r>
                        <a:rPr lang="en-US" sz="13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 </a:t>
                      </a:r>
                      <a:r>
                        <a:rPr lang="en-US" sz="13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capacidade</a:t>
                      </a:r>
                      <a:r>
                        <a:rPr lang="en-US" sz="13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3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enviar</a:t>
                      </a:r>
                      <a:r>
                        <a:rPr lang="en-US" sz="13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homens</a:t>
                      </a:r>
                      <a:r>
                        <a:rPr lang="en-US" sz="13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3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órbita</a:t>
                      </a:r>
                      <a:r>
                        <a:rPr lang="en-US" sz="13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forma </a:t>
                      </a:r>
                      <a:r>
                        <a:rPr lang="en-US" sz="13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autônoma</a:t>
                      </a:r>
                      <a:endParaRPr lang="en-US" sz="13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Enviou</a:t>
                      </a:r>
                      <a:r>
                        <a:rPr lang="en-US" sz="13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3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2014 </a:t>
                      </a:r>
                      <a:r>
                        <a:rPr lang="en-US" sz="13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sonda</a:t>
                      </a:r>
                      <a:r>
                        <a:rPr lang="en-US" sz="13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espacial</a:t>
                      </a:r>
                      <a:r>
                        <a:rPr lang="en-US" sz="13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à </a:t>
                      </a:r>
                      <a:r>
                        <a:rPr lang="en-US" sz="130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marte</a:t>
                      </a:r>
                      <a:r>
                        <a:rPr lang="en-US" sz="13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 </a:t>
                      </a:r>
                      <a:r>
                        <a:rPr lang="en-US" sz="130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meios</a:t>
                      </a:r>
                      <a:r>
                        <a:rPr lang="en-US" sz="13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próprios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72000"/>
                </a:tc>
              </a:tr>
              <a:tr h="502235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China</a:t>
                      </a:r>
                      <a:endParaRPr lang="en-US" sz="1300" b="1" dirty="0"/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Quarta</a:t>
                      </a:r>
                      <a:r>
                        <a:rPr lang="en-US" sz="13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potência</a:t>
                      </a:r>
                      <a:r>
                        <a:rPr lang="en-US" sz="13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mundial</a:t>
                      </a:r>
                      <a:r>
                        <a:rPr lang="en-US" sz="13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3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tecnologia</a:t>
                      </a:r>
                      <a:r>
                        <a:rPr lang="en-US" sz="13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espacial</a:t>
                      </a:r>
                      <a:r>
                        <a:rPr lang="en-US" sz="13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 </a:t>
                      </a:r>
                      <a:r>
                        <a:rPr lang="en-US" sz="13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capacidade</a:t>
                      </a:r>
                      <a:r>
                        <a:rPr lang="en-US" sz="13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3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enviar</a:t>
                      </a:r>
                      <a:r>
                        <a:rPr lang="en-US" sz="13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homens</a:t>
                      </a:r>
                      <a:r>
                        <a:rPr lang="en-US" sz="13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3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órbita</a:t>
                      </a:r>
                      <a:r>
                        <a:rPr lang="en-US" sz="13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forma </a:t>
                      </a:r>
                      <a:r>
                        <a:rPr lang="en-US" sz="13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autônoma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72000"/>
                </a:tc>
              </a:tr>
              <a:tr h="0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72000" marR="72000" marT="36000" marB="72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South Africa</a:t>
                      </a:r>
                      <a:endParaRPr lang="en-US" sz="1300" b="1" dirty="0"/>
                    </a:p>
                  </a:txBody>
                  <a:tcPr marL="72000" marR="72000" marT="36000" marB="72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baseline="0" dirty="0" smtClean="0"/>
                        <a:t>Novo </a:t>
                      </a:r>
                      <a:r>
                        <a:rPr lang="en-US" sz="1300" baseline="0" dirty="0" err="1" smtClean="0"/>
                        <a:t>entrante</a:t>
                      </a:r>
                      <a:r>
                        <a:rPr lang="en-US" sz="1300" baseline="0" dirty="0" smtClean="0"/>
                        <a:t> no </a:t>
                      </a:r>
                      <a:r>
                        <a:rPr lang="en-US" sz="1300" baseline="0" dirty="0" err="1" smtClean="0"/>
                        <a:t>setor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espacial</a:t>
                      </a:r>
                      <a:endParaRPr lang="en-US" sz="13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baseline="0" dirty="0" smtClean="0"/>
                        <a:t>….</a:t>
                      </a:r>
                      <a:endParaRPr lang="en-US" sz="1300" dirty="0"/>
                    </a:p>
                  </a:txBody>
                  <a:tcPr marL="72000" marR="72000" marT="36000" marB="7200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endParaRPr lang="en-US" sz="1300" b="1" dirty="0"/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300" dirty="0"/>
                    </a:p>
                  </a:txBody>
                  <a:tcPr marL="72000" marR="72000" marT="36000" marB="72000"/>
                </a:tc>
              </a:tr>
              <a:tr h="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endParaRPr lang="en-US" sz="1300" b="1" dirty="0"/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72000"/>
                </a:tc>
              </a:tr>
              <a:tr h="386897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endParaRPr lang="en-US" sz="1300" b="1" dirty="0"/>
                    </a:p>
                  </a:txBody>
                  <a:tcPr marL="72000" marR="72000" marT="36000" marB="72000"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3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72000"/>
                </a:tc>
              </a:tr>
            </a:tbl>
          </a:graphicData>
        </a:graphic>
      </p:graphicFrame>
      <p:pic>
        <p:nvPicPr>
          <p:cNvPr id="14" name="Picture 11" descr="bandei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2060848"/>
            <a:ext cx="383477" cy="26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727595" y="824970"/>
            <a:ext cx="7876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latin typeface="+mj-lt"/>
              </a:rPr>
              <a:t>Apesar</a:t>
            </a:r>
            <a:r>
              <a:rPr lang="en-US" sz="1600" b="1" dirty="0" smtClean="0">
                <a:latin typeface="+mj-lt"/>
              </a:rPr>
              <a:t> de </a:t>
            </a:r>
            <a:r>
              <a:rPr lang="en-US" sz="1600" b="1" dirty="0" err="1" smtClean="0">
                <a:latin typeface="+mj-lt"/>
              </a:rPr>
              <a:t>décadas</a:t>
            </a:r>
            <a:r>
              <a:rPr lang="en-US" sz="1600" b="1" dirty="0" smtClean="0">
                <a:latin typeface="+mj-lt"/>
              </a:rPr>
              <a:t> de </a:t>
            </a:r>
            <a:r>
              <a:rPr lang="en-US" sz="1600" b="1" dirty="0" err="1" smtClean="0">
                <a:latin typeface="+mj-lt"/>
              </a:rPr>
              <a:t>investimento</a:t>
            </a:r>
            <a:r>
              <a:rPr lang="en-US" sz="1600" b="1" dirty="0" smtClean="0">
                <a:latin typeface="+mj-lt"/>
              </a:rPr>
              <a:t>, o Brasil </a:t>
            </a:r>
            <a:r>
              <a:rPr lang="en-US" sz="1600" b="1" dirty="0" err="1" smtClean="0">
                <a:latin typeface="+mj-lt"/>
              </a:rPr>
              <a:t>não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US" sz="1600" b="1" dirty="0" err="1" smtClean="0">
                <a:latin typeface="+mj-lt"/>
              </a:rPr>
              <a:t>alcançou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US" sz="1600" b="1" dirty="0" err="1" smtClean="0">
                <a:latin typeface="+mj-lt"/>
              </a:rPr>
              <a:t>os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US" sz="1600" b="1" dirty="0" err="1" smtClean="0">
                <a:latin typeface="+mj-lt"/>
              </a:rPr>
              <a:t>resultados</a:t>
            </a:r>
            <a:r>
              <a:rPr lang="en-US" sz="1600" b="1" dirty="0" smtClean="0">
                <a:latin typeface="+mj-lt"/>
              </a:rPr>
              <a:t> dos </a:t>
            </a:r>
            <a:r>
              <a:rPr lang="en-US" sz="1600" b="1" dirty="0" err="1" smtClean="0">
                <a:latin typeface="+mj-lt"/>
              </a:rPr>
              <a:t>seus</a:t>
            </a:r>
            <a:r>
              <a:rPr lang="en-US" sz="1600" b="1" dirty="0" smtClean="0">
                <a:latin typeface="+mj-lt"/>
              </a:rPr>
              <a:t> pares no </a:t>
            </a:r>
            <a:r>
              <a:rPr lang="en-US" sz="1600" b="1" dirty="0" err="1" smtClean="0">
                <a:latin typeface="+mj-lt"/>
              </a:rPr>
              <a:t>setor</a:t>
            </a:r>
            <a:r>
              <a:rPr lang="en-US" sz="1600" b="1" dirty="0" smtClean="0">
                <a:latin typeface="+mj-lt"/>
              </a:rPr>
              <a:t> do </a:t>
            </a:r>
            <a:r>
              <a:rPr lang="en-US" sz="1600" b="1" dirty="0" err="1" smtClean="0">
                <a:latin typeface="+mj-lt"/>
              </a:rPr>
              <a:t>espaço</a:t>
            </a:r>
            <a:endParaRPr lang="en-US" sz="1600" b="1" dirty="0"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6050970"/>
            <a:ext cx="34131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/>
              <a:t>Fonte: NUCOPE, </a:t>
            </a:r>
            <a:r>
              <a:rPr lang="en-US" sz="1000" i="1" dirty="0" err="1" smtClean="0"/>
              <a:t>Força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Aérea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Brasileira</a:t>
            </a:r>
            <a:r>
              <a:rPr lang="en-US" sz="1000" i="1" dirty="0" smtClean="0"/>
              <a:t>. </a:t>
            </a:r>
            <a:r>
              <a:rPr lang="en-US" sz="1000" i="1" dirty="0" err="1" smtClean="0"/>
              <a:t>Análise</a:t>
            </a:r>
            <a:r>
              <a:rPr lang="en-US" sz="1000" i="1" dirty="0" smtClean="0"/>
              <a:t> Visiona</a:t>
            </a:r>
            <a:endParaRPr lang="en-US" sz="1000" i="1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068960"/>
            <a:ext cx="383477" cy="255651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3615674"/>
            <a:ext cx="383477" cy="255651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4335178"/>
            <a:ext cx="383477" cy="25191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584" y="4854687"/>
            <a:ext cx="383477" cy="246521"/>
          </a:xfrm>
          <a:prstGeom prst="rect">
            <a:avLst/>
          </a:prstGeom>
        </p:spPr>
      </p:pic>
      <p:sp>
        <p:nvSpPr>
          <p:cNvPr id="12" name="Espaço Reservado para Data 1"/>
          <p:cNvSpPr txBox="1">
            <a:spLocks noGrp="1"/>
          </p:cNvSpPr>
          <p:nvPr/>
        </p:nvSpPr>
        <p:spPr>
          <a:xfrm>
            <a:off x="6974904" y="6669360"/>
            <a:ext cx="21336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fld id="{AF402B9C-0F2D-4BE4-9A4D-2E7C91F828D5}" type="datetime1">
              <a:rPr lang="pt-BR" sz="800">
                <a:solidFill>
                  <a:schemeClr val="bg1">
                    <a:lumMod val="50000"/>
                  </a:schemeClr>
                </a:solidFill>
              </a:rPr>
              <a:pPr algn="r" eaLnBrk="0" hangingPunct="0">
                <a:defRPr/>
              </a:pPr>
              <a:t>05/11/2015</a:t>
            </a:fld>
            <a:endParaRPr lang="pt-BR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353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445224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Histórico do Programa Espacial Brasileiro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28054" y="1037539"/>
            <a:ext cx="8658795" cy="5256212"/>
          </a:xfrm>
        </p:spPr>
        <p:txBody>
          <a:bodyPr/>
          <a:lstStyle/>
          <a:p>
            <a:r>
              <a:rPr lang="pt-BR" sz="1400" dirty="0" smtClean="0"/>
              <a:t>1941 – Criação do Ministério da Aeronáutica.</a:t>
            </a:r>
          </a:p>
          <a:p>
            <a:r>
              <a:rPr lang="pt-BR" sz="1400" dirty="0" smtClean="0"/>
              <a:t>1946 </a:t>
            </a:r>
            <a:r>
              <a:rPr lang="pt-BR" sz="1400" dirty="0"/>
              <a:t>– Criação do então Centro Técnico da Aeronáutica , hoje, Departamento de Ciência e Tecnologia Aeroespacial (DCTA</a:t>
            </a:r>
            <a:r>
              <a:rPr lang="pt-BR" sz="1400" dirty="0" smtClean="0"/>
              <a:t>)</a:t>
            </a:r>
          </a:p>
          <a:p>
            <a:r>
              <a:rPr lang="pt-BR" sz="1400" dirty="0" smtClean="0"/>
              <a:t>1961 – Criação </a:t>
            </a:r>
            <a:r>
              <a:rPr lang="pt-BR" sz="1400" dirty="0"/>
              <a:t>do INPE</a:t>
            </a:r>
          </a:p>
          <a:p>
            <a:r>
              <a:rPr lang="pt-BR" sz="1400" dirty="0" smtClean="0"/>
              <a:t>1965 – Inauguração do Centro de Lançamento da Barreira do Inferno (CLBI)</a:t>
            </a:r>
          </a:p>
          <a:p>
            <a:r>
              <a:rPr lang="pt-BR" sz="1400" dirty="0" smtClean="0"/>
              <a:t>1979 – Aprovação </a:t>
            </a:r>
            <a:r>
              <a:rPr lang="pt-BR" sz="1400" dirty="0"/>
              <a:t>da Missão Espacial Completa Brasileira (MECB</a:t>
            </a:r>
            <a:r>
              <a:rPr lang="pt-BR" sz="1400" dirty="0" smtClean="0"/>
              <a:t>):</a:t>
            </a:r>
          </a:p>
          <a:p>
            <a:r>
              <a:rPr lang="pt-BR" sz="1400" dirty="0" smtClean="0"/>
              <a:t>1987 – Inaugurado </a:t>
            </a:r>
            <a:r>
              <a:rPr lang="pt-BR" sz="1400" dirty="0"/>
              <a:t>o Laboratório de Integração e Testes (LIT) do Inpe.</a:t>
            </a:r>
          </a:p>
          <a:p>
            <a:r>
              <a:rPr lang="pt-BR" sz="1400" dirty="0" smtClean="0"/>
              <a:t>1994 – Criação da Agência Espacial Brasileira (AEB).</a:t>
            </a:r>
          </a:p>
          <a:p>
            <a:r>
              <a:rPr lang="pt-BR" sz="1400" dirty="0"/>
              <a:t>2001 </a:t>
            </a:r>
            <a:r>
              <a:rPr lang="pt-BR" sz="1400" dirty="0" smtClean="0"/>
              <a:t>– Inicio </a:t>
            </a:r>
            <a:r>
              <a:rPr lang="pt-BR" sz="1400" dirty="0"/>
              <a:t>do desenvolvimento da PMM e dos estudos do satélite </a:t>
            </a:r>
            <a:r>
              <a:rPr lang="pt-BR" sz="1400" dirty="0" err="1" smtClean="0"/>
              <a:t>MapSAR</a:t>
            </a:r>
            <a:endParaRPr lang="pt-BR" sz="1400" dirty="0" smtClean="0"/>
          </a:p>
          <a:p>
            <a:r>
              <a:rPr lang="pt-BR" sz="1400" dirty="0" smtClean="0"/>
              <a:t>2006/2007 – Inicio </a:t>
            </a:r>
            <a:r>
              <a:rPr lang="pt-BR" sz="1400" dirty="0"/>
              <a:t>dos estudos de novas missões utilizando a PMM (Amazônia 1, Lattes e </a:t>
            </a:r>
            <a:r>
              <a:rPr lang="pt-BR" sz="1400" dirty="0" smtClean="0"/>
              <a:t>GPM)</a:t>
            </a:r>
          </a:p>
          <a:p>
            <a:r>
              <a:rPr lang="pt-BR" sz="1400" dirty="0" smtClean="0"/>
              <a:t>2012 </a:t>
            </a:r>
            <a:r>
              <a:rPr lang="pt-BR" sz="1400" dirty="0"/>
              <a:t>– Criação da </a:t>
            </a:r>
            <a:r>
              <a:rPr lang="pt-BR" sz="1400" dirty="0" smtClean="0"/>
              <a:t>Visiona</a:t>
            </a:r>
          </a:p>
          <a:p>
            <a:r>
              <a:rPr lang="pt-BR" sz="1400" dirty="0" smtClean="0"/>
              <a:t>Satélites</a:t>
            </a:r>
          </a:p>
          <a:p>
            <a:pPr lvl="1"/>
            <a:r>
              <a:rPr lang="pt-BR" sz="1400" dirty="0" smtClean="0"/>
              <a:t>MECB</a:t>
            </a:r>
          </a:p>
          <a:p>
            <a:endParaRPr lang="pt-BR" sz="1400" dirty="0"/>
          </a:p>
          <a:p>
            <a:pPr marL="712788" lvl="3" indent="-171450"/>
            <a:r>
              <a:rPr lang="pt-BR" sz="1400" dirty="0" smtClean="0"/>
              <a:t>CBERS</a:t>
            </a:r>
          </a:p>
          <a:p>
            <a:pPr marL="541338" lvl="3" indent="0">
              <a:buNone/>
            </a:pPr>
            <a:endParaRPr lang="pt-BR" sz="1400" dirty="0"/>
          </a:p>
          <a:p>
            <a:pPr marL="541338" lvl="3" indent="0">
              <a:buNone/>
            </a:pPr>
            <a:endParaRPr lang="pt-BR" sz="1400" dirty="0"/>
          </a:p>
          <a:p>
            <a:pPr marL="712788" lvl="3" indent="-171450"/>
            <a:r>
              <a:rPr lang="pt-BR" sz="1400" dirty="0" smtClean="0"/>
              <a:t>SGDC: 2016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312523"/>
              </p:ext>
            </p:extLst>
          </p:nvPr>
        </p:nvGraphicFramePr>
        <p:xfrm>
          <a:off x="1963303" y="5647144"/>
          <a:ext cx="6096000" cy="5181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802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/>
                        <a:t> 1999</a:t>
                      </a:r>
                      <a:endParaRPr lang="pt-BR" sz="11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smtClean="0"/>
                        <a:t>2003</a:t>
                      </a:r>
                      <a:endParaRPr lang="pt-BR" sz="11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smtClean="0"/>
                        <a:t>2007</a:t>
                      </a:r>
                      <a:endParaRPr lang="pt-BR" sz="11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smtClean="0"/>
                        <a:t>2013</a:t>
                      </a:r>
                      <a:endParaRPr lang="pt-BR" sz="11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smtClean="0"/>
                        <a:t>2014</a:t>
                      </a:r>
                      <a:endParaRPr lang="pt-BR" sz="11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802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smtClean="0"/>
                        <a:t>CBERS 1</a:t>
                      </a:r>
                      <a:endParaRPr lang="pt-BR" sz="11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/>
                        <a:t>CBERS 2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smtClean="0"/>
                        <a:t>CBERS 2B </a:t>
                      </a:r>
                      <a:endParaRPr lang="pt-BR" sz="11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smtClean="0"/>
                        <a:t>CBERS 3</a:t>
                      </a:r>
                      <a:endParaRPr lang="pt-BR" sz="11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/>
                        <a:t>CBERS 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34805"/>
              </p:ext>
            </p:extLst>
          </p:nvPr>
        </p:nvGraphicFramePr>
        <p:xfrm>
          <a:off x="1963303" y="4783048"/>
          <a:ext cx="2438400" cy="5181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219200"/>
                <a:gridCol w="1219200"/>
              </a:tblGrid>
              <a:tr h="1802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/>
                        <a:t>1993</a:t>
                      </a:r>
                      <a:endParaRPr lang="pt-BR" sz="11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/>
                        <a:t>1998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802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/>
                        <a:t>SCD 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/>
                        <a:t>SCD 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Espaço Reservado para Data 1"/>
          <p:cNvSpPr txBox="1">
            <a:spLocks noGrp="1"/>
          </p:cNvSpPr>
          <p:nvPr/>
        </p:nvSpPr>
        <p:spPr>
          <a:xfrm>
            <a:off x="6974904" y="6669360"/>
            <a:ext cx="21336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fld id="{AF402B9C-0F2D-4BE4-9A4D-2E7C91F828D5}" type="datetime1">
              <a:rPr lang="pt-BR" sz="800">
                <a:solidFill>
                  <a:schemeClr val="bg1">
                    <a:lumMod val="50000"/>
                  </a:schemeClr>
                </a:solidFill>
              </a:rPr>
              <a:pPr algn="r" eaLnBrk="0" hangingPunct="0">
                <a:defRPr/>
              </a:pPr>
              <a:t>05/11/2015</a:t>
            </a:fld>
            <a:endParaRPr lang="pt-BR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18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Retângulo 588"/>
          <p:cNvSpPr/>
          <p:nvPr/>
        </p:nvSpPr>
        <p:spPr>
          <a:xfrm>
            <a:off x="0" y="5513873"/>
            <a:ext cx="9144000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7" name="CaixaDeTexto 326"/>
          <p:cNvSpPr txBox="1"/>
          <p:nvPr/>
        </p:nvSpPr>
        <p:spPr>
          <a:xfrm>
            <a:off x="323528" y="6279703"/>
            <a:ext cx="5894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pt-BR" sz="1200" b="1" dirty="0"/>
              <a:t>Participação da indústria </a:t>
            </a:r>
            <a:r>
              <a:rPr lang="pt-BR" sz="1200" b="1" dirty="0" smtClean="0"/>
              <a:t>Nacional</a:t>
            </a:r>
            <a:endParaRPr lang="pt-BR" sz="1100" dirty="0" smtClean="0"/>
          </a:p>
          <a:p>
            <a:pPr marL="0" lvl="1"/>
            <a:r>
              <a:rPr lang="pt-BR" sz="1100" dirty="0" smtClean="0"/>
              <a:t>SCD</a:t>
            </a:r>
            <a:r>
              <a:rPr lang="pt-BR" sz="1100" dirty="0"/>
              <a:t>: </a:t>
            </a:r>
            <a:r>
              <a:rPr lang="pt-BR" sz="1100" dirty="0" smtClean="0"/>
              <a:t>20%	CBERS </a:t>
            </a:r>
            <a:r>
              <a:rPr lang="pt-BR" sz="1100" dirty="0"/>
              <a:t>1, 2 e 2 B: </a:t>
            </a:r>
            <a:r>
              <a:rPr lang="pt-BR" sz="1100" dirty="0" smtClean="0"/>
              <a:t>30%	CBERS </a:t>
            </a:r>
            <a:r>
              <a:rPr lang="pt-BR" sz="1100" dirty="0"/>
              <a:t>3 e 4: </a:t>
            </a:r>
            <a:r>
              <a:rPr lang="pt-BR" sz="1100" dirty="0" smtClean="0"/>
              <a:t>50%	PMM</a:t>
            </a:r>
            <a:r>
              <a:rPr lang="pt-BR" sz="1100" dirty="0"/>
              <a:t>: 70 a 80</a:t>
            </a:r>
            <a:r>
              <a:rPr lang="pt-BR" sz="1100" dirty="0" smtClean="0"/>
              <a:t>%</a:t>
            </a:r>
            <a:endParaRPr lang="pt-BR" sz="11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Histórico de participação da Industria nacional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24427"/>
              </p:ext>
            </p:extLst>
          </p:nvPr>
        </p:nvGraphicFramePr>
        <p:xfrm>
          <a:off x="268728" y="884656"/>
          <a:ext cx="8784967" cy="46606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16"/>
                <a:gridCol w="1096755"/>
                <a:gridCol w="622683"/>
                <a:gridCol w="622683"/>
                <a:gridCol w="622683"/>
                <a:gridCol w="622683"/>
                <a:gridCol w="622683"/>
                <a:gridCol w="622683"/>
                <a:gridCol w="622683"/>
                <a:gridCol w="622683"/>
                <a:gridCol w="622683"/>
                <a:gridCol w="622683"/>
                <a:gridCol w="622683"/>
                <a:gridCol w="622683"/>
              </a:tblGrid>
              <a:tr h="144018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Subsistemas 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SCD –</a:t>
                      </a:r>
                      <a:r>
                        <a:rPr lang="pt-BR" sz="10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1, 2 e 2A</a:t>
                      </a:r>
                      <a:endParaRPr lang="pt-BR" sz="10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Saci –</a:t>
                      </a:r>
                      <a:r>
                        <a:rPr lang="pt-BR" sz="10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1 e 2</a:t>
                      </a:r>
                      <a:endParaRPr lang="pt-BR" sz="10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CBRES 1 e 2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CBRES 2B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CBRES 3</a:t>
                      </a:r>
                      <a:r>
                        <a:rPr lang="pt-BR" sz="10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e 4</a:t>
                      </a:r>
                      <a:endParaRPr lang="pt-BR" sz="10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PMM,</a:t>
                      </a:r>
                      <a:r>
                        <a:rPr lang="pt-BR" sz="10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Amazônia –1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Equipamentos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pt-BR" sz="7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Projeto</a:t>
                      </a:r>
                      <a:endParaRPr lang="pt-BR" sz="7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pt-BR" sz="7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Fabricação</a:t>
                      </a:r>
                      <a:endParaRPr lang="pt-BR" sz="7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pt-BR" sz="7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Projeto</a:t>
                      </a:r>
                      <a:endParaRPr lang="pt-BR" sz="7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pt-BR" sz="7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Fabricação</a:t>
                      </a:r>
                      <a:endParaRPr lang="pt-BR" sz="7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pt-BR" sz="7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Projeto</a:t>
                      </a:r>
                      <a:endParaRPr lang="pt-BR" sz="7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pt-BR" sz="7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Fabricação</a:t>
                      </a:r>
                      <a:endParaRPr lang="pt-BR" sz="7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pt-BR" sz="7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Projeto</a:t>
                      </a:r>
                      <a:endParaRPr lang="pt-BR" sz="7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pt-BR" sz="7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Fabricação</a:t>
                      </a:r>
                      <a:endParaRPr lang="pt-BR" sz="7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pt-BR" sz="7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Projeto</a:t>
                      </a:r>
                      <a:endParaRPr lang="pt-BR" sz="7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pt-BR" sz="7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Fabricação</a:t>
                      </a:r>
                      <a:endParaRPr lang="pt-BR" sz="7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pt-BR" sz="7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Projeto</a:t>
                      </a:r>
                      <a:endParaRPr lang="pt-BR" sz="7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pt-BR" sz="7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Fabricação</a:t>
                      </a:r>
                      <a:endParaRPr lang="pt-BR" sz="7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endParaRPr lang="pt-BR" sz="1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3010">
                <a:tc rowSpan="7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Módulo de Serviço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Estrutura</a:t>
                      </a:r>
                      <a:endParaRPr lang="pt-BR" sz="1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10">
                <a:tc vMerge="1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EPSS e SAG</a:t>
                      </a:r>
                      <a:endParaRPr lang="pt-BR" sz="1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10">
                <a:tc vMerge="1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Propulsão</a:t>
                      </a:r>
                      <a:endParaRPr lang="pt-BR" sz="1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__</a:t>
                      </a:r>
                      <a:endParaRPr lang="pt-BR" sz="1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10">
                <a:tc vMerge="1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TTCS</a:t>
                      </a:r>
                      <a:endParaRPr lang="pt-BR" sz="1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10">
                <a:tc vMerge="1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Cont. Térm.</a:t>
                      </a:r>
                      <a:endParaRPr lang="pt-BR" sz="1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51">
                <a:tc vMerge="1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AOCS / OBDH</a:t>
                      </a:r>
                      <a:endParaRPr lang="pt-BR" sz="1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10">
                <a:tc vMerge="1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pt-BR" sz="1000" b="1" dirty="0" err="1" smtClean="0">
                          <a:latin typeface="+mn-lt"/>
                          <a:cs typeface="Arial" panose="020B0604020202020204" pitchFamily="34" charset="0"/>
                        </a:rPr>
                        <a:t>Cablagem</a:t>
                      </a:r>
                      <a:endParaRPr lang="pt-BR" sz="1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endParaRPr lang="pt-BR" sz="1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3010">
                <a:tc rowSpan="4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pt-BR" sz="10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Módulo de Carga Útil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Câm. Óticas</a:t>
                      </a:r>
                      <a:endParaRPr lang="pt-BR" sz="1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__</a:t>
                      </a:r>
                      <a:endParaRPr lang="pt-BR" sz="1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10">
                <a:tc vMerge="1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DT + Antenas</a:t>
                      </a:r>
                      <a:endParaRPr lang="pt-BR" sz="1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__</a:t>
                      </a:r>
                    </a:p>
                    <a:p>
                      <a:pPr algn="ctr">
                        <a:lnSpc>
                          <a:spcPts val="800"/>
                        </a:lnSpc>
                      </a:pPr>
                      <a:endParaRPr lang="pt-BR" sz="1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10">
                <a:tc vMerge="1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DCS + Antenas</a:t>
                      </a:r>
                      <a:endParaRPr lang="pt-BR" sz="1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pt-BR" sz="1000" dirty="0" smtClean="0">
                          <a:latin typeface="+mn-lt"/>
                          <a:cs typeface="Arial" panose="020B0604020202020204" pitchFamily="34" charset="0"/>
                        </a:rPr>
                        <a:t>__</a:t>
                      </a: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pt-BR" sz="1000" dirty="0" smtClean="0">
                          <a:latin typeface="+mn-lt"/>
                          <a:cs typeface="Arial" panose="020B0604020202020204" pitchFamily="34" charset="0"/>
                        </a:rPr>
                        <a:t>__</a:t>
                      </a: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10">
                <a:tc vMerge="1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DDR</a:t>
                      </a:r>
                      <a:endParaRPr lang="pt-BR" sz="1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>
                          <a:latin typeface="+mn-lt"/>
                          <a:cs typeface="Arial" panose="020B0604020202020204" pitchFamily="34" charset="0"/>
                        </a:rPr>
                        <a:t>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pt-B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0" name="Imagem 2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13" y="2987871"/>
            <a:ext cx="237510" cy="158418"/>
          </a:xfrm>
          <a:prstGeom prst="rect">
            <a:avLst/>
          </a:prstGeom>
        </p:spPr>
      </p:pic>
      <p:pic>
        <p:nvPicPr>
          <p:cNvPr id="224" name="Imagem 2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00" y="2987871"/>
            <a:ext cx="237510" cy="158418"/>
          </a:xfrm>
          <a:prstGeom prst="rect">
            <a:avLst/>
          </a:prstGeom>
        </p:spPr>
      </p:pic>
      <p:pic>
        <p:nvPicPr>
          <p:cNvPr id="226" name="Imagem 2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96" y="2282329"/>
            <a:ext cx="237510" cy="158418"/>
          </a:xfrm>
          <a:prstGeom prst="rect">
            <a:avLst/>
          </a:prstGeom>
        </p:spPr>
      </p:pic>
      <p:pic>
        <p:nvPicPr>
          <p:cNvPr id="235" name="Imagem 2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28" y="2282329"/>
            <a:ext cx="237510" cy="158418"/>
          </a:xfrm>
          <a:prstGeom prst="rect">
            <a:avLst/>
          </a:prstGeom>
        </p:spPr>
      </p:pic>
      <p:pic>
        <p:nvPicPr>
          <p:cNvPr id="237" name="Imagem 2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24" y="2282329"/>
            <a:ext cx="237510" cy="158418"/>
          </a:xfrm>
          <a:prstGeom prst="rect">
            <a:avLst/>
          </a:prstGeom>
        </p:spPr>
      </p:pic>
      <p:pic>
        <p:nvPicPr>
          <p:cNvPr id="238" name="Imagem 2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48" y="2282329"/>
            <a:ext cx="237510" cy="158418"/>
          </a:xfrm>
          <a:prstGeom prst="rect">
            <a:avLst/>
          </a:prstGeom>
        </p:spPr>
      </p:pic>
      <p:pic>
        <p:nvPicPr>
          <p:cNvPr id="239" name="Imagem 2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13" y="3707718"/>
            <a:ext cx="237510" cy="158418"/>
          </a:xfrm>
          <a:prstGeom prst="rect">
            <a:avLst/>
          </a:prstGeom>
        </p:spPr>
      </p:pic>
      <p:pic>
        <p:nvPicPr>
          <p:cNvPr id="240" name="Imagem 2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00" y="3707718"/>
            <a:ext cx="237510" cy="158418"/>
          </a:xfrm>
          <a:prstGeom prst="rect">
            <a:avLst/>
          </a:prstGeom>
        </p:spPr>
      </p:pic>
      <p:pic>
        <p:nvPicPr>
          <p:cNvPr id="250" name="Imagem 2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96" y="2987871"/>
            <a:ext cx="237510" cy="158418"/>
          </a:xfrm>
          <a:prstGeom prst="rect">
            <a:avLst/>
          </a:prstGeom>
        </p:spPr>
      </p:pic>
      <p:pic>
        <p:nvPicPr>
          <p:cNvPr id="251" name="Imagem 2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28" y="2987871"/>
            <a:ext cx="237510" cy="158418"/>
          </a:xfrm>
          <a:prstGeom prst="rect">
            <a:avLst/>
          </a:prstGeom>
        </p:spPr>
      </p:pic>
      <p:pic>
        <p:nvPicPr>
          <p:cNvPr id="252" name="Imagem 2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24" y="2987871"/>
            <a:ext cx="237510" cy="158418"/>
          </a:xfrm>
          <a:prstGeom prst="rect">
            <a:avLst/>
          </a:prstGeom>
        </p:spPr>
      </p:pic>
      <p:pic>
        <p:nvPicPr>
          <p:cNvPr id="253" name="Imagem 2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48" y="2987871"/>
            <a:ext cx="237510" cy="158418"/>
          </a:xfrm>
          <a:prstGeom prst="rect">
            <a:avLst/>
          </a:prstGeom>
        </p:spPr>
      </p:pic>
      <p:pic>
        <p:nvPicPr>
          <p:cNvPr id="254" name="Imagem 2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29" y="1568035"/>
            <a:ext cx="237510" cy="162175"/>
          </a:xfrm>
          <a:prstGeom prst="rect">
            <a:avLst/>
          </a:prstGeom>
        </p:spPr>
      </p:pic>
      <p:pic>
        <p:nvPicPr>
          <p:cNvPr id="255" name="Imagem 2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48" y="1568035"/>
            <a:ext cx="237510" cy="162175"/>
          </a:xfrm>
          <a:prstGeom prst="rect">
            <a:avLst/>
          </a:prstGeom>
        </p:spPr>
      </p:pic>
      <p:pic>
        <p:nvPicPr>
          <p:cNvPr id="256" name="Imagem 2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29" y="1918789"/>
            <a:ext cx="237510" cy="162175"/>
          </a:xfrm>
          <a:prstGeom prst="rect">
            <a:avLst/>
          </a:prstGeom>
        </p:spPr>
      </p:pic>
      <p:pic>
        <p:nvPicPr>
          <p:cNvPr id="257" name="Imagem 2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48" y="1918789"/>
            <a:ext cx="237510" cy="162175"/>
          </a:xfrm>
          <a:prstGeom prst="rect">
            <a:avLst/>
          </a:prstGeom>
        </p:spPr>
      </p:pic>
      <p:pic>
        <p:nvPicPr>
          <p:cNvPr id="258" name="Imagem 2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29" y="2280451"/>
            <a:ext cx="237510" cy="162175"/>
          </a:xfrm>
          <a:prstGeom prst="rect">
            <a:avLst/>
          </a:prstGeom>
        </p:spPr>
      </p:pic>
      <p:pic>
        <p:nvPicPr>
          <p:cNvPr id="259" name="Imagem 2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48" y="2280451"/>
            <a:ext cx="237510" cy="162175"/>
          </a:xfrm>
          <a:prstGeom prst="rect">
            <a:avLst/>
          </a:prstGeom>
        </p:spPr>
      </p:pic>
      <p:pic>
        <p:nvPicPr>
          <p:cNvPr id="275" name="Imagem 2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29" y="2622616"/>
            <a:ext cx="237510" cy="162175"/>
          </a:xfrm>
          <a:prstGeom prst="rect">
            <a:avLst/>
          </a:prstGeom>
        </p:spPr>
      </p:pic>
      <p:pic>
        <p:nvPicPr>
          <p:cNvPr id="278" name="Imagem 2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48" y="2622616"/>
            <a:ext cx="237510" cy="162175"/>
          </a:xfrm>
          <a:prstGeom prst="rect">
            <a:avLst/>
          </a:prstGeom>
        </p:spPr>
      </p:pic>
      <p:pic>
        <p:nvPicPr>
          <p:cNvPr id="289" name="Imagem 2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29" y="4245531"/>
            <a:ext cx="237510" cy="162175"/>
          </a:xfrm>
          <a:prstGeom prst="rect">
            <a:avLst/>
          </a:prstGeom>
        </p:spPr>
      </p:pic>
      <p:pic>
        <p:nvPicPr>
          <p:cNvPr id="290" name="Imagem 2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48" y="4245531"/>
            <a:ext cx="237510" cy="162175"/>
          </a:xfrm>
          <a:prstGeom prst="rect">
            <a:avLst/>
          </a:prstGeom>
        </p:spPr>
      </p:pic>
      <p:pic>
        <p:nvPicPr>
          <p:cNvPr id="291" name="Imagem 2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29" y="4588378"/>
            <a:ext cx="237510" cy="162175"/>
          </a:xfrm>
          <a:prstGeom prst="rect">
            <a:avLst/>
          </a:prstGeom>
        </p:spPr>
      </p:pic>
      <p:pic>
        <p:nvPicPr>
          <p:cNvPr id="292" name="Imagem 2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48" y="4588378"/>
            <a:ext cx="237510" cy="162175"/>
          </a:xfrm>
          <a:prstGeom prst="rect">
            <a:avLst/>
          </a:prstGeom>
        </p:spPr>
      </p:pic>
      <p:pic>
        <p:nvPicPr>
          <p:cNvPr id="293" name="Imagem 2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29" y="5279237"/>
            <a:ext cx="237510" cy="162175"/>
          </a:xfrm>
          <a:prstGeom prst="rect">
            <a:avLst/>
          </a:prstGeom>
        </p:spPr>
      </p:pic>
      <p:pic>
        <p:nvPicPr>
          <p:cNvPr id="294" name="Imagem 2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48" y="5279237"/>
            <a:ext cx="237510" cy="162175"/>
          </a:xfrm>
          <a:prstGeom prst="rect">
            <a:avLst/>
          </a:prstGeom>
        </p:spPr>
      </p:pic>
      <p:pic>
        <p:nvPicPr>
          <p:cNvPr id="295" name="Imagem 2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48" y="1568035"/>
            <a:ext cx="237510" cy="162175"/>
          </a:xfrm>
          <a:prstGeom prst="rect">
            <a:avLst/>
          </a:prstGeom>
        </p:spPr>
      </p:pic>
      <p:pic>
        <p:nvPicPr>
          <p:cNvPr id="296" name="Imagem 2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48" y="1918789"/>
            <a:ext cx="237510" cy="162175"/>
          </a:xfrm>
          <a:prstGeom prst="rect">
            <a:avLst/>
          </a:prstGeom>
        </p:spPr>
      </p:pic>
      <p:pic>
        <p:nvPicPr>
          <p:cNvPr id="331" name="Imagem 3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48" y="2622616"/>
            <a:ext cx="237510" cy="162175"/>
          </a:xfrm>
          <a:prstGeom prst="rect">
            <a:avLst/>
          </a:prstGeom>
        </p:spPr>
      </p:pic>
      <p:pic>
        <p:nvPicPr>
          <p:cNvPr id="341" name="Imagem 3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48" y="3707718"/>
            <a:ext cx="237510" cy="158418"/>
          </a:xfrm>
          <a:prstGeom prst="rect">
            <a:avLst/>
          </a:prstGeom>
        </p:spPr>
      </p:pic>
      <p:pic>
        <p:nvPicPr>
          <p:cNvPr id="343" name="Imagem 3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24" y="2622616"/>
            <a:ext cx="237510" cy="162175"/>
          </a:xfrm>
          <a:prstGeom prst="rect">
            <a:avLst/>
          </a:prstGeom>
        </p:spPr>
      </p:pic>
      <p:pic>
        <p:nvPicPr>
          <p:cNvPr id="345" name="Imagem 3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24" y="3356695"/>
            <a:ext cx="237510" cy="158418"/>
          </a:xfrm>
          <a:prstGeom prst="rect">
            <a:avLst/>
          </a:prstGeom>
        </p:spPr>
      </p:pic>
      <p:pic>
        <p:nvPicPr>
          <p:cNvPr id="347" name="Imagem 3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24" y="3707718"/>
            <a:ext cx="237510" cy="158418"/>
          </a:xfrm>
          <a:prstGeom prst="rect">
            <a:avLst/>
          </a:prstGeom>
        </p:spPr>
      </p:pic>
      <p:pic>
        <p:nvPicPr>
          <p:cNvPr id="348" name="Imagem 3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28" y="2622616"/>
            <a:ext cx="237510" cy="162175"/>
          </a:xfrm>
          <a:prstGeom prst="rect">
            <a:avLst/>
          </a:prstGeom>
        </p:spPr>
      </p:pic>
      <p:grpSp>
        <p:nvGrpSpPr>
          <p:cNvPr id="361" name="Grupo 360"/>
          <p:cNvGrpSpPr/>
          <p:nvPr/>
        </p:nvGrpSpPr>
        <p:grpSpPr>
          <a:xfrm>
            <a:off x="6655798" y="1495573"/>
            <a:ext cx="424163" cy="307098"/>
            <a:chOff x="6545587" y="1308810"/>
            <a:chExt cx="424163" cy="307098"/>
          </a:xfrm>
        </p:grpSpPr>
        <p:pic>
          <p:nvPicPr>
            <p:cNvPr id="362" name="Imagem 3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5587" y="1308810"/>
              <a:ext cx="289732" cy="232510"/>
            </a:xfrm>
            <a:prstGeom prst="rect">
              <a:avLst/>
            </a:prstGeom>
          </p:spPr>
        </p:pic>
        <p:pic>
          <p:nvPicPr>
            <p:cNvPr id="363" name="Imagem 3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1453733"/>
              <a:ext cx="237510" cy="162175"/>
            </a:xfrm>
            <a:prstGeom prst="rect">
              <a:avLst/>
            </a:prstGeom>
          </p:spPr>
        </p:pic>
      </p:grpSp>
      <p:grpSp>
        <p:nvGrpSpPr>
          <p:cNvPr id="364" name="Grupo 363"/>
          <p:cNvGrpSpPr/>
          <p:nvPr/>
        </p:nvGrpSpPr>
        <p:grpSpPr>
          <a:xfrm>
            <a:off x="6655798" y="1846327"/>
            <a:ext cx="424163" cy="307098"/>
            <a:chOff x="6545587" y="1308810"/>
            <a:chExt cx="424163" cy="307098"/>
          </a:xfrm>
        </p:grpSpPr>
        <p:pic>
          <p:nvPicPr>
            <p:cNvPr id="365" name="Imagem 36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5587" y="1308810"/>
              <a:ext cx="289732" cy="232510"/>
            </a:xfrm>
            <a:prstGeom prst="rect">
              <a:avLst/>
            </a:prstGeom>
          </p:spPr>
        </p:pic>
        <p:pic>
          <p:nvPicPr>
            <p:cNvPr id="366" name="Imagem 3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1453733"/>
              <a:ext cx="237510" cy="162175"/>
            </a:xfrm>
            <a:prstGeom prst="rect">
              <a:avLst/>
            </a:prstGeom>
          </p:spPr>
        </p:pic>
      </p:grpSp>
      <p:pic>
        <p:nvPicPr>
          <p:cNvPr id="367" name="Imagem 3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218" y="2950825"/>
            <a:ext cx="289732" cy="232510"/>
          </a:xfrm>
          <a:prstGeom prst="rect">
            <a:avLst/>
          </a:prstGeom>
        </p:spPr>
      </p:pic>
      <p:pic>
        <p:nvPicPr>
          <p:cNvPr id="368" name="Imagem 3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537" y="2950825"/>
            <a:ext cx="289732" cy="232510"/>
          </a:xfrm>
          <a:prstGeom prst="rect">
            <a:avLst/>
          </a:prstGeom>
        </p:spPr>
      </p:pic>
      <p:pic>
        <p:nvPicPr>
          <p:cNvPr id="369" name="Imagem 3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218" y="3670672"/>
            <a:ext cx="289732" cy="232510"/>
          </a:xfrm>
          <a:prstGeom prst="rect">
            <a:avLst/>
          </a:prstGeom>
        </p:spPr>
      </p:pic>
      <p:pic>
        <p:nvPicPr>
          <p:cNvPr id="370" name="Imagem 3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537" y="3670672"/>
            <a:ext cx="289732" cy="232510"/>
          </a:xfrm>
          <a:prstGeom prst="rect">
            <a:avLst/>
          </a:prstGeom>
        </p:spPr>
      </p:pic>
      <p:pic>
        <p:nvPicPr>
          <p:cNvPr id="371" name="Imagem 3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48" y="4245531"/>
            <a:ext cx="237510" cy="162175"/>
          </a:xfrm>
          <a:prstGeom prst="rect">
            <a:avLst/>
          </a:prstGeom>
        </p:spPr>
      </p:pic>
      <p:pic>
        <p:nvPicPr>
          <p:cNvPr id="372" name="Imagem 3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24" y="4245531"/>
            <a:ext cx="237510" cy="162175"/>
          </a:xfrm>
          <a:prstGeom prst="rect">
            <a:avLst/>
          </a:prstGeom>
        </p:spPr>
      </p:pic>
      <p:pic>
        <p:nvPicPr>
          <p:cNvPr id="373" name="Imagem 3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48" y="4588378"/>
            <a:ext cx="237510" cy="162175"/>
          </a:xfrm>
          <a:prstGeom prst="rect">
            <a:avLst/>
          </a:prstGeom>
        </p:spPr>
      </p:pic>
      <p:pic>
        <p:nvPicPr>
          <p:cNvPr id="374" name="Imagem 3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24" y="4588378"/>
            <a:ext cx="237510" cy="162175"/>
          </a:xfrm>
          <a:prstGeom prst="rect">
            <a:avLst/>
          </a:prstGeom>
        </p:spPr>
      </p:pic>
      <p:pic>
        <p:nvPicPr>
          <p:cNvPr id="375" name="Imagem 3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48" y="4941241"/>
            <a:ext cx="237510" cy="162175"/>
          </a:xfrm>
          <a:prstGeom prst="rect">
            <a:avLst/>
          </a:prstGeom>
        </p:spPr>
      </p:pic>
      <p:pic>
        <p:nvPicPr>
          <p:cNvPr id="376" name="Imagem 3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48" y="5279237"/>
            <a:ext cx="237510" cy="162175"/>
          </a:xfrm>
          <a:prstGeom prst="rect">
            <a:avLst/>
          </a:prstGeom>
        </p:spPr>
      </p:pic>
      <p:pic>
        <p:nvPicPr>
          <p:cNvPr id="377" name="Imagem 3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24" y="5279237"/>
            <a:ext cx="237510" cy="162175"/>
          </a:xfrm>
          <a:prstGeom prst="rect">
            <a:avLst/>
          </a:prstGeom>
        </p:spPr>
      </p:pic>
      <p:grpSp>
        <p:nvGrpSpPr>
          <p:cNvPr id="378" name="Grupo 377"/>
          <p:cNvGrpSpPr/>
          <p:nvPr/>
        </p:nvGrpSpPr>
        <p:grpSpPr>
          <a:xfrm>
            <a:off x="6655798" y="4868779"/>
            <a:ext cx="424163" cy="307098"/>
            <a:chOff x="6545587" y="1308810"/>
            <a:chExt cx="424163" cy="307098"/>
          </a:xfrm>
        </p:grpSpPr>
        <p:pic>
          <p:nvPicPr>
            <p:cNvPr id="379" name="Imagem 3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5587" y="1308810"/>
              <a:ext cx="289732" cy="232510"/>
            </a:xfrm>
            <a:prstGeom prst="rect">
              <a:avLst/>
            </a:prstGeom>
          </p:spPr>
        </p:pic>
        <p:pic>
          <p:nvPicPr>
            <p:cNvPr id="380" name="Imagem 3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1453733"/>
              <a:ext cx="237510" cy="162175"/>
            </a:xfrm>
            <a:prstGeom prst="rect">
              <a:avLst/>
            </a:prstGeom>
          </p:spPr>
        </p:pic>
      </p:grpSp>
      <p:pic>
        <p:nvPicPr>
          <p:cNvPr id="381" name="Imagem 3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00" y="2622616"/>
            <a:ext cx="237510" cy="162175"/>
          </a:xfrm>
          <a:prstGeom prst="rect">
            <a:avLst/>
          </a:prstGeom>
        </p:spPr>
      </p:pic>
      <p:pic>
        <p:nvPicPr>
          <p:cNvPr id="382" name="Imagem 3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96" y="3707718"/>
            <a:ext cx="237510" cy="158418"/>
          </a:xfrm>
          <a:prstGeom prst="rect">
            <a:avLst/>
          </a:prstGeom>
        </p:spPr>
      </p:pic>
      <p:pic>
        <p:nvPicPr>
          <p:cNvPr id="383" name="Imagem 3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28" y="3707718"/>
            <a:ext cx="237510" cy="158418"/>
          </a:xfrm>
          <a:prstGeom prst="rect">
            <a:avLst/>
          </a:prstGeom>
        </p:spPr>
      </p:pic>
      <p:pic>
        <p:nvPicPr>
          <p:cNvPr id="384" name="Imagem 3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96" y="3356695"/>
            <a:ext cx="237510" cy="158418"/>
          </a:xfrm>
          <a:prstGeom prst="rect">
            <a:avLst/>
          </a:prstGeom>
        </p:spPr>
      </p:pic>
      <p:pic>
        <p:nvPicPr>
          <p:cNvPr id="389" name="Imagem 3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28" y="5281115"/>
            <a:ext cx="237510" cy="158418"/>
          </a:xfrm>
          <a:prstGeom prst="rect">
            <a:avLst/>
          </a:prstGeom>
        </p:spPr>
      </p:pic>
      <p:pic>
        <p:nvPicPr>
          <p:cNvPr id="390" name="Imagem 38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96" y="5281115"/>
            <a:ext cx="237510" cy="158418"/>
          </a:xfrm>
          <a:prstGeom prst="rect">
            <a:avLst/>
          </a:prstGeom>
        </p:spPr>
      </p:pic>
      <p:pic>
        <p:nvPicPr>
          <p:cNvPr id="391" name="Imagem 3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13" y="5281115"/>
            <a:ext cx="237510" cy="158418"/>
          </a:xfrm>
          <a:prstGeom prst="rect">
            <a:avLst/>
          </a:prstGeom>
        </p:spPr>
      </p:pic>
      <p:pic>
        <p:nvPicPr>
          <p:cNvPr id="392" name="Imagem 39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00" y="5281115"/>
            <a:ext cx="237510" cy="158418"/>
          </a:xfrm>
          <a:prstGeom prst="rect">
            <a:avLst/>
          </a:prstGeom>
        </p:spPr>
      </p:pic>
      <p:pic>
        <p:nvPicPr>
          <p:cNvPr id="393" name="Imagem 3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96" y="4590256"/>
            <a:ext cx="237510" cy="158418"/>
          </a:xfrm>
          <a:prstGeom prst="rect">
            <a:avLst/>
          </a:prstGeom>
        </p:spPr>
      </p:pic>
      <p:pic>
        <p:nvPicPr>
          <p:cNvPr id="394" name="Imagem 3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13" y="4590256"/>
            <a:ext cx="237510" cy="158418"/>
          </a:xfrm>
          <a:prstGeom prst="rect">
            <a:avLst/>
          </a:prstGeom>
        </p:spPr>
      </p:pic>
      <p:pic>
        <p:nvPicPr>
          <p:cNvPr id="395" name="Imagem 39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00" y="4590256"/>
            <a:ext cx="237510" cy="158418"/>
          </a:xfrm>
          <a:prstGeom prst="rect">
            <a:avLst/>
          </a:prstGeom>
        </p:spPr>
      </p:pic>
      <p:grpSp>
        <p:nvGrpSpPr>
          <p:cNvPr id="396" name="Grupo 395"/>
          <p:cNvGrpSpPr/>
          <p:nvPr/>
        </p:nvGrpSpPr>
        <p:grpSpPr>
          <a:xfrm>
            <a:off x="6035603" y="4508706"/>
            <a:ext cx="464360" cy="321518"/>
            <a:chOff x="4060480" y="1312128"/>
            <a:chExt cx="464360" cy="321518"/>
          </a:xfrm>
        </p:grpSpPr>
        <p:pic>
          <p:nvPicPr>
            <p:cNvPr id="397" name="Imagem 39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0480" y="1458471"/>
              <a:ext cx="262633" cy="175175"/>
            </a:xfrm>
            <a:prstGeom prst="rect">
              <a:avLst/>
            </a:prstGeom>
          </p:spPr>
        </p:pic>
        <p:pic>
          <p:nvPicPr>
            <p:cNvPr id="398" name="Imagem 39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5108" y="1312128"/>
              <a:ext cx="289732" cy="232510"/>
            </a:xfrm>
            <a:prstGeom prst="rect">
              <a:avLst/>
            </a:prstGeom>
          </p:spPr>
        </p:pic>
      </p:grpSp>
      <p:pic>
        <p:nvPicPr>
          <p:cNvPr id="399" name="Imagem 3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28" y="4941241"/>
            <a:ext cx="237510" cy="162175"/>
          </a:xfrm>
          <a:prstGeom prst="rect">
            <a:avLst/>
          </a:prstGeom>
        </p:spPr>
      </p:pic>
      <p:pic>
        <p:nvPicPr>
          <p:cNvPr id="400" name="Imagem 3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00" y="4941241"/>
            <a:ext cx="237510" cy="162175"/>
          </a:xfrm>
          <a:prstGeom prst="rect">
            <a:avLst/>
          </a:prstGeom>
        </p:spPr>
      </p:pic>
      <p:grpSp>
        <p:nvGrpSpPr>
          <p:cNvPr id="401" name="Grupo 400"/>
          <p:cNvGrpSpPr/>
          <p:nvPr/>
        </p:nvGrpSpPr>
        <p:grpSpPr>
          <a:xfrm>
            <a:off x="4142987" y="4868779"/>
            <a:ext cx="424163" cy="307098"/>
            <a:chOff x="6545587" y="1308810"/>
            <a:chExt cx="424163" cy="307098"/>
          </a:xfrm>
        </p:grpSpPr>
        <p:pic>
          <p:nvPicPr>
            <p:cNvPr id="402" name="Imagem 40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5587" y="1308810"/>
              <a:ext cx="289732" cy="232510"/>
            </a:xfrm>
            <a:prstGeom prst="rect">
              <a:avLst/>
            </a:prstGeom>
          </p:spPr>
        </p:pic>
        <p:pic>
          <p:nvPicPr>
            <p:cNvPr id="403" name="Imagem 40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1453733"/>
              <a:ext cx="237510" cy="162175"/>
            </a:xfrm>
            <a:prstGeom prst="rect">
              <a:avLst/>
            </a:prstGeom>
          </p:spPr>
        </p:pic>
      </p:grpSp>
      <p:grpSp>
        <p:nvGrpSpPr>
          <p:cNvPr id="404" name="Grupo 403"/>
          <p:cNvGrpSpPr/>
          <p:nvPr/>
        </p:nvGrpSpPr>
        <p:grpSpPr>
          <a:xfrm>
            <a:off x="5443670" y="4868779"/>
            <a:ext cx="424163" cy="307098"/>
            <a:chOff x="6545587" y="1308810"/>
            <a:chExt cx="424163" cy="307098"/>
          </a:xfrm>
        </p:grpSpPr>
        <p:pic>
          <p:nvPicPr>
            <p:cNvPr id="405" name="Imagem 40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5587" y="1308810"/>
              <a:ext cx="289732" cy="232510"/>
            </a:xfrm>
            <a:prstGeom prst="rect">
              <a:avLst/>
            </a:prstGeom>
          </p:spPr>
        </p:pic>
        <p:pic>
          <p:nvPicPr>
            <p:cNvPr id="406" name="Imagem 40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1453733"/>
              <a:ext cx="237510" cy="162175"/>
            </a:xfrm>
            <a:prstGeom prst="rect">
              <a:avLst/>
            </a:prstGeom>
          </p:spPr>
        </p:pic>
      </p:grpSp>
      <p:pic>
        <p:nvPicPr>
          <p:cNvPr id="407" name="Imagem 4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13" y="3356695"/>
            <a:ext cx="237510" cy="158418"/>
          </a:xfrm>
          <a:prstGeom prst="rect">
            <a:avLst/>
          </a:prstGeom>
        </p:spPr>
      </p:pic>
      <p:pic>
        <p:nvPicPr>
          <p:cNvPr id="408" name="Imagem 4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13" y="2622616"/>
            <a:ext cx="237510" cy="162175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5423571" y="2546351"/>
            <a:ext cx="443926" cy="318111"/>
            <a:chOff x="5423571" y="2365303"/>
            <a:chExt cx="443926" cy="318111"/>
          </a:xfrm>
        </p:grpSpPr>
        <p:pic>
          <p:nvPicPr>
            <p:cNvPr id="410" name="Imagem 40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3571" y="2508239"/>
              <a:ext cx="262633" cy="175175"/>
            </a:xfrm>
            <a:prstGeom prst="rect">
              <a:avLst/>
            </a:prstGeom>
          </p:spPr>
        </p:pic>
        <p:pic>
          <p:nvPicPr>
            <p:cNvPr id="411" name="Imagem 4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7765" y="2365303"/>
              <a:ext cx="289732" cy="232510"/>
            </a:xfrm>
            <a:prstGeom prst="rect">
              <a:avLst/>
            </a:prstGeom>
          </p:spPr>
        </p:pic>
      </p:grpSp>
      <p:pic>
        <p:nvPicPr>
          <p:cNvPr id="412" name="Imagem 4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13" y="2282329"/>
            <a:ext cx="237510" cy="158418"/>
          </a:xfrm>
          <a:prstGeom prst="rect">
            <a:avLst/>
          </a:prstGeom>
        </p:spPr>
      </p:pic>
      <p:pic>
        <p:nvPicPr>
          <p:cNvPr id="413" name="Imagem 4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00" y="2282329"/>
            <a:ext cx="237510" cy="158418"/>
          </a:xfrm>
          <a:prstGeom prst="rect">
            <a:avLst/>
          </a:prstGeom>
        </p:spPr>
      </p:pic>
      <p:grpSp>
        <p:nvGrpSpPr>
          <p:cNvPr id="417" name="Grupo 416"/>
          <p:cNvGrpSpPr/>
          <p:nvPr/>
        </p:nvGrpSpPr>
        <p:grpSpPr>
          <a:xfrm>
            <a:off x="2308080" y="4868779"/>
            <a:ext cx="424163" cy="307098"/>
            <a:chOff x="6545587" y="1308810"/>
            <a:chExt cx="424163" cy="307098"/>
          </a:xfrm>
        </p:grpSpPr>
        <p:pic>
          <p:nvPicPr>
            <p:cNvPr id="418" name="Imagem 4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5587" y="1308810"/>
              <a:ext cx="289732" cy="232510"/>
            </a:xfrm>
            <a:prstGeom prst="rect">
              <a:avLst/>
            </a:prstGeom>
          </p:spPr>
        </p:pic>
        <p:pic>
          <p:nvPicPr>
            <p:cNvPr id="419" name="Imagem 4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1453733"/>
              <a:ext cx="237510" cy="162175"/>
            </a:xfrm>
            <a:prstGeom prst="rect">
              <a:avLst/>
            </a:prstGeom>
          </p:spPr>
        </p:pic>
      </p:grpSp>
      <p:pic>
        <p:nvPicPr>
          <p:cNvPr id="420" name="Imagem 4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862" y="4906073"/>
            <a:ext cx="289732" cy="232510"/>
          </a:xfrm>
          <a:prstGeom prst="rect">
            <a:avLst/>
          </a:prstGeom>
        </p:spPr>
      </p:pic>
      <p:pic>
        <p:nvPicPr>
          <p:cNvPr id="421" name="Imagem 4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862" y="3670672"/>
            <a:ext cx="289732" cy="232510"/>
          </a:xfrm>
          <a:prstGeom prst="rect">
            <a:avLst/>
          </a:prstGeom>
        </p:spPr>
      </p:pic>
      <p:pic>
        <p:nvPicPr>
          <p:cNvPr id="422" name="Imagem 4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295" y="3670672"/>
            <a:ext cx="289732" cy="232510"/>
          </a:xfrm>
          <a:prstGeom prst="rect">
            <a:avLst/>
          </a:prstGeom>
        </p:spPr>
      </p:pic>
      <p:pic>
        <p:nvPicPr>
          <p:cNvPr id="423" name="Imagem 4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406" y="3670672"/>
            <a:ext cx="289732" cy="232510"/>
          </a:xfrm>
          <a:prstGeom prst="rect">
            <a:avLst/>
          </a:prstGeom>
        </p:spPr>
      </p:pic>
      <p:pic>
        <p:nvPicPr>
          <p:cNvPr id="424" name="Imagem 4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231" y="3670672"/>
            <a:ext cx="289732" cy="232510"/>
          </a:xfrm>
          <a:prstGeom prst="rect">
            <a:avLst/>
          </a:prstGeom>
        </p:spPr>
      </p:pic>
      <p:pic>
        <p:nvPicPr>
          <p:cNvPr id="425" name="Imagem 4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862" y="2950825"/>
            <a:ext cx="289732" cy="232510"/>
          </a:xfrm>
          <a:prstGeom prst="rect">
            <a:avLst/>
          </a:prstGeom>
        </p:spPr>
      </p:pic>
      <p:pic>
        <p:nvPicPr>
          <p:cNvPr id="426" name="Imagem 4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295" y="2950825"/>
            <a:ext cx="289732" cy="232510"/>
          </a:xfrm>
          <a:prstGeom prst="rect">
            <a:avLst/>
          </a:prstGeom>
        </p:spPr>
      </p:pic>
      <p:pic>
        <p:nvPicPr>
          <p:cNvPr id="427" name="Imagem 4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406" y="2950825"/>
            <a:ext cx="289732" cy="232510"/>
          </a:xfrm>
          <a:prstGeom prst="rect">
            <a:avLst/>
          </a:prstGeom>
        </p:spPr>
      </p:pic>
      <p:pic>
        <p:nvPicPr>
          <p:cNvPr id="428" name="Imagem 4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231" y="2950825"/>
            <a:ext cx="289732" cy="232510"/>
          </a:xfrm>
          <a:prstGeom prst="rect">
            <a:avLst/>
          </a:prstGeom>
        </p:spPr>
      </p:pic>
      <p:pic>
        <p:nvPicPr>
          <p:cNvPr id="429" name="Imagem 4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406" y="3319649"/>
            <a:ext cx="289732" cy="232510"/>
          </a:xfrm>
          <a:prstGeom prst="rect">
            <a:avLst/>
          </a:prstGeom>
        </p:spPr>
      </p:pic>
      <p:pic>
        <p:nvPicPr>
          <p:cNvPr id="431" name="Imagem 4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517" y="3271134"/>
            <a:ext cx="289732" cy="232510"/>
          </a:xfrm>
          <a:prstGeom prst="rect">
            <a:avLst/>
          </a:prstGeom>
        </p:spPr>
      </p:pic>
      <p:pic>
        <p:nvPicPr>
          <p:cNvPr id="432" name="Imagem 4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07" y="3379217"/>
            <a:ext cx="333287" cy="249965"/>
          </a:xfrm>
          <a:prstGeom prst="rect">
            <a:avLst/>
          </a:prstGeom>
        </p:spPr>
      </p:pic>
      <p:pic>
        <p:nvPicPr>
          <p:cNvPr id="433" name="Imagem 4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06" y="1568035"/>
            <a:ext cx="237510" cy="162175"/>
          </a:xfrm>
          <a:prstGeom prst="rect">
            <a:avLst/>
          </a:prstGeom>
        </p:spPr>
      </p:pic>
      <p:pic>
        <p:nvPicPr>
          <p:cNvPr id="434" name="Imagem 4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862" y="1532867"/>
            <a:ext cx="289732" cy="232510"/>
          </a:xfrm>
          <a:prstGeom prst="rect">
            <a:avLst/>
          </a:prstGeom>
        </p:spPr>
      </p:pic>
      <p:pic>
        <p:nvPicPr>
          <p:cNvPr id="435" name="Imagem 4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406" y="1532867"/>
            <a:ext cx="289732" cy="232510"/>
          </a:xfrm>
          <a:prstGeom prst="rect">
            <a:avLst/>
          </a:prstGeom>
        </p:spPr>
      </p:pic>
      <p:pic>
        <p:nvPicPr>
          <p:cNvPr id="436" name="Imagem 4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862" y="1883621"/>
            <a:ext cx="289732" cy="232510"/>
          </a:xfrm>
          <a:prstGeom prst="rect">
            <a:avLst/>
          </a:prstGeom>
        </p:spPr>
      </p:pic>
      <p:pic>
        <p:nvPicPr>
          <p:cNvPr id="437" name="Imagem 4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406" y="1883621"/>
            <a:ext cx="289732" cy="232510"/>
          </a:xfrm>
          <a:prstGeom prst="rect">
            <a:avLst/>
          </a:prstGeom>
        </p:spPr>
      </p:pic>
      <p:pic>
        <p:nvPicPr>
          <p:cNvPr id="439" name="Imagem 4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406" y="2587448"/>
            <a:ext cx="289732" cy="23251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6099824" y="1532941"/>
            <a:ext cx="335919" cy="254458"/>
            <a:chOff x="6099824" y="1324763"/>
            <a:chExt cx="335919" cy="254458"/>
          </a:xfrm>
        </p:grpSpPr>
        <p:pic>
          <p:nvPicPr>
            <p:cNvPr id="462" name="Imagem 4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824" y="1324763"/>
              <a:ext cx="237510" cy="158418"/>
            </a:xfrm>
            <a:prstGeom prst="rect">
              <a:avLst/>
            </a:prstGeom>
          </p:spPr>
        </p:pic>
        <p:pic>
          <p:nvPicPr>
            <p:cNvPr id="463" name="Imagem 4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233" y="1417046"/>
              <a:ext cx="237510" cy="162175"/>
            </a:xfrm>
            <a:prstGeom prst="rect">
              <a:avLst/>
            </a:prstGeom>
          </p:spPr>
        </p:pic>
      </p:grpSp>
      <p:grpSp>
        <p:nvGrpSpPr>
          <p:cNvPr id="464" name="Grupo 463"/>
          <p:cNvGrpSpPr/>
          <p:nvPr/>
        </p:nvGrpSpPr>
        <p:grpSpPr>
          <a:xfrm>
            <a:off x="3417050" y="3244396"/>
            <a:ext cx="668094" cy="383017"/>
            <a:chOff x="3289252" y="3070348"/>
            <a:chExt cx="668094" cy="383017"/>
          </a:xfrm>
        </p:grpSpPr>
        <p:sp>
          <p:nvSpPr>
            <p:cNvPr id="465" name="CaixaDeTexto 464"/>
            <p:cNvSpPr txBox="1"/>
            <p:nvPr/>
          </p:nvSpPr>
          <p:spPr>
            <a:xfrm>
              <a:off x="3289252" y="3253310"/>
              <a:ext cx="42672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00" b="1" dirty="0" smtClean="0"/>
                <a:t>UFCE</a:t>
              </a:r>
              <a:endParaRPr lang="pt-BR" sz="700" b="1" dirty="0"/>
            </a:p>
          </p:txBody>
        </p:sp>
        <p:pic>
          <p:nvPicPr>
            <p:cNvPr id="466" name="Imagem 465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6846" y="3130527"/>
              <a:ext cx="275273" cy="275273"/>
            </a:xfrm>
            <a:prstGeom prst="rect">
              <a:avLst/>
            </a:prstGeom>
          </p:spPr>
        </p:pic>
        <p:pic>
          <p:nvPicPr>
            <p:cNvPr id="467" name="Imagem 4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5808" y="3070348"/>
              <a:ext cx="289732" cy="232510"/>
            </a:xfrm>
            <a:prstGeom prst="rect">
              <a:avLst/>
            </a:prstGeom>
          </p:spPr>
        </p:pic>
        <p:pic>
          <p:nvPicPr>
            <p:cNvPr id="468" name="Imagem 4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9836" y="3072089"/>
              <a:ext cx="237510" cy="162175"/>
            </a:xfrm>
            <a:prstGeom prst="rect">
              <a:avLst/>
            </a:prstGeom>
          </p:spPr>
        </p:pic>
      </p:grpSp>
      <p:grpSp>
        <p:nvGrpSpPr>
          <p:cNvPr id="490" name="Grupo 489"/>
          <p:cNvGrpSpPr/>
          <p:nvPr/>
        </p:nvGrpSpPr>
        <p:grpSpPr>
          <a:xfrm>
            <a:off x="3539016" y="1495573"/>
            <a:ext cx="424163" cy="307098"/>
            <a:chOff x="6545587" y="1308810"/>
            <a:chExt cx="424163" cy="307098"/>
          </a:xfrm>
        </p:grpSpPr>
        <p:pic>
          <p:nvPicPr>
            <p:cNvPr id="491" name="Imagem 49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5587" y="1308810"/>
              <a:ext cx="289732" cy="232510"/>
            </a:xfrm>
            <a:prstGeom prst="rect">
              <a:avLst/>
            </a:prstGeom>
          </p:spPr>
        </p:pic>
        <p:pic>
          <p:nvPicPr>
            <p:cNvPr id="492" name="Imagem 4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1453733"/>
              <a:ext cx="237510" cy="162175"/>
            </a:xfrm>
            <a:prstGeom prst="rect">
              <a:avLst/>
            </a:prstGeom>
          </p:spPr>
        </p:pic>
      </p:grpSp>
      <p:grpSp>
        <p:nvGrpSpPr>
          <p:cNvPr id="14" name="Grupo 13"/>
          <p:cNvGrpSpPr/>
          <p:nvPr/>
        </p:nvGrpSpPr>
        <p:grpSpPr>
          <a:xfrm>
            <a:off x="323528" y="5721188"/>
            <a:ext cx="750119" cy="246221"/>
            <a:chOff x="107504" y="5829332"/>
            <a:chExt cx="750119" cy="246221"/>
          </a:xfrm>
        </p:grpSpPr>
        <p:pic>
          <p:nvPicPr>
            <p:cNvPr id="494" name="Imagem 49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504" y="5836187"/>
              <a:ext cx="289732" cy="232510"/>
            </a:xfrm>
            <a:prstGeom prst="rect">
              <a:avLst/>
            </a:prstGeom>
          </p:spPr>
        </p:pic>
        <p:sp>
          <p:nvSpPr>
            <p:cNvPr id="496" name="CaixaDeTexto 495"/>
            <p:cNvSpPr txBox="1"/>
            <p:nvPr/>
          </p:nvSpPr>
          <p:spPr>
            <a:xfrm>
              <a:off x="374799" y="5829332"/>
              <a:ext cx="4828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INPE</a:t>
              </a:r>
              <a:endParaRPr lang="pt-BR" sz="100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441799" y="5721188"/>
            <a:ext cx="1168888" cy="246221"/>
            <a:chOff x="2483768" y="5829332"/>
            <a:chExt cx="1168888" cy="246221"/>
          </a:xfrm>
        </p:grpSpPr>
        <p:pic>
          <p:nvPicPr>
            <p:cNvPr id="493" name="Imagem 4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5873233"/>
              <a:ext cx="237510" cy="158418"/>
            </a:xfrm>
            <a:prstGeom prst="rect">
              <a:avLst/>
            </a:prstGeom>
          </p:spPr>
        </p:pic>
        <p:sp>
          <p:nvSpPr>
            <p:cNvPr id="498" name="CaixaDeTexto 497"/>
            <p:cNvSpPr txBox="1"/>
            <p:nvPr/>
          </p:nvSpPr>
          <p:spPr>
            <a:xfrm>
              <a:off x="2687327" y="5829332"/>
              <a:ext cx="9653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CAST / China</a:t>
              </a:r>
              <a:endParaRPr lang="pt-BR" sz="1000" dirty="0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809951" y="5721188"/>
            <a:ext cx="1461646" cy="246221"/>
            <a:chOff x="3851920" y="5829332"/>
            <a:chExt cx="1461646" cy="246221"/>
          </a:xfrm>
        </p:grpSpPr>
        <p:pic>
          <p:nvPicPr>
            <p:cNvPr id="495" name="Imagem 4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5871355"/>
              <a:ext cx="237510" cy="162175"/>
            </a:xfrm>
            <a:prstGeom prst="rect">
              <a:avLst/>
            </a:prstGeom>
          </p:spPr>
        </p:pic>
        <p:sp>
          <p:nvSpPr>
            <p:cNvPr id="499" name="CaixaDeTexto 498"/>
            <p:cNvSpPr txBox="1"/>
            <p:nvPr/>
          </p:nvSpPr>
          <p:spPr>
            <a:xfrm>
              <a:off x="4070918" y="5829332"/>
              <a:ext cx="12426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Industria Brasileira</a:t>
              </a:r>
              <a:endParaRPr lang="pt-BR" sz="1000" dirty="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5466135" y="5567299"/>
            <a:ext cx="1802164" cy="553998"/>
            <a:chOff x="5508104" y="5675443"/>
            <a:chExt cx="1802164" cy="553998"/>
          </a:xfrm>
        </p:grpSpPr>
        <p:grpSp>
          <p:nvGrpSpPr>
            <p:cNvPr id="500" name="Grupo 499"/>
            <p:cNvGrpSpPr/>
            <p:nvPr/>
          </p:nvGrpSpPr>
          <p:grpSpPr>
            <a:xfrm>
              <a:off x="5508104" y="5755395"/>
              <a:ext cx="574520" cy="394094"/>
              <a:chOff x="1524978" y="3067377"/>
              <a:chExt cx="574520" cy="394094"/>
            </a:xfrm>
          </p:grpSpPr>
          <p:pic>
            <p:nvPicPr>
              <p:cNvPr id="501" name="Imagem 50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4978" y="3067377"/>
                <a:ext cx="289732" cy="232510"/>
              </a:xfrm>
              <a:prstGeom prst="rect">
                <a:avLst/>
              </a:prstGeom>
            </p:spPr>
          </p:pic>
          <p:pic>
            <p:nvPicPr>
              <p:cNvPr id="502" name="Imagem 50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6211" y="3211506"/>
                <a:ext cx="333287" cy="249965"/>
              </a:xfrm>
              <a:prstGeom prst="rect">
                <a:avLst/>
              </a:prstGeom>
            </p:spPr>
          </p:pic>
        </p:grpSp>
        <p:sp>
          <p:nvSpPr>
            <p:cNvPr id="503" name="CaixaDeTexto 502"/>
            <p:cNvSpPr txBox="1"/>
            <p:nvPr/>
          </p:nvSpPr>
          <p:spPr>
            <a:xfrm>
              <a:off x="6039069" y="5675443"/>
              <a:ext cx="12711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Experimentos</a:t>
              </a:r>
            </a:p>
            <a:p>
              <a:r>
                <a:rPr lang="pt-BR" sz="1000" dirty="0" smtClean="0"/>
                <a:t>Células solares e rodas de reação</a:t>
              </a:r>
              <a:endParaRPr lang="pt-BR" sz="1000" dirty="0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7266335" y="5567299"/>
            <a:ext cx="1766940" cy="553998"/>
            <a:chOff x="7308304" y="5675443"/>
            <a:chExt cx="1766940" cy="553998"/>
          </a:xfrm>
        </p:grpSpPr>
        <p:sp>
          <p:nvSpPr>
            <p:cNvPr id="504" name="CaixaDeTexto 503"/>
            <p:cNvSpPr txBox="1"/>
            <p:nvPr/>
          </p:nvSpPr>
          <p:spPr>
            <a:xfrm>
              <a:off x="7618561" y="5675443"/>
              <a:ext cx="14566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Experimentos</a:t>
              </a:r>
            </a:p>
            <a:p>
              <a:r>
                <a:rPr lang="pt-BR" sz="1000" dirty="0" smtClean="0"/>
                <a:t>PLASMEX. MAGNEX, OCRAS e PHOTO</a:t>
              </a:r>
              <a:endParaRPr lang="pt-BR" sz="1000" dirty="0"/>
            </a:p>
          </p:txBody>
        </p:sp>
        <p:grpSp>
          <p:nvGrpSpPr>
            <p:cNvPr id="505" name="Grupo 504"/>
            <p:cNvGrpSpPr/>
            <p:nvPr/>
          </p:nvGrpSpPr>
          <p:grpSpPr>
            <a:xfrm>
              <a:off x="7308304" y="5760934"/>
              <a:ext cx="426720" cy="383017"/>
              <a:chOff x="10875533" y="4948201"/>
              <a:chExt cx="426720" cy="383017"/>
            </a:xfrm>
          </p:grpSpPr>
          <p:sp>
            <p:nvSpPr>
              <p:cNvPr id="506" name="CaixaDeTexto 505"/>
              <p:cNvSpPr txBox="1"/>
              <p:nvPr/>
            </p:nvSpPr>
            <p:spPr>
              <a:xfrm>
                <a:off x="10875533" y="5131163"/>
                <a:ext cx="42672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700" b="1" dirty="0" smtClean="0"/>
                  <a:t>UFCE</a:t>
                </a:r>
                <a:endParaRPr lang="pt-BR" sz="700" b="1" dirty="0"/>
              </a:p>
            </p:txBody>
          </p:sp>
          <p:pic>
            <p:nvPicPr>
              <p:cNvPr id="507" name="Imagem 50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62089" y="4948201"/>
                <a:ext cx="289732" cy="232510"/>
              </a:xfrm>
              <a:prstGeom prst="rect">
                <a:avLst/>
              </a:prstGeom>
            </p:spPr>
          </p:pic>
        </p:grpSp>
      </p:grpSp>
      <p:grpSp>
        <p:nvGrpSpPr>
          <p:cNvPr id="13" name="Grupo 12"/>
          <p:cNvGrpSpPr/>
          <p:nvPr/>
        </p:nvGrpSpPr>
        <p:grpSpPr>
          <a:xfrm>
            <a:off x="1211033" y="5644243"/>
            <a:ext cx="1067822" cy="400110"/>
            <a:chOff x="1253002" y="5752387"/>
            <a:chExt cx="1067822" cy="400110"/>
          </a:xfrm>
        </p:grpSpPr>
        <p:sp>
          <p:nvSpPr>
            <p:cNvPr id="497" name="CaixaDeTexto 496"/>
            <p:cNvSpPr txBox="1"/>
            <p:nvPr/>
          </p:nvSpPr>
          <p:spPr>
            <a:xfrm>
              <a:off x="1462897" y="5752387"/>
              <a:ext cx="8579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Importação </a:t>
              </a:r>
            </a:p>
            <a:p>
              <a:r>
                <a:rPr lang="pt-BR" sz="1000" dirty="0" smtClean="0"/>
                <a:t>do Exterior</a:t>
              </a:r>
              <a:endParaRPr lang="pt-BR" sz="1000" dirty="0"/>
            </a:p>
          </p:txBody>
        </p:sp>
        <p:pic>
          <p:nvPicPr>
            <p:cNvPr id="508" name="Imagem 50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53002" y="5817693"/>
              <a:ext cx="269498" cy="269498"/>
            </a:xfrm>
            <a:prstGeom prst="rect">
              <a:avLst/>
            </a:prstGeom>
          </p:spPr>
        </p:pic>
      </p:grpSp>
      <p:pic>
        <p:nvPicPr>
          <p:cNvPr id="509" name="Imagem 50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7699" y="3288767"/>
            <a:ext cx="269498" cy="269498"/>
          </a:xfrm>
          <a:prstGeom prst="rect">
            <a:avLst/>
          </a:prstGeom>
        </p:spPr>
      </p:pic>
      <p:pic>
        <p:nvPicPr>
          <p:cNvPr id="510" name="Imagem 50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0566" y="3292437"/>
            <a:ext cx="269498" cy="269498"/>
          </a:xfrm>
          <a:prstGeom prst="rect">
            <a:avLst/>
          </a:prstGeom>
        </p:spPr>
      </p:pic>
      <p:sp>
        <p:nvSpPr>
          <p:cNvPr id="511" name="Retângulo 510"/>
          <p:cNvSpPr/>
          <p:nvPr/>
        </p:nvSpPr>
        <p:spPr>
          <a:xfrm>
            <a:off x="8119403" y="6495147"/>
            <a:ext cx="8787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/>
              <a:t>Fonte: INPE</a:t>
            </a:r>
            <a:endParaRPr lang="en-US" sz="1000" i="1" dirty="0"/>
          </a:p>
        </p:txBody>
      </p:sp>
      <p:grpSp>
        <p:nvGrpSpPr>
          <p:cNvPr id="11" name="Grupo 10"/>
          <p:cNvGrpSpPr/>
          <p:nvPr/>
        </p:nvGrpSpPr>
        <p:grpSpPr>
          <a:xfrm>
            <a:off x="2263962" y="3278178"/>
            <a:ext cx="461729" cy="302788"/>
            <a:chOff x="2263962" y="3097130"/>
            <a:chExt cx="461729" cy="302788"/>
          </a:xfrm>
        </p:grpSpPr>
        <p:pic>
          <p:nvPicPr>
            <p:cNvPr id="564" name="Imagem 56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56193" y="3130420"/>
              <a:ext cx="269498" cy="269498"/>
            </a:xfrm>
            <a:prstGeom prst="rect">
              <a:avLst/>
            </a:prstGeom>
          </p:spPr>
        </p:pic>
        <p:pic>
          <p:nvPicPr>
            <p:cNvPr id="523" name="Imagem 5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3962" y="3097130"/>
              <a:ext cx="289732" cy="232510"/>
            </a:xfrm>
            <a:prstGeom prst="rect">
              <a:avLst/>
            </a:prstGeom>
          </p:spPr>
        </p:pic>
      </p:grpSp>
      <p:grpSp>
        <p:nvGrpSpPr>
          <p:cNvPr id="7" name="Grupo 6"/>
          <p:cNvGrpSpPr/>
          <p:nvPr/>
        </p:nvGrpSpPr>
        <p:grpSpPr>
          <a:xfrm>
            <a:off x="6031197" y="4164357"/>
            <a:ext cx="460210" cy="302580"/>
            <a:chOff x="4070918" y="5695107"/>
            <a:chExt cx="460210" cy="302580"/>
          </a:xfrm>
        </p:grpSpPr>
        <p:pic>
          <p:nvPicPr>
            <p:cNvPr id="528" name="Imagem 52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0918" y="5728189"/>
              <a:ext cx="269498" cy="269498"/>
            </a:xfrm>
            <a:prstGeom prst="rect">
              <a:avLst/>
            </a:prstGeom>
          </p:spPr>
        </p:pic>
        <p:pic>
          <p:nvPicPr>
            <p:cNvPr id="525" name="Imagem 5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209" y="5695107"/>
              <a:ext cx="237510" cy="158418"/>
            </a:xfrm>
            <a:prstGeom prst="rect">
              <a:avLst/>
            </a:prstGeom>
          </p:spPr>
        </p:pic>
        <p:pic>
          <p:nvPicPr>
            <p:cNvPr id="526" name="Imagem 5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618" y="5790371"/>
              <a:ext cx="237510" cy="162175"/>
            </a:xfrm>
            <a:prstGeom prst="rect">
              <a:avLst/>
            </a:prstGeom>
          </p:spPr>
        </p:pic>
      </p:grpSp>
      <p:grpSp>
        <p:nvGrpSpPr>
          <p:cNvPr id="533" name="Grupo 532"/>
          <p:cNvGrpSpPr/>
          <p:nvPr/>
        </p:nvGrpSpPr>
        <p:grpSpPr>
          <a:xfrm>
            <a:off x="5392642" y="4164617"/>
            <a:ext cx="460210" cy="302580"/>
            <a:chOff x="4070918" y="5695107"/>
            <a:chExt cx="460210" cy="302580"/>
          </a:xfrm>
        </p:grpSpPr>
        <p:pic>
          <p:nvPicPr>
            <p:cNvPr id="534" name="Imagem 53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0918" y="5728189"/>
              <a:ext cx="269498" cy="269498"/>
            </a:xfrm>
            <a:prstGeom prst="rect">
              <a:avLst/>
            </a:prstGeom>
          </p:spPr>
        </p:pic>
        <p:pic>
          <p:nvPicPr>
            <p:cNvPr id="535" name="Imagem 5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209" y="5695107"/>
              <a:ext cx="237510" cy="158418"/>
            </a:xfrm>
            <a:prstGeom prst="rect">
              <a:avLst/>
            </a:prstGeom>
          </p:spPr>
        </p:pic>
        <p:pic>
          <p:nvPicPr>
            <p:cNvPr id="536" name="Imagem 5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618" y="5790371"/>
              <a:ext cx="237510" cy="162175"/>
            </a:xfrm>
            <a:prstGeom prst="rect">
              <a:avLst/>
            </a:prstGeom>
          </p:spPr>
        </p:pic>
      </p:grpSp>
      <p:grpSp>
        <p:nvGrpSpPr>
          <p:cNvPr id="537" name="Grupo 536"/>
          <p:cNvGrpSpPr/>
          <p:nvPr/>
        </p:nvGrpSpPr>
        <p:grpSpPr>
          <a:xfrm>
            <a:off x="4799006" y="4161613"/>
            <a:ext cx="460210" cy="302580"/>
            <a:chOff x="4070918" y="5695107"/>
            <a:chExt cx="460210" cy="302580"/>
          </a:xfrm>
        </p:grpSpPr>
        <p:pic>
          <p:nvPicPr>
            <p:cNvPr id="538" name="Imagem 53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0918" y="5728189"/>
              <a:ext cx="269498" cy="269498"/>
            </a:xfrm>
            <a:prstGeom prst="rect">
              <a:avLst/>
            </a:prstGeom>
          </p:spPr>
        </p:pic>
        <p:pic>
          <p:nvPicPr>
            <p:cNvPr id="539" name="Imagem 5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209" y="5695107"/>
              <a:ext cx="237510" cy="158418"/>
            </a:xfrm>
            <a:prstGeom prst="rect">
              <a:avLst/>
            </a:prstGeom>
          </p:spPr>
        </p:pic>
        <p:pic>
          <p:nvPicPr>
            <p:cNvPr id="540" name="Imagem 5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618" y="5790371"/>
              <a:ext cx="237510" cy="162175"/>
            </a:xfrm>
            <a:prstGeom prst="rect">
              <a:avLst/>
            </a:prstGeom>
          </p:spPr>
        </p:pic>
      </p:grpSp>
      <p:grpSp>
        <p:nvGrpSpPr>
          <p:cNvPr id="541" name="Grupo 540"/>
          <p:cNvGrpSpPr/>
          <p:nvPr/>
        </p:nvGrpSpPr>
        <p:grpSpPr>
          <a:xfrm>
            <a:off x="4160451" y="4161873"/>
            <a:ext cx="460210" cy="302580"/>
            <a:chOff x="4070918" y="5695107"/>
            <a:chExt cx="460210" cy="302580"/>
          </a:xfrm>
        </p:grpSpPr>
        <p:pic>
          <p:nvPicPr>
            <p:cNvPr id="542" name="Imagem 54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0918" y="5728189"/>
              <a:ext cx="269498" cy="269498"/>
            </a:xfrm>
            <a:prstGeom prst="rect">
              <a:avLst/>
            </a:prstGeom>
          </p:spPr>
        </p:pic>
        <p:pic>
          <p:nvPicPr>
            <p:cNvPr id="543" name="Imagem 5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209" y="5695107"/>
              <a:ext cx="237510" cy="158418"/>
            </a:xfrm>
            <a:prstGeom prst="rect">
              <a:avLst/>
            </a:prstGeom>
          </p:spPr>
        </p:pic>
        <p:pic>
          <p:nvPicPr>
            <p:cNvPr id="544" name="Imagem 5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618" y="5790371"/>
              <a:ext cx="237510" cy="162175"/>
            </a:xfrm>
            <a:prstGeom prst="rect">
              <a:avLst/>
            </a:prstGeom>
          </p:spPr>
        </p:pic>
      </p:grpSp>
      <p:grpSp>
        <p:nvGrpSpPr>
          <p:cNvPr id="545" name="Grupo 544"/>
          <p:cNvGrpSpPr/>
          <p:nvPr/>
        </p:nvGrpSpPr>
        <p:grpSpPr>
          <a:xfrm>
            <a:off x="5415226" y="1844246"/>
            <a:ext cx="443926" cy="318111"/>
            <a:chOff x="5423571" y="2365303"/>
            <a:chExt cx="443926" cy="318111"/>
          </a:xfrm>
        </p:grpSpPr>
        <p:pic>
          <p:nvPicPr>
            <p:cNvPr id="546" name="Imagem 5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3571" y="2508239"/>
              <a:ext cx="262633" cy="175175"/>
            </a:xfrm>
            <a:prstGeom prst="rect">
              <a:avLst/>
            </a:prstGeom>
          </p:spPr>
        </p:pic>
        <p:pic>
          <p:nvPicPr>
            <p:cNvPr id="547" name="Imagem 5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7765" y="2365303"/>
              <a:ext cx="289732" cy="232510"/>
            </a:xfrm>
            <a:prstGeom prst="rect">
              <a:avLst/>
            </a:prstGeom>
          </p:spPr>
        </p:pic>
      </p:grpSp>
      <p:grpSp>
        <p:nvGrpSpPr>
          <p:cNvPr id="548" name="Grupo 547"/>
          <p:cNvGrpSpPr/>
          <p:nvPr/>
        </p:nvGrpSpPr>
        <p:grpSpPr>
          <a:xfrm>
            <a:off x="5422317" y="1469346"/>
            <a:ext cx="443926" cy="318111"/>
            <a:chOff x="5423571" y="2365303"/>
            <a:chExt cx="443926" cy="318111"/>
          </a:xfrm>
        </p:grpSpPr>
        <p:pic>
          <p:nvPicPr>
            <p:cNvPr id="549" name="Imagem 5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3571" y="2508239"/>
              <a:ext cx="262633" cy="175175"/>
            </a:xfrm>
            <a:prstGeom prst="rect">
              <a:avLst/>
            </a:prstGeom>
          </p:spPr>
        </p:pic>
        <p:pic>
          <p:nvPicPr>
            <p:cNvPr id="550" name="Imagem 5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7765" y="2365303"/>
              <a:ext cx="289732" cy="232510"/>
            </a:xfrm>
            <a:prstGeom prst="rect">
              <a:avLst/>
            </a:prstGeom>
          </p:spPr>
        </p:pic>
      </p:grpSp>
      <p:grpSp>
        <p:nvGrpSpPr>
          <p:cNvPr id="551" name="Grupo 550"/>
          <p:cNvGrpSpPr/>
          <p:nvPr/>
        </p:nvGrpSpPr>
        <p:grpSpPr>
          <a:xfrm>
            <a:off x="4173116" y="1488502"/>
            <a:ext cx="443926" cy="318111"/>
            <a:chOff x="5423571" y="2365303"/>
            <a:chExt cx="443926" cy="318111"/>
          </a:xfrm>
        </p:grpSpPr>
        <p:pic>
          <p:nvPicPr>
            <p:cNvPr id="552" name="Imagem 5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3571" y="2508239"/>
              <a:ext cx="262633" cy="175175"/>
            </a:xfrm>
            <a:prstGeom prst="rect">
              <a:avLst/>
            </a:prstGeom>
          </p:spPr>
        </p:pic>
        <p:pic>
          <p:nvPicPr>
            <p:cNvPr id="553" name="Imagem 5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7765" y="2365303"/>
              <a:ext cx="289732" cy="232510"/>
            </a:xfrm>
            <a:prstGeom prst="rect">
              <a:avLst/>
            </a:prstGeom>
          </p:spPr>
        </p:pic>
      </p:grpSp>
      <p:grpSp>
        <p:nvGrpSpPr>
          <p:cNvPr id="554" name="Grupo 553"/>
          <p:cNvGrpSpPr/>
          <p:nvPr/>
        </p:nvGrpSpPr>
        <p:grpSpPr>
          <a:xfrm>
            <a:off x="4198520" y="1837768"/>
            <a:ext cx="443926" cy="318111"/>
            <a:chOff x="5423571" y="2365303"/>
            <a:chExt cx="443926" cy="318111"/>
          </a:xfrm>
        </p:grpSpPr>
        <p:pic>
          <p:nvPicPr>
            <p:cNvPr id="555" name="Imagem 5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3571" y="2508239"/>
              <a:ext cx="262633" cy="175175"/>
            </a:xfrm>
            <a:prstGeom prst="rect">
              <a:avLst/>
            </a:prstGeom>
          </p:spPr>
        </p:pic>
        <p:pic>
          <p:nvPicPr>
            <p:cNvPr id="556" name="Imagem 5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7765" y="2365303"/>
              <a:ext cx="289732" cy="232510"/>
            </a:xfrm>
            <a:prstGeom prst="rect">
              <a:avLst/>
            </a:prstGeom>
          </p:spPr>
        </p:pic>
      </p:grpSp>
      <p:grpSp>
        <p:nvGrpSpPr>
          <p:cNvPr id="9" name="Grupo 8"/>
          <p:cNvGrpSpPr/>
          <p:nvPr/>
        </p:nvGrpSpPr>
        <p:grpSpPr>
          <a:xfrm>
            <a:off x="6060846" y="1869184"/>
            <a:ext cx="384386" cy="283681"/>
            <a:chOff x="6020117" y="1686535"/>
            <a:chExt cx="384386" cy="283681"/>
          </a:xfrm>
        </p:grpSpPr>
        <p:pic>
          <p:nvPicPr>
            <p:cNvPr id="557" name="Imagem 556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20117" y="1700718"/>
              <a:ext cx="269498" cy="269498"/>
            </a:xfrm>
            <a:prstGeom prst="rect">
              <a:avLst/>
            </a:prstGeom>
          </p:spPr>
        </p:pic>
        <p:pic>
          <p:nvPicPr>
            <p:cNvPr id="489" name="Imagem 4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6993" y="1686535"/>
              <a:ext cx="237510" cy="162175"/>
            </a:xfrm>
            <a:prstGeom prst="rect">
              <a:avLst/>
            </a:prstGeom>
          </p:spPr>
        </p:pic>
      </p:grpSp>
      <p:grpSp>
        <p:nvGrpSpPr>
          <p:cNvPr id="558" name="Grupo 557"/>
          <p:cNvGrpSpPr/>
          <p:nvPr/>
        </p:nvGrpSpPr>
        <p:grpSpPr>
          <a:xfrm>
            <a:off x="4864921" y="1534790"/>
            <a:ext cx="335919" cy="254458"/>
            <a:chOff x="6099824" y="1324763"/>
            <a:chExt cx="335919" cy="254458"/>
          </a:xfrm>
        </p:grpSpPr>
        <p:pic>
          <p:nvPicPr>
            <p:cNvPr id="559" name="Imagem 5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824" y="1324763"/>
              <a:ext cx="237510" cy="158418"/>
            </a:xfrm>
            <a:prstGeom prst="rect">
              <a:avLst/>
            </a:prstGeom>
          </p:spPr>
        </p:pic>
        <p:pic>
          <p:nvPicPr>
            <p:cNvPr id="560" name="Imagem 5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233" y="1417046"/>
              <a:ext cx="237510" cy="162175"/>
            </a:xfrm>
            <a:prstGeom prst="rect">
              <a:avLst/>
            </a:prstGeom>
          </p:spPr>
        </p:pic>
      </p:grpSp>
      <p:grpSp>
        <p:nvGrpSpPr>
          <p:cNvPr id="561" name="Grupo 560"/>
          <p:cNvGrpSpPr/>
          <p:nvPr/>
        </p:nvGrpSpPr>
        <p:grpSpPr>
          <a:xfrm>
            <a:off x="4811546" y="1878564"/>
            <a:ext cx="384386" cy="283681"/>
            <a:chOff x="6020117" y="1686535"/>
            <a:chExt cx="384386" cy="283681"/>
          </a:xfrm>
        </p:grpSpPr>
        <p:pic>
          <p:nvPicPr>
            <p:cNvPr id="562" name="Imagem 56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20117" y="1700718"/>
              <a:ext cx="269498" cy="269498"/>
            </a:xfrm>
            <a:prstGeom prst="rect">
              <a:avLst/>
            </a:prstGeom>
          </p:spPr>
        </p:pic>
        <p:pic>
          <p:nvPicPr>
            <p:cNvPr id="563" name="Imagem 5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6993" y="1686535"/>
              <a:ext cx="237510" cy="162175"/>
            </a:xfrm>
            <a:prstGeom prst="rect">
              <a:avLst/>
            </a:prstGeom>
          </p:spPr>
        </p:pic>
      </p:grpSp>
      <p:grpSp>
        <p:nvGrpSpPr>
          <p:cNvPr id="565" name="Grupo 564"/>
          <p:cNvGrpSpPr/>
          <p:nvPr/>
        </p:nvGrpSpPr>
        <p:grpSpPr>
          <a:xfrm>
            <a:off x="2275983" y="2548088"/>
            <a:ext cx="461729" cy="302788"/>
            <a:chOff x="2263962" y="3097130"/>
            <a:chExt cx="461729" cy="302788"/>
          </a:xfrm>
        </p:grpSpPr>
        <p:pic>
          <p:nvPicPr>
            <p:cNvPr id="566" name="Imagem 56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56193" y="3130420"/>
              <a:ext cx="269498" cy="269498"/>
            </a:xfrm>
            <a:prstGeom prst="rect">
              <a:avLst/>
            </a:prstGeom>
          </p:spPr>
        </p:pic>
        <p:pic>
          <p:nvPicPr>
            <p:cNvPr id="567" name="Imagem 5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3962" y="3097130"/>
              <a:ext cx="289732" cy="232510"/>
            </a:xfrm>
            <a:prstGeom prst="rect">
              <a:avLst/>
            </a:prstGeom>
          </p:spPr>
        </p:pic>
      </p:grpSp>
      <p:grpSp>
        <p:nvGrpSpPr>
          <p:cNvPr id="568" name="Grupo 567"/>
          <p:cNvGrpSpPr/>
          <p:nvPr/>
        </p:nvGrpSpPr>
        <p:grpSpPr>
          <a:xfrm>
            <a:off x="3526225" y="1861109"/>
            <a:ext cx="461729" cy="302788"/>
            <a:chOff x="2263962" y="3097130"/>
            <a:chExt cx="461729" cy="302788"/>
          </a:xfrm>
        </p:grpSpPr>
        <p:pic>
          <p:nvPicPr>
            <p:cNvPr id="569" name="Imagem 568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56193" y="3130420"/>
              <a:ext cx="269498" cy="269498"/>
            </a:xfrm>
            <a:prstGeom prst="rect">
              <a:avLst/>
            </a:prstGeom>
          </p:spPr>
        </p:pic>
        <p:pic>
          <p:nvPicPr>
            <p:cNvPr id="570" name="Imagem 56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3962" y="3097130"/>
              <a:ext cx="289732" cy="232510"/>
            </a:xfrm>
            <a:prstGeom prst="rect">
              <a:avLst/>
            </a:prstGeom>
          </p:spPr>
        </p:pic>
      </p:grpSp>
      <p:grpSp>
        <p:nvGrpSpPr>
          <p:cNvPr id="571" name="Grupo 570"/>
          <p:cNvGrpSpPr/>
          <p:nvPr/>
        </p:nvGrpSpPr>
        <p:grpSpPr>
          <a:xfrm>
            <a:off x="2293634" y="1856955"/>
            <a:ext cx="461729" cy="302788"/>
            <a:chOff x="2263962" y="3097130"/>
            <a:chExt cx="461729" cy="302788"/>
          </a:xfrm>
        </p:grpSpPr>
        <p:pic>
          <p:nvPicPr>
            <p:cNvPr id="572" name="Imagem 57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56193" y="3130420"/>
              <a:ext cx="269498" cy="269498"/>
            </a:xfrm>
            <a:prstGeom prst="rect">
              <a:avLst/>
            </a:prstGeom>
          </p:spPr>
        </p:pic>
        <p:pic>
          <p:nvPicPr>
            <p:cNvPr id="573" name="Imagem 5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3962" y="3097130"/>
              <a:ext cx="289732" cy="232510"/>
            </a:xfrm>
            <a:prstGeom prst="rect">
              <a:avLst/>
            </a:prstGeom>
          </p:spPr>
        </p:pic>
      </p:grpSp>
      <p:grpSp>
        <p:nvGrpSpPr>
          <p:cNvPr id="574" name="Grupo 573"/>
          <p:cNvGrpSpPr/>
          <p:nvPr/>
        </p:nvGrpSpPr>
        <p:grpSpPr>
          <a:xfrm>
            <a:off x="3526225" y="2542006"/>
            <a:ext cx="461729" cy="302788"/>
            <a:chOff x="2263962" y="3097130"/>
            <a:chExt cx="461729" cy="302788"/>
          </a:xfrm>
        </p:grpSpPr>
        <p:pic>
          <p:nvPicPr>
            <p:cNvPr id="575" name="Imagem 57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56193" y="3130420"/>
              <a:ext cx="269498" cy="269498"/>
            </a:xfrm>
            <a:prstGeom prst="rect">
              <a:avLst/>
            </a:prstGeom>
          </p:spPr>
        </p:pic>
        <p:pic>
          <p:nvPicPr>
            <p:cNvPr id="576" name="Imagem 5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3962" y="3097130"/>
              <a:ext cx="289732" cy="232510"/>
            </a:xfrm>
            <a:prstGeom prst="rect">
              <a:avLst/>
            </a:prstGeom>
          </p:spPr>
        </p:pic>
      </p:grpSp>
      <p:pic>
        <p:nvPicPr>
          <p:cNvPr id="578" name="Imagem 57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5725" y="2586160"/>
            <a:ext cx="269498" cy="269498"/>
          </a:xfrm>
          <a:prstGeom prst="rect">
            <a:avLst/>
          </a:prstGeom>
        </p:spPr>
      </p:pic>
      <p:grpSp>
        <p:nvGrpSpPr>
          <p:cNvPr id="580" name="Grupo 579"/>
          <p:cNvGrpSpPr/>
          <p:nvPr/>
        </p:nvGrpSpPr>
        <p:grpSpPr>
          <a:xfrm>
            <a:off x="6062891" y="3283821"/>
            <a:ext cx="335919" cy="254458"/>
            <a:chOff x="6099824" y="1324763"/>
            <a:chExt cx="335919" cy="254458"/>
          </a:xfrm>
        </p:grpSpPr>
        <p:pic>
          <p:nvPicPr>
            <p:cNvPr id="581" name="Imagem 58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824" y="1324763"/>
              <a:ext cx="237510" cy="158418"/>
            </a:xfrm>
            <a:prstGeom prst="rect">
              <a:avLst/>
            </a:prstGeom>
          </p:spPr>
        </p:pic>
        <p:pic>
          <p:nvPicPr>
            <p:cNvPr id="582" name="Imagem 5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233" y="1417046"/>
              <a:ext cx="237510" cy="162175"/>
            </a:xfrm>
            <a:prstGeom prst="rect">
              <a:avLst/>
            </a:prstGeom>
          </p:spPr>
        </p:pic>
      </p:grpSp>
      <p:grpSp>
        <p:nvGrpSpPr>
          <p:cNvPr id="583" name="Grupo 582"/>
          <p:cNvGrpSpPr/>
          <p:nvPr/>
        </p:nvGrpSpPr>
        <p:grpSpPr>
          <a:xfrm>
            <a:off x="4811546" y="3292451"/>
            <a:ext cx="335919" cy="254458"/>
            <a:chOff x="6099824" y="1324763"/>
            <a:chExt cx="335919" cy="254458"/>
          </a:xfrm>
        </p:grpSpPr>
        <p:pic>
          <p:nvPicPr>
            <p:cNvPr id="584" name="Imagem 58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824" y="1324763"/>
              <a:ext cx="237510" cy="158418"/>
            </a:xfrm>
            <a:prstGeom prst="rect">
              <a:avLst/>
            </a:prstGeom>
          </p:spPr>
        </p:pic>
        <p:pic>
          <p:nvPicPr>
            <p:cNvPr id="585" name="Imagem 5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233" y="1417046"/>
              <a:ext cx="237510" cy="162175"/>
            </a:xfrm>
            <a:prstGeom prst="rect">
              <a:avLst/>
            </a:prstGeom>
          </p:spPr>
        </p:pic>
      </p:grpSp>
      <p:grpSp>
        <p:nvGrpSpPr>
          <p:cNvPr id="586" name="Grupo 585"/>
          <p:cNvGrpSpPr/>
          <p:nvPr/>
        </p:nvGrpSpPr>
        <p:grpSpPr>
          <a:xfrm>
            <a:off x="7341128" y="3299774"/>
            <a:ext cx="335919" cy="254458"/>
            <a:chOff x="6099824" y="1324763"/>
            <a:chExt cx="335919" cy="254458"/>
          </a:xfrm>
        </p:grpSpPr>
        <p:pic>
          <p:nvPicPr>
            <p:cNvPr id="587" name="Imagem 5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824" y="1324763"/>
              <a:ext cx="237510" cy="158418"/>
            </a:xfrm>
            <a:prstGeom prst="rect">
              <a:avLst/>
            </a:prstGeom>
          </p:spPr>
        </p:pic>
        <p:pic>
          <p:nvPicPr>
            <p:cNvPr id="588" name="Imagem 5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233" y="1417046"/>
              <a:ext cx="237510" cy="162175"/>
            </a:xfrm>
            <a:prstGeom prst="rect">
              <a:avLst/>
            </a:prstGeom>
          </p:spPr>
        </p:pic>
      </p:grpSp>
      <p:sp>
        <p:nvSpPr>
          <p:cNvPr id="208" name="Espaço Reservado para Data 1"/>
          <p:cNvSpPr txBox="1">
            <a:spLocks noGrp="1"/>
          </p:cNvSpPr>
          <p:nvPr/>
        </p:nvSpPr>
        <p:spPr>
          <a:xfrm>
            <a:off x="6974904" y="6669360"/>
            <a:ext cx="21336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fld id="{AF402B9C-0F2D-4BE4-9A4D-2E7C91F828D5}" type="datetime1">
              <a:rPr lang="pt-BR" sz="800">
                <a:solidFill>
                  <a:schemeClr val="bg1">
                    <a:lumMod val="50000"/>
                  </a:schemeClr>
                </a:solidFill>
              </a:rPr>
              <a:pPr algn="r" eaLnBrk="0" hangingPunct="0">
                <a:defRPr/>
              </a:pPr>
              <a:t>05/11/2015</a:t>
            </a:fld>
            <a:endParaRPr lang="pt-BR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11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0" y="5513873"/>
            <a:ext cx="9144000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Programas Espaciais na América Latina</a:t>
            </a:r>
            <a:endParaRPr lang="pt-BR" dirty="0"/>
          </a:p>
        </p:txBody>
      </p:sp>
      <p:sp>
        <p:nvSpPr>
          <p:cNvPr id="2" name="Espaço Reservado para Data 1"/>
          <p:cNvSpPr txBox="1">
            <a:spLocks noGrp="1"/>
          </p:cNvSpPr>
          <p:nvPr/>
        </p:nvSpPr>
        <p:spPr>
          <a:xfrm>
            <a:off x="6974904" y="6669360"/>
            <a:ext cx="21336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fld id="{AF402B9C-0F2D-4BE4-9A4D-2E7C91F828D5}" type="datetime1">
              <a:rPr lang="pt-BR" sz="800">
                <a:solidFill>
                  <a:schemeClr val="bg1">
                    <a:lumMod val="50000"/>
                  </a:schemeClr>
                </a:solidFill>
              </a:rPr>
              <a:pPr algn="r" eaLnBrk="0" hangingPunct="0">
                <a:defRPr/>
              </a:pPr>
              <a:t>05/11/2015</a:t>
            </a:fld>
            <a:endParaRPr lang="pt-BR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200934"/>
              </p:ext>
            </p:extLst>
          </p:nvPr>
        </p:nvGraphicFramePr>
        <p:xfrm>
          <a:off x="107504" y="1082696"/>
          <a:ext cx="8856984" cy="501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086"/>
                <a:gridCol w="846844"/>
                <a:gridCol w="6199890"/>
                <a:gridCol w="1476164"/>
              </a:tblGrid>
              <a:tr h="0">
                <a:tc>
                  <a:txBody>
                    <a:bodyPr/>
                    <a:lstStyle/>
                    <a:p>
                      <a:endParaRPr lang="pt-BR" sz="13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72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300" b="1" noProof="0" dirty="0" smtClean="0">
                          <a:solidFill>
                            <a:schemeClr val="tx1"/>
                          </a:solidFill>
                        </a:rPr>
                        <a:t>País</a:t>
                      </a:r>
                      <a:endParaRPr lang="pt-BR" sz="13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72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300" b="1" noProof="0" dirty="0" smtClean="0">
                          <a:solidFill>
                            <a:schemeClr val="tx1"/>
                          </a:solidFill>
                        </a:rPr>
                        <a:t>Programas Recentes</a:t>
                      </a:r>
                      <a:endParaRPr lang="pt-BR" sz="13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72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300" b="1" noProof="0" dirty="0" smtClean="0">
                          <a:solidFill>
                            <a:schemeClr val="tx1"/>
                          </a:solidFill>
                        </a:rPr>
                        <a:t>Capacidade</a:t>
                      </a:r>
                      <a:endParaRPr lang="pt-BR" sz="13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72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01">
                <a:tc>
                  <a:txBody>
                    <a:bodyPr/>
                    <a:lstStyle/>
                    <a:p>
                      <a:endParaRPr lang="pt-BR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Argentina</a:t>
                      </a:r>
                      <a:endParaRPr lang="pt-BR" sz="12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36000" marB="72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SAC-D – satélite de</a:t>
                      </a:r>
                      <a:r>
                        <a:rPr lang="pt-BR" sz="12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análise climática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ARSAT 1 e 2 – Satélites Geoestacionários de Telecomunicações (3 em construção)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Bugsat</a:t>
                      </a:r>
                      <a:r>
                        <a:rPr lang="pt-BR" sz="12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 – Demonstrador de tecnologia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Constelação </a:t>
                      </a:r>
                      <a:r>
                        <a:rPr lang="pt-BR" sz="120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Latinsat</a:t>
                      </a:r>
                      <a:r>
                        <a:rPr lang="pt-BR" sz="12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(12) – Monitoramento de frotas marítimas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SAO-COM 1 e 2 – Satélites Radar (em construção)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Cubebug</a:t>
                      </a:r>
                      <a:r>
                        <a:rPr lang="pt-BR" sz="12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 e 2 – </a:t>
                      </a:r>
                      <a:r>
                        <a:rPr lang="pt-BR" sz="120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Nanosatélites</a:t>
                      </a:r>
                      <a:r>
                        <a:rPr lang="pt-BR" sz="12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demonstradores de tecnologia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Concluiu instalações de integração e testes </a:t>
                      </a:r>
                    </a:p>
                  </a:txBody>
                  <a:tcPr marL="72000" marR="72000" marT="36000" marB="72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BR" sz="1200" baseline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36000" marB="72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7839">
                <a:tc>
                  <a:txBody>
                    <a:bodyPr/>
                    <a:lstStyle/>
                    <a:p>
                      <a:endParaRPr lang="pt-BR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Bolívia</a:t>
                      </a:r>
                      <a:endParaRPr lang="pt-BR" sz="12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36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Tupac</a:t>
                      </a:r>
                      <a:r>
                        <a:rPr lang="pt-BR" sz="1200" kern="12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pt-BR" sz="120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Katari</a:t>
                      </a:r>
                      <a:r>
                        <a:rPr lang="pt-BR" sz="1200" kern="12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- Satélite Geoestacionário de</a:t>
                      </a:r>
                      <a:r>
                        <a:rPr lang="pt-BR" sz="1200" b="1" kern="12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Comunicações</a:t>
                      </a:r>
                      <a:endParaRPr lang="pt-BR" sz="1200" b="1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Comunicação segura</a:t>
                      </a:r>
                    </a:p>
                  </a:txBody>
                  <a:tcPr marL="72000" marR="72000" marT="36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7839">
                <a:tc>
                  <a:txBody>
                    <a:bodyPr/>
                    <a:lstStyle/>
                    <a:p>
                      <a:endParaRPr lang="pt-BR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72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Brasil</a:t>
                      </a:r>
                      <a:endParaRPr lang="pt-BR" sz="12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36000" marB="72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kern="12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CBERS 4 – Satélite de observação ótica (resolução máxima 5 m)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kern="12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SGDC – Satélite Geoestacionário de </a:t>
                      </a:r>
                      <a:r>
                        <a:rPr lang="pt-BR" sz="1200" b="1" kern="12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Comunica</a:t>
                      </a:r>
                      <a:r>
                        <a:rPr lang="pt-BR" sz="1200" kern="12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ções (lançamento em 2016)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kern="12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SCD 1 e 2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kern="12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BRASILSAT – Foram privatizados (Ativos – B2, B3 e B4 e Inativos A1, A2 e B1)</a:t>
                      </a:r>
                    </a:p>
                  </a:txBody>
                  <a:tcPr marL="72000" marR="72000" marT="36000" marB="72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Comunicação segura</a:t>
                      </a:r>
                    </a:p>
                  </a:txBody>
                  <a:tcPr marL="72000" marR="72000" marT="36000" marB="72000">
                    <a:solidFill>
                      <a:schemeClr val="bg1"/>
                    </a:solidFill>
                  </a:tcPr>
                </a:tc>
              </a:tr>
              <a:tr h="237839">
                <a:tc>
                  <a:txBody>
                    <a:bodyPr/>
                    <a:lstStyle/>
                    <a:p>
                      <a:endParaRPr lang="pt-BR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Chile</a:t>
                      </a:r>
                      <a:endParaRPr lang="pt-BR" sz="12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36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FASAT-C – satélite de observação</a:t>
                      </a:r>
                      <a:r>
                        <a:rPr lang="pt-BR" sz="12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ótica com resolução de </a:t>
                      </a:r>
                      <a:r>
                        <a:rPr lang="pt-BR" sz="1200" b="1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1.45m</a:t>
                      </a:r>
                      <a:endParaRPr lang="pt-BR" sz="12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36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Observação em alta resolução</a:t>
                      </a:r>
                    </a:p>
                  </a:txBody>
                  <a:tcPr marL="72000" marR="72000" marT="36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7839">
                <a:tc>
                  <a:txBody>
                    <a:bodyPr/>
                    <a:lstStyle/>
                    <a:p>
                      <a:endParaRPr lang="pt-BR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72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Colômbia</a:t>
                      </a:r>
                      <a:endParaRPr lang="pt-BR" sz="12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36000" marB="72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NEE-01 </a:t>
                      </a:r>
                      <a:r>
                        <a:rPr kumimoji="0" lang="pt-BR" sz="12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Pegaso</a:t>
                      </a:r>
                      <a:r>
                        <a:rPr kumimoji="0" lang="pt-BR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e NEE-02 </a:t>
                      </a:r>
                      <a:r>
                        <a:rPr kumimoji="0" lang="pt-BR" sz="12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Krysaor</a:t>
                      </a:r>
                      <a:r>
                        <a:rPr kumimoji="0" lang="pt-BR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– </a:t>
                      </a:r>
                      <a:r>
                        <a:rPr kumimoji="0" lang="pt-BR" sz="12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Nanosats</a:t>
                      </a:r>
                      <a:r>
                        <a:rPr kumimoji="0" lang="pt-BR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demonstradores de tecnologia</a:t>
                      </a:r>
                      <a:endParaRPr kumimoji="0" lang="pt-B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72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72000">
                    <a:solidFill>
                      <a:schemeClr val="bg1"/>
                    </a:solidFill>
                  </a:tcPr>
                </a:tc>
              </a:tr>
              <a:tr h="237839">
                <a:tc>
                  <a:txBody>
                    <a:bodyPr/>
                    <a:lstStyle/>
                    <a:p>
                      <a:endParaRPr lang="pt-BR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Peru</a:t>
                      </a:r>
                      <a:endParaRPr lang="pt-BR" sz="12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36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Adquiriu satélite de observação ótica com</a:t>
                      </a:r>
                      <a:r>
                        <a:rPr lang="pt-BR" sz="12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pt-BR" sz="12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resolução de </a:t>
                      </a:r>
                      <a:r>
                        <a:rPr lang="pt-BR" sz="1200" b="1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70 cm </a:t>
                      </a:r>
                      <a:r>
                        <a:rPr lang="pt-BR" sz="12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pt-BR" sz="12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lançamento em 2016)</a:t>
                      </a:r>
                      <a:endParaRPr lang="pt-BR" sz="12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36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Observação em alta resolução</a:t>
                      </a:r>
                    </a:p>
                  </a:txBody>
                  <a:tcPr marL="72000" marR="72000" marT="36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7839">
                <a:tc>
                  <a:txBody>
                    <a:bodyPr/>
                    <a:lstStyle/>
                    <a:p>
                      <a:endParaRPr lang="pt-BR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72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Uruguai</a:t>
                      </a:r>
                      <a:endParaRPr lang="pt-BR" sz="12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36000" marB="72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20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Antelsat</a:t>
                      </a:r>
                      <a:r>
                        <a:rPr lang="pt-BR" sz="1200" kern="12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– demonstrador acadêmico</a:t>
                      </a:r>
                      <a:endParaRPr lang="pt-BR" sz="12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72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pt-BR" sz="1200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72000">
                    <a:solidFill>
                      <a:schemeClr val="bg1"/>
                    </a:solidFill>
                  </a:tcPr>
                </a:tc>
              </a:tr>
              <a:tr h="237839">
                <a:tc>
                  <a:txBody>
                    <a:bodyPr/>
                    <a:lstStyle/>
                    <a:p>
                      <a:endParaRPr lang="pt-BR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Venezuela</a:t>
                      </a:r>
                      <a:endParaRPr lang="pt-BR" sz="12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36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Francisco</a:t>
                      </a:r>
                      <a:r>
                        <a:rPr lang="pt-BR" sz="12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Miranda – satélite de observação ótica com resolução de </a:t>
                      </a:r>
                      <a:r>
                        <a:rPr lang="pt-BR" sz="1200" b="1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2,5 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Simon Bolívar – Satélite de </a:t>
                      </a:r>
                      <a:r>
                        <a:rPr lang="pt-BR" sz="1200" b="1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Comunicaç</a:t>
                      </a:r>
                      <a:r>
                        <a:rPr lang="pt-BR" sz="12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ão Geoestacionário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Instalações de integração e testes em construção</a:t>
                      </a:r>
                      <a:endParaRPr lang="pt-BR" sz="12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36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Comunicação segura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Observação em alta resolução</a:t>
                      </a:r>
                    </a:p>
                  </a:txBody>
                  <a:tcPr marL="72000" marR="72000" marT="36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0" y="6563878"/>
            <a:ext cx="34131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/>
              <a:t>Fonte: NUCOPE, </a:t>
            </a:r>
            <a:r>
              <a:rPr lang="en-US" sz="1000" i="1" dirty="0" err="1" smtClean="0"/>
              <a:t>Força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Aérea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Brasileira</a:t>
            </a:r>
            <a:r>
              <a:rPr lang="en-US" sz="1000" i="1" dirty="0" smtClean="0"/>
              <a:t>. </a:t>
            </a:r>
            <a:r>
              <a:rPr lang="en-US" sz="1000" i="1" dirty="0" err="1" smtClean="0"/>
              <a:t>Análise</a:t>
            </a:r>
            <a:r>
              <a:rPr lang="en-US" sz="1000" i="1" dirty="0" smtClean="0"/>
              <a:t> Visiona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975146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5513873"/>
            <a:ext cx="9144000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 dos </a:t>
            </a:r>
            <a:r>
              <a:rPr lang="pt-BR" dirty="0"/>
              <a:t>I</a:t>
            </a:r>
            <a:r>
              <a:rPr lang="pt-BR" dirty="0" smtClean="0"/>
              <a:t>nvestimentos Nacionais 1980-2014 (*)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60592"/>
            <a:ext cx="7358510" cy="345063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403648" y="4365104"/>
            <a:ext cx="3600400" cy="192832"/>
          </a:xfrm>
          <a:prstGeom prst="rect">
            <a:avLst/>
          </a:prstGeom>
          <a:solidFill>
            <a:srgbClr val="FF7C8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413696" y="4611989"/>
            <a:ext cx="6408712" cy="192832"/>
          </a:xfrm>
          <a:prstGeom prst="rect">
            <a:avLst/>
          </a:prstGeom>
          <a:solidFill>
            <a:srgbClr val="AAC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783784" y="4858874"/>
            <a:ext cx="6038624" cy="192832"/>
          </a:xfrm>
          <a:prstGeom prst="rect">
            <a:avLst/>
          </a:prstGeom>
          <a:solidFill>
            <a:srgbClr val="9379B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925864" y="5105759"/>
            <a:ext cx="4896544" cy="192832"/>
          </a:xfrm>
          <a:prstGeom prst="rect">
            <a:avLst/>
          </a:prstGeom>
          <a:solidFill>
            <a:srgbClr val="FF7C8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608513" y="5352644"/>
            <a:ext cx="1892304" cy="192832"/>
          </a:xfrm>
          <a:prstGeom prst="rect">
            <a:avLst/>
          </a:prstGeom>
          <a:solidFill>
            <a:srgbClr val="58B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362416" y="5599529"/>
            <a:ext cx="2459992" cy="192832"/>
          </a:xfrm>
          <a:prstGeom prst="rect">
            <a:avLst/>
          </a:prstGeom>
          <a:solidFill>
            <a:srgbClr val="FF7C8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318616" y="5846414"/>
            <a:ext cx="1503792" cy="192832"/>
          </a:xfrm>
          <a:prstGeom prst="rect">
            <a:avLst/>
          </a:prstGeom>
          <a:solidFill>
            <a:srgbClr val="9379B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0" y="6518428"/>
            <a:ext cx="4164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(*) Valores em Reais atualizados pelo IPCA/IBGE até Dez/2014</a:t>
            </a:r>
            <a:endParaRPr lang="pt-BR" sz="1100" i="1" dirty="0"/>
          </a:p>
        </p:txBody>
      </p:sp>
      <p:sp>
        <p:nvSpPr>
          <p:cNvPr id="17" name="Retângulo 16"/>
          <p:cNvSpPr/>
          <p:nvPr/>
        </p:nvSpPr>
        <p:spPr>
          <a:xfrm>
            <a:off x="6876256" y="6093296"/>
            <a:ext cx="946152" cy="192832"/>
          </a:xfrm>
          <a:prstGeom prst="rect">
            <a:avLst/>
          </a:prstGeom>
          <a:solidFill>
            <a:srgbClr val="609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2463321" y="4326552"/>
            <a:ext cx="524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solidFill>
                  <a:schemeClr val="bg1"/>
                </a:solidFill>
                <a:latin typeface="+mn-lt"/>
              </a:rPr>
              <a:t>MECB</a:t>
            </a:r>
            <a:endParaRPr lang="pt-BR" sz="105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367756" y="4576851"/>
            <a:ext cx="12843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solidFill>
                  <a:schemeClr val="bg1"/>
                </a:solidFill>
                <a:latin typeface="+mn-lt"/>
              </a:rPr>
              <a:t>Veículos Lançadores</a:t>
            </a:r>
            <a:endParaRPr lang="pt-BR" sz="105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143765" y="4831268"/>
            <a:ext cx="20681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solidFill>
                  <a:schemeClr val="bg1"/>
                </a:solidFill>
                <a:latin typeface="+mn-lt"/>
              </a:rPr>
              <a:t>Centro de Lançamento de Alcântara</a:t>
            </a:r>
            <a:endParaRPr lang="pt-BR" sz="105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878446" y="5074167"/>
            <a:ext cx="5725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solidFill>
                  <a:schemeClr val="bg1"/>
                </a:solidFill>
                <a:latin typeface="+mn-lt"/>
              </a:rPr>
              <a:t>CBERS</a:t>
            </a:r>
            <a:endParaRPr lang="pt-BR" sz="105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riângulo isósceles 25"/>
          <p:cNvSpPr/>
          <p:nvPr/>
        </p:nvSpPr>
        <p:spPr>
          <a:xfrm>
            <a:off x="3784901" y="4373126"/>
            <a:ext cx="144016" cy="17580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riângulo isósceles 26"/>
          <p:cNvSpPr/>
          <p:nvPr/>
        </p:nvSpPr>
        <p:spPr>
          <a:xfrm>
            <a:off x="4708555" y="4373126"/>
            <a:ext cx="144016" cy="17580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riângulo isósceles 27"/>
          <p:cNvSpPr/>
          <p:nvPr/>
        </p:nvSpPr>
        <p:spPr>
          <a:xfrm>
            <a:off x="4910524" y="4373126"/>
            <a:ext cx="144016" cy="17580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iângulo isósceles 28"/>
          <p:cNvSpPr/>
          <p:nvPr/>
        </p:nvSpPr>
        <p:spPr>
          <a:xfrm>
            <a:off x="4528968" y="4373126"/>
            <a:ext cx="144016" cy="17580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Triângulo isósceles 44"/>
          <p:cNvSpPr/>
          <p:nvPr/>
        </p:nvSpPr>
        <p:spPr>
          <a:xfrm>
            <a:off x="4921992" y="4622995"/>
            <a:ext cx="144016" cy="17580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Triângulo isósceles 45"/>
          <p:cNvSpPr/>
          <p:nvPr/>
        </p:nvSpPr>
        <p:spPr>
          <a:xfrm>
            <a:off x="4541856" y="4622995"/>
            <a:ext cx="144016" cy="17580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Triângulo isósceles 46"/>
          <p:cNvSpPr/>
          <p:nvPr/>
        </p:nvSpPr>
        <p:spPr>
          <a:xfrm>
            <a:off x="5672216" y="4622995"/>
            <a:ext cx="144016" cy="17580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Triângulo isósceles 47"/>
          <p:cNvSpPr/>
          <p:nvPr/>
        </p:nvSpPr>
        <p:spPr>
          <a:xfrm>
            <a:off x="5854760" y="4622995"/>
            <a:ext cx="144016" cy="17580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Triângulo isósceles 49"/>
          <p:cNvSpPr/>
          <p:nvPr/>
        </p:nvSpPr>
        <p:spPr>
          <a:xfrm>
            <a:off x="6238232" y="4622995"/>
            <a:ext cx="144016" cy="17580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Triângulo isósceles 50"/>
          <p:cNvSpPr/>
          <p:nvPr/>
        </p:nvSpPr>
        <p:spPr>
          <a:xfrm>
            <a:off x="6700424" y="4854105"/>
            <a:ext cx="144016" cy="17580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Triângulo isósceles 51"/>
          <p:cNvSpPr/>
          <p:nvPr/>
        </p:nvSpPr>
        <p:spPr>
          <a:xfrm>
            <a:off x="6434160" y="5095232"/>
            <a:ext cx="144016" cy="17580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Triângulo isósceles 53"/>
          <p:cNvSpPr/>
          <p:nvPr/>
        </p:nvSpPr>
        <p:spPr>
          <a:xfrm>
            <a:off x="5663840" y="5095232"/>
            <a:ext cx="144016" cy="17580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Triângulo isósceles 54"/>
          <p:cNvSpPr/>
          <p:nvPr/>
        </p:nvSpPr>
        <p:spPr>
          <a:xfrm>
            <a:off x="4932040" y="5095232"/>
            <a:ext cx="144016" cy="17580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Triângulo isósceles 56"/>
          <p:cNvSpPr/>
          <p:nvPr/>
        </p:nvSpPr>
        <p:spPr>
          <a:xfrm>
            <a:off x="6434160" y="5609351"/>
            <a:ext cx="144016" cy="17580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Triângulo isósceles 67"/>
          <p:cNvSpPr/>
          <p:nvPr/>
        </p:nvSpPr>
        <p:spPr>
          <a:xfrm>
            <a:off x="6710724" y="5845488"/>
            <a:ext cx="144016" cy="17580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Triângulo isósceles 68"/>
          <p:cNvSpPr/>
          <p:nvPr/>
        </p:nvSpPr>
        <p:spPr>
          <a:xfrm>
            <a:off x="6249700" y="5848296"/>
            <a:ext cx="144016" cy="17580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Triângulo isósceles 69"/>
          <p:cNvSpPr/>
          <p:nvPr/>
        </p:nvSpPr>
        <p:spPr>
          <a:xfrm>
            <a:off x="6238942" y="5362458"/>
            <a:ext cx="144016" cy="17580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Triângulo isósceles 70"/>
          <p:cNvSpPr/>
          <p:nvPr/>
        </p:nvSpPr>
        <p:spPr>
          <a:xfrm>
            <a:off x="6238942" y="5609351"/>
            <a:ext cx="144016" cy="17580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Triângulo isósceles 71"/>
          <p:cNvSpPr/>
          <p:nvPr/>
        </p:nvSpPr>
        <p:spPr>
          <a:xfrm>
            <a:off x="5302838" y="5609351"/>
            <a:ext cx="144016" cy="17580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CaixaDeTexto 72"/>
          <p:cNvSpPr txBox="1"/>
          <p:nvPr/>
        </p:nvSpPr>
        <p:spPr>
          <a:xfrm>
            <a:off x="4935511" y="5323354"/>
            <a:ext cx="3626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solidFill>
                  <a:schemeClr val="bg1"/>
                </a:solidFill>
                <a:latin typeface="+mn-lt"/>
              </a:rPr>
              <a:t>ISS</a:t>
            </a:r>
            <a:endParaRPr lang="pt-BR" sz="105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4" name="CaixaDeTexto 73"/>
          <p:cNvSpPr txBox="1"/>
          <p:nvPr/>
        </p:nvSpPr>
        <p:spPr>
          <a:xfrm>
            <a:off x="5593779" y="5574169"/>
            <a:ext cx="4411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solidFill>
                  <a:schemeClr val="bg1"/>
                </a:solidFill>
                <a:latin typeface="+mn-lt"/>
              </a:rPr>
              <a:t>PMM</a:t>
            </a:r>
            <a:endParaRPr lang="pt-BR" sz="105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6939166" y="5817864"/>
            <a:ext cx="418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solidFill>
                  <a:schemeClr val="bg1"/>
                </a:solidFill>
                <a:latin typeface="+mn-lt"/>
              </a:rPr>
              <a:t>ACS</a:t>
            </a:r>
            <a:endParaRPr lang="pt-BR" sz="105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7091566" y="6066162"/>
            <a:ext cx="418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solidFill>
                  <a:schemeClr val="bg1"/>
                </a:solidFill>
                <a:latin typeface="+mn-lt"/>
              </a:rPr>
              <a:t>END</a:t>
            </a:r>
            <a:endParaRPr lang="pt-BR" sz="105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628" y="5974165"/>
            <a:ext cx="5093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Investimentos SGDC: ~ 400 R$ MM /ano (2014, 2015 e 2016)</a:t>
            </a:r>
            <a:endParaRPr lang="pt-BR" sz="1400" dirty="0"/>
          </a:p>
        </p:txBody>
      </p:sp>
      <p:sp>
        <p:nvSpPr>
          <p:cNvPr id="42" name="Espaço Reservado para Data 1"/>
          <p:cNvSpPr txBox="1">
            <a:spLocks noGrp="1"/>
          </p:cNvSpPr>
          <p:nvPr/>
        </p:nvSpPr>
        <p:spPr>
          <a:xfrm>
            <a:off x="6974904" y="6669360"/>
            <a:ext cx="21336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fld id="{AF402B9C-0F2D-4BE4-9A4D-2E7C91F828D5}" type="datetime1">
              <a:rPr lang="pt-BR" sz="800">
                <a:solidFill>
                  <a:schemeClr val="bg1">
                    <a:lumMod val="50000"/>
                  </a:schemeClr>
                </a:solidFill>
              </a:rPr>
              <a:pPr algn="r" eaLnBrk="0" hangingPunct="0">
                <a:defRPr/>
              </a:pPr>
              <a:t>05/11/2015</a:t>
            </a:fld>
            <a:endParaRPr lang="pt-BR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55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Padrão para Apresentações Embraer">
  <a:themeElements>
    <a:clrScheme name="Vision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664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2_Padrão para Apresentações Embraer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Padrão para Apresentações Embra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adrão para Apresentações Embra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P Sensoreamento" id="{5269D2D5-2812-43E5-8726-A11147966BE2}" vid="{627ABEF8-2388-4EFA-93B5-56F16668C86C}"/>
    </a:ext>
  </a:extLst>
</a:theme>
</file>

<file path=ppt/theme/theme10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Padrão para Apresentações Embraer">
  <a:themeElements>
    <a:clrScheme name="2_Padrão para Apresentações Embra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Padrão para Apresentações Embraer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Padrão para Apresentações Embra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adrão para Apresentações Embra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adrão para Apresentações Embraer">
  <a:themeElements>
    <a:clrScheme name="Vision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664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2_Padrão para Apresentações Embraer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Padrão para Apresentações Embra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adrão para Apresentações Embra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P Sensoreamento" id="{FD090092-CCC1-4667-870A-BC624DED8950}" vid="{A0E7A1F5-6999-443E-866C-8BAC69899FFF}"/>
    </a:ext>
  </a:extLst>
</a:theme>
</file>

<file path=ppt/theme/theme4.xml><?xml version="1.0" encoding="utf-8"?>
<a:theme xmlns:a="http://schemas.openxmlformats.org/drawingml/2006/main" name="3_Padrão para Apresentações Embraer">
  <a:themeElements>
    <a:clrScheme name="Vision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664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2_Padrão para Apresentações Embraer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Padrão para Apresentações Embra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adrão para Apresentações Embra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P Sensoreamento" id="{5269D2D5-2812-43E5-8726-A11147966BE2}" vid="{627ABEF8-2388-4EFA-93B5-56F16668C86C}"/>
    </a:ext>
  </a:extLst>
</a:theme>
</file>

<file path=ppt/theme/theme5.xml><?xml version="1.0" encoding="utf-8"?>
<a:theme xmlns:a="http://schemas.openxmlformats.org/drawingml/2006/main" name="4_Padrão para Apresentações Embraer">
  <a:themeElements>
    <a:clrScheme name="Vision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664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2_Padrão para Apresentações Embraer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Padrão para Apresentações Embra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adrão para Apresentações Embra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P Sensoreamento" id="{5269D2D5-2812-43E5-8726-A11147966BE2}" vid="{627ABEF8-2388-4EFA-93B5-56F16668C86C}"/>
    </a:ext>
  </a:extLst>
</a:theme>
</file>

<file path=ppt/theme/theme6.xml><?xml version="1.0" encoding="utf-8"?>
<a:theme xmlns:a="http://schemas.openxmlformats.org/drawingml/2006/main" name="5_Padrão para Apresentações Embraer">
  <a:themeElements>
    <a:clrScheme name="Vision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664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2_Padrão para Apresentações Embraer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Padrão para Apresentações Embra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adrão para Apresentações Embra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P Sensoreamento" id="{5269D2D5-2812-43E5-8726-A11147966BE2}" vid="{627ABEF8-2388-4EFA-93B5-56F16668C86C}"/>
    </a:ext>
  </a:extLst>
</a:theme>
</file>

<file path=ppt/theme/theme7.xml><?xml version="1.0" encoding="utf-8"?>
<a:theme xmlns:a="http://schemas.openxmlformats.org/drawingml/2006/main" name="6_Padrão para Apresentações Embraer">
  <a:themeElements>
    <a:clrScheme name="Vision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664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2_Padrão para Apresentações Embraer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Padrão para Apresentações Embra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adrão para Apresentações Embra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P Sensoreamento" id="{5269D2D5-2812-43E5-8726-A11147966BE2}" vid="{627ABEF8-2388-4EFA-93B5-56F16668C86C}"/>
    </a:ext>
  </a:extLst>
</a:theme>
</file>

<file path=ppt/theme/theme8.xml><?xml version="1.0" encoding="utf-8"?>
<a:theme xmlns:a="http://schemas.openxmlformats.org/drawingml/2006/main" name="9_Padrão para Apresentações Embraer">
  <a:themeElements>
    <a:clrScheme name="2_Padrão para Apresentações Embra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Padrão para Apresentações Embraer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>
            <a:lumMod val="20000"/>
            <a:lumOff val="80000"/>
          </a:schemeClr>
        </a:solidFill>
        <a:ln>
          <a:noFill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>
          <a:defRPr sz="800" dirty="0">
            <a:solidFill>
              <a:srgbClr val="AE4845">
                <a:lumMod val="50000"/>
              </a:srgbClr>
            </a:solidFill>
            <a:latin typeface="Arial" charset="0"/>
          </a:defRPr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>
    <a:extraClrScheme>
      <a:clrScheme name="2_Padrão para Apresentações Embra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adrão para Apresentações Embra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Padrão para Apresentações Embraer">
  <a:themeElements>
    <a:clrScheme name="2_Padrão para Apresentações Embra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Padrão para Apresentações Embraer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>
            <a:lumMod val="20000"/>
            <a:lumOff val="80000"/>
          </a:schemeClr>
        </a:solidFill>
        <a:ln>
          <a:noFill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>
          <a:defRPr sz="800" dirty="0">
            <a:solidFill>
              <a:srgbClr val="AE4845">
                <a:lumMod val="50000"/>
              </a:srgbClr>
            </a:solidFill>
            <a:latin typeface="Arial" charset="0"/>
          </a:defRPr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>
    <a:extraClrScheme>
      <a:clrScheme name="2_Padrão para Apresentações Embra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adrão para Apresentações Embra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34735</TotalTime>
  <Words>1141</Words>
  <Application>Microsoft Office PowerPoint</Application>
  <PresentationFormat>Apresentação na tela (4:3)</PresentationFormat>
  <Paragraphs>295</Paragraphs>
  <Slides>13</Slides>
  <Notes>6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9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8" baseType="lpstr">
      <vt:lpstr>Arial</vt:lpstr>
      <vt:lpstr>Arial Narrow</vt:lpstr>
      <vt:lpstr>Calibri</vt:lpstr>
      <vt:lpstr>DejaVu Sans</vt:lpstr>
      <vt:lpstr>Wingdings</vt:lpstr>
      <vt:lpstr>8_Padrão para Apresentações Embraer</vt:lpstr>
      <vt:lpstr>7_Padrão para Apresentações Embraer</vt:lpstr>
      <vt:lpstr>2_Padrão para Apresentações Embraer</vt:lpstr>
      <vt:lpstr>3_Padrão para Apresentações Embraer</vt:lpstr>
      <vt:lpstr>4_Padrão para Apresentações Embraer</vt:lpstr>
      <vt:lpstr>5_Padrão para Apresentações Embraer</vt:lpstr>
      <vt:lpstr>6_Padrão para Apresentações Embraer</vt:lpstr>
      <vt:lpstr>9_Padrão para Apresentações Embraer</vt:lpstr>
      <vt:lpstr>10_Padrão para Apresentações Embraer</vt:lpstr>
      <vt:lpstr>Bitmap Image</vt:lpstr>
      <vt:lpstr>Audiência Publica  05/Novembro/2015</vt:lpstr>
      <vt:lpstr>Histórico do Programa Espacial mundial</vt:lpstr>
      <vt:lpstr>Investimentos realizados no setor espacial (2008 e 2013)</vt:lpstr>
      <vt:lpstr>O Brasil é um país grande (Área, População e PIB)</vt:lpstr>
      <vt:lpstr>Capacidades dos BRICS</vt:lpstr>
      <vt:lpstr>Histórico do Programa Espacial Brasileiro</vt:lpstr>
      <vt:lpstr>Histórico de participação da Industria nacional</vt:lpstr>
      <vt:lpstr>Programas Espaciais na América Latina</vt:lpstr>
      <vt:lpstr>Evolução dos Investimentos Nacionais 1980-2014 (*)</vt:lpstr>
      <vt:lpstr>Situação da indústria espacial brasileira</vt:lpstr>
      <vt:lpstr>Consequências da não contratação de programas definidos pelo PNAE 2012-2021</vt:lpstr>
      <vt:lpstr>Papel da indústria espacial</vt:lpstr>
      <vt:lpstr>Propostas &amp; Idéias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amrjunio</dc:creator>
  <cp:lastModifiedBy>Ivanice Cunha Nunes</cp:lastModifiedBy>
  <cp:revision>1876</cp:revision>
  <cp:lastPrinted>2015-10-28T16:29:07Z</cp:lastPrinted>
  <dcterms:created xsi:type="dcterms:W3CDTF">2012-09-10T15:18:58Z</dcterms:created>
  <dcterms:modified xsi:type="dcterms:W3CDTF">2015-11-05T11:55:31Z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e5fff859-cbec-453a-9fba-7fe0ac809aa1</vt:lpwstr>
  </property>
  <property fmtid="{D5CDD505-2E9C-101B-9397-08002B2CF9AE}" pid="3" name="ContentTypeId">
    <vt:lpwstr>0x0101009088430075A84C44BA7DA342F90D5FA3</vt:lpwstr>
  </property>
  <property fmtid="{D5CDD505-2E9C-101B-9397-08002B2CF9AE}" pid="4" name="_dlc_DocId">
    <vt:lpwstr>ZK72V677FDC7-22-7552</vt:lpwstr>
  </property>
  <property fmtid="{D5CDD505-2E9C-101B-9397-08002B2CF9AE}" pid="5" name="_dlc_DocIdUrl">
    <vt:lpwstr>http://sharepoint.visionaespacial.com.br/sites/Documentos/06_Negocios/_layouts/15/DocIdRedir.aspx?ID=ZK72V677FDC7-22-7552, ZK72V677FDC7-22-7552</vt:lpwstr>
  </property>
</Properties>
</file>