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8" r:id="rId2"/>
    <p:sldId id="765" r:id="rId3"/>
    <p:sldId id="766" r:id="rId4"/>
    <p:sldId id="767" r:id="rId5"/>
    <p:sldId id="768" r:id="rId6"/>
    <p:sldId id="769" r:id="rId7"/>
    <p:sldId id="770" r:id="rId8"/>
    <p:sldId id="771" r:id="rId9"/>
  </p:sldIdLst>
  <p:sldSz cx="9144000" cy="6858000" type="letter"/>
  <p:notesSz cx="6888163" cy="10020300"/>
  <p:defaultTextStyle>
    <a:defPPr>
      <a:defRPr lang="en-ZA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2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2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2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2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tx2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2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2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2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2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01">
          <p15:clr>
            <a:srgbClr val="A4A3A4"/>
          </p15:clr>
        </p15:guide>
        <p15:guide id="2" orient="horz" pos="4209">
          <p15:clr>
            <a:srgbClr val="A4A3A4"/>
          </p15:clr>
        </p15:guide>
        <p15:guide id="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7">
          <p15:clr>
            <a:srgbClr val="A4A3A4"/>
          </p15:clr>
        </p15:guide>
        <p15:guide id="2" pos="216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8C5"/>
    <a:srgbClr val="005EAA"/>
    <a:srgbClr val="1D5FA6"/>
    <a:srgbClr val="FF9966"/>
    <a:srgbClr val="B2B2B2"/>
    <a:srgbClr val="DDDDDD"/>
    <a:srgbClr val="E7E6E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11" autoAdjust="0"/>
    <p:restoredTop sz="93899" autoAdjust="0"/>
  </p:normalViewPr>
  <p:slideViewPr>
    <p:cSldViewPr snapToGrid="0">
      <p:cViewPr varScale="1">
        <p:scale>
          <a:sx n="68" d="100"/>
          <a:sy n="68" d="100"/>
        </p:scale>
        <p:origin x="1364" y="52"/>
      </p:cViewPr>
      <p:guideLst>
        <p:guide orient="horz" pos="4301"/>
        <p:guide orient="horz" pos="4209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1624" y="64"/>
      </p:cViewPr>
      <p:guideLst>
        <p:guide orient="horz" pos="3157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8650"/>
            <a:ext cx="29845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ZA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8650"/>
            <a:ext cx="29845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557920-BA6E-43A5-BE6F-2BBBB1D9BFCB}" type="slidenum">
              <a:rPr lang="en-ZA" altLang="pt-BR"/>
              <a:pPr>
                <a:defRPr/>
              </a:pPr>
              <a:t>‹nº›</a:t>
            </a:fld>
            <a:endParaRPr lang="en-ZA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019425" y="95250"/>
            <a:ext cx="27178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ZA"/>
              <a:t>07.04.2004</a:t>
            </a:r>
          </a:p>
        </p:txBody>
      </p:sp>
      <p:sp>
        <p:nvSpPr>
          <p:cNvPr id="13315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2475"/>
            <a:ext cx="5006975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01738" y="9442450"/>
            <a:ext cx="24717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ZA"/>
              <a:t>Notes pages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7188" y="9442450"/>
            <a:ext cx="16795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9192F6-3843-4983-B5AD-52B1D5993A85}" type="slidenum">
              <a:rPr lang="en-ZA" altLang="pt-BR"/>
              <a:pPr>
                <a:defRPr/>
              </a:pPr>
              <a:t>‹nº›</a:t>
            </a:fld>
            <a:endParaRPr lang="en-ZA" altLang="pt-BR"/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1155700" y="0"/>
            <a:ext cx="235585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altLang="pt-BR" sz="2000" dirty="0">
                <a:solidFill>
                  <a:schemeClr val="tx1"/>
                </a:solidFill>
                <a:latin typeface="Swis721 Blk BT" panose="020B0904030502020204" pitchFamily="34" charset="0"/>
              </a:rPr>
              <a:t>jh</a:t>
            </a:r>
            <a:r>
              <a:rPr lang="en-US" altLang="pt-BR" sz="2000" b="0" dirty="0">
                <a:solidFill>
                  <a:schemeClr val="tx1"/>
                </a:solidFill>
                <a:latin typeface="Arial" panose="020B0604020202020204" pitchFamily="34" charset="0"/>
              </a:rPr>
              <a:t>design*</a:t>
            </a:r>
            <a:endParaRPr lang="en-ZA" altLang="pt-BR" sz="20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3319" name="Line 9"/>
          <p:cNvSpPr>
            <a:spLocks noChangeShapeType="1"/>
          </p:cNvSpPr>
          <p:nvPr/>
        </p:nvSpPr>
        <p:spPr bwMode="auto">
          <a:xfrm>
            <a:off x="1182688" y="5146675"/>
            <a:ext cx="462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3320" name="Line 10"/>
          <p:cNvSpPr>
            <a:spLocks noChangeShapeType="1"/>
          </p:cNvSpPr>
          <p:nvPr/>
        </p:nvSpPr>
        <p:spPr bwMode="auto">
          <a:xfrm>
            <a:off x="1182688" y="5607050"/>
            <a:ext cx="462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3321" name="Line 11"/>
          <p:cNvSpPr>
            <a:spLocks noChangeShapeType="1"/>
          </p:cNvSpPr>
          <p:nvPr/>
        </p:nvSpPr>
        <p:spPr bwMode="auto">
          <a:xfrm>
            <a:off x="1182688" y="6049963"/>
            <a:ext cx="462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3322" name="Line 12"/>
          <p:cNvSpPr>
            <a:spLocks noChangeShapeType="1"/>
          </p:cNvSpPr>
          <p:nvPr/>
        </p:nvSpPr>
        <p:spPr bwMode="auto">
          <a:xfrm>
            <a:off x="1182688" y="6530975"/>
            <a:ext cx="462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3323" name="Line 13"/>
          <p:cNvSpPr>
            <a:spLocks noChangeShapeType="1"/>
          </p:cNvSpPr>
          <p:nvPr/>
        </p:nvSpPr>
        <p:spPr bwMode="auto">
          <a:xfrm>
            <a:off x="1182688" y="6992938"/>
            <a:ext cx="462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3324" name="Line 14"/>
          <p:cNvSpPr>
            <a:spLocks noChangeShapeType="1"/>
          </p:cNvSpPr>
          <p:nvPr/>
        </p:nvSpPr>
        <p:spPr bwMode="auto">
          <a:xfrm>
            <a:off x="1182688" y="7435850"/>
            <a:ext cx="462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3325" name="Line 15"/>
          <p:cNvSpPr>
            <a:spLocks noChangeShapeType="1"/>
          </p:cNvSpPr>
          <p:nvPr/>
        </p:nvSpPr>
        <p:spPr bwMode="auto">
          <a:xfrm>
            <a:off x="1182688" y="7862888"/>
            <a:ext cx="462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3326" name="Line 16"/>
          <p:cNvSpPr>
            <a:spLocks noChangeShapeType="1"/>
          </p:cNvSpPr>
          <p:nvPr/>
        </p:nvSpPr>
        <p:spPr bwMode="auto">
          <a:xfrm>
            <a:off x="1182688" y="8321675"/>
            <a:ext cx="462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3327" name="Line 17"/>
          <p:cNvSpPr>
            <a:spLocks noChangeShapeType="1"/>
          </p:cNvSpPr>
          <p:nvPr/>
        </p:nvSpPr>
        <p:spPr bwMode="auto">
          <a:xfrm>
            <a:off x="1182688" y="8766175"/>
            <a:ext cx="462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3328" name="Line 18"/>
          <p:cNvSpPr>
            <a:spLocks noChangeShapeType="1"/>
          </p:cNvSpPr>
          <p:nvPr/>
        </p:nvSpPr>
        <p:spPr bwMode="auto">
          <a:xfrm>
            <a:off x="1182688" y="9190038"/>
            <a:ext cx="4627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r>
              <a:rPr lang="en-ZA" altLang="pt-BR" sz="1000" b="0">
                <a:solidFill>
                  <a:schemeClr val="tx1"/>
                </a:solidFill>
                <a:latin typeface="Arial" panose="020B0604020202020204" pitchFamily="34" charset="0"/>
              </a:rPr>
              <a:t>07.04.2004</a:t>
            </a:r>
          </a:p>
        </p:txBody>
      </p:sp>
      <p:sp>
        <p:nvSpPr>
          <p:cNvPr id="163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r>
              <a:rPr lang="en-ZA" altLang="pt-BR" sz="1000" b="0">
                <a:solidFill>
                  <a:schemeClr val="tx1"/>
                </a:solidFill>
                <a:latin typeface="Arial" panose="020B0604020202020204" pitchFamily="34" charset="0"/>
              </a:rPr>
              <a:t>Notes pages</a:t>
            </a:r>
          </a:p>
        </p:txBody>
      </p:sp>
      <p:sp>
        <p:nvSpPr>
          <p:cNvPr id="163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fld id="{C91BD6EC-A754-40F7-8F93-D83CE1119F3E}" type="slidenum">
              <a:rPr lang="en-ZA" altLang="pt-BR" sz="1000" b="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1</a:t>
            </a:fld>
            <a:endParaRPr lang="en-ZA" altLang="pt-BR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63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8975" y="4759325"/>
            <a:ext cx="5510213" cy="45085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pt-B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4"/>
          <p:cNvSpPr>
            <a:spLocks noChangeShapeType="1"/>
          </p:cNvSpPr>
          <p:nvPr userDrawn="1"/>
        </p:nvSpPr>
        <p:spPr bwMode="auto">
          <a:xfrm>
            <a:off x="687388" y="2771775"/>
            <a:ext cx="7859712" cy="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" name="Line 35"/>
          <p:cNvSpPr>
            <a:spLocks noChangeShapeType="1"/>
          </p:cNvSpPr>
          <p:nvPr userDrawn="1"/>
        </p:nvSpPr>
        <p:spPr bwMode="auto">
          <a:xfrm flipV="1">
            <a:off x="685800" y="2132013"/>
            <a:ext cx="0" cy="120015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2788"/>
            <a:ext cx="7845425" cy="731837"/>
          </a:xfrm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ZA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3263" y="2849563"/>
            <a:ext cx="7827962" cy="592137"/>
          </a:xfrm>
        </p:spPr>
        <p:txBody>
          <a:bodyPr lIns="91440" tIns="45720" rIns="91440" bIns="45720"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ZA"/>
              <a:t>Click to edit Master subtitle style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28663" y="3560763"/>
            <a:ext cx="2641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/>
            </a:lvl1pPr>
          </a:lstStyle>
          <a:p>
            <a:pPr>
              <a:defRPr/>
            </a:pPr>
            <a:r>
              <a:rPr lang="pt-BR"/>
              <a:t>02 de Julho de 2009</a:t>
            </a:r>
          </a:p>
        </p:txBody>
      </p:sp>
    </p:spTree>
    <p:extLst>
      <p:ext uri="{BB962C8B-B14F-4D97-AF65-F5344CB8AC3E}">
        <p14:creationId xmlns:p14="http://schemas.microsoft.com/office/powerpoint/2010/main" val="4287942117"/>
      </p:ext>
    </p:extLst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659633733"/>
      </p:ext>
    </p:extLst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97650" y="757238"/>
            <a:ext cx="1933575" cy="55499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92163" y="757238"/>
            <a:ext cx="5653087" cy="55499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656708477"/>
      </p:ext>
    </p:extLst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730175186"/>
      </p:ext>
    </p:extLst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194779577"/>
      </p:ext>
    </p:extLst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93750" y="1982788"/>
            <a:ext cx="379253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38688" y="1982788"/>
            <a:ext cx="379253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225942690"/>
      </p:ext>
    </p:extLst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669881070"/>
      </p:ext>
    </p:extLst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69035895"/>
      </p:ext>
    </p:extLst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25442"/>
      </p:ext>
    </p:extLst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17379775"/>
      </p:ext>
    </p:extLst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405075149"/>
      </p:ext>
    </p:extLst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92163" y="757238"/>
            <a:ext cx="5883275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93750" y="1982788"/>
            <a:ext cx="7737475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Click to edit Master text styles</a:t>
            </a:r>
          </a:p>
          <a:p>
            <a:pPr lvl="1"/>
            <a:r>
              <a:rPr lang="pt-BR" altLang="pt-BR"/>
              <a:t>Second level</a:t>
            </a:r>
          </a:p>
          <a:p>
            <a:pPr lvl="2"/>
            <a:r>
              <a:rPr lang="pt-BR" altLang="pt-BR"/>
              <a:t>Third level</a:t>
            </a:r>
          </a:p>
          <a:p>
            <a:pPr lvl="3"/>
            <a:r>
              <a:rPr lang="pt-BR" altLang="pt-BR"/>
              <a:t>Fourth level</a:t>
            </a:r>
          </a:p>
          <a:p>
            <a:pPr lvl="4"/>
            <a:r>
              <a:rPr lang="pt-BR" altLang="pt-BR"/>
              <a:t>Fifth level</a:t>
            </a:r>
          </a:p>
        </p:txBody>
      </p:sp>
      <p:sp>
        <p:nvSpPr>
          <p:cNvPr id="1028" name="Line 55"/>
          <p:cNvSpPr>
            <a:spLocks noChangeShapeType="1"/>
          </p:cNvSpPr>
          <p:nvPr userDrawn="1"/>
        </p:nvSpPr>
        <p:spPr bwMode="auto">
          <a:xfrm>
            <a:off x="687388" y="1201738"/>
            <a:ext cx="7859712" cy="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9" name="Line 56"/>
          <p:cNvSpPr>
            <a:spLocks noChangeShapeType="1"/>
          </p:cNvSpPr>
          <p:nvPr userDrawn="1"/>
        </p:nvSpPr>
        <p:spPr bwMode="auto">
          <a:xfrm flipV="1">
            <a:off x="685800" y="0"/>
            <a:ext cx="0" cy="1747838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85" name="Text Box 61"/>
          <p:cNvSpPr txBox="1">
            <a:spLocks noChangeArrowheads="1"/>
          </p:cNvSpPr>
          <p:nvPr userDrawn="1"/>
        </p:nvSpPr>
        <p:spPr bwMode="auto">
          <a:xfrm>
            <a:off x="8620125" y="1093788"/>
            <a:ext cx="2317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>
            <a:lvl1pPr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defRPr/>
            </a:pPr>
            <a:fld id="{F72CE134-D74A-45E2-930E-CD25B3DB5E49}" type="slidenum">
              <a:rPr lang="en-US" altLang="pt-BR" sz="1000" b="0" smtClean="0"/>
              <a:pPr eaLnBrk="1" hangingPunct="1">
                <a:defRPr/>
              </a:pPr>
              <a:t>‹nº›</a:t>
            </a:fld>
            <a:endParaRPr lang="en-US" altLang="pt-BR" sz="10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</p:sldLayoutIdLst>
  <p:transition>
    <p:split orient="vert"/>
  </p:transition>
  <p:txStyles>
    <p:titleStyle>
      <a:lvl1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Tahoma" pitchFamily="34" charset="0"/>
        </a:defRPr>
      </a:lvl5pPr>
      <a:lvl6pPr marL="457200" algn="l" rtl="0" fontAlgn="base">
        <a:lnSpc>
          <a:spcPct val="12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Tahoma" pitchFamily="34" charset="0"/>
        </a:defRPr>
      </a:lvl6pPr>
      <a:lvl7pPr marL="914400" algn="l" rtl="0" fontAlgn="base">
        <a:lnSpc>
          <a:spcPct val="12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Tahoma" pitchFamily="34" charset="0"/>
        </a:defRPr>
      </a:lvl7pPr>
      <a:lvl8pPr marL="1371600" algn="l" rtl="0" fontAlgn="base">
        <a:lnSpc>
          <a:spcPct val="12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Tahoma" pitchFamily="34" charset="0"/>
        </a:defRPr>
      </a:lvl8pPr>
      <a:lvl9pPr marL="1828800" algn="l" rtl="0" fontAlgn="base">
        <a:lnSpc>
          <a:spcPct val="12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Tahoma" pitchFamily="34" charset="0"/>
        </a:defRPr>
      </a:lvl9pPr>
    </p:titleStyle>
    <p:bodyStyle>
      <a:lvl1pPr marL="266700" indent="-266700" algn="l" rtl="0" eaLnBrk="0" fontAlgn="base" hangingPunct="0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Ü"/>
        <a:defRPr sz="1600" b="1">
          <a:solidFill>
            <a:srgbClr val="000066"/>
          </a:solidFill>
          <a:latin typeface="+mn-lt"/>
          <a:ea typeface="+mn-ea"/>
          <a:cs typeface="+mn-cs"/>
        </a:defRPr>
      </a:lvl1pPr>
      <a:lvl2pPr marL="714375" indent="-266700" algn="l" rtl="0" eaLnBrk="0" fontAlgn="base" hangingPunct="0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600">
          <a:solidFill>
            <a:srgbClr val="000066"/>
          </a:solidFill>
          <a:latin typeface="+mn-lt"/>
        </a:defRPr>
      </a:lvl2pPr>
      <a:lvl3pPr marL="1166813" indent="-273050" algn="l" rtl="0" eaLnBrk="0" fontAlgn="base" hangingPunct="0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Char char="•"/>
        <a:defRPr sz="1600">
          <a:solidFill>
            <a:srgbClr val="000066"/>
          </a:solidFill>
          <a:latin typeface="+mn-lt"/>
        </a:defRPr>
      </a:lvl3pPr>
      <a:lvl4pPr marL="1612900" indent="-266700" algn="l" rtl="0" eaLnBrk="0" fontAlgn="base" hangingPunct="0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«"/>
        <a:defRPr sz="1600">
          <a:solidFill>
            <a:srgbClr val="000066"/>
          </a:solidFill>
          <a:latin typeface="+mn-lt"/>
        </a:defRPr>
      </a:lvl4pPr>
      <a:lvl5pPr marL="1974850" indent="-177800" algn="l" rtl="0" eaLnBrk="0" fontAlgn="base" hangingPunct="0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­"/>
        <a:defRPr sz="1600">
          <a:solidFill>
            <a:srgbClr val="000066"/>
          </a:solidFill>
          <a:latin typeface="+mn-lt"/>
        </a:defRPr>
      </a:lvl5pPr>
      <a:lvl6pPr marL="2432050" indent="-177800" algn="l" rtl="0" fontAlgn="base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­"/>
        <a:defRPr sz="1600">
          <a:solidFill>
            <a:srgbClr val="000066"/>
          </a:solidFill>
          <a:latin typeface="+mn-lt"/>
        </a:defRPr>
      </a:lvl6pPr>
      <a:lvl7pPr marL="2889250" indent="-177800" algn="l" rtl="0" fontAlgn="base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­"/>
        <a:defRPr sz="1600">
          <a:solidFill>
            <a:srgbClr val="000066"/>
          </a:solidFill>
          <a:latin typeface="+mn-lt"/>
        </a:defRPr>
      </a:lvl7pPr>
      <a:lvl8pPr marL="3346450" indent="-177800" algn="l" rtl="0" fontAlgn="base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­"/>
        <a:defRPr sz="1600">
          <a:solidFill>
            <a:srgbClr val="000066"/>
          </a:solidFill>
          <a:latin typeface="+mn-lt"/>
        </a:defRPr>
      </a:lvl8pPr>
      <a:lvl9pPr marL="3803650" indent="-177800" algn="l" rtl="0" fontAlgn="base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­"/>
        <a:defRPr sz="1600">
          <a:solidFill>
            <a:srgbClr val="000066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br/imgres?imgurl=http://www.fcstone.com/Style%20Library/Images/intllogo_fcstone.jpg&amp;imgrefurl=http://www.fcstone.com/&amp;usg=__RtnOnXJCCZLbZKd9NrMO77zxhBg=&amp;h=80&amp;w=267&amp;sz=19&amp;hl=pt-BR&amp;start=14&amp;um=1&amp;itbs=1&amp;tbnid=bwKfZZFZ2FK4bM:&amp;tbnh=34&amp;tbnw=113&amp;prev=/images?q%3Dfcstone%26um%3D1%26hl%3Dpt-BR%26rls%3Dcom.microsoft:pt-br:IE-Address%26rlz%3D1I7TSHB_en%26tbs%3Disch: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google.com.br/imgres?imgurl=http://a1.twimg.com/profile_images/509423688/intlfcstone_normal.gif&amp;imgrefurl=http://twitter.com/UCDcareers/fairs&amp;usg=__DLs4pMt7wnZaDpdsvVqTUrPm654=&amp;h=150&amp;w=150&amp;sz=10&amp;hl=pt-BR&amp;start=13&amp;um=1&amp;itbs=1&amp;tbnid=ig_UBHKR2xD2iM:&amp;tbnh=96&amp;tbnw=96&amp;prev=/images?q%3Dfcstone%26um%3D1%26hl%3Dpt-BR%26rls%3Dcom.microsoft:pt-br:IE-Address%26rlz%3D1I7TSHB_en%26tbs%3Disch: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2"/>
          <p:cNvSpPr>
            <a:spLocks noGrp="1" noChangeArrowheads="1"/>
          </p:cNvSpPr>
          <p:nvPr>
            <p:ph type="dt" sz="quarter" idx="10"/>
          </p:nvPr>
        </p:nvSpPr>
        <p:spPr>
          <a:xfrm>
            <a:off x="80963" y="6437313"/>
            <a:ext cx="2641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Char char="Ü"/>
              <a:defRPr sz="1600" b="1">
                <a:solidFill>
                  <a:srgbClr val="000066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Char char="•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«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pt-BR" altLang="pt-BR" sz="1400" dirty="0">
                <a:solidFill>
                  <a:srgbClr val="1D5FA6"/>
                </a:solidFill>
              </a:rPr>
              <a:t>28 de Julho de 2016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0963" y="2795783"/>
            <a:ext cx="8855647" cy="74434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pt-BR" altLang="pt-BR" b="0" dirty="0"/>
            </a:br>
            <a:r>
              <a:rPr lang="pt-BR" altLang="pt-BR" dirty="0">
                <a:solidFill>
                  <a:srgbClr val="1D5FA6"/>
                </a:solidFill>
              </a:rPr>
              <a:t>APRESENTAÇÃO COMISSÃO MISTA MP 735</a:t>
            </a:r>
          </a:p>
        </p:txBody>
      </p:sp>
      <p:sp>
        <p:nvSpPr>
          <p:cNvPr id="15364" name="AutoShape 23"/>
          <p:cNvSpPr>
            <a:spLocks noChangeAspect="1" noChangeArrowheads="1" noTextEdit="1"/>
          </p:cNvSpPr>
          <p:nvPr/>
        </p:nvSpPr>
        <p:spPr bwMode="auto">
          <a:xfrm>
            <a:off x="3275013" y="3978275"/>
            <a:ext cx="519747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722563" y="3849688"/>
            <a:ext cx="40259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120000"/>
              </a:lnSpc>
              <a:defRPr/>
            </a:pPr>
            <a:endParaRPr lang="pt-BR" sz="2400" kern="0" dirty="0">
              <a:solidFill>
                <a:srgbClr val="1D5FA6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366" name="AutoShape 12" descr="data:image/jpg;base64,/9j/4AAQSkZJRgABAQAAAQABAAD/2wCEAAkGBggSEBEUDQgSEBUWERYYGRcYEhoaIBshHxwhGSQcJB4cJyYhHSEjHx4bIS8gLzMrOCw4KiAxNTo2QTItLSkBCQoKDQsNGg4OGTUkHyU1NTQ1MDQ1NSo0NTI1KTQyLzQ0LTA0LTU0NS80LywsNDQsLDQ0LCw0LDQsLDQ0KywsNP/AABEIACIAcQMBIgACEQEDEQH/xAAbAAACAgMBAAAAAAAAAAAAAAAABgQFAQIDB//EAD0QAAIBAwEEBQkFBwUAAAAAAAECAwAEEQUGEiExBxMiQVEUFhdUVXGSo9IyYZGh0SM0QnOy8PEVU2Kxwf/EABkBAAIDAQAAAAAAAAAAAAAAAAABAgMEBf/EACIRAAICAQQBBQAAAAAAAAAAAAABAgMREhMxUUIhIkFxsf/aAAwDAQACEQMRAD8AUdZ1q4hkCoiEFAeIPiR3EeFQ49p79jhYYyfcf1rrrVusl5AjEgP1akj73I/9p0tui21K6gkF84miueqhDlMSEIHCngO0e1g8ByPdXbnYocnPjBy4FNNXu8dopn/jGx78c96sT6pqIGUSNvu3GB/De41ZafoWmizlub43K9Xei3ZEKbwHV55OBhg2AQTyzVrqOkbMQW8EyzagfKI3dFxAcbp3cN7yRyzUXbh4JaBK8673/bj/AAb9adOjPTm1N7hZp+q6pUI3F57xYcd4nwpY6RdnoLO+aKKRmXcQ5bGclQx5YHeKcugFyJNQI7oYj+b0rZva1RFCPvwxz9FFr7Tl+BaPRRa+05fgWqfZjpF2svBFItnpyxtIFYNOVcAHtEKWzyzipdpt1tbfGSTRtDt2tkcqrzyFWkx3gAjHdzz7+YGRyvXMjTorfwTfRRa+05fgWj0UWvtOX4Fqeu0upzS3kVoLdZbbdHUybxaQlA+chl3EJbcDYbkSfCrCw2x0mWW5jW6VTbthyzKBwQOxHH7Kg4J8Qar3bux7cOig9FFr7Tl+BaPRRa+05fgWmlNpNHKyMNThCxgFyZFG6DyJzyB7j391Zs9odJlkMUGpQySBd7cWRS2PHAOccRS3ruw24dCr6KLX2nL8C0pbYbNx2cqIlw0gaPeyQBjjjur1KXaSyJKW8q3MgIzGjqWxvbpbHeFPA+B4GkbpV/eYf5B/qNX0W2SsSkyuyEVHKQjbtFbVmugZSg1aZEvrdnbCqYmJ8AJCSfwpz17ajT5rfUGtL79o2pRTREK4OEVe2OAxjHf4Uk7RWF1JKpjgZh1YGQPvNQ7Oy1ONsrZuR3jHP+/Gq5VqTyTjPHoPW1e1OlXWluFCpdSXUck0YyAzKhTrB3DeULwzzz7zUa9qdnLZ6ZFFKrPDBIjrhuyWcEDwOQD41VtZOw420invBjz+Y5+FcprS6GertHYnP8GBx/M/5qMa0uCTlkbOkFdnby5edNqYo/2a4Q28xJwgHMDHHd/Op3QEpL6gAOJgi/7evNX0nUiSTaOSfur0XoZ1CCykuzeloQ6RBcoxzgsT9kHxFQsrcanFeo4yTnljP0cdGFpHaRvqejhLtZHwxfJA5KeyxXlXDZtds9Jia0TZoahGsjGKVLhI8hjntBskcePdjiOPOnPz/wBnvX/lS/TR5/7Pev8AypfprG3a29Uc5+zT7Fwyj2m0qe7SXrNAkjvU3vJriJlXHDKHrQwKhScMp54YqDkVB1LZ3X3F/F5G0rPc2lwHLII5+qjiDxnLZUs0ZwCMfZzgcaafP/Z71/5Uv01nz/2e9f8AlS/TSW4vH9DMexf2t0nUbt5JoNMlTGmXVvutuBpHmACpjexuoQWLE4zjGeONdW0TVZf9LWCwlhMdncxNJ2B1LSQiJTwbPBxns57jTF5/7Pev/Kl+mjz/ANnvX/lS/TQtxeIZj2VOx+jsPJPKdAuIpbaIoJJLnfjXsBD1YEjZDADhujA9wzUdKv7zD/IP9Rpt8/8AZ71/5Uv00h9IGtWNzPE1tNvhYsE7rLx3if4gKsoU91OSK7XHRhMVqzWuaK6RkNkreiimAUUUUCCiiigAooooAKKKKACiiigArm1FFAznRRRSA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4037013" y="-152400"/>
            <a:ext cx="10763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Char char="Ü"/>
              <a:defRPr sz="1600" b="1">
                <a:solidFill>
                  <a:srgbClr val="000066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Char char="•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«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pt-BR" altLang="pt-BR" sz="1400">
              <a:solidFill>
                <a:schemeClr val="tx2"/>
              </a:solidFill>
            </a:endParaRPr>
          </a:p>
        </p:txBody>
      </p:sp>
      <p:sp>
        <p:nvSpPr>
          <p:cNvPr id="15367" name="AutoShape 14" descr="data:image/jpg;base64,/9j/4AAQSkZJRgABAQAAAQABAAD/2wCEAAkGBggSEBEUDQgSEBUWERYYGRcYEhoaIBshHxwhGSQcJB4cJyYhHSEjHx4bIS8gLzMrOCw4KiAxNTo2QTItLSkBCQoKDQsNGg4OGTUkHyU1NTQ1MDQ1NSo0NTI1KTQyLzQ0LTA0LTU0NS80LywsNDQsLDQ0LCw0LDQsLDQ0KywsNP/AABEIACIAcQMBIgACEQEDEQH/xAAbAAACAgMBAAAAAAAAAAAAAAAABgQFAQIDB//EAD0QAAIBAwEEBQkFBwUAAAAAAAECAwAEEQUGEiExBxMiQVEUFhdUVXGSo9IyYZGh0SM0QnOy8PEVU2Kxwf/EABkBAAIDAQAAAAAAAAAAAAAAAAABAgMEBf/EACIRAAICAQQBBQAAAAAAAAAAAAABAgMREhMxUUIhIkFxsf/aAAwDAQACEQMRAD8AUdZ1q4hkCoiEFAeIPiR3EeFQ49p79jhYYyfcf1rrrVusl5AjEgP1akj73I/9p0tui21K6gkF84miueqhDlMSEIHCngO0e1g8ByPdXbnYocnPjBy4FNNXu8dopn/jGx78c96sT6pqIGUSNvu3GB/De41ZafoWmizlub43K9Xei3ZEKbwHV55OBhg2AQTyzVrqOkbMQW8EyzagfKI3dFxAcbp3cN7yRyzUXbh4JaBK8673/bj/AAb9adOjPTm1N7hZp+q6pUI3F57xYcd4nwpY6RdnoLO+aKKRmXcQ5bGclQx5YHeKcugFyJNQI7oYj+b0rZva1RFCPvwxz9FFr7Tl+BaPRRa+05fgWqfZjpF2svBFItnpyxtIFYNOVcAHtEKWzyzipdpt1tbfGSTRtDt2tkcqrzyFWkx3gAjHdzz7+YGRyvXMjTorfwTfRRa+05fgWj0UWvtOX4Fqeu0upzS3kVoLdZbbdHUybxaQlA+chl3EJbcDYbkSfCrCw2x0mWW5jW6VTbthyzKBwQOxHH7Kg4J8Qar3bux7cOig9FFr7Tl+BaPRRa+05fgWmlNpNHKyMNThCxgFyZFG6DyJzyB7j391Zs9odJlkMUGpQySBd7cWRS2PHAOccRS3ruw24dCr6KLX2nL8C0pbYbNx2cqIlw0gaPeyQBjjjur1KXaSyJKW8q3MgIzGjqWxvbpbHeFPA+B4GkbpV/eYf5B/qNX0W2SsSkyuyEVHKQjbtFbVmugZSg1aZEvrdnbCqYmJ8AJCSfwpz17ajT5rfUGtL79o2pRTREK4OEVe2OAxjHf4Uk7RWF1JKpjgZh1YGQPvNQ7Oy1ONsrZuR3jHP+/Gq5VqTyTjPHoPW1e1OlXWluFCpdSXUck0YyAzKhTrB3DeULwzzz7zUa9qdnLZ6ZFFKrPDBIjrhuyWcEDwOQD41VtZOw420invBjz+Y5+FcprS6GertHYnP8GBx/M/5qMa0uCTlkbOkFdnby5edNqYo/2a4Q28xJwgHMDHHd/Op3QEpL6gAOJgi/7evNX0nUiSTaOSfur0XoZ1CCykuzeloQ6RBcoxzgsT9kHxFQsrcanFeo4yTnljP0cdGFpHaRvqejhLtZHwxfJA5KeyxXlXDZtds9Jia0TZoahGsjGKVLhI8hjntBskcePdjiOPOnPz/wBnvX/lS/TR5/7Pev8AypfprG3a29Uc5+zT7Fwyj2m0qe7SXrNAkjvU3vJriJlXHDKHrQwKhScMp54YqDkVB1LZ3X3F/F5G0rPc2lwHLII5+qjiDxnLZUs0ZwCMfZzgcaafP/Z71/5Uv01nz/2e9f8AlS/TSW4vH9DMexf2t0nUbt5JoNMlTGmXVvutuBpHmACpjexuoQWLE4zjGeONdW0TVZf9LWCwlhMdncxNJ2B1LSQiJTwbPBxns57jTF5/7Pev/Kl+mjz/ANnvX/lS/TQtxeIZj2VOx+jsPJPKdAuIpbaIoJJLnfjXsBD1YEjZDADhujA9wzUdKv7zD/IP9Rpt8/8AZ71/5Uv00h9IGtWNzPE1tNvhYsE7rLx3if4gKsoU91OSK7XHRhMVqzWuaK6RkNkreiimAUUUUCCiiigAooooAKKKKACiiigArm1FFAznRRRSA//Z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4037013" y="-152400"/>
            <a:ext cx="10763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Char char="Ü"/>
              <a:defRPr sz="1600" b="1">
                <a:solidFill>
                  <a:srgbClr val="000066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Char char="•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«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pt-BR" altLang="pt-BR" sz="1400">
              <a:solidFill>
                <a:schemeClr val="tx2"/>
              </a:solidFill>
            </a:endParaRPr>
          </a:p>
        </p:txBody>
      </p:sp>
      <p:sp>
        <p:nvSpPr>
          <p:cNvPr id="15368" name="AutoShape 17" descr="data:image/jpg;base64,/9j/4AAQSkZJRgABAQAAAQABAAD/2wCEAAkGBg8SDQ8NEBINEBAMDgwREA8MDw8NFQ4OHxAbFRgRGRcXHCYeIyUoJR4UJjsgLycqLTgsISI9OjAwNSY3LDUBCQoKDQwOFw8PGiwkHCI1MTUwKSo1KiopLS01NTEsKSkqLCkpKTUsLC0uKTUpKSwpLDUsKjUsLCkvKS0sKSkpKf/AABEIAGAAYAMBIgACEQEDEQH/xAAcAAACAgMBAQAAAAAAAAAAAAAEBQADAQIGBwj/xAA5EAACAQIEBAMGAwYHAAAAAAABAgMABBESEyEFBhQxQVSTBxciUdHSMlJxI2GRsbTBFSQ1QkSBgv/EABkBAAMBAQEAAAAAAAAAAAAAAAABAgMEBf/EACARAAIDAQACAgMAAAAAAAAAAAARAQISAyHwMVETIkH/2gAMAwEAAhEDEQA/APMwlZyVeI63EVe4zykDadZ06KENZ0aGNAmnU06M0amjRoEB6dTTozRqaNGgQHp1jTozRrBhoYIDyVgpRZirQx0MSDEhq1YKJjhohIKxmxaAhb1sLemK29WC2qdlIV9PU6emvTVOmpbBCrp6nT016ap01GwQpNvWpt6bm2qtrensEKGgqp4abPBQ8kNVFiUKm5hkViMkexI3zfPD50Xa8cmbfJCq/MiQ4/oAcas5b4BDcxcUkkz5rKFJI8rZRmM+U4jx2rreaOQ4IruAW7O9q13Z2t0hf47aRyhAJA7MrLgfntTtNIlFxWfk5n/FpcDlEeI/NHIAdsfBjQU/M9wjZWjiB/8Ae4+Y+KuysuD8LN1xO2MF1m4Ul/MZFvMNVYpCAuXJtsRvie1KeYuF2knB+vhSaNl4gYFWWYT/ALMQBjuFG5P8qmJo0hzWUVcmX0l9xGCybTjWfVxdFZiuETP2LYeFepe6lfMv6K/dXk3sj/16y/W4/p3rv7n2h37cRvbNbvhFqLe8aCFL2KYvKM2C4FDv4DwrLtW2lT6NOeZr5HXupXzL+iv3VPdSvmX9Ffuqqx5j4zxCS4k4eeH29razyQI94ksr3Mi/ibBTsO38fGmqcxzvez2hlt7a4t5ohFbTxn/OW2VWaVWJxOOMgGXHLgMQa553H9Nc0+hf7qV8y/or91T3Ur5l/RX7qe8M51glRnZZoiLqe2jR4pC07q7Lgoy7n4WJX/aBvhhV55xshkxkcM87W+TRnLrcBM+kyhcQcNxj3HbGpfQeaHMn2Sp5l/RX7qGvPZLGsbydS5yI7YaS74Ljh+Kuyt+arV4zIrPiJ2g0jFKsvUBcxi0yM2OHxdu2/beq04uLi3upIwDCIplV8Sr6oDLJG6MAVKkYYGiL9IFih86cB5jW1TiMTIzm+jSJSpACYTZiTj+6usfnvLxWXiKRu9rdrb6ts5R9RERQGHhmBAYH9RXGnl3MSdQDEk/g/fj86MtOCOgyiVWX8jxkj/r4tq9G3458+++Dmi0jC25oRb3i1zpykcVivoUUBAYjK2YMx8QPGtrbmSyXhZ4fdxXbhrt7hWtZYYzvGEw+JT4fzoVuCE9mjBPiUZsNsOxahJOVGY5mmBJ8TGfupPmDkaezJoTzJam3EqwlrjTWdldwOmf8RUAd8fCvZeXeShBd8RuZtCbr7vXixjBaEb7Yt47jtXjfKfD2sb6G9DLKYNT9mVKBsYynfE/OvR/epN5eL1H+lc/d2n9fhGvOYiPITByTxOzluBwy7tUtruZ5tG9gaQwSN3yFTv4d/kP1ppxnlq5uoWtbhrZl10kiugGWa3USB/gXDAMMCocMNsMQcN0XvUm8vF6j/Sp71JvLxeo/0rFdGy9UGkHJlykyTrJblrTiF/dQAiQCWKctqRSflIDbMMe3bet5OTpzdre5oNR+Iw3cq4yZVRLVrdIlOG5wZmLHDfbDClHvUm8vF6j/AErB9qsvl4vUb6ULoGqDC95IuXuJLoNZs4v5LmOKdHlieNrVLdopBhscEVgwxwOO1dGLQx2MqMtujaU5K2selGCVJwA/v4/Idq4lva1KP+PF6rfShrv2tStG8fTxDOjrjqttiMMe1GOkphukHm8c1EJcUpSarVnrumpxsbLcVYLmlAnrYXFTgpjbqanU0q6ip1FLAMa9TU6mlXUVOoowDGhuara4pcbitTPTwDDnuKHkmoZp6qeaqipLAxJW4loQPWQ9bogMEtZ1qD1KzqUkNhmtU1qD1KmpQgYZrVNag9SpqUIGF61YMtC6lY1KEDCTLWhkqgvWC9NCP//Z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4046538" y="-433388"/>
            <a:ext cx="914400" cy="914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Char char="Ü"/>
              <a:defRPr sz="1600" b="1">
                <a:solidFill>
                  <a:srgbClr val="000066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Char char="•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3pPr>
            <a:lvl4pPr marL="16002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«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4pPr>
            <a:lvl5pPr marL="2057400" indent="-228600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­"/>
              <a:defRPr sz="1600">
                <a:solidFill>
                  <a:srgbClr val="000066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pt-BR" altLang="pt-BR" sz="1400">
              <a:solidFill>
                <a:schemeClr val="tx2"/>
              </a:solidFill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6461125" y="6138863"/>
            <a:ext cx="3017838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120000"/>
              </a:lnSpc>
              <a:defRPr/>
            </a:pPr>
            <a:r>
              <a:rPr lang="pt-BR" sz="2000" kern="0" dirty="0">
                <a:latin typeface="+mj-lt"/>
                <a:ea typeface="+mj-ea"/>
                <a:cs typeface="+mj-cs"/>
              </a:rPr>
              <a:t>Paulo Sivieri Arbex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pt-BR" sz="2000" kern="0" dirty="0">
                <a:latin typeface="+mj-lt"/>
                <a:ea typeface="+mj-ea"/>
                <a:cs typeface="+mj-cs"/>
              </a:rPr>
              <a:t>Presidente</a:t>
            </a:r>
          </a:p>
        </p:txBody>
      </p:sp>
    </p:spTree>
  </p:cSld>
  <p:clrMapOvr>
    <a:masterClrMapping/>
  </p:clrMapOvr>
  <p:transition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br>
              <a:rPr lang="en-ZA" altLang="pt-BR"/>
            </a:br>
            <a:endParaRPr lang="en-ZA" altLang="pt-BR"/>
          </a:p>
        </p:txBody>
      </p:sp>
      <p:sp>
        <p:nvSpPr>
          <p:cNvPr id="46084" name="Título 1"/>
          <p:cNvSpPr>
            <a:spLocks noGrp="1"/>
          </p:cNvSpPr>
          <p:nvPr>
            <p:ph type="title"/>
          </p:nvPr>
        </p:nvSpPr>
        <p:spPr>
          <a:xfrm>
            <a:off x="2262432" y="795338"/>
            <a:ext cx="6589337" cy="392112"/>
          </a:xfrm>
        </p:spPr>
        <p:txBody>
          <a:bodyPr/>
          <a:lstStyle/>
          <a:p>
            <a:r>
              <a:rPr lang="pt-BR" altLang="pt-BR" dirty="0"/>
              <a:t>Apoio ABRAPCH à Emendas Parlamentares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7072" y="1822532"/>
            <a:ext cx="8191891" cy="3908966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ABRAPCH: organização civil de agentes do setor de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CGHs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PCHs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com 180 associados de todos os portes mas foco na defesa do micro, pequeno e médio;</a:t>
            </a:r>
          </a:p>
          <a:p>
            <a:pPr algn="just">
              <a:spcAft>
                <a:spcPts val="600"/>
              </a:spcAft>
            </a:pP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Fundada em 2012, atua com diretores e conselheiros não remunerados que trabalham por convicção de que a causa das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CGHs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PCHs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vai de encontro com os interesses do consumidor, do setor elétrico, da sociedade brasileira e da nação;</a:t>
            </a:r>
          </a:p>
          <a:p>
            <a:pPr algn="just">
              <a:spcAft>
                <a:spcPts val="600"/>
              </a:spcAft>
            </a:pP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Focar na defesa do mérito das emendas mais importantes para o setor;</a:t>
            </a:r>
          </a:p>
          <a:p>
            <a:pPr algn="just">
              <a:spcAft>
                <a:spcPts val="600"/>
              </a:spcAft>
            </a:pP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Novo Conselho e Diretoria eleitos em maio/16, gostaríamos de conversar com os nobres Deputados e Senadores sobre outros temas na medida de sua possibilidade de agenda;</a:t>
            </a:r>
          </a:p>
          <a:p>
            <a:pPr algn="just">
              <a:spcAft>
                <a:spcPts val="600"/>
              </a:spcAft>
            </a:pP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Fica o convite para visitar a Associação e nos colocamos a disposição para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visitá-os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em seus gabinetes e para esclarecer qualquer assunto que tenham interesse com relação ao nosso setor;</a:t>
            </a:r>
          </a:p>
        </p:txBody>
      </p:sp>
    </p:spTree>
    <p:extLst>
      <p:ext uri="{BB962C8B-B14F-4D97-AF65-F5344CB8AC3E}">
        <p14:creationId xmlns:p14="http://schemas.microsoft.com/office/powerpoint/2010/main" val="2222902884"/>
      </p:ext>
    </p:extLst>
  </p:cSld>
  <p:clrMapOvr>
    <a:masterClrMapping/>
  </p:clrMapOvr>
  <p:transition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br>
              <a:rPr lang="en-ZA" altLang="pt-BR"/>
            </a:br>
            <a:endParaRPr lang="en-ZA" altLang="pt-BR"/>
          </a:p>
        </p:txBody>
      </p:sp>
      <p:sp>
        <p:nvSpPr>
          <p:cNvPr id="46084" name="Título 1"/>
          <p:cNvSpPr>
            <a:spLocks noGrp="1"/>
          </p:cNvSpPr>
          <p:nvPr>
            <p:ph type="title"/>
          </p:nvPr>
        </p:nvSpPr>
        <p:spPr>
          <a:xfrm>
            <a:off x="2262432" y="795338"/>
            <a:ext cx="6589337" cy="703524"/>
          </a:xfrm>
        </p:spPr>
        <p:txBody>
          <a:bodyPr/>
          <a:lstStyle/>
          <a:p>
            <a:r>
              <a:rPr lang="pt-BR" altLang="pt-BR" dirty="0"/>
              <a:t>Emenda No. 51 – Deputado Pedro </a:t>
            </a:r>
            <a:r>
              <a:rPr lang="pt-BR" altLang="pt-BR" dirty="0" err="1"/>
              <a:t>Uczai</a:t>
            </a:r>
            <a:br>
              <a:rPr lang="pt-BR" altLang="pt-BR" dirty="0"/>
            </a:br>
            <a:r>
              <a:rPr lang="pt-BR" altLang="pt-BR" dirty="0"/>
              <a:t>Aumento </a:t>
            </a:r>
            <a:r>
              <a:rPr lang="pt-BR" altLang="pt-BR" dirty="0" err="1"/>
              <a:t>CGHs</a:t>
            </a:r>
            <a:r>
              <a:rPr lang="pt-BR" altLang="pt-BR" dirty="0"/>
              <a:t> de 3MW para 5MW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7072" y="1690557"/>
            <a:ext cx="8191891" cy="4832792"/>
          </a:xfrm>
        </p:spPr>
        <p:txBody>
          <a:bodyPr/>
          <a:lstStyle/>
          <a:p>
            <a:pPr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Objetivos: 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Simplificar e desburocratizar através de dispensa de obtenção de autorização;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Corrigir falta de isonomia-outorga: todas as outras fontes (carvão, óleo combustível, diesel, gás, fósseis, biomassa, eólica, solares) até 5MW são dispensadas;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Corrigir falta de isonomia-Geração Distribuída (GD): todas as outras fontes tem enquadramento até 5MW como GD;</a:t>
            </a:r>
          </a:p>
          <a:p>
            <a:pPr lvl="1" algn="just">
              <a:spcAft>
                <a:spcPts val="1200"/>
              </a:spcAft>
            </a:pP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Reestabelecer condições de competição em igualdade de condições.</a:t>
            </a:r>
          </a:p>
          <a:p>
            <a:pPr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Justificativas: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Tramite de obtenção de outorga é muito longo e caro (R$1,8M e 3-4 anos): </a:t>
            </a:r>
          </a:p>
          <a:p>
            <a:pPr lvl="2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Elaboração de Inventário de Rio: ~R$1 milhão e 1 ano de trabalho;</a:t>
            </a:r>
          </a:p>
          <a:p>
            <a:pPr lvl="2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Elaboração de Projeto Básico (PB): ~R$800 mil e 1 ano de trabalho;</a:t>
            </a:r>
          </a:p>
          <a:p>
            <a:pPr lvl="2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Tramite de aprovação do inventário e projeto básico somados: 1 a 2 anos;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Maioria das usinas de até 5MW não comportam o custo de R$1,8M</a:t>
            </a:r>
          </a:p>
        </p:txBody>
      </p:sp>
    </p:spTree>
    <p:extLst>
      <p:ext uri="{BB962C8B-B14F-4D97-AF65-F5344CB8AC3E}">
        <p14:creationId xmlns:p14="http://schemas.microsoft.com/office/powerpoint/2010/main" val="2785764254"/>
      </p:ext>
    </p:extLst>
  </p:cSld>
  <p:clrMapOvr>
    <a:masterClrMapping/>
  </p:clrMapOvr>
  <p:transition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br>
              <a:rPr lang="en-ZA" altLang="pt-BR"/>
            </a:br>
            <a:endParaRPr lang="en-ZA" altLang="pt-BR"/>
          </a:p>
        </p:txBody>
      </p:sp>
      <p:sp>
        <p:nvSpPr>
          <p:cNvPr id="46084" name="Título 1"/>
          <p:cNvSpPr>
            <a:spLocks noGrp="1"/>
          </p:cNvSpPr>
          <p:nvPr>
            <p:ph type="title"/>
          </p:nvPr>
        </p:nvSpPr>
        <p:spPr>
          <a:xfrm>
            <a:off x="2262432" y="795338"/>
            <a:ext cx="6589337" cy="703524"/>
          </a:xfrm>
        </p:spPr>
        <p:txBody>
          <a:bodyPr/>
          <a:lstStyle/>
          <a:p>
            <a:r>
              <a:rPr lang="pt-BR" altLang="pt-BR" dirty="0"/>
              <a:t>Emenda No. 51 – Deputado Pedro </a:t>
            </a:r>
            <a:r>
              <a:rPr lang="pt-BR" altLang="pt-BR" dirty="0" err="1"/>
              <a:t>Uczai</a:t>
            </a:r>
            <a:br>
              <a:rPr lang="pt-BR" altLang="pt-BR" dirty="0"/>
            </a:br>
            <a:r>
              <a:rPr lang="pt-BR" altLang="pt-BR" dirty="0"/>
              <a:t>Aumento </a:t>
            </a:r>
            <a:r>
              <a:rPr lang="pt-BR" altLang="pt-BR" dirty="0" err="1"/>
              <a:t>CGHs</a:t>
            </a:r>
            <a:r>
              <a:rPr lang="pt-BR" altLang="pt-BR" dirty="0"/>
              <a:t> de 3MW para 5MW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7072" y="1822532"/>
            <a:ext cx="8389856" cy="4813938"/>
          </a:xfrm>
        </p:spPr>
        <p:txBody>
          <a:bodyPr/>
          <a:lstStyle/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Micros, pequenos e médios empreendedores não tem folego financeiro para sustentar suas estruturas por 3-4 anos mais os 1-3 anos de construção até que a usina fique pronta e fature o 1º R$;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Há consenso entre todas as associações do segmento quanto ao tema;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Possibilitaria viabilizar centenas de aproveitamentos hidrelétricos hoje parados como eixos disponíveis e outros em pequenos afluentes de rios que não interessam a grandes empreendedores mas interessam ao consumidor;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Apoio ao Micro, pequeno e médio empresário do setor elétrico nacional, similar ao excelente trabalho que o Congresso Nacional fez com o Estatuto da Microempresa, Simples e tantas outras iniciativas com enorme impacto social e econômico;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Estimulo a geração de empregos de qualidade: maior geração de emprego por MW instalado do setor (ex. usina de 9MW gerou 908 empregos = 101/MW instalado);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Promover melhor distribuição de renda e riqueza entre micro e pequenos empreendedores, com impacto ambiental mínimo, por vezes com recuperação de áreas degradadas, justiça social e redução de custos para o consumidor;</a:t>
            </a:r>
          </a:p>
        </p:txBody>
      </p:sp>
    </p:spTree>
    <p:extLst>
      <p:ext uri="{BB962C8B-B14F-4D97-AF65-F5344CB8AC3E}">
        <p14:creationId xmlns:p14="http://schemas.microsoft.com/office/powerpoint/2010/main" val="1609329471"/>
      </p:ext>
    </p:extLst>
  </p:cSld>
  <p:clrMapOvr>
    <a:masterClrMapping/>
  </p:clrMapOvr>
  <p:transition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br>
              <a:rPr lang="en-ZA" altLang="pt-BR"/>
            </a:br>
            <a:endParaRPr lang="en-ZA" altLang="pt-BR"/>
          </a:p>
        </p:txBody>
      </p:sp>
      <p:sp>
        <p:nvSpPr>
          <p:cNvPr id="46084" name="Título 1"/>
          <p:cNvSpPr>
            <a:spLocks noGrp="1"/>
          </p:cNvSpPr>
          <p:nvPr>
            <p:ph type="title"/>
          </p:nvPr>
        </p:nvSpPr>
        <p:spPr>
          <a:xfrm>
            <a:off x="2262432" y="795338"/>
            <a:ext cx="6589337" cy="703524"/>
          </a:xfrm>
        </p:spPr>
        <p:txBody>
          <a:bodyPr/>
          <a:lstStyle/>
          <a:p>
            <a:r>
              <a:rPr lang="pt-BR" altLang="pt-BR" dirty="0"/>
              <a:t>Emenda No. 51 – Deputado Pedro </a:t>
            </a:r>
            <a:r>
              <a:rPr lang="pt-BR" altLang="pt-BR" dirty="0" err="1"/>
              <a:t>Uczai</a:t>
            </a:r>
            <a:br>
              <a:rPr lang="pt-BR" altLang="pt-BR" dirty="0"/>
            </a:br>
            <a:r>
              <a:rPr lang="pt-BR" altLang="pt-BR" dirty="0"/>
              <a:t>Aumento </a:t>
            </a:r>
            <a:r>
              <a:rPr lang="pt-BR" altLang="pt-BR" dirty="0" err="1"/>
              <a:t>CGHs</a:t>
            </a:r>
            <a:r>
              <a:rPr lang="pt-BR" altLang="pt-BR" dirty="0"/>
              <a:t> de 3MW para 5MW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7072" y="1822532"/>
            <a:ext cx="8191891" cy="4795084"/>
          </a:xfrm>
        </p:spPr>
        <p:txBody>
          <a:bodyPr/>
          <a:lstStyle/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Geração distribuída próxima do centro de consumo desafogando necessidade de investir em transmissão (R$30 bi previstos para 2016);</a:t>
            </a:r>
          </a:p>
          <a:p>
            <a:pPr lvl="1" algn="just"/>
            <a:r>
              <a:rPr lang="pt-BR" dirty="0"/>
              <a:t>Libera tempo e recursos escassos do excelente corpo técnico da ANEEL, MME, EPE, </a:t>
            </a:r>
            <a:r>
              <a:rPr lang="pt-BR" dirty="0" err="1"/>
              <a:t>etc</a:t>
            </a:r>
            <a:r>
              <a:rPr lang="pt-BR" dirty="0"/>
              <a:t> para assuntos muito mais importantes e urgentes que usinas de 5MW;</a:t>
            </a:r>
          </a:p>
          <a:p>
            <a:pPr lvl="1" algn="just"/>
            <a:r>
              <a:rPr lang="pt-BR" dirty="0"/>
              <a:t>Facilita aprovação ambiental na medida que muitos Órgãos Estaduais tem ritos simplificados para </a:t>
            </a:r>
            <a:r>
              <a:rPr lang="pt-BR" dirty="0" err="1"/>
              <a:t>CGHs</a:t>
            </a:r>
            <a:r>
              <a:rPr lang="pt-BR" dirty="0"/>
              <a:t>;</a:t>
            </a:r>
          </a:p>
          <a:p>
            <a:pPr lvl="1" algn="just"/>
            <a:r>
              <a:rPr lang="pt-BR" dirty="0"/>
              <a:t>Deputado Pedro </a:t>
            </a:r>
            <a:r>
              <a:rPr lang="pt-BR" dirty="0" err="1"/>
              <a:t>Uczai</a:t>
            </a:r>
            <a:r>
              <a:rPr lang="pt-BR" dirty="0"/>
              <a:t> se reunião com SCG/ANEEL, ouviu preocupação com aproveitamento ótimo e fez ajuste no texto de forma a resolver esta preocupação;</a:t>
            </a:r>
          </a:p>
          <a:p>
            <a:pPr lvl="1" algn="just"/>
            <a:r>
              <a:rPr lang="pt-BR" dirty="0"/>
              <a:t>Resolução Normativa No 390 da ANEEL de 15/12/2009 (revisada em 28/08/15) já dispensa de obtenção de concessão, outorga ou permissão todas as usinas com potência igual ou inferior a 5.000kW conforme seu Art. 3º:</a:t>
            </a:r>
          </a:p>
          <a:p>
            <a:pPr lvl="1" algn="just"/>
            <a:r>
              <a:rPr lang="pt-BR" dirty="0"/>
              <a:t>Vai de encontro aos interesses da sociedade de viabilizar projetos com impacto ambiental mínimo, redução de emissões, apoio ao micro, pequeno e médio empresário do setor em linha com estatuto da micro empresa</a:t>
            </a:r>
          </a:p>
        </p:txBody>
      </p:sp>
    </p:spTree>
    <p:extLst>
      <p:ext uri="{BB962C8B-B14F-4D97-AF65-F5344CB8AC3E}">
        <p14:creationId xmlns:p14="http://schemas.microsoft.com/office/powerpoint/2010/main" val="566353573"/>
      </p:ext>
    </p:extLst>
  </p:cSld>
  <p:clrMapOvr>
    <a:masterClrMapping/>
  </p:clrMapOvr>
  <p:transition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br>
              <a:rPr lang="en-ZA" altLang="pt-BR"/>
            </a:br>
            <a:endParaRPr lang="en-ZA" altLang="pt-BR"/>
          </a:p>
        </p:txBody>
      </p:sp>
      <p:sp>
        <p:nvSpPr>
          <p:cNvPr id="46084" name="Título 1"/>
          <p:cNvSpPr>
            <a:spLocks noGrp="1"/>
          </p:cNvSpPr>
          <p:nvPr>
            <p:ph type="title"/>
          </p:nvPr>
        </p:nvSpPr>
        <p:spPr>
          <a:xfrm>
            <a:off x="2262432" y="795338"/>
            <a:ext cx="6589337" cy="703524"/>
          </a:xfrm>
        </p:spPr>
        <p:txBody>
          <a:bodyPr/>
          <a:lstStyle/>
          <a:p>
            <a:r>
              <a:rPr lang="pt-BR" altLang="pt-BR" dirty="0"/>
              <a:t>Emenda No. 51 – Deputado Pedro </a:t>
            </a:r>
            <a:r>
              <a:rPr lang="pt-BR" altLang="pt-BR" dirty="0" err="1"/>
              <a:t>Uczai</a:t>
            </a:r>
            <a:br>
              <a:rPr lang="pt-BR" altLang="pt-BR" dirty="0"/>
            </a:br>
            <a:r>
              <a:rPr lang="pt-BR" altLang="pt-BR" dirty="0"/>
              <a:t>Aumento </a:t>
            </a:r>
            <a:r>
              <a:rPr lang="pt-BR" altLang="pt-BR" dirty="0" err="1"/>
              <a:t>CGHs</a:t>
            </a:r>
            <a:r>
              <a:rPr lang="pt-BR" altLang="pt-BR" dirty="0"/>
              <a:t> de 3MW para 5MW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7072" y="1822532"/>
            <a:ext cx="8191891" cy="4795084"/>
          </a:xfrm>
        </p:spPr>
        <p:txBody>
          <a:bodyPr/>
          <a:lstStyle/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Geração distribuída próxima do centro de consumo desafogando necessidade de investir em transmissão (R$30 bi previstos para 2016);</a:t>
            </a:r>
          </a:p>
          <a:p>
            <a:pPr lvl="1" algn="just"/>
            <a:r>
              <a:rPr lang="pt-BR" dirty="0"/>
              <a:t>Libera tempo e recursos escassos do excelente corpo técnico da ANEEL, MME, EPE, </a:t>
            </a:r>
            <a:r>
              <a:rPr lang="pt-BR" dirty="0" err="1"/>
              <a:t>etc</a:t>
            </a:r>
            <a:r>
              <a:rPr lang="pt-BR" dirty="0"/>
              <a:t> para assuntos muito mais importantes e urgentes que usinas de 5MW;</a:t>
            </a:r>
          </a:p>
          <a:p>
            <a:pPr lvl="1" algn="just"/>
            <a:r>
              <a:rPr lang="pt-BR" dirty="0"/>
              <a:t>Facilita aprovação ambiental na medida que muitos Órgãos Estaduais tem ritos simplificados para </a:t>
            </a:r>
            <a:r>
              <a:rPr lang="pt-BR" dirty="0" err="1"/>
              <a:t>CGHs</a:t>
            </a:r>
            <a:r>
              <a:rPr lang="pt-BR" dirty="0"/>
              <a:t>;</a:t>
            </a:r>
          </a:p>
          <a:p>
            <a:pPr lvl="1" algn="just"/>
            <a:r>
              <a:rPr lang="pt-BR" dirty="0"/>
              <a:t>Deputado Pedro </a:t>
            </a:r>
            <a:r>
              <a:rPr lang="pt-BR" dirty="0" err="1"/>
              <a:t>Uczai</a:t>
            </a:r>
            <a:r>
              <a:rPr lang="pt-BR" dirty="0"/>
              <a:t> se reuniu com SCG/ANEEL, ouviu preocupação com aproveitamento ótimo e fez ajuste no texto de forma a resolver esta preocupação;</a:t>
            </a:r>
          </a:p>
          <a:p>
            <a:pPr lvl="1" algn="just"/>
            <a:r>
              <a:rPr lang="pt-BR" dirty="0"/>
              <a:t>Resolução Normativa No 390 da ANEEL de 15/12/2009 (revisada em 28/08/15) já dispensa de obtenção de concessão, outorga ou permissão todas as usinas com potência igual ou inferior a 5.000kW conforme seu Art. 3º:</a:t>
            </a:r>
          </a:p>
          <a:p>
            <a:pPr lvl="1" algn="just"/>
            <a:r>
              <a:rPr lang="pt-BR" dirty="0"/>
              <a:t>Alternativa de baixo impacto ambiental para </a:t>
            </a:r>
            <a:r>
              <a:rPr lang="pt-BR" dirty="0" err="1"/>
              <a:t>UHEs</a:t>
            </a:r>
            <a:r>
              <a:rPr lang="pt-BR" dirty="0"/>
              <a:t> que estão enfrentando enormes resistências para aprovação como São Luis do Tapajós;</a:t>
            </a:r>
          </a:p>
          <a:p>
            <a:pPr lvl="1" algn="just"/>
            <a:r>
              <a:rPr lang="pt-BR" dirty="0"/>
              <a:t>Alternativa barata e limpa para cobrir intermitência horária e reduzir impactos indesejáveis na estabilidade do Sistema Interligado de outras fontes renováveis. </a:t>
            </a:r>
          </a:p>
        </p:txBody>
      </p:sp>
    </p:spTree>
    <p:extLst>
      <p:ext uri="{BB962C8B-B14F-4D97-AF65-F5344CB8AC3E}">
        <p14:creationId xmlns:p14="http://schemas.microsoft.com/office/powerpoint/2010/main" val="878716817"/>
      </p:ext>
    </p:extLst>
  </p:cSld>
  <p:clrMapOvr>
    <a:masterClrMapping/>
  </p:clrMapOvr>
  <p:transition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br>
              <a:rPr lang="en-ZA" altLang="pt-BR"/>
            </a:br>
            <a:endParaRPr lang="en-ZA" altLang="pt-BR"/>
          </a:p>
        </p:txBody>
      </p:sp>
      <p:sp>
        <p:nvSpPr>
          <p:cNvPr id="46084" name="Título 1"/>
          <p:cNvSpPr>
            <a:spLocks noGrp="1"/>
          </p:cNvSpPr>
          <p:nvPr>
            <p:ph type="title"/>
          </p:nvPr>
        </p:nvSpPr>
        <p:spPr>
          <a:xfrm>
            <a:off x="2262432" y="471340"/>
            <a:ext cx="6693032" cy="1027522"/>
          </a:xfrm>
        </p:spPr>
        <p:txBody>
          <a:bodyPr/>
          <a:lstStyle/>
          <a:p>
            <a:r>
              <a:rPr lang="pt-BR" altLang="pt-BR" dirty="0"/>
              <a:t>Emenda No. 85 – Deputado Fabio Garcia </a:t>
            </a:r>
            <a:r>
              <a:rPr lang="pt-BR" altLang="pt-BR" i="1" u="sng" dirty="0"/>
              <a:t>E</a:t>
            </a:r>
            <a:br>
              <a:rPr lang="pt-BR" altLang="pt-BR" dirty="0"/>
            </a:br>
            <a:r>
              <a:rPr lang="pt-BR" altLang="pt-BR" dirty="0"/>
              <a:t>Emenda No. 35 – Deputado </a:t>
            </a:r>
            <a:r>
              <a:rPr lang="pt-BR" altLang="pt-BR" dirty="0" err="1"/>
              <a:t>Carlso</a:t>
            </a:r>
            <a:r>
              <a:rPr lang="pt-BR" altLang="pt-BR" dirty="0"/>
              <a:t> Zarattini</a:t>
            </a:r>
            <a:br>
              <a:rPr lang="pt-BR" altLang="pt-BR" dirty="0"/>
            </a:br>
            <a:r>
              <a:rPr lang="pt-BR" altLang="pt-BR" dirty="0"/>
              <a:t>Concessão de 35 anos + 30 para </a:t>
            </a:r>
            <a:r>
              <a:rPr lang="pt-BR" altLang="pt-BR" dirty="0" err="1"/>
              <a:t>PCHs</a:t>
            </a:r>
            <a:endParaRPr lang="pt-BR" altLang="pt-BR" dirty="0"/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80768" y="1677971"/>
            <a:ext cx="8050458" cy="4930219"/>
          </a:xfrm>
        </p:spPr>
        <p:txBody>
          <a:bodyPr/>
          <a:lstStyle/>
          <a:p>
            <a:pPr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Objetivos: 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Estabelecer isonomia com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UHEs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: todas as outras usinas hidrelétricas em operação há mais de 30 anos tiveram de uma a 2 prorrogações com prazo total de 50 a 65 anos de concessão;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Aproximar condições com outras fontes: pelo menos aproximar as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PCHs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de todas  as outras fontes que não revertem seus ativos a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Uniao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apesar de também estarem prestando serviço publico e usando recursos naturais que são bens comuns;</a:t>
            </a:r>
          </a:p>
          <a:p>
            <a:pPr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Justificativas: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Quanto maior o prazo para amortizar o investimento menor a tarifa para viabilizar o empreendimento e maior o beneficio para o consumidor e a sociedade;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Reestabelecer competição em condições menos desequilibradas com fontes que tem a vida toda para vender sua energia e amortizar seu investimento;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Equiparar as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UHEs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e demais hidrelétricas que tiveram de 1 a 2 renovações totalizando de 50 a 65 anos de concessão total.</a:t>
            </a:r>
          </a:p>
        </p:txBody>
      </p:sp>
    </p:spTree>
    <p:extLst>
      <p:ext uri="{BB962C8B-B14F-4D97-AF65-F5344CB8AC3E}">
        <p14:creationId xmlns:p14="http://schemas.microsoft.com/office/powerpoint/2010/main" val="1832082505"/>
      </p:ext>
    </p:extLst>
  </p:cSld>
  <p:clrMapOvr>
    <a:masterClrMapping/>
  </p:clrMapOvr>
  <p:transition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1pPr>
            <a:lvl2pPr marL="742950" indent="-28575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2pPr>
            <a:lvl3pPr marL="11430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3pPr>
            <a:lvl4pPr marL="16002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4pPr>
            <a:lvl5pPr marL="2057400" indent="-228600"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Tahoma" panose="020B0604030504040204" pitchFamily="34" charset="0"/>
              </a:defRPr>
            </a:lvl9pPr>
          </a:lstStyle>
          <a:p>
            <a:pPr algn="ctr"/>
            <a:br>
              <a:rPr lang="en-ZA" altLang="pt-BR"/>
            </a:br>
            <a:endParaRPr lang="en-ZA" altLang="pt-BR"/>
          </a:p>
        </p:txBody>
      </p:sp>
      <p:sp>
        <p:nvSpPr>
          <p:cNvPr id="46084" name="Título 1"/>
          <p:cNvSpPr>
            <a:spLocks noGrp="1"/>
          </p:cNvSpPr>
          <p:nvPr>
            <p:ph type="title"/>
          </p:nvPr>
        </p:nvSpPr>
        <p:spPr>
          <a:xfrm>
            <a:off x="2262432" y="471340"/>
            <a:ext cx="6693032" cy="1027522"/>
          </a:xfrm>
        </p:spPr>
        <p:txBody>
          <a:bodyPr/>
          <a:lstStyle/>
          <a:p>
            <a:r>
              <a:rPr lang="pt-BR" altLang="pt-BR" dirty="0"/>
              <a:t>Emenda No. 85 – Deputado Fabio Garcia </a:t>
            </a:r>
            <a:r>
              <a:rPr lang="pt-BR" altLang="pt-BR" i="1" u="sng" dirty="0"/>
              <a:t>E</a:t>
            </a:r>
            <a:br>
              <a:rPr lang="pt-BR" altLang="pt-BR" dirty="0"/>
            </a:br>
            <a:r>
              <a:rPr lang="pt-BR" altLang="pt-BR" dirty="0"/>
              <a:t>Emenda No. 35 – Deputado </a:t>
            </a:r>
            <a:r>
              <a:rPr lang="pt-BR" altLang="pt-BR" dirty="0" err="1"/>
              <a:t>Carlso</a:t>
            </a:r>
            <a:r>
              <a:rPr lang="pt-BR" altLang="pt-BR" dirty="0"/>
              <a:t> Zarattini</a:t>
            </a:r>
            <a:br>
              <a:rPr lang="pt-BR" altLang="pt-BR" dirty="0"/>
            </a:br>
            <a:r>
              <a:rPr lang="pt-BR" altLang="pt-BR" dirty="0"/>
              <a:t>Concessão de 35 anos + 30 para </a:t>
            </a:r>
            <a:r>
              <a:rPr lang="pt-BR" altLang="pt-BR" dirty="0" err="1"/>
              <a:t>PCHs</a:t>
            </a:r>
            <a:endParaRPr lang="pt-BR" altLang="pt-BR" dirty="0"/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80768" y="1677971"/>
            <a:ext cx="8050458" cy="4930219"/>
          </a:xfrm>
        </p:spPr>
        <p:txBody>
          <a:bodyPr/>
          <a:lstStyle/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Há consenso entre todas as associações do segmento;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Há beneficio para o consumidor e para a sociedade;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Contribui para modicidade tarifaria e ainda preserva o benefício da reversão dos ativos ã sociedade ao final do 2º período de 30 anos;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Estimula geração de emprego e renda;</a:t>
            </a:r>
          </a:p>
          <a:p>
            <a:pPr lvl="1" algn="just"/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Ajuda a reverter a baixíssima contratação de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PCHs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ao longo dos últimos anos de apenas 1,3% do total e ajuda a resgatar o setor de fabricante de equipamentos 100% nacional que tanto tem sofrido nos últimos anos apesar da vocação hídrica do Brasil e da enorme contribuição que as hidrelétricas deram e continuam dando ao Pais.</a:t>
            </a:r>
          </a:p>
        </p:txBody>
      </p:sp>
    </p:spTree>
    <p:extLst>
      <p:ext uri="{BB962C8B-B14F-4D97-AF65-F5344CB8AC3E}">
        <p14:creationId xmlns:p14="http://schemas.microsoft.com/office/powerpoint/2010/main" val="2101108102"/>
      </p:ext>
    </p:extLst>
  </p:cSld>
  <p:clrMapOvr>
    <a:masterClrMapping/>
  </p:clrMapOvr>
  <p:transition>
    <p:split orient="vert"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DDDDDD"/>
      </a:dk1>
      <a:lt1>
        <a:srgbClr val="FFFFFF"/>
      </a:lt1>
      <a:dk2>
        <a:srgbClr val="003366"/>
      </a:dk2>
      <a:lt2>
        <a:srgbClr val="000000"/>
      </a:lt2>
      <a:accent1>
        <a:srgbClr val="347BCA"/>
      </a:accent1>
      <a:accent2>
        <a:srgbClr val="00A000"/>
      </a:accent2>
      <a:accent3>
        <a:srgbClr val="FFFFFF"/>
      </a:accent3>
      <a:accent4>
        <a:srgbClr val="BDBDBD"/>
      </a:accent4>
      <a:accent5>
        <a:srgbClr val="AEBFE1"/>
      </a:accent5>
      <a:accent6>
        <a:srgbClr val="009100"/>
      </a:accent6>
      <a:hlink>
        <a:srgbClr val="CC00DC"/>
      </a:hlink>
      <a:folHlink>
        <a:srgbClr val="FAC80A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</a:spPr>
      <a:bodyPr/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ZA" sz="1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DDDDDD"/>
        </a:lt1>
        <a:dk2>
          <a:srgbClr val="00367C"/>
        </a:dk2>
        <a:lt2>
          <a:srgbClr val="FFFFFF"/>
        </a:lt2>
        <a:accent1>
          <a:srgbClr val="347BCA"/>
        </a:accent1>
        <a:accent2>
          <a:srgbClr val="00A000"/>
        </a:accent2>
        <a:accent3>
          <a:srgbClr val="AAAEBF"/>
        </a:accent3>
        <a:accent4>
          <a:srgbClr val="BDBDBD"/>
        </a:accent4>
        <a:accent5>
          <a:srgbClr val="AEBFE1"/>
        </a:accent5>
        <a:accent6>
          <a:srgbClr val="009100"/>
        </a:accent6>
        <a:hlink>
          <a:srgbClr val="CC00DC"/>
        </a:hlink>
        <a:folHlink>
          <a:srgbClr val="FAC80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DDDDDD"/>
        </a:dk1>
        <a:lt1>
          <a:srgbClr val="FFFFFF"/>
        </a:lt1>
        <a:dk2>
          <a:srgbClr val="003366"/>
        </a:dk2>
        <a:lt2>
          <a:srgbClr val="000000"/>
        </a:lt2>
        <a:accent1>
          <a:srgbClr val="347BCA"/>
        </a:accent1>
        <a:accent2>
          <a:srgbClr val="00A000"/>
        </a:accent2>
        <a:accent3>
          <a:srgbClr val="FFFFFF"/>
        </a:accent3>
        <a:accent4>
          <a:srgbClr val="BDBDBD"/>
        </a:accent4>
        <a:accent5>
          <a:srgbClr val="AEBFE1"/>
        </a:accent5>
        <a:accent6>
          <a:srgbClr val="009100"/>
        </a:accent6>
        <a:hlink>
          <a:srgbClr val="CC00DC"/>
        </a:hlink>
        <a:folHlink>
          <a:srgbClr val="FAC8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34973</TotalTime>
  <Words>1137</Words>
  <Application>Microsoft Office PowerPoint</Application>
  <PresentationFormat>Papel Carta (216 x 279 mm)</PresentationFormat>
  <Paragraphs>68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Swis721 Blk BT</vt:lpstr>
      <vt:lpstr>Tahoma</vt:lpstr>
      <vt:lpstr>Wingdings</vt:lpstr>
      <vt:lpstr>Default Design</vt:lpstr>
      <vt:lpstr> APRESENTAÇÃO COMISSÃO MISTA MP 735</vt:lpstr>
      <vt:lpstr>Apoio ABRAPCH à Emendas Parlamentares</vt:lpstr>
      <vt:lpstr>Emenda No. 51 – Deputado Pedro Uczai Aumento CGHs de 3MW para 5MW</vt:lpstr>
      <vt:lpstr>Emenda No. 51 – Deputado Pedro Uczai Aumento CGHs de 3MW para 5MW</vt:lpstr>
      <vt:lpstr>Emenda No. 51 – Deputado Pedro Uczai Aumento CGHs de 3MW para 5MW</vt:lpstr>
      <vt:lpstr>Emenda No. 51 – Deputado Pedro Uczai Aumento CGHs de 3MW para 5MW</vt:lpstr>
      <vt:lpstr>Emenda No. 85 – Deputado Fabio Garcia E Emenda No. 35 – Deputado Carlso Zarattini Concessão de 35 anos + 30 para PCHs</vt:lpstr>
      <vt:lpstr>Emenda No. 85 – Deputado Fabio Garcia E Emenda No. 35 – Deputado Carlso Zarattini Concessão de 35 anos + 30 para PCHs</vt:lpstr>
    </vt:vector>
  </TitlesOfParts>
  <Company>James Hemphill (Pty)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Hemphill</dc:creator>
  <cp:lastModifiedBy>Paulo Arbex</cp:lastModifiedBy>
  <cp:revision>1624</cp:revision>
  <cp:lastPrinted>2016-05-23T14:29:31Z</cp:lastPrinted>
  <dcterms:created xsi:type="dcterms:W3CDTF">2004-03-31T06:41:56Z</dcterms:created>
  <dcterms:modified xsi:type="dcterms:W3CDTF">2016-08-31T17:49:03Z</dcterms:modified>
</cp:coreProperties>
</file>