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57" r:id="rId3"/>
    <p:sldId id="267" r:id="rId4"/>
    <p:sldId id="266" r:id="rId5"/>
    <p:sldId id="264" r:id="rId6"/>
    <p:sldId id="265" r:id="rId7"/>
    <p:sldId id="271" r:id="rId8"/>
    <p:sldId id="258" r:id="rId9"/>
    <p:sldId id="268" r:id="rId10"/>
    <p:sldId id="269" r:id="rId11"/>
    <p:sldId id="270" r:id="rId12"/>
    <p:sldId id="259" r:id="rId13"/>
    <p:sldId id="262" r:id="rId14"/>
    <p:sldId id="261" r:id="rId15"/>
    <p:sldId id="26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2" d="100"/>
          <a:sy n="92" d="100"/>
        </p:scale>
        <p:origin x="45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smtClean="0"/>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smtClean="0"/>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smtClean="0"/>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8/8/2019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2.camara.leg.br/legin/fed/decret/2019/decreto-9817-3-junho-2019-788232-publicacaooriginal-158055-pe.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jusbrasil.com.br/legislacao/1034330/decreto-n-7-950-de-12-de-marco-de-2013#art-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 </a:t>
            </a:r>
            <a:r>
              <a:rPr lang="pt-BR" b="1" dirty="0" smtClean="0"/>
              <a:t>Pacote Anticrime </a:t>
            </a:r>
            <a:endParaRPr lang="pt-BR" b="1" dirty="0"/>
          </a:p>
        </p:txBody>
      </p:sp>
      <p:sp>
        <p:nvSpPr>
          <p:cNvPr id="3" name="Espaço Reservado para Conteúdo 2"/>
          <p:cNvSpPr>
            <a:spLocks noGrp="1"/>
          </p:cNvSpPr>
          <p:nvPr>
            <p:ph idx="1"/>
          </p:nvPr>
        </p:nvSpPr>
        <p:spPr/>
        <p:txBody>
          <a:bodyPr>
            <a:normAutofit/>
          </a:bodyPr>
          <a:lstStyle/>
          <a:p>
            <a:pPr marL="0" indent="0" algn="ctr">
              <a:buNone/>
            </a:pPr>
            <a:r>
              <a:rPr lang="pt-BR" sz="4000" b="1" dirty="0"/>
              <a:t>Propostas de alteração da Lei de Execução Penal </a:t>
            </a:r>
            <a:r>
              <a:rPr lang="pt-BR" sz="4000" b="1" dirty="0" smtClean="0"/>
              <a:t>– 9 A</a:t>
            </a:r>
            <a:endParaRPr lang="pt-BR" sz="4000" dirty="0"/>
          </a:p>
          <a:p>
            <a:pPr algn="ctr"/>
            <a:endParaRPr lang="pt-BR" sz="4000" dirty="0"/>
          </a:p>
        </p:txBody>
      </p:sp>
    </p:spTree>
    <p:extLst>
      <p:ext uri="{BB962C8B-B14F-4D97-AF65-F5344CB8AC3E}">
        <p14:creationId xmlns:p14="http://schemas.microsoft.com/office/powerpoint/2010/main" val="1997934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4703" y="1"/>
            <a:ext cx="9609909" cy="733168"/>
          </a:xfrm>
        </p:spPr>
        <p:txBody>
          <a:bodyPr>
            <a:normAutofit fontScale="90000"/>
          </a:bodyPr>
          <a:lstStyle/>
          <a:p>
            <a:pPr algn="ctr"/>
            <a:r>
              <a:rPr lang="pt-BR" b="1" cap="all" dirty="0"/>
              <a:t>RESOLUÇÃO Nº 11, DE 1º DE JULHO DE 2019</a:t>
            </a:r>
            <a:br>
              <a:rPr lang="pt-BR" b="1" cap="all" dirty="0"/>
            </a:br>
            <a:endParaRPr lang="pt-BR" dirty="0"/>
          </a:p>
        </p:txBody>
      </p:sp>
      <p:sp>
        <p:nvSpPr>
          <p:cNvPr id="3" name="Espaço Reservado para Conteúdo 2"/>
          <p:cNvSpPr>
            <a:spLocks noGrp="1"/>
          </p:cNvSpPr>
          <p:nvPr>
            <p:ph idx="1"/>
          </p:nvPr>
        </p:nvSpPr>
        <p:spPr>
          <a:xfrm>
            <a:off x="2240692" y="840259"/>
            <a:ext cx="9263920" cy="5070963"/>
          </a:xfrm>
        </p:spPr>
        <p:txBody>
          <a:bodyPr>
            <a:normAutofit/>
          </a:bodyPr>
          <a:lstStyle/>
          <a:p>
            <a:pPr marL="0" indent="0">
              <a:buNone/>
            </a:pPr>
            <a:endParaRPr lang="pt-BR" dirty="0"/>
          </a:p>
          <a:p>
            <a:pPr algn="just"/>
            <a:r>
              <a:rPr lang="pt-BR" dirty="0"/>
              <a:t>Dispõe sobre a </a:t>
            </a:r>
            <a:r>
              <a:rPr lang="pt-BR" b="1" u="sng" dirty="0"/>
              <a:t>inserção, manutenção e exclusão </a:t>
            </a:r>
            <a:r>
              <a:rPr lang="pt-BR" dirty="0"/>
              <a:t>dos perfis genéticos de </a:t>
            </a:r>
            <a:r>
              <a:rPr lang="pt-BR" b="1" u="sng" dirty="0"/>
              <a:t>restos mortais de identidade conhecida </a:t>
            </a:r>
            <a:r>
              <a:rPr lang="pt-BR" dirty="0"/>
              <a:t>nos bancos de dados que compõem a </a:t>
            </a:r>
            <a:r>
              <a:rPr lang="pt-BR" b="1" u="sng" dirty="0"/>
              <a:t>Rede Integrada de Bancos de Perfis Genéticos</a:t>
            </a:r>
            <a:r>
              <a:rPr lang="pt-BR" dirty="0"/>
              <a:t>.</a:t>
            </a:r>
          </a:p>
          <a:p>
            <a:pPr algn="just"/>
            <a:r>
              <a:rPr lang="pt-BR" dirty="0"/>
              <a:t>O COMITÊ GESTOR DA REDE INTEGRADA DE BANCOS DE PERFIS GENÉTICOS, no uso da atribuição que lhe confere o art. 5º, inciso I, do Decreto nº 7.950, de 12 de março de 2013, resolve:</a:t>
            </a:r>
          </a:p>
          <a:p>
            <a:pPr algn="just"/>
            <a:r>
              <a:rPr lang="pt-BR" dirty="0"/>
              <a:t>Art. 1º Esta Resolução dispõe sobre a padronização de procedimentos relativos à análise genética e à inclusão de dados nos bancos que compõem a Rede Integrada de Bancos de Perfis Genéticos - RIBPG, nos termos da Lei nº 12.654, de 28 de maio de 2012, regulamentada pelo Decreto nº 7.950, de 12 de março de 2013.</a:t>
            </a:r>
          </a:p>
          <a:p>
            <a:pPr algn="just"/>
            <a:r>
              <a:rPr lang="pt-BR" dirty="0"/>
              <a:t>Art. 2º Os </a:t>
            </a:r>
            <a:r>
              <a:rPr lang="pt-BR" b="1" u="sng" dirty="0"/>
              <a:t>perfis genéticos de restos mortais de indivíduos identificados </a:t>
            </a:r>
            <a:r>
              <a:rPr lang="pt-BR" dirty="0"/>
              <a:t>poderão ser incluídos em bancos de dados de perfis genéticos, mediante </a:t>
            </a:r>
            <a:r>
              <a:rPr lang="pt-BR" u="sng" dirty="0"/>
              <a:t>solicitação da autoridade policial ou por determinação judicial.</a:t>
            </a:r>
          </a:p>
          <a:p>
            <a:pPr algn="just"/>
            <a:endParaRPr lang="pt-BR" u="sng" dirty="0"/>
          </a:p>
        </p:txBody>
      </p:sp>
    </p:spTree>
    <p:extLst>
      <p:ext uri="{BB962C8B-B14F-4D97-AF65-F5344CB8AC3E}">
        <p14:creationId xmlns:p14="http://schemas.microsoft.com/office/powerpoint/2010/main" val="2208057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56951" y="1"/>
            <a:ext cx="10635049" cy="823784"/>
          </a:xfrm>
        </p:spPr>
        <p:txBody>
          <a:bodyPr>
            <a:noAutofit/>
          </a:bodyPr>
          <a:lstStyle/>
          <a:p>
            <a:pPr algn="ctr"/>
            <a:r>
              <a:rPr lang="pt-BR" sz="2000" b="1" dirty="0" smtClean="0">
                <a:latin typeface="Times New Roman" panose="02020603050405020304" pitchFamily="18" charset="0"/>
                <a:cs typeface="Times New Roman" panose="02020603050405020304" pitchFamily="18" charset="0"/>
              </a:rPr>
              <a:t>A </a:t>
            </a:r>
            <a:r>
              <a:rPr lang="pt-BR" sz="2000" b="1" dirty="0">
                <a:latin typeface="Times New Roman" panose="02020603050405020304" pitchFamily="18" charset="0"/>
                <a:cs typeface="Times New Roman" panose="02020603050405020304" pitchFamily="18" charset="0"/>
              </a:rPr>
              <a:t>inclusão de perfil genético de restos mortais de indivíduos identificados, mediante solicitação da autoridade policial, ocorrerá nas seguintes </a:t>
            </a:r>
            <a:r>
              <a:rPr lang="pt-BR" sz="2000" b="1" dirty="0" smtClean="0">
                <a:latin typeface="Times New Roman" panose="02020603050405020304" pitchFamily="18" charset="0"/>
                <a:cs typeface="Times New Roman" panose="02020603050405020304" pitchFamily="18" charset="0"/>
              </a:rPr>
              <a:t>hipóteses.</a:t>
            </a:r>
            <a:endParaRPr lang="pt-BR" sz="2000" b="1" dirty="0">
              <a:latin typeface="Times New Roman" panose="02020603050405020304" pitchFamily="18" charset="0"/>
              <a:cs typeface="Times New Roman" panose="02020603050405020304" pitchFamily="18" charset="0"/>
            </a:endParaRPr>
          </a:p>
        </p:txBody>
      </p:sp>
      <p:sp>
        <p:nvSpPr>
          <p:cNvPr id="3" name="Espaço Reservado para Conteúdo 2"/>
          <p:cNvSpPr>
            <a:spLocks noGrp="1"/>
          </p:cNvSpPr>
          <p:nvPr>
            <p:ph idx="1"/>
          </p:nvPr>
        </p:nvSpPr>
        <p:spPr>
          <a:xfrm>
            <a:off x="2232454" y="1252151"/>
            <a:ext cx="9959546" cy="5840627"/>
          </a:xfrm>
        </p:spPr>
        <p:txBody>
          <a:bodyPr>
            <a:normAutofit/>
          </a:bodyPr>
          <a:lstStyle/>
          <a:p>
            <a:pPr algn="just"/>
            <a:r>
              <a:rPr lang="pt-BR" dirty="0" smtClean="0"/>
              <a:t>I- </a:t>
            </a:r>
            <a:r>
              <a:rPr lang="pt-BR" dirty="0"/>
              <a:t>quando o </a:t>
            </a:r>
            <a:r>
              <a:rPr lang="pt-BR" b="1" u="sng" dirty="0"/>
              <a:t>falecido estiver sendo investigado </a:t>
            </a:r>
            <a:r>
              <a:rPr lang="pt-BR" dirty="0"/>
              <a:t>em inquérito policial, previamente instaurado, para </a:t>
            </a:r>
            <a:r>
              <a:rPr lang="pt-BR" u="sng" dirty="0"/>
              <a:t>apurar a autoria de crimes praticados mediante violência</a:t>
            </a:r>
            <a:r>
              <a:rPr lang="pt-BR" dirty="0"/>
              <a:t> ou grave ameaça </a:t>
            </a:r>
            <a:r>
              <a:rPr lang="pt-BR" dirty="0" smtClean="0"/>
              <a:t>e</a:t>
            </a:r>
          </a:p>
          <a:p>
            <a:pPr algn="just"/>
            <a:r>
              <a:rPr lang="pt-BR" dirty="0" smtClean="0"/>
              <a:t>II- </a:t>
            </a:r>
            <a:r>
              <a:rPr lang="pt-BR" dirty="0"/>
              <a:t> </a:t>
            </a:r>
            <a:r>
              <a:rPr lang="pt-BR" dirty="0" smtClean="0"/>
              <a:t> </a:t>
            </a:r>
            <a:r>
              <a:rPr lang="pt-BR" dirty="0"/>
              <a:t>quando houver </a:t>
            </a:r>
            <a:r>
              <a:rPr lang="pt-BR" b="1" u="sng" dirty="0"/>
              <a:t>ação penal proposta contra o falecido</a:t>
            </a:r>
            <a:r>
              <a:rPr lang="pt-BR" dirty="0"/>
              <a:t>;</a:t>
            </a:r>
          </a:p>
          <a:p>
            <a:pPr algn="just"/>
            <a:r>
              <a:rPr lang="pt-BR" dirty="0"/>
              <a:t>III - quando o óbito ocorrer em decorrência de confronto armado.</a:t>
            </a:r>
          </a:p>
          <a:p>
            <a:pPr algn="just"/>
            <a:r>
              <a:rPr lang="pt-BR" dirty="0"/>
              <a:t>§2º Quando a solicitação for de interesse de investigação criminal, o perfil genético do resto mortal de que trata o caput será inserido em categoria específica denominada "RMI" - Restos Mortais Identificados</a:t>
            </a:r>
            <a:r>
              <a:rPr lang="pt-BR" dirty="0" smtClean="0"/>
              <a:t>.</a:t>
            </a:r>
          </a:p>
          <a:p>
            <a:pPr algn="just"/>
            <a:r>
              <a:rPr lang="pt-BR" dirty="0"/>
              <a:t>§6º Caso o indivíduo possua condenação por um dos crimes previstos no artigo </a:t>
            </a:r>
            <a:r>
              <a:rPr lang="pt-BR" b="1" u="sng" dirty="0">
                <a:effectLst>
                  <a:outerShdw blurRad="38100" dist="38100" dir="2700000" algn="tl">
                    <a:srgbClr val="000000">
                      <a:alpha val="43137"/>
                    </a:srgbClr>
                  </a:outerShdw>
                </a:effectLst>
              </a:rPr>
              <a:t>9-A da Lei nº 7.210, de 11 de julho de 1984</a:t>
            </a:r>
            <a:r>
              <a:rPr lang="pt-BR" dirty="0"/>
              <a:t>, o disposto no caput independerá de solicitação de autoridade policial, membro do Ministério Público ou autoridade judiciária</a:t>
            </a:r>
            <a:r>
              <a:rPr lang="pt-BR" dirty="0" smtClean="0"/>
              <a:t>.</a:t>
            </a:r>
          </a:p>
          <a:p>
            <a:pPr algn="just"/>
            <a:r>
              <a:rPr lang="pt-BR" dirty="0"/>
              <a:t>Art. 4º A exclusão dos perfis "RMI" dos bancos de perfis genéticos ocorrerá no prazo de </a:t>
            </a:r>
            <a:r>
              <a:rPr lang="pt-BR" b="1" u="sng" dirty="0"/>
              <a:t>20 anos após a sua inserção</a:t>
            </a:r>
            <a:r>
              <a:rPr lang="pt-BR" dirty="0"/>
              <a:t>.</a:t>
            </a:r>
          </a:p>
        </p:txBody>
      </p:sp>
    </p:spTree>
    <p:extLst>
      <p:ext uri="{BB962C8B-B14F-4D97-AF65-F5344CB8AC3E}">
        <p14:creationId xmlns:p14="http://schemas.microsoft.com/office/powerpoint/2010/main" val="1840171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89212" y="296562"/>
            <a:ext cx="8915400" cy="6561437"/>
          </a:xfrm>
        </p:spPr>
        <p:txBody>
          <a:bodyPr>
            <a:normAutofit/>
          </a:bodyPr>
          <a:lstStyle/>
          <a:p>
            <a:endParaRPr lang="pt-BR" dirty="0" smtClean="0">
              <a:solidFill>
                <a:srgbClr val="212529"/>
              </a:solidFill>
              <a:latin typeface="Open Sans"/>
            </a:endParaRPr>
          </a:p>
          <a:p>
            <a:pPr algn="ctr"/>
            <a:r>
              <a:rPr lang="pt-BR" b="1" dirty="0">
                <a:solidFill>
                  <a:srgbClr val="212529"/>
                </a:solidFill>
                <a:latin typeface="Open Sans"/>
              </a:rPr>
              <a:t>DECRETO Nº 9.817, DE 3 DE JUNHO DE 2019</a:t>
            </a:r>
          </a:p>
          <a:p>
            <a:r>
              <a:rPr lang="pt-BR" b="1" cap="all" dirty="0">
                <a:solidFill>
                  <a:srgbClr val="212529"/>
                </a:solidFill>
                <a:latin typeface="Open Sans"/>
              </a:rPr>
              <a:t>EMENTA:</a:t>
            </a:r>
            <a:r>
              <a:rPr lang="pt-BR" dirty="0">
                <a:solidFill>
                  <a:srgbClr val="212529"/>
                </a:solidFill>
                <a:latin typeface="Open Sans"/>
              </a:rPr>
              <a:t> Altera o Decreto nº 7.950, de 12 de março de 2013, para dispor sobre a composição e o funcionamento do Comitê Gestor da Rede Integrada de Bancos de Perfis Genéticos.</a:t>
            </a:r>
          </a:p>
          <a:p>
            <a:pPr>
              <a:buFont typeface="Arial" panose="020B0604020202020204" pitchFamily="34" charset="0"/>
              <a:buChar char="•"/>
            </a:pPr>
            <a:r>
              <a:rPr lang="pt-BR" b="1" cap="all" dirty="0">
                <a:solidFill>
                  <a:srgbClr val="26704F"/>
                </a:solidFill>
                <a:latin typeface="Open Sans"/>
                <a:hlinkClick r:id="rId2"/>
              </a:rPr>
              <a:t>TEXTO - PUBLICAÇÃO </a:t>
            </a:r>
            <a:r>
              <a:rPr lang="pt-BR" b="1" cap="all" dirty="0" smtClean="0">
                <a:solidFill>
                  <a:srgbClr val="26704F"/>
                </a:solidFill>
                <a:latin typeface="Open Sans"/>
                <a:hlinkClick r:id="rId2"/>
              </a:rPr>
              <a:t>ORIGINAL</a:t>
            </a:r>
            <a:endParaRPr lang="pt-BR" b="1" cap="all" dirty="0" smtClean="0">
              <a:solidFill>
                <a:srgbClr val="26704F"/>
              </a:solidFill>
              <a:latin typeface="Open Sans"/>
            </a:endParaRPr>
          </a:p>
          <a:p>
            <a:pPr>
              <a:buFont typeface="Arial" panose="020B0604020202020204" pitchFamily="34" charset="0"/>
              <a:buChar char="•"/>
            </a:pPr>
            <a:r>
              <a:rPr lang="pt-BR" dirty="0" smtClean="0">
                <a:solidFill>
                  <a:srgbClr val="212529"/>
                </a:solidFill>
                <a:latin typeface="Open Sans"/>
              </a:rPr>
              <a:t>Diário </a:t>
            </a:r>
            <a:r>
              <a:rPr lang="pt-BR" dirty="0">
                <a:solidFill>
                  <a:srgbClr val="212529"/>
                </a:solidFill>
                <a:latin typeface="Open Sans"/>
              </a:rPr>
              <a:t>Oficial da União - Seção 1 - 4/6/2019, Página 1 (Publicação Original)</a:t>
            </a:r>
          </a:p>
          <a:p>
            <a:endParaRPr lang="pt-BR" dirty="0">
              <a:solidFill>
                <a:srgbClr val="212529"/>
              </a:solidFill>
              <a:latin typeface="Open Sans"/>
            </a:endParaRPr>
          </a:p>
          <a:p>
            <a:r>
              <a:rPr lang="pt-BR" dirty="0" smtClean="0">
                <a:solidFill>
                  <a:srgbClr val="212529"/>
                </a:solidFill>
                <a:latin typeface="Open Sans"/>
              </a:rPr>
              <a:t>BANCO </a:t>
            </a:r>
            <a:r>
              <a:rPr lang="pt-BR" dirty="0">
                <a:solidFill>
                  <a:srgbClr val="212529"/>
                </a:solidFill>
                <a:latin typeface="Open Sans"/>
              </a:rPr>
              <a:t>NACIONAL DE PERFIS GENÉTICOS - Criação - Ministério da Justiça e Segurança Pública - Vinculação </a:t>
            </a:r>
            <a:r>
              <a:rPr lang="pt-BR" dirty="0" smtClean="0">
                <a:solidFill>
                  <a:srgbClr val="212529"/>
                </a:solidFill>
                <a:latin typeface="Open Sans"/>
              </a:rPr>
              <a:t>– Alteração</a:t>
            </a:r>
          </a:p>
          <a:p>
            <a:r>
              <a:rPr lang="pt-BR" dirty="0"/>
              <a:t/>
            </a:r>
            <a:br>
              <a:rPr lang="pt-BR" dirty="0"/>
            </a:br>
            <a:r>
              <a:rPr lang="pt-BR" dirty="0">
                <a:solidFill>
                  <a:srgbClr val="212529"/>
                </a:solidFill>
                <a:latin typeface="Open Sans"/>
              </a:rPr>
              <a:t>REDE INTEGRADA DE BANCOS DE PERFIS GENÉTICOS - Adesão - Estado (ente federado) - Distrito Federal (Brasil</a:t>
            </a:r>
            <a:r>
              <a:rPr lang="pt-BR" dirty="0" smtClean="0">
                <a:solidFill>
                  <a:srgbClr val="212529"/>
                </a:solidFill>
                <a:latin typeface="Open Sans"/>
              </a:rPr>
              <a:t>)</a:t>
            </a:r>
          </a:p>
          <a:p>
            <a:r>
              <a:rPr lang="pt-BR" dirty="0"/>
              <a:t/>
            </a:r>
            <a:br>
              <a:rPr lang="pt-BR" dirty="0"/>
            </a:br>
            <a:r>
              <a:rPr lang="pt-BR" dirty="0">
                <a:solidFill>
                  <a:srgbClr val="212529"/>
                </a:solidFill>
                <a:latin typeface="Open Sans"/>
              </a:rPr>
              <a:t>CRIME - Apuração - Amostra - Perfil genético - Armazenamento - Dados - Coleta - Perícia - Pessoa desaparecida </a:t>
            </a:r>
            <a:r>
              <a:rPr lang="pt-BR" dirty="0" smtClean="0">
                <a:solidFill>
                  <a:srgbClr val="212529"/>
                </a:solidFill>
                <a:latin typeface="Open Sans"/>
              </a:rPr>
              <a:t>– Identificação</a:t>
            </a:r>
          </a:p>
          <a:p>
            <a:r>
              <a:rPr lang="pt-BR" dirty="0"/>
              <a:t/>
            </a:r>
            <a:br>
              <a:rPr lang="pt-BR" dirty="0"/>
            </a:br>
            <a:r>
              <a:rPr lang="pt-BR" dirty="0">
                <a:solidFill>
                  <a:srgbClr val="212529"/>
                </a:solidFill>
                <a:latin typeface="Open Sans"/>
              </a:rPr>
              <a:t>COMITÊ GESTOR - Membro - Competência - Secretaria-Executiva</a:t>
            </a:r>
            <a:endParaRPr lang="pt-BR" dirty="0"/>
          </a:p>
        </p:txBody>
      </p:sp>
    </p:spTree>
    <p:extLst>
      <p:ext uri="{BB962C8B-B14F-4D97-AF65-F5344CB8AC3E}">
        <p14:creationId xmlns:p14="http://schemas.microsoft.com/office/powerpoint/2010/main" val="3771660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74141"/>
            <a:ext cx="8911687" cy="659027"/>
          </a:xfrm>
        </p:spPr>
        <p:txBody>
          <a:bodyPr/>
          <a:lstStyle/>
          <a:p>
            <a:pPr algn="ctr"/>
            <a:r>
              <a:rPr lang="pt-BR" dirty="0" smtClean="0"/>
              <a:t>Fa</a:t>
            </a:r>
            <a:r>
              <a:rPr lang="pt-BR" b="1" dirty="0" smtClean="0"/>
              <a:t>tores Negativos -II</a:t>
            </a:r>
            <a:endParaRPr lang="pt-BR" b="1" dirty="0"/>
          </a:p>
        </p:txBody>
      </p:sp>
      <p:sp>
        <p:nvSpPr>
          <p:cNvPr id="3" name="Espaço Reservado para Conteúdo 2"/>
          <p:cNvSpPr>
            <a:spLocks noGrp="1"/>
          </p:cNvSpPr>
          <p:nvPr>
            <p:ph idx="1"/>
          </p:nvPr>
        </p:nvSpPr>
        <p:spPr>
          <a:xfrm>
            <a:off x="2589212" y="1054443"/>
            <a:ext cx="8915400" cy="4263655"/>
          </a:xfrm>
        </p:spPr>
        <p:txBody>
          <a:bodyPr>
            <a:normAutofit fontScale="85000" lnSpcReduction="10000"/>
          </a:bodyPr>
          <a:lstStyle/>
          <a:p>
            <a:pPr algn="just"/>
            <a:r>
              <a:rPr lang="pt-BR" dirty="0" smtClean="0"/>
              <a:t>Analisar uma </a:t>
            </a:r>
            <a:r>
              <a:rPr lang="pt-BR" b="1" dirty="0"/>
              <a:t>amostra genética </a:t>
            </a:r>
            <a:r>
              <a:rPr lang="pt-BR" dirty="0"/>
              <a:t>deixada na cena do crime, e compará-la à outra amostra de DNA de alguém suspeito, alarmantes problemas podem ocorrer, de forma a colocar em questão a confiabilidade dessas evidências de DNA. </a:t>
            </a:r>
            <a:endParaRPr lang="pt-BR" dirty="0" smtClean="0"/>
          </a:p>
          <a:p>
            <a:pPr algn="just"/>
            <a:r>
              <a:rPr lang="pt-BR" b="1" dirty="0" smtClean="0"/>
              <a:t>Risco de contaminação </a:t>
            </a:r>
            <a:r>
              <a:rPr lang="pt-BR" b="1" dirty="0"/>
              <a:t>de amostras, </a:t>
            </a:r>
            <a:endParaRPr lang="pt-BR" b="1" dirty="0" smtClean="0"/>
          </a:p>
          <a:p>
            <a:pPr algn="just"/>
            <a:r>
              <a:rPr lang="pt-BR" b="1" dirty="0" smtClean="0"/>
              <a:t>erros </a:t>
            </a:r>
            <a:r>
              <a:rPr lang="pt-BR" b="1" dirty="0"/>
              <a:t>laboratoriais </a:t>
            </a:r>
            <a:endParaRPr lang="pt-BR" b="1" dirty="0" smtClean="0"/>
          </a:p>
          <a:p>
            <a:pPr marL="0" indent="0" algn="just">
              <a:buNone/>
            </a:pPr>
            <a:r>
              <a:rPr lang="pt-BR" dirty="0"/>
              <a:t> </a:t>
            </a:r>
            <a:r>
              <a:rPr lang="pt-BR" dirty="0" smtClean="0"/>
              <a:t>    </a:t>
            </a:r>
            <a:r>
              <a:rPr lang="pt-BR" b="1" dirty="0" smtClean="0"/>
              <a:t>criação </a:t>
            </a:r>
            <a:r>
              <a:rPr lang="pt-BR" b="1" dirty="0"/>
              <a:t>de perfis parciais </a:t>
            </a:r>
            <a:r>
              <a:rPr lang="pt-BR" dirty="0"/>
              <a:t>são importantes exemplos dos riscos existentes no </a:t>
            </a:r>
            <a:r>
              <a:rPr lang="pt-BR" dirty="0" smtClean="0"/>
              <a:t>     processo </a:t>
            </a:r>
            <a:r>
              <a:rPr lang="pt-BR" dirty="0"/>
              <a:t>de exame de material genético</a:t>
            </a:r>
            <a:r>
              <a:rPr lang="pt-BR" dirty="0" smtClean="0"/>
              <a:t>.</a:t>
            </a:r>
          </a:p>
          <a:p>
            <a:pPr marL="0" indent="0" algn="just">
              <a:buNone/>
            </a:pPr>
            <a:r>
              <a:rPr lang="pt-BR" b="1" dirty="0" smtClean="0"/>
              <a:t>       O </a:t>
            </a:r>
            <a:r>
              <a:rPr lang="pt-BR" b="1" dirty="0"/>
              <a:t>exame de DNA </a:t>
            </a:r>
            <a:r>
              <a:rPr lang="pt-BR" dirty="0"/>
              <a:t>está sujeito a contaminação de suas amostras </a:t>
            </a:r>
            <a:r>
              <a:rPr lang="pt-BR" b="1" dirty="0"/>
              <a:t>antes</a:t>
            </a:r>
            <a:r>
              <a:rPr lang="pt-BR" dirty="0"/>
              <a:t>, </a:t>
            </a:r>
            <a:r>
              <a:rPr lang="pt-BR" b="1" dirty="0"/>
              <a:t>durante </a:t>
            </a:r>
            <a:r>
              <a:rPr lang="pt-BR" dirty="0"/>
              <a:t>e até </a:t>
            </a:r>
            <a:r>
              <a:rPr lang="pt-BR" b="1" dirty="0"/>
              <a:t>depois</a:t>
            </a:r>
            <a:r>
              <a:rPr lang="pt-BR" dirty="0"/>
              <a:t> da realização de sua análise. </a:t>
            </a:r>
            <a:endParaRPr lang="pt-BR" dirty="0" smtClean="0"/>
          </a:p>
          <a:p>
            <a:pPr marL="0" indent="0" algn="just">
              <a:buNone/>
            </a:pPr>
            <a:r>
              <a:rPr lang="pt-BR" dirty="0"/>
              <a:t> </a:t>
            </a:r>
            <a:r>
              <a:rPr lang="pt-BR" dirty="0" smtClean="0"/>
              <a:t>      A</a:t>
            </a:r>
            <a:r>
              <a:rPr lang="pt-BR" b="1" dirty="0" smtClean="0"/>
              <a:t> </a:t>
            </a:r>
            <a:r>
              <a:rPr lang="pt-BR" b="1" dirty="0"/>
              <a:t>I</a:t>
            </a:r>
            <a:r>
              <a:rPr lang="pt-BR" b="1" dirty="0" smtClean="0"/>
              <a:t>nterpretação </a:t>
            </a:r>
            <a:r>
              <a:rPr lang="pt-BR" dirty="0"/>
              <a:t>no exame de DNA está nas amostras de material genético coletadas em cenas de crimes que, geralmente, contêm o DNA de múltiplos </a:t>
            </a:r>
            <a:r>
              <a:rPr lang="pt-BR" dirty="0" smtClean="0"/>
              <a:t>indivíduos dependendo do Delito.</a:t>
            </a:r>
          </a:p>
          <a:p>
            <a:pPr marL="0" indent="0" algn="just">
              <a:buNone/>
            </a:pPr>
            <a:r>
              <a:rPr lang="pt-BR" dirty="0" smtClean="0"/>
              <a:t>Quando  arrecadada por perito </a:t>
            </a:r>
            <a:r>
              <a:rPr lang="pt-BR" dirty="0"/>
              <a:t>altamente capacitado, seguindo todos os padrões e protocolos necessários, existe grande possibilidade </a:t>
            </a:r>
            <a:r>
              <a:rPr lang="pt-BR" b="1" dirty="0"/>
              <a:t>de a amostra não conter DNA suficiente para a constituição de um perfil genético, e sua posterior análise</a:t>
            </a:r>
            <a:r>
              <a:rPr lang="pt-BR" dirty="0"/>
              <a:t>.</a:t>
            </a:r>
          </a:p>
          <a:p>
            <a:endParaRPr lang="pt-BR" dirty="0"/>
          </a:p>
        </p:txBody>
      </p:sp>
    </p:spTree>
    <p:extLst>
      <p:ext uri="{BB962C8B-B14F-4D97-AF65-F5344CB8AC3E}">
        <p14:creationId xmlns:p14="http://schemas.microsoft.com/office/powerpoint/2010/main" val="2415377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232453" y="131805"/>
            <a:ext cx="9959547" cy="6726195"/>
          </a:xfrm>
        </p:spPr>
        <p:txBody>
          <a:bodyPr>
            <a:normAutofit lnSpcReduction="10000"/>
          </a:bodyPr>
          <a:lstStyle/>
          <a:p>
            <a:pPr algn="just"/>
            <a:r>
              <a:rPr lang="pt-BR" b="1" dirty="0" smtClean="0"/>
              <a:t>execução </a:t>
            </a:r>
            <a:r>
              <a:rPr lang="pt-BR" b="1" dirty="0"/>
              <a:t>provisória ou antecipada de pena </a:t>
            </a:r>
            <a:r>
              <a:rPr lang="pt-BR" dirty="0"/>
              <a:t>a partir da condenação criminal em segundo grau é </a:t>
            </a:r>
            <a:r>
              <a:rPr lang="pt-BR" b="1" dirty="0"/>
              <a:t>matéria pendente de decisão pelo STF. </a:t>
            </a:r>
            <a:endParaRPr lang="pt-BR" b="1" dirty="0" smtClean="0"/>
          </a:p>
          <a:p>
            <a:pPr algn="just"/>
            <a:r>
              <a:rPr lang="pt-BR" dirty="0" smtClean="0"/>
              <a:t>Aliás</a:t>
            </a:r>
            <a:r>
              <a:rPr lang="pt-BR" dirty="0"/>
              <a:t>, tema na pauta de julgamentos do Supremo, tendo como data estabelecida </a:t>
            </a:r>
            <a:r>
              <a:rPr lang="pt-BR" b="1" dirty="0"/>
              <a:t>10 de abril de 2019</a:t>
            </a:r>
            <a:r>
              <a:rPr lang="pt-BR" dirty="0"/>
              <a:t>, ocasião em que serão apreciadas as Ações Declaratórias de </a:t>
            </a:r>
            <a:r>
              <a:rPr lang="pt-BR" b="1" dirty="0"/>
              <a:t>Constitucionalidade números 43, 44 e 54, de relatoria do Min. Marco Aurélio.</a:t>
            </a:r>
          </a:p>
          <a:p>
            <a:pPr algn="just"/>
            <a:r>
              <a:rPr lang="pt-BR" dirty="0"/>
              <a:t>A </a:t>
            </a:r>
            <a:r>
              <a:rPr lang="pt-BR" dirty="0" smtClean="0"/>
              <a:t>proposta </a:t>
            </a:r>
            <a:r>
              <a:rPr lang="pt-BR" dirty="0"/>
              <a:t>de alteração </a:t>
            </a:r>
            <a:r>
              <a:rPr lang="pt-BR" b="1" dirty="0"/>
              <a:t>legislativa consegue, a um só tempo, ignorar ambas as questões constitucionais</a:t>
            </a:r>
            <a:r>
              <a:rPr lang="pt-BR" dirty="0"/>
              <a:t>, </a:t>
            </a:r>
            <a:endParaRPr lang="pt-BR" dirty="0" smtClean="0"/>
          </a:p>
          <a:p>
            <a:pPr algn="just"/>
            <a:r>
              <a:rPr lang="pt-BR" dirty="0" smtClean="0"/>
              <a:t>pretende </a:t>
            </a:r>
            <a:r>
              <a:rPr lang="pt-BR" dirty="0"/>
              <a:t>o alargamento da extração compulsória de DNA para identificação de perfil genético de condenados </a:t>
            </a:r>
            <a:r>
              <a:rPr lang="pt-BR" b="1" dirty="0">
                <a:solidFill>
                  <a:srgbClr val="FF0000"/>
                </a:solidFill>
              </a:rPr>
              <a:t>"mesmo antes do trânsito em julgado</a:t>
            </a:r>
            <a:r>
              <a:rPr lang="pt-BR" dirty="0"/>
              <a:t>", ou seja, </a:t>
            </a:r>
            <a:r>
              <a:rPr lang="pt-BR" dirty="0" smtClean="0"/>
              <a:t>de</a:t>
            </a:r>
            <a:r>
              <a:rPr lang="pt-BR" dirty="0"/>
              <a:t/>
            </a:r>
            <a:br>
              <a:rPr lang="pt-BR" dirty="0"/>
            </a:br>
            <a:r>
              <a:rPr lang="pt-BR" b="1" dirty="0">
                <a:solidFill>
                  <a:srgbClr val="FF0000"/>
                </a:solidFill>
              </a:rPr>
              <a:t>ainda presumidamente inocentes </a:t>
            </a:r>
            <a:r>
              <a:rPr lang="pt-BR" dirty="0"/>
              <a:t>(art. 5º, LVII, da CF).</a:t>
            </a:r>
          </a:p>
          <a:p>
            <a:r>
              <a:rPr lang="pt-BR" dirty="0"/>
              <a:t>O</a:t>
            </a:r>
            <a:r>
              <a:rPr lang="pt-BR" dirty="0" smtClean="0"/>
              <a:t> </a:t>
            </a:r>
            <a:r>
              <a:rPr lang="pt-BR" dirty="0"/>
              <a:t>projeto do Pacote Crime é questionável à luz da garantia de n </a:t>
            </a:r>
            <a:r>
              <a:rPr lang="pt-BR" b="1" dirty="0"/>
              <a:t>autoincriminação</a:t>
            </a:r>
            <a:r>
              <a:rPr lang="pt-BR" dirty="0"/>
              <a:t> (</a:t>
            </a:r>
            <a:r>
              <a:rPr lang="pt-BR" b="1" dirty="0"/>
              <a:t>art. 5º, LXIII, da CRFB</a:t>
            </a:r>
            <a:r>
              <a:rPr lang="pt-BR" dirty="0"/>
              <a:t>; art. 14, 3, g, do Pacto Internacional sobre Direitos Civis e Políticos da </a:t>
            </a:r>
            <a:r>
              <a:rPr lang="pt-BR" dirty="0" smtClean="0"/>
              <a:t>ONU </a:t>
            </a:r>
            <a:r>
              <a:rPr lang="pt-BR" b="1" dirty="0" smtClean="0"/>
              <a:t>art.8º</a:t>
            </a:r>
            <a:r>
              <a:rPr lang="pt-BR" b="1" dirty="0"/>
              <a:t>, 2, g, da Convenção Americana de Direitos Humanos / Pacto de San Jose da Costa Rica</a:t>
            </a:r>
            <a:r>
              <a:rPr lang="pt-BR" dirty="0"/>
              <a:t>) para além de outros direitos individuais  é abusivo seletivo e altamente discriminador  alto poder punitivo seletividade criminal</a:t>
            </a:r>
            <a:r>
              <a:rPr lang="pt-BR" dirty="0" smtClean="0"/>
              <a:t>.</a:t>
            </a:r>
          </a:p>
          <a:p>
            <a:r>
              <a:rPr lang="pt-BR" dirty="0"/>
              <a:t>A</a:t>
            </a:r>
            <a:r>
              <a:rPr lang="pt-BR" dirty="0" smtClean="0"/>
              <a:t> </a:t>
            </a:r>
            <a:r>
              <a:rPr lang="pt-BR" dirty="0"/>
              <a:t>proposta </a:t>
            </a:r>
            <a:r>
              <a:rPr lang="pt-BR" dirty="0" smtClean="0"/>
              <a:t>legislativa </a:t>
            </a:r>
            <a:r>
              <a:rPr lang="pt-BR" b="1" dirty="0" smtClean="0">
                <a:solidFill>
                  <a:srgbClr val="FF0000"/>
                </a:solidFill>
              </a:rPr>
              <a:t>deve ser afastada </a:t>
            </a:r>
            <a:r>
              <a:rPr lang="pt-BR" dirty="0"/>
              <a:t>em questão ao menos até que o Supremo Tribunal Federal </a:t>
            </a:r>
            <a:r>
              <a:rPr lang="pt-BR" dirty="0" smtClean="0"/>
              <a:t>decida </a:t>
            </a:r>
            <a:r>
              <a:rPr lang="pt-BR" b="1" dirty="0"/>
              <a:t>respeito da constitucionalidade </a:t>
            </a:r>
            <a:r>
              <a:rPr lang="pt-BR" dirty="0"/>
              <a:t>(ou não) do banco de perfil genético para </a:t>
            </a:r>
            <a:r>
              <a:rPr lang="pt-BR" b="1" dirty="0"/>
              <a:t>condenados criminais e da execução antecipada da pena</a:t>
            </a:r>
            <a:r>
              <a:rPr lang="pt-BR" dirty="0" smtClean="0"/>
              <a:t>.</a:t>
            </a:r>
          </a:p>
          <a:p>
            <a:r>
              <a:rPr lang="pt-BR" dirty="0"/>
              <a:t>. A criação de um banco de dados para a gestão de material genético de presos incumbiria uma reformulação de toda a Execução Penal brasileira, já que a coleta, transferência e análise do DNA de centenas de milhares de presos teria de ser feita. Se considerarmos os mandados de prisão em aberto, o número cresce exponencialmente.</a:t>
            </a:r>
          </a:p>
          <a:p>
            <a:endParaRPr lang="pt-BR" dirty="0"/>
          </a:p>
          <a:p>
            <a:endParaRPr lang="pt-BR" dirty="0">
              <a:solidFill>
                <a:srgbClr val="FF0000"/>
              </a:solidFill>
            </a:endParaRPr>
          </a:p>
        </p:txBody>
      </p:sp>
    </p:spTree>
    <p:extLst>
      <p:ext uri="{BB962C8B-B14F-4D97-AF65-F5344CB8AC3E}">
        <p14:creationId xmlns:p14="http://schemas.microsoft.com/office/powerpoint/2010/main" val="2179951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0"/>
            <a:ext cx="8911687" cy="626076"/>
          </a:xfrm>
        </p:spPr>
        <p:txBody>
          <a:bodyPr>
            <a:normAutofit fontScale="90000"/>
          </a:bodyPr>
          <a:lstStyle/>
          <a:p>
            <a:pPr algn="ctr"/>
            <a:r>
              <a:rPr lang="pt-BR" b="1" dirty="0" smtClean="0"/>
              <a:t>Custos!</a:t>
            </a:r>
            <a:endParaRPr lang="pt-BR" b="1" dirty="0"/>
          </a:p>
        </p:txBody>
      </p:sp>
      <p:sp>
        <p:nvSpPr>
          <p:cNvPr id="3" name="Espaço Reservado para Conteúdo 2"/>
          <p:cNvSpPr>
            <a:spLocks noGrp="1"/>
          </p:cNvSpPr>
          <p:nvPr>
            <p:ph idx="1"/>
          </p:nvPr>
        </p:nvSpPr>
        <p:spPr>
          <a:xfrm>
            <a:off x="2589212" y="691978"/>
            <a:ext cx="8915400" cy="5219244"/>
          </a:xfrm>
        </p:spPr>
        <p:txBody>
          <a:bodyPr>
            <a:normAutofit fontScale="92500" lnSpcReduction="10000"/>
          </a:bodyPr>
          <a:lstStyle/>
          <a:p>
            <a:pPr algn="just"/>
            <a:r>
              <a:rPr lang="pt-BR" dirty="0" smtClean="0"/>
              <a:t>Em nenhuma parte da referida proposta esta expressa o custo da implantação da Rede Integrada do Banco de Perfil Genético.</a:t>
            </a:r>
          </a:p>
          <a:p>
            <a:pPr algn="just"/>
            <a:r>
              <a:rPr lang="pt-BR" dirty="0" smtClean="0"/>
              <a:t> A Crise tem como  questões Básicas a Previdência </a:t>
            </a:r>
            <a:r>
              <a:rPr lang="pt-BR" dirty="0"/>
              <a:t>Social</a:t>
            </a:r>
            <a:r>
              <a:rPr lang="pt-BR" dirty="0" smtClean="0"/>
              <a:t>, Educação, Saúde .</a:t>
            </a:r>
          </a:p>
          <a:p>
            <a:pPr algn="just"/>
            <a:r>
              <a:rPr lang="pt-BR" dirty="0" smtClean="0"/>
              <a:t> Setores da </a:t>
            </a:r>
            <a:r>
              <a:rPr lang="pt-BR" dirty="0"/>
              <a:t>segurança pública, </a:t>
            </a:r>
            <a:r>
              <a:rPr lang="pt-BR" dirty="0" smtClean="0"/>
              <a:t>sangram  com  a ausência de recurso para a Estrutura os Institutos </a:t>
            </a:r>
            <a:r>
              <a:rPr lang="pt-BR" dirty="0" err="1" smtClean="0"/>
              <a:t>Medicos</a:t>
            </a:r>
            <a:r>
              <a:rPr lang="pt-BR" dirty="0" smtClean="0"/>
              <a:t> Legais dos Estados</a:t>
            </a:r>
          </a:p>
          <a:p>
            <a:pPr algn="just"/>
            <a:r>
              <a:rPr lang="pt-BR" dirty="0"/>
              <a:t> </a:t>
            </a:r>
            <a:r>
              <a:rPr lang="pt-BR" dirty="0" smtClean="0"/>
              <a:t>Falta de Recursos Humanos – </a:t>
            </a:r>
            <a:r>
              <a:rPr lang="pt-BR" dirty="0" err="1" smtClean="0"/>
              <a:t>Medicos</a:t>
            </a:r>
            <a:r>
              <a:rPr lang="pt-BR" dirty="0" smtClean="0"/>
              <a:t>,  </a:t>
            </a:r>
            <a:r>
              <a:rPr lang="pt-BR" dirty="0" err="1" smtClean="0"/>
              <a:t>Tecnicos</a:t>
            </a:r>
            <a:r>
              <a:rPr lang="pt-BR" dirty="0" smtClean="0"/>
              <a:t> em Necropsia, Datiloscopista.</a:t>
            </a:r>
          </a:p>
          <a:p>
            <a:pPr algn="just"/>
            <a:r>
              <a:rPr lang="pt-BR" dirty="0" err="1" smtClean="0"/>
              <a:t>Tecnicos</a:t>
            </a:r>
            <a:r>
              <a:rPr lang="pt-BR" dirty="0" smtClean="0"/>
              <a:t> de Analise Laboratoriais-</a:t>
            </a:r>
            <a:r>
              <a:rPr lang="pt-BR" dirty="0"/>
              <a:t> </a:t>
            </a:r>
            <a:r>
              <a:rPr lang="pt-BR" dirty="0" smtClean="0"/>
              <a:t>para os </a:t>
            </a:r>
            <a:r>
              <a:rPr lang="pt-BR" dirty="0"/>
              <a:t>exames em vivos, cadáveres, ossadas, bem como, análises laboratoriais </a:t>
            </a:r>
            <a:r>
              <a:rPr lang="pt-BR" dirty="0" smtClean="0"/>
              <a:t>diversas</a:t>
            </a:r>
          </a:p>
          <a:p>
            <a:pPr algn="just"/>
            <a:r>
              <a:rPr lang="pt-BR" dirty="0"/>
              <a:t> </a:t>
            </a:r>
            <a:r>
              <a:rPr lang="pt-BR" dirty="0" err="1" smtClean="0"/>
              <a:t>Tecnicos</a:t>
            </a:r>
            <a:r>
              <a:rPr lang="pt-BR" dirty="0" smtClean="0"/>
              <a:t> Legistas – voltados para  aspectos </a:t>
            </a:r>
            <a:r>
              <a:rPr lang="pt-BR" dirty="0"/>
              <a:t>científicos conferidos à corporação   “elaborar trabalhos fotográficos de pessoas, peças e instrumentos relacionados com as perícias proceder a </a:t>
            </a:r>
            <a:r>
              <a:rPr lang="pt-BR" dirty="0" smtClean="0"/>
              <a:t>perícias</a:t>
            </a:r>
          </a:p>
          <a:p>
            <a:pPr algn="just"/>
            <a:r>
              <a:rPr lang="pt-BR" dirty="0" smtClean="0"/>
              <a:t> </a:t>
            </a:r>
            <a:r>
              <a:rPr lang="pt-BR" dirty="0"/>
              <a:t>em acidentes de trânsito, peças, armas e outros instrumentos apreendidos, bem como à atenta inspeção das cenas que se configuram como o local do crime</a:t>
            </a:r>
            <a:r>
              <a:rPr lang="pt-BR" dirty="0" smtClean="0"/>
              <a:t>.</a:t>
            </a:r>
          </a:p>
          <a:p>
            <a:pPr algn="just"/>
            <a:r>
              <a:rPr lang="pt-BR" dirty="0"/>
              <a:t>. </a:t>
            </a:r>
            <a:endParaRPr lang="pt-BR" dirty="0" smtClean="0"/>
          </a:p>
          <a:p>
            <a:pPr algn="just"/>
            <a:r>
              <a:rPr lang="pt-BR" dirty="0"/>
              <a:t>A quem interessa um Banco </a:t>
            </a:r>
            <a:r>
              <a:rPr lang="pt-BR" dirty="0" err="1"/>
              <a:t>Genetico</a:t>
            </a:r>
            <a:r>
              <a:rPr lang="pt-BR" dirty="0"/>
              <a:t> de Presos?</a:t>
            </a:r>
          </a:p>
          <a:p>
            <a:pPr algn="just"/>
            <a:endParaRPr lang="pt-BR" dirty="0"/>
          </a:p>
          <a:p>
            <a:endParaRPr lang="pt-BR" dirty="0"/>
          </a:p>
        </p:txBody>
      </p:sp>
    </p:spTree>
    <p:extLst>
      <p:ext uri="{BB962C8B-B14F-4D97-AF65-F5344CB8AC3E}">
        <p14:creationId xmlns:p14="http://schemas.microsoft.com/office/powerpoint/2010/main" val="2301049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74789" y="140043"/>
            <a:ext cx="10017211" cy="6717957"/>
          </a:xfrm>
        </p:spPr>
        <p:txBody>
          <a:bodyPr>
            <a:normAutofit fontScale="85000" lnSpcReduction="10000"/>
          </a:bodyPr>
          <a:lstStyle/>
          <a:p>
            <a:pPr algn="just">
              <a:lnSpc>
                <a:spcPct val="107000"/>
              </a:lnSpc>
            </a:pPr>
            <a:r>
              <a:rPr lang="pt-BR" sz="2000" b="1" dirty="0" smtClean="0">
                <a:solidFill>
                  <a:srgbClr val="1A1A1A"/>
                </a:solidFill>
                <a:ea typeface="Times New Roman" panose="02020603050405020304" pitchFamily="18" charset="0"/>
                <a:cs typeface="Times New Roman" panose="02020603050405020304" pitchFamily="18" charset="0"/>
              </a:rPr>
              <a:t>Pacote </a:t>
            </a:r>
            <a:r>
              <a:rPr lang="pt-BR" sz="2000" b="1" dirty="0">
                <a:solidFill>
                  <a:srgbClr val="1A1A1A"/>
                </a:solidFill>
                <a:ea typeface="Times New Roman" panose="02020603050405020304" pitchFamily="18" charset="0"/>
                <a:cs typeface="Times New Roman" panose="02020603050405020304" pitchFamily="18" charset="0"/>
              </a:rPr>
              <a:t>Anticrime</a:t>
            </a:r>
          </a:p>
          <a:p>
            <a:pPr algn="just">
              <a:lnSpc>
                <a:spcPct val="107000"/>
              </a:lnSpc>
            </a:pPr>
            <a:r>
              <a:rPr lang="pt-BR" sz="2000" b="1" dirty="0">
                <a:solidFill>
                  <a:srgbClr val="1A1A1A"/>
                </a:solidFill>
                <a:ea typeface="Times New Roman" panose="02020603050405020304" pitchFamily="18" charset="0"/>
                <a:cs typeface="Times New Roman" panose="02020603050405020304" pitchFamily="18" charset="0"/>
              </a:rPr>
              <a:t>Investigação de Crimes-</a:t>
            </a:r>
            <a:endParaRPr lang="pt-BR" sz="2000" b="1" dirty="0" smtClean="0">
              <a:solidFill>
                <a:srgbClr val="1A1A1A"/>
              </a:solidFill>
              <a:latin typeface="+mj-lt"/>
              <a:ea typeface="Times New Roman" panose="02020603050405020304" pitchFamily="18" charset="0"/>
              <a:cs typeface="Times New Roman" panose="02020603050405020304" pitchFamily="18" charset="0"/>
            </a:endParaRPr>
          </a:p>
          <a:p>
            <a:pPr algn="just">
              <a:lnSpc>
                <a:spcPct val="107000"/>
              </a:lnSpc>
            </a:pPr>
            <a:r>
              <a:rPr lang="pt-BR" sz="2000" dirty="0" smtClean="0">
                <a:solidFill>
                  <a:srgbClr val="1A1A1A"/>
                </a:solidFill>
                <a:latin typeface="+mj-lt"/>
                <a:ea typeface="Times New Roman" panose="02020603050405020304" pitchFamily="18" charset="0"/>
                <a:cs typeface="Times New Roman" panose="02020603050405020304" pitchFamily="18" charset="0"/>
              </a:rPr>
              <a:t>Lei de Execução Penal- Artigo 9-A- </a:t>
            </a:r>
          </a:p>
          <a:p>
            <a:pPr algn="just">
              <a:lnSpc>
                <a:spcPct val="160000"/>
              </a:lnSpc>
            </a:pPr>
            <a:r>
              <a:rPr lang="pt-BR" sz="2000" dirty="0" smtClean="0">
                <a:solidFill>
                  <a:srgbClr val="1A1A1A"/>
                </a:solidFill>
                <a:latin typeface="+mj-lt"/>
                <a:ea typeface="Times New Roman" panose="02020603050405020304" pitchFamily="18" charset="0"/>
                <a:cs typeface="Times New Roman" panose="02020603050405020304" pitchFamily="18" charset="0"/>
              </a:rPr>
              <a:t>Art</a:t>
            </a:r>
            <a:r>
              <a:rPr lang="pt-BR" sz="2000" dirty="0">
                <a:solidFill>
                  <a:srgbClr val="1A1A1A"/>
                </a:solidFill>
                <a:latin typeface="+mj-lt"/>
                <a:ea typeface="Times New Roman" panose="02020603050405020304" pitchFamily="18" charset="0"/>
                <a:cs typeface="Times New Roman" panose="02020603050405020304" pitchFamily="18" charset="0"/>
              </a:rPr>
              <a:t>. 9º-A. Os condenados por crimes praticados com dolo, </a:t>
            </a:r>
            <a:r>
              <a:rPr lang="pt-BR" sz="2000" b="1" u="sng" dirty="0">
                <a:solidFill>
                  <a:srgbClr val="FF0000"/>
                </a:solidFill>
                <a:latin typeface="+mj-lt"/>
                <a:ea typeface="Times New Roman" panose="02020603050405020304" pitchFamily="18" charset="0"/>
                <a:cs typeface="Times New Roman" panose="02020603050405020304" pitchFamily="18" charset="0"/>
              </a:rPr>
              <a:t>mesmo antes </a:t>
            </a:r>
            <a:r>
              <a:rPr lang="pt-BR" sz="2000" b="1" dirty="0">
                <a:solidFill>
                  <a:srgbClr val="FF0000"/>
                </a:solidFill>
                <a:latin typeface="+mj-lt"/>
                <a:ea typeface="Times New Roman" panose="02020603050405020304" pitchFamily="18" charset="0"/>
                <a:cs typeface="Times New Roman" panose="02020603050405020304" pitchFamily="18" charset="0"/>
              </a:rPr>
              <a:t>do trânsito</a:t>
            </a:r>
            <a:r>
              <a:rPr lang="pt-BR" sz="2000" dirty="0">
                <a:solidFill>
                  <a:srgbClr val="FF0000"/>
                </a:solidFill>
                <a:latin typeface="+mj-lt"/>
                <a:ea typeface="Times New Roman" panose="02020603050405020304" pitchFamily="18" charset="0"/>
                <a:cs typeface="Times New Roman" panose="02020603050405020304" pitchFamily="18" charset="0"/>
              </a:rPr>
              <a:t> </a:t>
            </a:r>
            <a:r>
              <a:rPr lang="pt-BR" sz="2000" b="1" u="sng" dirty="0">
                <a:solidFill>
                  <a:srgbClr val="FF0000"/>
                </a:solidFill>
                <a:latin typeface="+mj-lt"/>
                <a:ea typeface="Times New Roman" panose="02020603050405020304" pitchFamily="18" charset="0"/>
                <a:cs typeface="Times New Roman" panose="02020603050405020304" pitchFamily="18" charset="0"/>
              </a:rPr>
              <a:t>em julgado da decisão condenatória</a:t>
            </a:r>
            <a:r>
              <a:rPr lang="pt-BR" sz="2000" dirty="0">
                <a:solidFill>
                  <a:srgbClr val="1A1A1A"/>
                </a:solidFill>
                <a:latin typeface="+mj-lt"/>
                <a:ea typeface="Times New Roman" panose="02020603050405020304" pitchFamily="18" charset="0"/>
                <a:cs typeface="Times New Roman" panose="02020603050405020304" pitchFamily="18" charset="0"/>
              </a:rPr>
              <a:t>, serão submetidos, </a:t>
            </a:r>
            <a:r>
              <a:rPr lang="pt-BR" sz="2000" b="1" u="sng" dirty="0">
                <a:solidFill>
                  <a:srgbClr val="FF0000"/>
                </a:solidFill>
                <a:latin typeface="+mj-lt"/>
                <a:ea typeface="Times New Roman" panose="02020603050405020304" pitchFamily="18" charset="0"/>
                <a:cs typeface="Times New Roman" panose="02020603050405020304" pitchFamily="18" charset="0"/>
              </a:rPr>
              <a:t>obrigatoriamente</a:t>
            </a:r>
            <a:r>
              <a:rPr lang="pt-BR" sz="2000" dirty="0">
                <a:solidFill>
                  <a:srgbClr val="1A1A1A"/>
                </a:solidFill>
                <a:latin typeface="+mj-lt"/>
                <a:ea typeface="Times New Roman" panose="02020603050405020304" pitchFamily="18" charset="0"/>
                <a:cs typeface="Times New Roman" panose="02020603050405020304" pitchFamily="18" charset="0"/>
              </a:rPr>
              <a:t>, à identificação do perfil genético, mediante </a:t>
            </a:r>
            <a:r>
              <a:rPr lang="pt-BR" sz="2000" b="1" u="sng" dirty="0">
                <a:solidFill>
                  <a:srgbClr val="FF0000"/>
                </a:solidFill>
                <a:latin typeface="+mj-lt"/>
                <a:ea typeface="Times New Roman" panose="02020603050405020304" pitchFamily="18" charset="0"/>
                <a:cs typeface="Times New Roman" panose="02020603050405020304" pitchFamily="18" charset="0"/>
              </a:rPr>
              <a:t>extração</a:t>
            </a:r>
            <a:r>
              <a:rPr lang="pt-BR" sz="2000" dirty="0">
                <a:solidFill>
                  <a:srgbClr val="1A1A1A"/>
                </a:solidFill>
                <a:latin typeface="+mj-lt"/>
                <a:ea typeface="Times New Roman" panose="02020603050405020304" pitchFamily="18" charset="0"/>
                <a:cs typeface="Times New Roman" panose="02020603050405020304" pitchFamily="18" charset="0"/>
              </a:rPr>
              <a:t> de DNA - ácido desoxirribonucleico, por técnica adequada e indolor, quando do </a:t>
            </a:r>
            <a:r>
              <a:rPr lang="pt-BR" sz="2000" b="1" dirty="0" smtClean="0">
                <a:solidFill>
                  <a:srgbClr val="FF0000"/>
                </a:solidFill>
                <a:latin typeface="+mj-lt"/>
                <a:ea typeface="Times New Roman" panose="02020603050405020304" pitchFamily="18" charset="0"/>
                <a:cs typeface="Times New Roman" panose="02020603050405020304" pitchFamily="18" charset="0"/>
              </a:rPr>
              <a:t>ingresso no </a:t>
            </a:r>
            <a:r>
              <a:rPr lang="pt-BR" sz="2000" b="1" dirty="0">
                <a:solidFill>
                  <a:srgbClr val="FF0000"/>
                </a:solidFill>
                <a:latin typeface="+mj-lt"/>
                <a:ea typeface="Times New Roman" panose="02020603050405020304" pitchFamily="18" charset="0"/>
                <a:cs typeface="Times New Roman" panose="02020603050405020304" pitchFamily="18" charset="0"/>
              </a:rPr>
              <a:t>estabelecimento </a:t>
            </a:r>
            <a:r>
              <a:rPr lang="pt-BR" sz="2000" b="1" dirty="0" smtClean="0">
                <a:solidFill>
                  <a:srgbClr val="FF0000"/>
                </a:solidFill>
                <a:latin typeface="+mj-lt"/>
                <a:ea typeface="Times New Roman" panose="02020603050405020304" pitchFamily="18" charset="0"/>
                <a:cs typeface="Times New Roman" panose="02020603050405020304" pitchFamily="18" charset="0"/>
              </a:rPr>
              <a:t>prisional.</a:t>
            </a:r>
          </a:p>
          <a:p>
            <a:pPr algn="just">
              <a:lnSpc>
                <a:spcPct val="160000"/>
              </a:lnSpc>
            </a:pPr>
            <a:r>
              <a:rPr lang="pt-BR" sz="2000" dirty="0">
                <a:solidFill>
                  <a:srgbClr val="1A1A1A"/>
                </a:solidFill>
                <a:latin typeface="+mj-lt"/>
                <a:ea typeface="Times New Roman" panose="02020603050405020304" pitchFamily="18" charset="0"/>
                <a:cs typeface="Times New Roman" panose="02020603050405020304" pitchFamily="18" charset="0"/>
              </a:rPr>
              <a:t/>
            </a:r>
            <a:br>
              <a:rPr lang="pt-BR" sz="2000" dirty="0">
                <a:solidFill>
                  <a:srgbClr val="1A1A1A"/>
                </a:solidFill>
                <a:latin typeface="+mj-lt"/>
                <a:ea typeface="Times New Roman" panose="02020603050405020304" pitchFamily="18" charset="0"/>
                <a:cs typeface="Times New Roman" panose="02020603050405020304" pitchFamily="18" charset="0"/>
              </a:rPr>
            </a:br>
            <a:r>
              <a:rPr lang="pt-BR" sz="2000" dirty="0">
                <a:solidFill>
                  <a:srgbClr val="1A1A1A"/>
                </a:solidFill>
                <a:latin typeface="+mj-lt"/>
                <a:ea typeface="Times New Roman" panose="02020603050405020304" pitchFamily="18" charset="0"/>
                <a:cs typeface="Times New Roman" panose="02020603050405020304" pitchFamily="18" charset="0"/>
              </a:rPr>
              <a:t>§ 3º Os condenados por crimes dolosos que não tiverem sido submetidos à identificação do perfil genético, quando do ingresso no estabelecimento prisional </a:t>
            </a:r>
            <a:r>
              <a:rPr lang="pt-BR" sz="2000" b="1" dirty="0">
                <a:solidFill>
                  <a:srgbClr val="FF0000"/>
                </a:solidFill>
                <a:latin typeface="+mj-lt"/>
                <a:ea typeface="Times New Roman" panose="02020603050405020304" pitchFamily="18" charset="0"/>
                <a:cs typeface="Times New Roman" panose="02020603050405020304" pitchFamily="18" charset="0"/>
              </a:rPr>
              <a:t>poderão ser submetidos ao procedimento </a:t>
            </a:r>
            <a:r>
              <a:rPr lang="pt-BR" sz="2000" b="1" u="sng" dirty="0">
                <a:solidFill>
                  <a:srgbClr val="FF0000"/>
                </a:solidFill>
                <a:latin typeface="+mj-lt"/>
                <a:ea typeface="Times New Roman" panose="02020603050405020304" pitchFamily="18" charset="0"/>
                <a:cs typeface="Times New Roman" panose="02020603050405020304" pitchFamily="18" charset="0"/>
              </a:rPr>
              <a:t>durante o cumprimento da pena</a:t>
            </a:r>
            <a:r>
              <a:rPr lang="pt-BR" sz="2000" u="sng" dirty="0">
                <a:solidFill>
                  <a:srgbClr val="1A1A1A"/>
                </a:solidFill>
                <a:latin typeface="+mj-lt"/>
                <a:ea typeface="Times New Roman" panose="02020603050405020304" pitchFamily="18" charset="0"/>
                <a:cs typeface="Times New Roman" panose="02020603050405020304" pitchFamily="18" charset="0"/>
              </a:rPr>
              <a:t>.</a:t>
            </a:r>
            <a:endParaRPr lang="pt-BR" sz="2000" u="sng" dirty="0">
              <a:latin typeface="+mj-lt"/>
              <a:ea typeface="Calibri" panose="020F0502020204030204" pitchFamily="34" charset="0"/>
              <a:cs typeface="Times New Roman" panose="02020603050405020304" pitchFamily="18" charset="0"/>
            </a:endParaRPr>
          </a:p>
          <a:p>
            <a:pPr algn="just">
              <a:lnSpc>
                <a:spcPct val="160000"/>
              </a:lnSpc>
            </a:pPr>
            <a:r>
              <a:rPr lang="pt-BR" sz="2000" dirty="0">
                <a:solidFill>
                  <a:srgbClr val="1A1A1A"/>
                </a:solidFill>
                <a:latin typeface="+mj-lt"/>
                <a:ea typeface="Times New Roman" panose="02020603050405020304" pitchFamily="18" charset="0"/>
                <a:cs typeface="Times New Roman" panose="02020603050405020304" pitchFamily="18" charset="0"/>
              </a:rPr>
              <a:t/>
            </a:r>
            <a:br>
              <a:rPr lang="pt-BR" sz="2000" dirty="0">
                <a:solidFill>
                  <a:srgbClr val="1A1A1A"/>
                </a:solidFill>
                <a:latin typeface="+mj-lt"/>
                <a:ea typeface="Times New Roman" panose="02020603050405020304" pitchFamily="18" charset="0"/>
                <a:cs typeface="Times New Roman" panose="02020603050405020304" pitchFamily="18" charset="0"/>
              </a:rPr>
            </a:br>
            <a:r>
              <a:rPr lang="pt-BR" sz="2000" dirty="0">
                <a:solidFill>
                  <a:srgbClr val="1A1A1A"/>
                </a:solidFill>
                <a:latin typeface="+mj-lt"/>
                <a:ea typeface="Times New Roman" panose="02020603050405020304" pitchFamily="18" charset="0"/>
                <a:cs typeface="Times New Roman" panose="02020603050405020304" pitchFamily="18" charset="0"/>
              </a:rPr>
              <a:t>§ 4º Constitui </a:t>
            </a:r>
            <a:r>
              <a:rPr lang="pt-BR" sz="2000" b="1" u="sng" dirty="0">
                <a:solidFill>
                  <a:srgbClr val="FF0000"/>
                </a:solidFill>
                <a:latin typeface="+mj-lt"/>
                <a:ea typeface="Times New Roman" panose="02020603050405020304" pitchFamily="18" charset="0"/>
                <a:cs typeface="Times New Roman" panose="02020603050405020304" pitchFamily="18" charset="0"/>
              </a:rPr>
              <a:t>falta grave a recusa do</a:t>
            </a:r>
            <a:r>
              <a:rPr lang="pt-BR" sz="2000" dirty="0">
                <a:solidFill>
                  <a:srgbClr val="FF0000"/>
                </a:solidFill>
                <a:latin typeface="+mj-lt"/>
                <a:ea typeface="Times New Roman" panose="02020603050405020304" pitchFamily="18" charset="0"/>
                <a:cs typeface="Times New Roman" panose="02020603050405020304" pitchFamily="18" charset="0"/>
              </a:rPr>
              <a:t> </a:t>
            </a:r>
            <a:r>
              <a:rPr lang="pt-BR" sz="2000" dirty="0">
                <a:solidFill>
                  <a:srgbClr val="1A1A1A"/>
                </a:solidFill>
                <a:latin typeface="+mj-lt"/>
                <a:ea typeface="Times New Roman" panose="02020603050405020304" pitchFamily="18" charset="0"/>
                <a:cs typeface="Times New Roman" panose="02020603050405020304" pitchFamily="18" charset="0"/>
              </a:rPr>
              <a:t>condenado em submeter-se ao procedimento de identificação do perfil genético. (NR</a:t>
            </a:r>
            <a:r>
              <a:rPr lang="pt-BR" sz="2400" dirty="0">
                <a:solidFill>
                  <a:srgbClr val="1A1A1A"/>
                </a:solidFill>
                <a:latin typeface="Times New Roman" panose="02020603050405020304" pitchFamily="18" charset="0"/>
                <a:ea typeface="Times New Roman" panose="02020603050405020304" pitchFamily="18" charset="0"/>
                <a:cs typeface="Times New Roman" panose="02020603050405020304" pitchFamily="18" charset="0"/>
              </a:rPr>
              <a:t>)</a:t>
            </a:r>
            <a:endParaRPr lang="pt-BR"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pt-BR" sz="2400" dirty="0">
                <a:solidFill>
                  <a:srgbClr val="1A1A1A"/>
                </a:solidFill>
                <a:latin typeface="Times New Roman" panose="02020603050405020304" pitchFamily="18" charset="0"/>
                <a:ea typeface="Times New Roman" panose="02020603050405020304" pitchFamily="18" charset="0"/>
                <a:cs typeface="Times New Roman" panose="02020603050405020304" pitchFamily="18" charset="0"/>
              </a:rPr>
              <a:t> </a:t>
            </a:r>
            <a:endParaRPr lang="pt-BR" sz="2400" dirty="0">
              <a:latin typeface="Calibri" panose="020F0502020204030204" pitchFamily="34" charset="0"/>
              <a:ea typeface="Calibri" panose="020F0502020204030204" pitchFamily="34" charset="0"/>
              <a:cs typeface="Times New Roman" panose="02020603050405020304" pitchFamily="18" charset="0"/>
            </a:endParaRPr>
          </a:p>
          <a:p>
            <a:endParaRPr lang="pt-BR" sz="1200" dirty="0"/>
          </a:p>
        </p:txBody>
      </p:sp>
    </p:spTree>
    <p:extLst>
      <p:ext uri="{BB962C8B-B14F-4D97-AF65-F5344CB8AC3E}">
        <p14:creationId xmlns:p14="http://schemas.microsoft.com/office/powerpoint/2010/main" val="3167242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b="1" dirty="0"/>
              <a:t>A Lei n. 12.654/2012, que introduziu o </a:t>
            </a:r>
            <a:r>
              <a:rPr lang="pt-BR" b="1" dirty="0" smtClean="0"/>
              <a:t>“artigo </a:t>
            </a:r>
            <a:r>
              <a:rPr lang="pt-BR" b="1" dirty="0"/>
              <a:t>9º-A à Lei de Execução </a:t>
            </a:r>
            <a:r>
              <a:rPr lang="pt-BR" b="1" dirty="0" smtClean="0"/>
              <a:t>Penal”</a:t>
            </a:r>
            <a:endParaRPr lang="pt-BR" b="1" dirty="0"/>
          </a:p>
        </p:txBody>
      </p:sp>
      <p:sp>
        <p:nvSpPr>
          <p:cNvPr id="3" name="Espaço Reservado para Conteúdo 2"/>
          <p:cNvSpPr>
            <a:spLocks noGrp="1"/>
          </p:cNvSpPr>
          <p:nvPr>
            <p:ph idx="1"/>
          </p:nvPr>
        </p:nvSpPr>
        <p:spPr>
          <a:xfrm>
            <a:off x="1935892" y="2133600"/>
            <a:ext cx="9568720" cy="3777622"/>
          </a:xfrm>
        </p:spPr>
        <p:txBody>
          <a:bodyPr/>
          <a:lstStyle/>
          <a:p>
            <a:pPr algn="just">
              <a:lnSpc>
                <a:spcPct val="150000"/>
              </a:lnSpc>
            </a:pPr>
            <a:r>
              <a:rPr lang="pt-BR" dirty="0"/>
              <a:t> </a:t>
            </a:r>
            <a:r>
              <a:rPr lang="pt-BR" b="1" dirty="0"/>
              <a:t>A Lei n. 12.654/2012</a:t>
            </a:r>
            <a:r>
              <a:rPr lang="pt-BR" dirty="0"/>
              <a:t>, que introduziu o artigo 9º-A à Lei de Execução Penal, prevendo o banco de dados com perfil genético por meio da extração obrigatória de DNA de condenados por crimes praticados dolosamente, com violência de natureza grave contra pessoa, ou aqueles rotulados legalmente como hediondos, tem sido questionada na Corte Suprema em recurso extraordinário (RE n. 973837) com repercussão geral reconhecida.</a:t>
            </a:r>
          </a:p>
          <a:p>
            <a:endParaRPr lang="pt-BR" dirty="0"/>
          </a:p>
        </p:txBody>
      </p:sp>
    </p:spTree>
    <p:extLst>
      <p:ext uri="{BB962C8B-B14F-4D97-AF65-F5344CB8AC3E}">
        <p14:creationId xmlns:p14="http://schemas.microsoft.com/office/powerpoint/2010/main" val="1647749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74141"/>
            <a:ext cx="8911687" cy="1979141"/>
          </a:xfrm>
        </p:spPr>
        <p:txBody>
          <a:bodyPr/>
          <a:lstStyle/>
          <a:p>
            <a:pPr algn="ctr"/>
            <a:r>
              <a:rPr lang="pt-BR" b="1" dirty="0" smtClean="0"/>
              <a:t/>
            </a:r>
            <a:br>
              <a:rPr lang="pt-BR" b="1" dirty="0" smtClean="0"/>
            </a:br>
            <a:r>
              <a:rPr lang="pt-BR" b="1" dirty="0" smtClean="0"/>
              <a:t>Aspectos Negativos</a:t>
            </a:r>
            <a:endParaRPr lang="pt-BR" b="1" dirty="0"/>
          </a:p>
        </p:txBody>
      </p:sp>
      <p:sp>
        <p:nvSpPr>
          <p:cNvPr id="3" name="Espaço Reservado para Conteúdo 2"/>
          <p:cNvSpPr>
            <a:spLocks noGrp="1"/>
          </p:cNvSpPr>
          <p:nvPr>
            <p:ph idx="1"/>
          </p:nvPr>
        </p:nvSpPr>
        <p:spPr>
          <a:xfrm>
            <a:off x="2592924" y="1334530"/>
            <a:ext cx="8911687" cy="4576692"/>
          </a:xfrm>
        </p:spPr>
        <p:txBody>
          <a:bodyPr>
            <a:normAutofit lnSpcReduction="10000"/>
          </a:bodyPr>
          <a:lstStyle/>
          <a:p>
            <a:pPr lvl="0"/>
            <a:r>
              <a:rPr lang="pt-BR" dirty="0" smtClean="0"/>
              <a:t>Implica em Doação Obrigatória</a:t>
            </a:r>
          </a:p>
          <a:p>
            <a:pPr marL="0" lvl="0" indent="0">
              <a:buNone/>
            </a:pPr>
            <a:endParaRPr lang="pt-BR" dirty="0" smtClean="0"/>
          </a:p>
          <a:p>
            <a:pPr lvl="0"/>
            <a:r>
              <a:rPr lang="pt-BR" dirty="0" smtClean="0"/>
              <a:t> Estende-se a  Presos Provisórios – Sem Condenação-  </a:t>
            </a:r>
          </a:p>
          <a:p>
            <a:pPr lvl="0"/>
            <a:endParaRPr lang="pt-BR" dirty="0" smtClean="0"/>
          </a:p>
          <a:p>
            <a:pPr lvl="0"/>
            <a:r>
              <a:rPr lang="pt-BR" dirty="0" smtClean="0"/>
              <a:t>Estende-se a Presos Condenados</a:t>
            </a:r>
          </a:p>
          <a:p>
            <a:pPr lvl="0"/>
            <a:endParaRPr lang="pt-BR" dirty="0" smtClean="0"/>
          </a:p>
          <a:p>
            <a:pPr lvl="0"/>
            <a:r>
              <a:rPr lang="pt-BR" dirty="0" smtClean="0"/>
              <a:t>Fere o Principio da Presunção da Inocência </a:t>
            </a:r>
          </a:p>
          <a:p>
            <a:pPr lvl="0"/>
            <a:r>
              <a:rPr lang="pt-BR" dirty="0" smtClean="0"/>
              <a:t>Passa </a:t>
            </a:r>
            <a:r>
              <a:rPr lang="pt-BR" b="1" u="sng" dirty="0"/>
              <a:t>a constituir Falta Grave- </a:t>
            </a:r>
            <a:r>
              <a:rPr lang="pt-BR" b="1" u="sng" dirty="0" smtClean="0"/>
              <a:t> </a:t>
            </a:r>
          </a:p>
          <a:p>
            <a:pPr lvl="0"/>
            <a:r>
              <a:rPr lang="pt-BR" dirty="0"/>
              <a:t>I</a:t>
            </a:r>
            <a:r>
              <a:rPr lang="pt-BR" dirty="0" smtClean="0"/>
              <a:t>mpede </a:t>
            </a:r>
            <a:r>
              <a:rPr lang="pt-BR" dirty="0"/>
              <a:t>a progressão do Regime do Condenado-  </a:t>
            </a:r>
            <a:r>
              <a:rPr lang="pt-BR" dirty="0" smtClean="0"/>
              <a:t>para </a:t>
            </a:r>
            <a:r>
              <a:rPr lang="pt-BR" dirty="0"/>
              <a:t>Regime </a:t>
            </a:r>
            <a:r>
              <a:rPr lang="pt-BR" dirty="0" err="1"/>
              <a:t>Semi</a:t>
            </a:r>
            <a:r>
              <a:rPr lang="pt-BR" dirty="0"/>
              <a:t> Aberto ou </a:t>
            </a:r>
            <a:r>
              <a:rPr lang="pt-BR" dirty="0" smtClean="0"/>
              <a:t>Aberto-</a:t>
            </a:r>
          </a:p>
          <a:p>
            <a:r>
              <a:rPr lang="pt-BR" dirty="0" err="1" smtClean="0"/>
              <a:t>Reatroagi</a:t>
            </a:r>
            <a:r>
              <a:rPr lang="pt-BR" dirty="0" smtClean="0"/>
              <a:t> </a:t>
            </a:r>
            <a:r>
              <a:rPr lang="pt-BR" dirty="0"/>
              <a:t>a obrigação da coleta do perfil Genético</a:t>
            </a:r>
            <a:r>
              <a:rPr lang="pt-BR" dirty="0" smtClean="0"/>
              <a:t>.</a:t>
            </a:r>
          </a:p>
          <a:p>
            <a:r>
              <a:rPr lang="pt-BR" dirty="0" err="1" smtClean="0"/>
              <a:t>Carater</a:t>
            </a:r>
            <a:r>
              <a:rPr lang="pt-BR" dirty="0" smtClean="0"/>
              <a:t> “Obrigatório- Intimidador – </a:t>
            </a:r>
            <a:r>
              <a:rPr lang="pt-BR" dirty="0" err="1" smtClean="0"/>
              <a:t>Punitivista</a:t>
            </a:r>
            <a:endParaRPr lang="pt-BR" dirty="0" smtClean="0"/>
          </a:p>
          <a:p>
            <a:endParaRPr lang="pt-BR" dirty="0"/>
          </a:p>
          <a:p>
            <a:pPr lvl="0"/>
            <a:endParaRPr lang="pt-BR" dirty="0"/>
          </a:p>
          <a:p>
            <a:endParaRPr lang="pt-BR" dirty="0"/>
          </a:p>
        </p:txBody>
      </p:sp>
    </p:spTree>
    <p:extLst>
      <p:ext uri="{BB962C8B-B14F-4D97-AF65-F5344CB8AC3E}">
        <p14:creationId xmlns:p14="http://schemas.microsoft.com/office/powerpoint/2010/main" val="2121689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87611" y="255373"/>
            <a:ext cx="10041924" cy="1649627"/>
          </a:xfrm>
        </p:spPr>
        <p:txBody>
          <a:bodyPr/>
          <a:lstStyle/>
          <a:p>
            <a:pPr algn="ctr"/>
            <a:r>
              <a:rPr lang="pt-BR" b="1" dirty="0"/>
              <a:t>Texto Original. Lei de Execução Penal. Banco Nacional de Perfil Genético</a:t>
            </a:r>
            <a:endParaRPr lang="pt-BR" dirty="0"/>
          </a:p>
        </p:txBody>
      </p:sp>
      <p:sp>
        <p:nvSpPr>
          <p:cNvPr id="3" name="Espaço Reservado para Conteúdo 2"/>
          <p:cNvSpPr>
            <a:spLocks noGrp="1"/>
          </p:cNvSpPr>
          <p:nvPr>
            <p:ph idx="1"/>
          </p:nvPr>
        </p:nvSpPr>
        <p:spPr>
          <a:xfrm>
            <a:off x="2248930" y="1688757"/>
            <a:ext cx="9255682" cy="4794421"/>
          </a:xfrm>
        </p:spPr>
        <p:txBody>
          <a:bodyPr>
            <a:normAutofit fontScale="70000" lnSpcReduction="20000"/>
          </a:bodyPr>
          <a:lstStyle/>
          <a:p>
            <a:pPr algn="just">
              <a:lnSpc>
                <a:spcPct val="170000"/>
              </a:lnSpc>
            </a:pPr>
            <a:r>
              <a:rPr lang="pt-BR" sz="2000" dirty="0"/>
              <a:t>Art. 9º-A.  Os condenados por crime praticado, </a:t>
            </a:r>
            <a:r>
              <a:rPr lang="pt-BR" sz="2000" b="1" dirty="0"/>
              <a:t>dolosamente, com violência de natureza grave contra pessoa, ou por qualquer dos crimes previstos no  art. 1º da Lei nº 8.072, de 25 de julho de 1990,</a:t>
            </a:r>
            <a:r>
              <a:rPr lang="pt-BR" sz="2000" dirty="0"/>
              <a:t> serão submetidos, obrigatoriamente, à identificação do perfil genético, mediante extração de DNA - ácido desoxirribonucleico, por técnica adequada e indolor. (</a:t>
            </a:r>
            <a:r>
              <a:rPr lang="pt-BR" sz="2000" u="sng" dirty="0"/>
              <a:t>Incluído pela Lei nº 12.654, de 2012</a:t>
            </a:r>
            <a:r>
              <a:rPr lang="pt-BR" sz="2000" dirty="0"/>
              <a:t>)</a:t>
            </a:r>
          </a:p>
          <a:p>
            <a:pPr algn="just">
              <a:lnSpc>
                <a:spcPct val="170000"/>
              </a:lnSpc>
            </a:pPr>
            <a:r>
              <a:rPr lang="pt-BR" sz="2000" dirty="0"/>
              <a:t/>
            </a:r>
            <a:br>
              <a:rPr lang="pt-BR" sz="2000" dirty="0"/>
            </a:br>
            <a:r>
              <a:rPr lang="pt-BR" sz="2000" dirty="0"/>
              <a:t>§ 1º A identificação do perfil genético será armazenada em banco de </a:t>
            </a:r>
            <a:r>
              <a:rPr lang="pt-BR" sz="2000" u="sng" dirty="0"/>
              <a:t>dados sigiloso</a:t>
            </a:r>
            <a:r>
              <a:rPr lang="pt-BR" sz="2000" dirty="0"/>
              <a:t>, conforme regulamento a ser expedido pelo Poder Executivo. (</a:t>
            </a:r>
            <a:r>
              <a:rPr lang="pt-BR" sz="2000" u="sng" dirty="0"/>
              <a:t>Incluído pela Lei nº 12.654, de 2012</a:t>
            </a:r>
            <a:r>
              <a:rPr lang="pt-BR" sz="2000" u="sng" dirty="0" smtClean="0"/>
              <a:t>)</a:t>
            </a:r>
          </a:p>
          <a:p>
            <a:pPr algn="just">
              <a:lnSpc>
                <a:spcPct val="170000"/>
              </a:lnSpc>
            </a:pPr>
            <a:endParaRPr lang="pt-BR" sz="2000" u="sng" dirty="0" smtClean="0"/>
          </a:p>
          <a:p>
            <a:pPr>
              <a:lnSpc>
                <a:spcPct val="170000"/>
              </a:lnSpc>
            </a:pPr>
            <a:r>
              <a:rPr lang="pt-BR" sz="2000" dirty="0"/>
              <a:t>§ 2º A autoridade policial, federal ou estadual</a:t>
            </a:r>
            <a:r>
              <a:rPr lang="pt-BR" sz="2000" b="1" u="sng" dirty="0"/>
              <a:t>, poderá requerer ao juiz</a:t>
            </a:r>
            <a:br>
              <a:rPr lang="pt-BR" sz="2000" b="1" u="sng" dirty="0"/>
            </a:br>
            <a:r>
              <a:rPr lang="pt-BR" sz="2000" b="1" u="sng" dirty="0"/>
              <a:t>competente,</a:t>
            </a:r>
            <a:r>
              <a:rPr lang="pt-BR" sz="2000" dirty="0"/>
              <a:t> no </a:t>
            </a:r>
            <a:r>
              <a:rPr lang="pt-BR" sz="2000" b="1" u="sng" dirty="0"/>
              <a:t>caso de inquérito instaurado</a:t>
            </a:r>
            <a:r>
              <a:rPr lang="pt-BR" sz="2000" dirty="0"/>
              <a:t>, o acesso ao banco de dados de identificação de perfil genético. (Incluído pela Lei nº 12.654, de 2012).</a:t>
            </a:r>
          </a:p>
          <a:p>
            <a:pPr>
              <a:lnSpc>
                <a:spcPct val="170000"/>
              </a:lnSpc>
            </a:pPr>
            <a:r>
              <a:rPr lang="pt-BR" sz="2000" dirty="0"/>
              <a:t> </a:t>
            </a:r>
          </a:p>
          <a:p>
            <a:pPr algn="just"/>
            <a:endParaRPr lang="pt-BR" sz="2000" u="sng" dirty="0"/>
          </a:p>
          <a:p>
            <a:pPr algn="just"/>
            <a:endParaRPr lang="pt-BR" sz="2000" dirty="0"/>
          </a:p>
        </p:txBody>
      </p:sp>
    </p:spTree>
    <p:extLst>
      <p:ext uri="{BB962C8B-B14F-4D97-AF65-F5344CB8AC3E}">
        <p14:creationId xmlns:p14="http://schemas.microsoft.com/office/powerpoint/2010/main" val="235243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89212" y="551935"/>
            <a:ext cx="8915400" cy="5359287"/>
          </a:xfrm>
        </p:spPr>
        <p:txBody>
          <a:bodyPr/>
          <a:lstStyle/>
          <a:p>
            <a:endParaRPr lang="pt-BR" dirty="0" smtClean="0"/>
          </a:p>
          <a:p>
            <a:r>
              <a:rPr lang="pt-BR" dirty="0"/>
              <a:t> A Lei n. 12.654/2012, que introduziu o artigo 9º-A à Lei de Execução </a:t>
            </a:r>
            <a:r>
              <a:rPr lang="pt-BR" dirty="0" smtClean="0"/>
              <a:t>Penal.</a:t>
            </a:r>
          </a:p>
          <a:p>
            <a:endParaRPr lang="pt-BR" dirty="0" smtClean="0"/>
          </a:p>
          <a:p>
            <a:endParaRPr lang="pt-BR" dirty="0"/>
          </a:p>
          <a:p>
            <a:r>
              <a:rPr lang="pt-BR" dirty="0" smtClean="0"/>
              <a:t> </a:t>
            </a:r>
            <a:r>
              <a:rPr lang="pt-BR" dirty="0"/>
              <a:t>P</a:t>
            </a:r>
            <a:r>
              <a:rPr lang="pt-BR" dirty="0" smtClean="0"/>
              <a:t>revendo </a:t>
            </a:r>
            <a:r>
              <a:rPr lang="pt-BR" dirty="0"/>
              <a:t>o banco de dados com perfil genético por meio da </a:t>
            </a:r>
            <a:r>
              <a:rPr lang="pt-BR" u="sng" dirty="0"/>
              <a:t>extração</a:t>
            </a:r>
            <a:r>
              <a:rPr lang="pt-BR" dirty="0"/>
              <a:t> </a:t>
            </a:r>
            <a:r>
              <a:rPr lang="pt-BR" u="sng" dirty="0"/>
              <a:t>obrigatória de DNA de condenados por crimes praticados dolosamente, com violência de natureza grave contra pessoa, ou aqueles rotulados legalmente como </a:t>
            </a:r>
            <a:r>
              <a:rPr lang="pt-BR" u="sng" dirty="0" smtClean="0"/>
              <a:t>hediondos</a:t>
            </a:r>
            <a:r>
              <a:rPr lang="pt-BR" dirty="0" smtClean="0"/>
              <a:t>.</a:t>
            </a:r>
          </a:p>
          <a:p>
            <a:endParaRPr lang="pt-BR" dirty="0" smtClean="0"/>
          </a:p>
          <a:p>
            <a:r>
              <a:rPr lang="pt-BR" dirty="0" smtClean="0"/>
              <a:t>Foram  questionado na </a:t>
            </a:r>
            <a:r>
              <a:rPr lang="pt-BR" dirty="0"/>
              <a:t>Corte </a:t>
            </a:r>
            <a:r>
              <a:rPr lang="pt-BR" dirty="0" smtClean="0"/>
              <a:t>Suprema- (STF) </a:t>
            </a:r>
            <a:r>
              <a:rPr lang="pt-BR" dirty="0"/>
              <a:t>em recurso </a:t>
            </a:r>
            <a:r>
              <a:rPr lang="pt-BR" dirty="0" smtClean="0"/>
              <a:t>extraordinário.</a:t>
            </a:r>
          </a:p>
          <a:p>
            <a:pPr marL="0" indent="0">
              <a:buNone/>
            </a:pPr>
            <a:r>
              <a:rPr lang="pt-BR" dirty="0" smtClean="0"/>
              <a:t> </a:t>
            </a:r>
          </a:p>
          <a:p>
            <a:r>
              <a:rPr lang="pt-BR" dirty="0" smtClean="0"/>
              <a:t>(</a:t>
            </a:r>
            <a:r>
              <a:rPr lang="pt-BR" dirty="0"/>
              <a:t>RE n. 973837) com repercussão geral reconhecida.</a:t>
            </a:r>
          </a:p>
          <a:p>
            <a:endParaRPr lang="pt-BR" dirty="0"/>
          </a:p>
        </p:txBody>
      </p:sp>
    </p:spTree>
    <p:extLst>
      <p:ext uri="{BB962C8B-B14F-4D97-AF65-F5344CB8AC3E}">
        <p14:creationId xmlns:p14="http://schemas.microsoft.com/office/powerpoint/2010/main" val="687755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405449" y="172995"/>
            <a:ext cx="9786551" cy="6598508"/>
          </a:xfrm>
        </p:spPr>
        <p:txBody>
          <a:bodyPr>
            <a:normAutofit fontScale="92500" lnSpcReduction="20000"/>
          </a:bodyPr>
          <a:lstStyle/>
          <a:p>
            <a:pPr algn="just">
              <a:lnSpc>
                <a:spcPct val="107000"/>
              </a:lnSpc>
            </a:pPr>
            <a:r>
              <a:rPr lang="pt-BR" sz="3200" b="1" dirty="0">
                <a:solidFill>
                  <a:srgbClr val="0563C1"/>
                </a:solidFill>
                <a:latin typeface="Times New Roman" panose="02020603050405020304" pitchFamily="18" charset="0"/>
                <a:ea typeface="Times New Roman" panose="02020603050405020304" pitchFamily="18" charset="0"/>
                <a:cs typeface="Times New Roman" panose="02020603050405020304" pitchFamily="18" charset="0"/>
                <a:hlinkClick r:id="rId2" tooltip="decreto-n-7-950-de-12-de-marco-de-2013"/>
              </a:rPr>
              <a:t>Decreto nº 7.950 de 12 de Março de 2013</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pt-BR" sz="11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pt-BR" dirty="0">
                <a:solidFill>
                  <a:srgbClr val="555555"/>
                </a:solidFill>
                <a:latin typeface="inherit"/>
                <a:ea typeface="Times New Roman" panose="02020603050405020304" pitchFamily="18" charset="0"/>
                <a:cs typeface="Times New Roman" panose="02020603050405020304" pitchFamily="18" charset="0"/>
              </a:rPr>
              <a:t>Institui o Banco Nacional de Perfis Genéticos e a Rede Integrada de Bancos de Perfis Genéticos.</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pt-BR" b="1" dirty="0">
                <a:solidFill>
                  <a:srgbClr val="222222"/>
                </a:solidFill>
                <a:latin typeface="inherit"/>
                <a:ea typeface="Times New Roman" panose="02020603050405020304" pitchFamily="18" charset="0"/>
                <a:cs typeface="Times New Roman" panose="02020603050405020304" pitchFamily="18" charset="0"/>
              </a:rPr>
              <a:t>Art. 2º</a:t>
            </a:r>
            <a:r>
              <a:rPr lang="pt-BR" dirty="0">
                <a:solidFill>
                  <a:srgbClr val="222222"/>
                </a:solidFill>
                <a:latin typeface="inherit"/>
                <a:ea typeface="Times New Roman" panose="02020603050405020304" pitchFamily="18" charset="0"/>
                <a:cs typeface="Times New Roman" panose="02020603050405020304" pitchFamily="18" charset="0"/>
              </a:rPr>
              <a:t> A Rede Integrada de Bancos de Perfis Genéticos contará com um </a:t>
            </a:r>
            <a:r>
              <a:rPr lang="pt-BR" b="1" u="sng" dirty="0">
                <a:solidFill>
                  <a:srgbClr val="222222"/>
                </a:solidFill>
                <a:latin typeface="inherit"/>
                <a:ea typeface="Times New Roman" panose="02020603050405020304" pitchFamily="18" charset="0"/>
                <a:cs typeface="Times New Roman" panose="02020603050405020304" pitchFamily="18" charset="0"/>
              </a:rPr>
              <a:t>Comitê Gestor, </a:t>
            </a:r>
            <a:r>
              <a:rPr lang="pt-BR" dirty="0">
                <a:solidFill>
                  <a:srgbClr val="222222"/>
                </a:solidFill>
                <a:latin typeface="inherit"/>
                <a:ea typeface="Times New Roman" panose="02020603050405020304" pitchFamily="18" charset="0"/>
                <a:cs typeface="Times New Roman" panose="02020603050405020304" pitchFamily="18" charset="0"/>
              </a:rPr>
              <a:t>com a </a:t>
            </a:r>
            <a:r>
              <a:rPr lang="pt-BR" u="sng" dirty="0">
                <a:solidFill>
                  <a:srgbClr val="222222"/>
                </a:solidFill>
                <a:latin typeface="inherit"/>
                <a:ea typeface="Times New Roman" panose="02020603050405020304" pitchFamily="18" charset="0"/>
                <a:cs typeface="Times New Roman" panose="02020603050405020304" pitchFamily="18" charset="0"/>
              </a:rPr>
              <a:t>finalidade de promover a coordenação das ações dos órgãos gerenciadores </a:t>
            </a:r>
            <a:r>
              <a:rPr lang="pt-BR" dirty="0">
                <a:solidFill>
                  <a:srgbClr val="222222"/>
                </a:solidFill>
                <a:latin typeface="inherit"/>
                <a:ea typeface="Times New Roman" panose="02020603050405020304" pitchFamily="18" charset="0"/>
                <a:cs typeface="Times New Roman" panose="02020603050405020304" pitchFamily="18" charset="0"/>
              </a:rPr>
              <a:t>de banco de dados de perfis genéticos e a integração dos dados nos âmbitos da União, dos Estados e do Distrito Federal, que será composto por representantes titulares e suplentes, indicados da seguinte forma:</a:t>
            </a:r>
            <a:endParaRPr lang="pt-BR" sz="1600" dirty="0">
              <a:latin typeface="Calibri" panose="020F0502020204030204" pitchFamily="34" charset="0"/>
              <a:ea typeface="Calibri" panose="020F0502020204030204" pitchFamily="34" charset="0"/>
              <a:cs typeface="Times New Roman" panose="02020603050405020304" pitchFamily="18" charset="0"/>
            </a:endParaRPr>
          </a:p>
          <a:p>
            <a:r>
              <a:rPr lang="pt-BR" b="1" dirty="0"/>
              <a:t>I </a:t>
            </a:r>
            <a:r>
              <a:rPr lang="pt-BR" dirty="0"/>
              <a:t>- cinco representantes do Ministério da Justiça;</a:t>
            </a:r>
          </a:p>
          <a:p>
            <a:r>
              <a:rPr lang="pt-BR" b="1" dirty="0"/>
              <a:t>I </a:t>
            </a:r>
            <a:r>
              <a:rPr lang="pt-BR" dirty="0"/>
              <a:t>- cinco representantes do Ministério da Justiça e Segurança Pública; (</a:t>
            </a:r>
            <a:r>
              <a:rPr lang="pt-BR" b="1" u="sng" dirty="0"/>
              <a:t>Redação dada pelo decreto nº 9.817, de 2019)</a:t>
            </a:r>
          </a:p>
          <a:p>
            <a:r>
              <a:rPr lang="pt-BR" b="1" dirty="0"/>
              <a:t>II </a:t>
            </a:r>
            <a:r>
              <a:rPr lang="pt-BR" dirty="0"/>
              <a:t>- um representante da Secretaria de Direitos Humanos da Presidência da República; e</a:t>
            </a:r>
          </a:p>
          <a:p>
            <a:r>
              <a:rPr lang="pt-BR" b="1" dirty="0"/>
              <a:t>II </a:t>
            </a:r>
            <a:r>
              <a:rPr lang="pt-BR" dirty="0"/>
              <a:t>- um representante do Ministério da Mulher, da Família e dos Direitos Humanos; e </a:t>
            </a:r>
            <a:r>
              <a:rPr lang="pt-BR" u="sng" dirty="0"/>
              <a:t>(</a:t>
            </a:r>
            <a:r>
              <a:rPr lang="pt-BR" b="1" u="sng" dirty="0"/>
              <a:t>Redação dada pelo decreto nº 9.817, de 2019</a:t>
            </a:r>
            <a:r>
              <a:rPr lang="pt-BR" b="1" dirty="0"/>
              <a:t>)</a:t>
            </a:r>
          </a:p>
          <a:p>
            <a:r>
              <a:rPr lang="pt-BR" b="1" dirty="0"/>
              <a:t>III </a:t>
            </a:r>
            <a:r>
              <a:rPr lang="pt-BR" dirty="0"/>
              <a:t>- cinco representantes dos Estados ou do Distrito Federal, sendo um representante de cada região geográfica.</a:t>
            </a:r>
          </a:p>
          <a:p>
            <a:r>
              <a:rPr lang="pt-BR" b="1" dirty="0"/>
              <a:t>§ 1º</a:t>
            </a:r>
            <a:r>
              <a:rPr lang="pt-BR" dirty="0"/>
              <a:t> O Comitê Gestor será coordenado por membro indicado nos termos do inciso I do caput, que ocupará a função de administrador do Banco Nacional de Perfis Genéticos</a:t>
            </a:r>
          </a:p>
        </p:txBody>
      </p:sp>
    </p:spTree>
    <p:extLst>
      <p:ext uri="{BB962C8B-B14F-4D97-AF65-F5344CB8AC3E}">
        <p14:creationId xmlns:p14="http://schemas.microsoft.com/office/powerpoint/2010/main" val="3265423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3557" y="0"/>
            <a:ext cx="9827740" cy="1235676"/>
          </a:xfrm>
        </p:spPr>
        <p:txBody>
          <a:bodyPr>
            <a:normAutofit/>
          </a:bodyPr>
          <a:lstStyle/>
          <a:p>
            <a:pPr algn="ctr"/>
            <a:r>
              <a:rPr lang="pt-BR" b="1" dirty="0" smtClean="0"/>
              <a:t>Resoluções do Ministério da Justiça-</a:t>
            </a:r>
            <a:br>
              <a:rPr lang="pt-BR" b="1" dirty="0" smtClean="0"/>
            </a:br>
            <a:r>
              <a:rPr lang="pt-BR" b="1" dirty="0" smtClean="0"/>
              <a:t>2018</a:t>
            </a:r>
            <a:endParaRPr lang="pt-BR" b="1" dirty="0"/>
          </a:p>
        </p:txBody>
      </p:sp>
      <p:sp>
        <p:nvSpPr>
          <p:cNvPr id="3" name="Espaço Reservado para Conteúdo 2"/>
          <p:cNvSpPr>
            <a:spLocks noGrp="1"/>
          </p:cNvSpPr>
          <p:nvPr>
            <p:ph idx="1"/>
          </p:nvPr>
        </p:nvSpPr>
        <p:spPr>
          <a:xfrm>
            <a:off x="1721708" y="1178011"/>
            <a:ext cx="10470291" cy="5679989"/>
          </a:xfrm>
        </p:spPr>
        <p:txBody>
          <a:bodyPr>
            <a:normAutofit fontScale="92500" lnSpcReduction="10000"/>
          </a:bodyPr>
          <a:lstStyle/>
          <a:p>
            <a:pPr algn="ctr"/>
            <a:r>
              <a:rPr lang="pt-BR" b="1" dirty="0" smtClean="0"/>
              <a:t>COMITÊ </a:t>
            </a:r>
            <a:r>
              <a:rPr lang="pt-BR" b="1" dirty="0"/>
              <a:t>GESTOR DA REDE INTEGRADA DE BANCOS DE PERFIS </a:t>
            </a:r>
            <a:r>
              <a:rPr lang="pt-BR" b="1" dirty="0" smtClean="0"/>
              <a:t>GENÉTICOS –</a:t>
            </a:r>
          </a:p>
          <a:p>
            <a:pPr algn="just"/>
            <a:r>
              <a:rPr lang="pt-BR" dirty="0" smtClean="0"/>
              <a:t>DOU </a:t>
            </a:r>
            <a:r>
              <a:rPr lang="pt-BR" dirty="0"/>
              <a:t>de 26/04/2018 (nº 80, Seção 1, pág. 118)</a:t>
            </a:r>
          </a:p>
          <a:p>
            <a:pPr algn="just"/>
            <a:r>
              <a:rPr lang="pt-BR" dirty="0"/>
              <a:t>Dispõe sobre a </a:t>
            </a:r>
            <a:r>
              <a:rPr lang="pt-BR" b="1" dirty="0"/>
              <a:t>padronização de procedimentos relativos à coleta compulsória </a:t>
            </a:r>
            <a:r>
              <a:rPr lang="pt-BR" dirty="0"/>
              <a:t>de material biológico para fins de inclusão, </a:t>
            </a:r>
            <a:r>
              <a:rPr lang="pt-BR" b="1" u="sng" dirty="0"/>
              <a:t>armazenamento e manutenção dos perfis genéticos</a:t>
            </a:r>
            <a:r>
              <a:rPr lang="pt-BR" dirty="0"/>
              <a:t> nos bancos de dados que compõem a Rede Integrada de Bancos de Perfis Genéticos.</a:t>
            </a:r>
          </a:p>
          <a:p>
            <a:pPr algn="just"/>
            <a:r>
              <a:rPr lang="pt-BR" dirty="0"/>
              <a:t>O COMITÊ GESTOR DA REDE INTEGRADA DE BANCOS DE PERFIS GENÉTICOS, no uso de sua atribuição que lhe confere o art. 5º, inciso I, do Decreto nº 7.950, de 12 de março de 2013, resolve:</a:t>
            </a:r>
          </a:p>
          <a:p>
            <a:pPr algn="just"/>
            <a:r>
              <a:rPr lang="pt-BR" dirty="0"/>
              <a:t>Art. 1º - A presente Resolução estabelece a padronização de procedimentos relativos à coleta obrigatória de material biológico para fins de inclusão, armazenamento e manutenção dos perfis genéticos nos bancos de dados que compõem a Rede Integrada de Bancos de Perfis Genéticos.</a:t>
            </a:r>
          </a:p>
          <a:p>
            <a:pPr algn="just"/>
            <a:r>
              <a:rPr lang="pt-BR" dirty="0"/>
              <a:t>Art. 2º - A coleta obrigatória de material biológico deve ser realizada com técnica adequada e indolor.</a:t>
            </a:r>
          </a:p>
          <a:p>
            <a:pPr algn="just"/>
            <a:r>
              <a:rPr lang="pt-BR" dirty="0"/>
              <a:t>§ 1º - A metodologia a ser utilizada deverá ser a descrita no Procedimento Operacional Padrão, de coleta de células da mucosa oral, da Secretaria Nacional de Segurança Pública do Ministério Extraordinário da Segurança Pública, podendo o </a:t>
            </a:r>
            <a:r>
              <a:rPr lang="pt-BR" u="sng" dirty="0"/>
              <a:t>órgão estadual</a:t>
            </a:r>
            <a:r>
              <a:rPr lang="pt-BR" dirty="0"/>
              <a:t> competente desenvolver </a:t>
            </a:r>
            <a:r>
              <a:rPr lang="pt-BR" b="1" u="sng" dirty="0"/>
              <a:t>Procedimento Operacional Padrão </a:t>
            </a:r>
            <a:r>
              <a:rPr lang="pt-BR" dirty="0"/>
              <a:t>próprio, mais específico, desde que siga as </a:t>
            </a:r>
            <a:r>
              <a:rPr lang="pt-BR" u="sng" dirty="0"/>
              <a:t>diretrizes gerais previstas no procedimento da Secretaria Nacional de Segurança Pública.</a:t>
            </a:r>
          </a:p>
          <a:p>
            <a:endParaRPr lang="pt-BR" dirty="0"/>
          </a:p>
        </p:txBody>
      </p:sp>
    </p:spTree>
    <p:extLst>
      <p:ext uri="{BB962C8B-B14F-4D97-AF65-F5344CB8AC3E}">
        <p14:creationId xmlns:p14="http://schemas.microsoft.com/office/powerpoint/2010/main" val="2605512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0"/>
            <a:ext cx="8911687" cy="560173"/>
          </a:xfrm>
        </p:spPr>
        <p:txBody>
          <a:bodyPr>
            <a:normAutofit fontScale="90000"/>
          </a:bodyPr>
          <a:lstStyle/>
          <a:p>
            <a:r>
              <a:rPr lang="pt-BR" b="1" dirty="0" smtClean="0"/>
              <a:t>RESOLUÇÃO </a:t>
            </a:r>
            <a:r>
              <a:rPr lang="pt-BR" b="1" dirty="0"/>
              <a:t>Nº 9, DE 13 DE ABRIL DE 2018</a:t>
            </a:r>
            <a:br>
              <a:rPr lang="pt-BR" b="1" dirty="0"/>
            </a:br>
            <a:r>
              <a:rPr lang="pt-BR" dirty="0" smtClean="0"/>
              <a:t/>
            </a:r>
            <a:br>
              <a:rPr lang="pt-BR" dirty="0" smtClean="0"/>
            </a:br>
            <a:endParaRPr lang="pt-BR" dirty="0"/>
          </a:p>
        </p:txBody>
      </p:sp>
      <p:sp>
        <p:nvSpPr>
          <p:cNvPr id="3" name="Espaço Reservado para Conteúdo 2"/>
          <p:cNvSpPr>
            <a:spLocks noGrp="1"/>
          </p:cNvSpPr>
          <p:nvPr>
            <p:ph idx="1"/>
          </p:nvPr>
        </p:nvSpPr>
        <p:spPr>
          <a:xfrm>
            <a:off x="2257168" y="691979"/>
            <a:ext cx="9728886" cy="6054810"/>
          </a:xfrm>
        </p:spPr>
        <p:txBody>
          <a:bodyPr>
            <a:normAutofit fontScale="92500" lnSpcReduction="10000"/>
          </a:bodyPr>
          <a:lstStyle/>
          <a:p>
            <a:pPr algn="ctr"/>
            <a:r>
              <a:rPr lang="pt-BR" b="1" dirty="0" smtClean="0"/>
              <a:t>Secretaria </a:t>
            </a:r>
            <a:r>
              <a:rPr lang="pt-BR" b="1" dirty="0"/>
              <a:t>Nacional de Segurança Pública/Diretoria de Políticas de Segurança Pública/Coordenação-Geral de Pesquisa e Inovação/</a:t>
            </a:r>
            <a:r>
              <a:rPr lang="pt-BR" b="1" u="sng" dirty="0"/>
              <a:t>Coordenação da Rede Integrada de Bancos de Perfis </a:t>
            </a:r>
            <a:r>
              <a:rPr lang="pt-BR" b="1" u="sng" dirty="0" smtClean="0"/>
              <a:t>Genético</a:t>
            </a:r>
          </a:p>
          <a:p>
            <a:endParaRPr lang="pt-BR" dirty="0" smtClean="0"/>
          </a:p>
          <a:p>
            <a:pPr algn="just"/>
            <a:r>
              <a:rPr lang="pt-BR" dirty="0" smtClean="0"/>
              <a:t>Dispõe </a:t>
            </a:r>
            <a:r>
              <a:rPr lang="pt-BR" dirty="0"/>
              <a:t>sobre a padronização de procedimentos relativos à coleta obrigatória de material biológico para fins de inclusão, armazenamento e manutenção dos perfis genéticos nos bancos de dados que compõem a Rede Integrada de Bancos de Perfis Genéticos.</a:t>
            </a:r>
          </a:p>
          <a:p>
            <a:pPr algn="just"/>
            <a:r>
              <a:rPr lang="pt-BR" b="1" u="sng" dirty="0"/>
              <a:t>O COMITÊ GESTOR DA REDE INTEGRADA DE BANCOS DE PERFIS GENÉTICOS</a:t>
            </a:r>
            <a:r>
              <a:rPr lang="pt-BR" dirty="0"/>
              <a:t>, no uso de sua atribuição que lhe confere o art. 5º, inciso I, do Decreto nº 7.950, de 12 de março de 2013, resolve:</a:t>
            </a:r>
          </a:p>
          <a:p>
            <a:pPr algn="just"/>
            <a:r>
              <a:rPr lang="pt-BR" dirty="0"/>
              <a:t>Art. 1º A presente Resolução estabelece a padronização de procedimentos relativos à coleta obrigatória de material biológico para fins de inclusão, armazenamento e manutenção dos perfis genéticos nos bancos de dados que </a:t>
            </a:r>
            <a:r>
              <a:rPr lang="pt-BR" u="sng" dirty="0"/>
              <a:t>compõem a Rede Integrada de Bancos de Perfis Genéticos.</a:t>
            </a:r>
          </a:p>
          <a:p>
            <a:pPr algn="just"/>
            <a:r>
              <a:rPr lang="pt-BR" dirty="0"/>
              <a:t>Art. 2º A coleta obrigatória de material biológico deve ser realizada com técnica adequada e indolor.</a:t>
            </a:r>
          </a:p>
          <a:p>
            <a:pPr algn="just"/>
            <a:r>
              <a:rPr lang="pt-BR" dirty="0"/>
              <a:t>§ 1º A metodologia a ser utilizada deverá ser a descrita no </a:t>
            </a:r>
            <a:r>
              <a:rPr lang="pt-BR" u="sng" dirty="0"/>
              <a:t>Procedimento Operacional Padrão,</a:t>
            </a:r>
            <a:r>
              <a:rPr lang="pt-BR" dirty="0"/>
              <a:t> de coleta de células da mucosa oral, da Secretaria Nacional de Segurança Pública do Ministério da Justiça e Segurança Pública.</a:t>
            </a:r>
          </a:p>
          <a:p>
            <a:pPr algn="ctr"/>
            <a:r>
              <a:rPr lang="pt-BR" b="1" u="sng" dirty="0" smtClean="0"/>
              <a:t>s</a:t>
            </a:r>
            <a:endParaRPr lang="pt-BR" u="sng" dirty="0"/>
          </a:p>
        </p:txBody>
      </p:sp>
    </p:spTree>
    <p:extLst>
      <p:ext uri="{BB962C8B-B14F-4D97-AF65-F5344CB8AC3E}">
        <p14:creationId xmlns:p14="http://schemas.microsoft.com/office/powerpoint/2010/main" val="2698624914"/>
      </p:ext>
    </p:extLst>
  </p:cSld>
  <p:clrMapOvr>
    <a:masterClrMapping/>
  </p:clrMapOvr>
</p:sld>
</file>

<file path=ppt/theme/theme1.xml><?xml version="1.0" encoding="utf-8"?>
<a:theme xmlns:a="http://schemas.openxmlformats.org/drawingml/2006/main" name="Cacho">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320</TotalTime>
  <Words>1257</Words>
  <Application>Microsoft Office PowerPoint</Application>
  <PresentationFormat>Widescreen</PresentationFormat>
  <Paragraphs>114</Paragraphs>
  <Slides>15</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15</vt:i4>
      </vt:variant>
    </vt:vector>
  </HeadingPairs>
  <TitlesOfParts>
    <vt:vector size="23" baseType="lpstr">
      <vt:lpstr>Arial</vt:lpstr>
      <vt:lpstr>Calibri</vt:lpstr>
      <vt:lpstr>Century Gothic</vt:lpstr>
      <vt:lpstr>inherit</vt:lpstr>
      <vt:lpstr>Open Sans</vt:lpstr>
      <vt:lpstr>Times New Roman</vt:lpstr>
      <vt:lpstr>Wingdings 3</vt:lpstr>
      <vt:lpstr>Cacho</vt:lpstr>
      <vt:lpstr> Pacote Anticrime </vt:lpstr>
      <vt:lpstr>Apresentação do PowerPoint</vt:lpstr>
      <vt:lpstr>A Lei n. 12.654/2012, que introduziu o “artigo 9º-A à Lei de Execução Penal”</vt:lpstr>
      <vt:lpstr> Aspectos Negativos</vt:lpstr>
      <vt:lpstr>Texto Original. Lei de Execução Penal. Banco Nacional de Perfil Genético</vt:lpstr>
      <vt:lpstr>Apresentação do PowerPoint</vt:lpstr>
      <vt:lpstr>Apresentação do PowerPoint</vt:lpstr>
      <vt:lpstr>Resoluções do Ministério da Justiça- 2018</vt:lpstr>
      <vt:lpstr>RESOLUÇÃO Nº 9, DE 13 DE ABRIL DE 2018  </vt:lpstr>
      <vt:lpstr>RESOLUÇÃO Nº 11, DE 1º DE JULHO DE 2019 </vt:lpstr>
      <vt:lpstr>A inclusão de perfil genético de restos mortais de indivíduos identificados, mediante solicitação da autoridade policial, ocorrerá nas seguintes hipóteses.</vt:lpstr>
      <vt:lpstr>Apresentação do PowerPoint</vt:lpstr>
      <vt:lpstr>Fatores Negativos -II</vt:lpstr>
      <vt:lpstr>Apresentação do PowerPoint</vt:lpstr>
      <vt:lpstr>Custos!</vt:lpstr>
    </vt:vector>
  </TitlesOfParts>
  <Company>Camara dos Deputados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Deise Benedito</dc:creator>
  <cp:lastModifiedBy>Leandro Martins Zingaro</cp:lastModifiedBy>
  <cp:revision>26</cp:revision>
  <dcterms:created xsi:type="dcterms:W3CDTF">2019-08-07T20:15:59Z</dcterms:created>
  <dcterms:modified xsi:type="dcterms:W3CDTF">2019-08-08T13:16:34Z</dcterms:modified>
</cp:coreProperties>
</file>