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8" r:id="rId2"/>
    <p:sldId id="269" r:id="rId3"/>
    <p:sldId id="262" r:id="rId4"/>
    <p:sldId id="271" r:id="rId5"/>
    <p:sldId id="270" r:id="rId6"/>
    <p:sldId id="275" r:id="rId7"/>
    <p:sldId id="274" r:id="rId8"/>
    <p:sldId id="265" r:id="rId9"/>
    <p:sldId id="266" r:id="rId10"/>
    <p:sldId id="273" r:id="rId11"/>
    <p:sldId id="260" r:id="rId12"/>
    <p:sldId id="264" r:id="rId13"/>
    <p:sldId id="278" r:id="rId14"/>
    <p:sldId id="272" r:id="rId15"/>
    <p:sldId id="279" r:id="rId16"/>
    <p:sldId id="277" r:id="rId17"/>
    <p:sldId id="267" r:id="rId18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DC11"/>
    <a:srgbClr val="00CC00"/>
    <a:srgbClr val="33CCFF"/>
    <a:srgbClr val="FF5050"/>
    <a:srgbClr val="FF0066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4" autoAdjust="0"/>
    <p:restoredTop sz="94660"/>
  </p:normalViewPr>
  <p:slideViewPr>
    <p:cSldViewPr>
      <p:cViewPr varScale="1">
        <p:scale>
          <a:sx n="87" d="100"/>
          <a:sy n="87" d="100"/>
        </p:scale>
        <p:origin x="-1500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paq101\ministerio\STE\DEBL\Apresenta&#231;&#245;es%20sobre%20o%20PNBL\Indicadores%20telecom%20e%20IDI%20Brasil%20grupos%20de%20pais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paq101\ministerio\STE\DEBL\Apresenta&#231;&#245;es%20sobre%20o%20PNBL\Indicadores%20telecom%20e%20IDI%20Brasil%20grupos%20de%20pais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paq101\ministerio\STE\DEBL\Apresenta&#231;&#245;es%20sobre%20o%20PNBL\Indicadores%20telecom%20e%20IDI%20Brasil%20grupos%20de%20pais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paq101\ministerio\STE\DEBL\Planejamento\PNBL%202.0\PAC3\demanda_presidenta\classes_sociai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>
                <a:solidFill>
                  <a:srgbClr val="0070C0"/>
                </a:solidFill>
              </a:defRPr>
            </a:pPr>
            <a:r>
              <a:rPr lang="pt-BR" sz="1200" dirty="0" smtClean="0">
                <a:solidFill>
                  <a:srgbClr val="0070C0"/>
                </a:solidFill>
              </a:rPr>
              <a:t>Nº </a:t>
            </a:r>
            <a:r>
              <a:rPr lang="pt-BR" sz="1200" dirty="0">
                <a:solidFill>
                  <a:srgbClr val="0070C0"/>
                </a:solidFill>
              </a:rPr>
              <a:t>de acessos de banda</a:t>
            </a:r>
            <a:r>
              <a:rPr lang="pt-BR" sz="1200" baseline="0" dirty="0">
                <a:solidFill>
                  <a:srgbClr val="0070C0"/>
                </a:solidFill>
              </a:rPr>
              <a:t> larga móvel </a:t>
            </a:r>
            <a:r>
              <a:rPr lang="pt-BR" sz="1200" dirty="0">
                <a:solidFill>
                  <a:srgbClr val="0070C0"/>
                </a:solidFill>
              </a:rPr>
              <a:t>por 100 habitantes</a:t>
            </a:r>
          </a:p>
        </c:rich>
      </c:tx>
      <c:layout>
        <c:manualLayout>
          <c:xMode val="edge"/>
          <c:yMode val="edge"/>
          <c:x val="7.5648931734000543E-2"/>
          <c:y val="2.753871140514648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5344010598591277E-2"/>
          <c:y val="0.15855792561945839"/>
          <c:w val="0.77545225336352808"/>
          <c:h val="0.7363364516786346"/>
        </c:manualLayout>
      </c:layout>
      <c:lineChart>
        <c:grouping val="standard"/>
        <c:varyColors val="0"/>
        <c:ser>
          <c:idx val="0"/>
          <c:order val="0"/>
          <c:tx>
            <c:strRef>
              <c:f>'Evolucao Ind Brasil e grupo (2'!$A$21</c:f>
              <c:strCache>
                <c:ptCount val="1"/>
                <c:pt idx="0">
                  <c:v>Países desenv.</c:v>
                </c:pt>
              </c:strCache>
            </c:strRef>
          </c:tx>
          <c:spPr>
            <a:ln>
              <a:solidFill>
                <a:srgbClr val="002060"/>
              </a:solidFill>
            </a:ln>
          </c:spPr>
          <c:marker>
            <c:symbol val="none"/>
          </c:marker>
          <c:dLbls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'Evolucao Ind Brasil e grupo (2'!$B$4:$E$4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'Evolucao Ind Brasil e grupo (2'!$B$21:$E$21</c:f>
              <c:numCache>
                <c:formatCode>0.0</c:formatCode>
                <c:ptCount val="4"/>
                <c:pt idx="0">
                  <c:v>44.738774879444243</c:v>
                </c:pt>
                <c:pt idx="1">
                  <c:v>56.835550545991723</c:v>
                </c:pt>
                <c:pt idx="2">
                  <c:v>66.403917555884945</c:v>
                </c:pt>
                <c:pt idx="3">
                  <c:v>75.088629242570278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'Evolucao Ind Brasil e grupo (2'!$A$22</c:f>
              <c:strCache>
                <c:ptCount val="1"/>
                <c:pt idx="0">
                  <c:v>Américas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none"/>
          </c:marker>
          <c:dLbls>
            <c:dLbl>
              <c:idx val="3"/>
              <c:layout>
                <c:manualLayout>
                  <c:x val="-2.9240340683910238E-2"/>
                  <c:y val="3.6247738536921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'Evolucao Ind Brasil e grupo (2'!$B$4:$E$4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'Evolucao Ind Brasil e grupo (2'!$B$22:$E$22</c:f>
              <c:numCache>
                <c:formatCode>0.0</c:formatCode>
                <c:ptCount val="4"/>
                <c:pt idx="0">
                  <c:v>24.566676937254861</c:v>
                </c:pt>
                <c:pt idx="1">
                  <c:v>34.105919785572461</c:v>
                </c:pt>
                <c:pt idx="2">
                  <c:v>41.949422112095313</c:v>
                </c:pt>
                <c:pt idx="3">
                  <c:v>51.111651128000403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'Evolucao Ind Brasil e grupo (2'!$A$23</c:f>
              <c:strCache>
                <c:ptCount val="1"/>
                <c:pt idx="0">
                  <c:v>Brasil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5831033941270147E-2"/>
                  <c:y val="-1.42398990391808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3039011149247441E-2"/>
                  <c:y val="-4.63683956785184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3039011149247371E-2"/>
                  <c:y val="-6.01377513810917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'Evolucao Ind Brasil e grupo (2'!$B$4:$E$4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'Evolucao Ind Brasil e grupo (2'!$B$23:$E$23</c:f>
              <c:numCache>
                <c:formatCode>0.0</c:formatCode>
                <c:ptCount val="4"/>
                <c:pt idx="0">
                  <c:v>10.6</c:v>
                </c:pt>
                <c:pt idx="1">
                  <c:v>21.6</c:v>
                </c:pt>
                <c:pt idx="2">
                  <c:v>33.700000000000003</c:v>
                </c:pt>
                <c:pt idx="3">
                  <c:v>52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'Evolucao Ind Brasil e grupo (2'!$A$24</c:f>
              <c:strCache>
                <c:ptCount val="1"/>
                <c:pt idx="0">
                  <c:v>Mundo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2.9240639791820913E-2"/>
                  <c:y val="-7.39071070836650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5441670218573107E-2"/>
                  <c:y val="-3.25990399759451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'Evolucao Ind Brasil e grupo (2'!$B$4:$E$4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'Evolucao Ind Brasil e grupo (2'!$B$24:$E$24</c:f>
              <c:numCache>
                <c:formatCode>0.0</c:formatCode>
                <c:ptCount val="4"/>
                <c:pt idx="0">
                  <c:v>11.538754335258844</c:v>
                </c:pt>
                <c:pt idx="1">
                  <c:v>16.702620367460845</c:v>
                </c:pt>
                <c:pt idx="2">
                  <c:v>21.708491659029924</c:v>
                </c:pt>
                <c:pt idx="3">
                  <c:v>26.665545207790974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'Evolucao Ind Brasil e grupo (2'!$A$25</c:f>
              <c:strCache>
                <c:ptCount val="1"/>
                <c:pt idx="0">
                  <c:v>Países em desenv.</c:v>
                </c:pt>
              </c:strCache>
            </c:strRef>
          </c:tx>
          <c:spPr>
            <a:ln>
              <a:solidFill>
                <a:schemeClr val="accent4">
                  <a:lumMod val="60000"/>
                  <a:lumOff val="40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2.8224121557454906E-2"/>
                  <c:y val="1.88296842733719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'Evolucao Ind Brasil e grupo (2'!$B$4:$E$4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'Evolucao Ind Brasil e grupo (2'!$B$25:$E$25</c:f>
              <c:numCache>
                <c:formatCode>0.0</c:formatCode>
                <c:ptCount val="4"/>
                <c:pt idx="0">
                  <c:v>4.4559452027788629</c:v>
                </c:pt>
                <c:pt idx="1">
                  <c:v>8.2636435356920632</c:v>
                </c:pt>
                <c:pt idx="2">
                  <c:v>12.449711437287943</c:v>
                </c:pt>
                <c:pt idx="3">
                  <c:v>16.779969116621679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3154944"/>
        <c:axId val="40506432"/>
      </c:lineChart>
      <c:catAx>
        <c:axId val="43154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pt-BR"/>
          </a:p>
        </c:txPr>
        <c:crossAx val="40506432"/>
        <c:crosses val="autoZero"/>
        <c:auto val="1"/>
        <c:lblAlgn val="ctr"/>
        <c:lblOffset val="100"/>
        <c:noMultiLvlLbl val="0"/>
      </c:catAx>
      <c:valAx>
        <c:axId val="40506432"/>
        <c:scaling>
          <c:orientation val="minMax"/>
          <c:min val="0"/>
        </c:scaling>
        <c:delete val="1"/>
        <c:axPos val="l"/>
        <c:majorGridlines>
          <c:spPr>
            <a:ln>
              <a:solidFill>
                <a:schemeClr val="accent1">
                  <a:alpha val="19000"/>
                </a:schemeClr>
              </a:solidFill>
            </a:ln>
          </c:spPr>
        </c:majorGridlines>
        <c:numFmt formatCode="0.0" sourceLinked="1"/>
        <c:majorTickMark val="out"/>
        <c:minorTickMark val="none"/>
        <c:tickLblPos val="nextTo"/>
        <c:crossAx val="431549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815199985528583"/>
          <c:y val="0.23862112732353361"/>
          <c:w val="0.19741765185334739"/>
          <c:h val="0.5893952831463809"/>
        </c:manualLayout>
      </c:layout>
      <c:overlay val="0"/>
      <c:txPr>
        <a:bodyPr/>
        <a:lstStyle/>
        <a:p>
          <a:pPr rtl="0">
            <a:defRPr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>
                <a:solidFill>
                  <a:srgbClr val="0070C0"/>
                </a:solidFill>
              </a:defRPr>
            </a:pPr>
            <a:r>
              <a:rPr lang="pt-BR" sz="1200" dirty="0" smtClean="0">
                <a:solidFill>
                  <a:srgbClr val="0070C0"/>
                </a:solidFill>
              </a:rPr>
              <a:t>Nº de acessos </a:t>
            </a:r>
            <a:r>
              <a:rPr lang="pt-BR" sz="1200" dirty="0">
                <a:solidFill>
                  <a:srgbClr val="0070C0"/>
                </a:solidFill>
              </a:rPr>
              <a:t>de banda</a:t>
            </a:r>
            <a:r>
              <a:rPr lang="pt-BR" sz="1200" baseline="0" dirty="0">
                <a:solidFill>
                  <a:srgbClr val="0070C0"/>
                </a:solidFill>
              </a:rPr>
              <a:t> larga fixa </a:t>
            </a:r>
            <a:r>
              <a:rPr lang="pt-BR" sz="1200" dirty="0">
                <a:solidFill>
                  <a:srgbClr val="0070C0"/>
                </a:solidFill>
              </a:rPr>
              <a:t>por 100 habitantes</a:t>
            </a:r>
          </a:p>
        </c:rich>
      </c:tx>
      <c:layout>
        <c:manualLayout>
          <c:xMode val="edge"/>
          <c:yMode val="edge"/>
          <c:x val="0.10062330949089379"/>
          <c:y val="2.753871140514648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0.15855792561945839"/>
          <c:w val="0.97352507463284665"/>
          <c:h val="0.7363364516786346"/>
        </c:manualLayout>
      </c:layout>
      <c:lineChart>
        <c:grouping val="standard"/>
        <c:varyColors val="0"/>
        <c:ser>
          <c:idx val="0"/>
          <c:order val="0"/>
          <c:tx>
            <c:strRef>
              <c:f>'Evolucao Ind Brasil e grupo (2'!$A$29</c:f>
              <c:strCache>
                <c:ptCount val="1"/>
                <c:pt idx="0">
                  <c:v>Países desenv.</c:v>
                </c:pt>
              </c:strCache>
            </c:strRef>
          </c:tx>
          <c:spPr>
            <a:ln>
              <a:solidFill>
                <a:srgbClr val="002060"/>
              </a:solidFill>
            </a:ln>
          </c:spPr>
          <c:marker>
            <c:symbol val="none"/>
          </c:marker>
          <c:dLbls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'Evolucao Ind Brasil e grupo (2'!$B$4:$E$4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'Evolucao Ind Brasil e grupo (2'!$B$29:$E$29</c:f>
              <c:numCache>
                <c:formatCode>0.0</c:formatCode>
                <c:ptCount val="4"/>
                <c:pt idx="0">
                  <c:v>23.460851631570982</c:v>
                </c:pt>
                <c:pt idx="1">
                  <c:v>24.59343954022675</c:v>
                </c:pt>
                <c:pt idx="2">
                  <c:v>25.705077231736567</c:v>
                </c:pt>
                <c:pt idx="3">
                  <c:v>26.574983201584779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'Evolucao Ind Brasil e grupo (2'!$A$30</c:f>
              <c:strCache>
                <c:ptCount val="1"/>
                <c:pt idx="0">
                  <c:v>Américas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none"/>
          </c:marker>
          <c:dLbls>
            <c:dLbl>
              <c:idx val="3"/>
              <c:layout>
                <c:manualLayout>
                  <c:x val="-3.6837681614584498E-2"/>
                  <c:y val="-6.01377513810916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'Evolucao Ind Brasil e grupo (2'!$B$4:$E$4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'Evolucao Ind Brasil e grupo (2'!$B$30:$E$30</c:f>
              <c:numCache>
                <c:formatCode>0.0</c:formatCode>
                <c:ptCount val="4"/>
                <c:pt idx="0">
                  <c:v>13.971299690404356</c:v>
                </c:pt>
                <c:pt idx="1">
                  <c:v>15.001063660520364</c:v>
                </c:pt>
                <c:pt idx="2">
                  <c:v>15.799661066968673</c:v>
                </c:pt>
                <c:pt idx="3">
                  <c:v>16.276532899850235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'Evolucao Ind Brasil e grupo (2'!$A$31</c:f>
              <c:strCache>
                <c:ptCount val="1"/>
                <c:pt idx="0">
                  <c:v>Brasil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2.9240340683910238E-2"/>
                  <c:y val="2.24783828343477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3039011149247441E-2"/>
                  <c:y val="-4.63683956785184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3039011149247371E-2"/>
                  <c:y val="-6.01377513810917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'Evolucao Ind Brasil e grupo (2'!$B$4:$E$4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'Evolucao Ind Brasil e grupo (2'!$B$31:$E$31</c:f>
              <c:numCache>
                <c:formatCode>0.0</c:formatCode>
                <c:ptCount val="4"/>
                <c:pt idx="0">
                  <c:v>6.8</c:v>
                </c:pt>
                <c:pt idx="1">
                  <c:v>8.6</c:v>
                </c:pt>
                <c:pt idx="2">
                  <c:v>9.1999999999999993</c:v>
                </c:pt>
                <c:pt idx="3">
                  <c:v>10.1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'Evolucao Ind Brasil e grupo (2'!$A$32</c:f>
              <c:strCache>
                <c:ptCount val="1"/>
                <c:pt idx="0">
                  <c:v>Mundo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2.8224121557454906E-2"/>
                  <c:y val="-5.91966647078765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8224121557454889E-2"/>
                  <c:y val="4.17786104443272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8224121557454962E-2"/>
                  <c:y val="3.25990399759451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8224121557455031E-2"/>
                  <c:y val="3.25990399759451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'Evolucao Ind Brasil e grupo (2'!$B$4:$E$4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'Evolucao Ind Brasil e grupo (2'!$B$32:$E$32</c:f>
              <c:numCache>
                <c:formatCode>0.0</c:formatCode>
                <c:ptCount val="4"/>
                <c:pt idx="0">
                  <c:v>7.617039481259531</c:v>
                </c:pt>
                <c:pt idx="1">
                  <c:v>8.408069251571602</c:v>
                </c:pt>
                <c:pt idx="2">
                  <c:v>8.9795274052979011</c:v>
                </c:pt>
                <c:pt idx="3">
                  <c:v>9.4072341368926082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'Evolucao Ind Brasil e grupo (2'!$A$33</c:f>
              <c:strCache>
                <c:ptCount val="1"/>
                <c:pt idx="0">
                  <c:v>Países em desenv.</c:v>
                </c:pt>
              </c:strCache>
            </c:strRef>
          </c:tx>
          <c:spPr>
            <a:ln>
              <a:solidFill>
                <a:schemeClr val="accent4">
                  <a:lumMod val="60000"/>
                  <a:lumOff val="40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2.8224121557454906E-2"/>
                  <c:y val="1.88296842733719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'Evolucao Ind Brasil e grupo (2'!$B$4:$E$4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'Evolucao Ind Brasil e grupo (2'!$B$33:$E$33</c:f>
              <c:numCache>
                <c:formatCode>0.0</c:formatCode>
                <c:ptCount val="4"/>
                <c:pt idx="0">
                  <c:v>4.1555902077205591</c:v>
                </c:pt>
                <c:pt idx="1">
                  <c:v>4.9086443314032699</c:v>
                </c:pt>
                <c:pt idx="2">
                  <c:v>5.4005423037016635</c:v>
                </c:pt>
                <c:pt idx="3">
                  <c:v>5.7718963681642217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5040128"/>
        <c:axId val="40508160"/>
      </c:lineChart>
      <c:catAx>
        <c:axId val="45040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pt-BR"/>
          </a:p>
        </c:txPr>
        <c:crossAx val="40508160"/>
        <c:crosses val="autoZero"/>
        <c:auto val="1"/>
        <c:lblAlgn val="ctr"/>
        <c:lblOffset val="100"/>
        <c:noMultiLvlLbl val="0"/>
      </c:catAx>
      <c:valAx>
        <c:axId val="40508160"/>
        <c:scaling>
          <c:orientation val="minMax"/>
          <c:min val="0"/>
        </c:scaling>
        <c:delete val="1"/>
        <c:axPos val="l"/>
        <c:majorGridlines>
          <c:spPr>
            <a:ln>
              <a:solidFill>
                <a:schemeClr val="accent1">
                  <a:alpha val="19000"/>
                </a:schemeClr>
              </a:solidFill>
            </a:ln>
          </c:spPr>
        </c:majorGridlines>
        <c:numFmt formatCode="0.0" sourceLinked="1"/>
        <c:majorTickMark val="out"/>
        <c:minorTickMark val="none"/>
        <c:tickLblPos val="nextTo"/>
        <c:crossAx val="450401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>
                <a:solidFill>
                  <a:srgbClr val="0070C0"/>
                </a:solidFill>
              </a:defRPr>
            </a:pPr>
            <a:r>
              <a:rPr lang="pt-BR" sz="1200" dirty="0" smtClean="0">
                <a:solidFill>
                  <a:srgbClr val="0070C0"/>
                </a:solidFill>
              </a:rPr>
              <a:t>Nº </a:t>
            </a:r>
            <a:r>
              <a:rPr lang="pt-BR" sz="1200" dirty="0">
                <a:solidFill>
                  <a:srgbClr val="0070C0"/>
                </a:solidFill>
              </a:rPr>
              <a:t>de acessos de banda</a:t>
            </a:r>
            <a:r>
              <a:rPr lang="pt-BR" sz="1200" baseline="0" dirty="0">
                <a:solidFill>
                  <a:srgbClr val="0070C0"/>
                </a:solidFill>
              </a:rPr>
              <a:t> larga móvel </a:t>
            </a:r>
            <a:r>
              <a:rPr lang="pt-BR" sz="1200" dirty="0">
                <a:solidFill>
                  <a:srgbClr val="0070C0"/>
                </a:solidFill>
              </a:rPr>
              <a:t>por 100 habitantes</a:t>
            </a:r>
          </a:p>
        </c:rich>
      </c:tx>
      <c:layout>
        <c:manualLayout>
          <c:xMode val="edge"/>
          <c:yMode val="edge"/>
          <c:x val="7.5648931734000543E-2"/>
          <c:y val="2.753871140514648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528362748966592E-2"/>
          <c:y val="0.15855792561945839"/>
          <c:w val="0.7055126058790403"/>
          <c:h val="0.7363364516786346"/>
        </c:manualLayout>
      </c:layout>
      <c:lineChart>
        <c:grouping val="standard"/>
        <c:varyColors val="0"/>
        <c:ser>
          <c:idx val="0"/>
          <c:order val="0"/>
          <c:tx>
            <c:strRef>
              <c:f>'Evolucao Ind Brasil e grupo (2'!$A$21</c:f>
              <c:strCache>
                <c:ptCount val="1"/>
                <c:pt idx="0">
                  <c:v>Países desenv.</c:v>
                </c:pt>
              </c:strCache>
            </c:strRef>
          </c:tx>
          <c:spPr>
            <a:ln>
              <a:solidFill>
                <a:srgbClr val="002060"/>
              </a:solidFill>
            </a:ln>
          </c:spPr>
          <c:marker>
            <c:symbol val="none"/>
          </c:marker>
          <c:dLbls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'Evolucao Ind Brasil e grupo (2'!$B$4:$E$4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'Evolucao Ind Brasil e grupo (2'!$B$21:$E$21</c:f>
              <c:numCache>
                <c:formatCode>0.0</c:formatCode>
                <c:ptCount val="4"/>
                <c:pt idx="0">
                  <c:v>44.738774879444243</c:v>
                </c:pt>
                <c:pt idx="1">
                  <c:v>56.835550545991723</c:v>
                </c:pt>
                <c:pt idx="2">
                  <c:v>66.403917555884945</c:v>
                </c:pt>
                <c:pt idx="3">
                  <c:v>75.088629242570278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'Evolucao Ind Brasil e grupo (2'!$A$22</c:f>
              <c:strCache>
                <c:ptCount val="1"/>
                <c:pt idx="0">
                  <c:v>Américas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none"/>
          </c:marker>
          <c:dLbls>
            <c:dLbl>
              <c:idx val="3"/>
              <c:layout>
                <c:manualLayout>
                  <c:x val="-2.9240340683910238E-2"/>
                  <c:y val="3.6247738536921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'Evolucao Ind Brasil e grupo (2'!$B$4:$E$4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'Evolucao Ind Brasil e grupo (2'!$B$22:$E$22</c:f>
              <c:numCache>
                <c:formatCode>0.0</c:formatCode>
                <c:ptCount val="4"/>
                <c:pt idx="0">
                  <c:v>24.566676937254861</c:v>
                </c:pt>
                <c:pt idx="1">
                  <c:v>34.105919785572461</c:v>
                </c:pt>
                <c:pt idx="2">
                  <c:v>41.949422112095313</c:v>
                </c:pt>
                <c:pt idx="3">
                  <c:v>51.111651128000403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'Evolucao Ind Brasil e grupo (2'!$A$23</c:f>
              <c:strCache>
                <c:ptCount val="1"/>
                <c:pt idx="0">
                  <c:v>Brasil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5831033941270147E-2"/>
                  <c:y val="-1.42398990391808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3039011149247441E-2"/>
                  <c:y val="-4.63683956785184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3039011149247371E-2"/>
                  <c:y val="-6.01377513810917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'Evolucao Ind Brasil e grupo (2'!$B$4:$E$4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'Evolucao Ind Brasil e grupo (2'!$B$23:$E$23</c:f>
              <c:numCache>
                <c:formatCode>0.0</c:formatCode>
                <c:ptCount val="4"/>
                <c:pt idx="0">
                  <c:v>10.6</c:v>
                </c:pt>
                <c:pt idx="1">
                  <c:v>21.6</c:v>
                </c:pt>
                <c:pt idx="2">
                  <c:v>33.700000000000003</c:v>
                </c:pt>
                <c:pt idx="3">
                  <c:v>52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'Evolucao Ind Brasil e grupo (2'!$A$24</c:f>
              <c:strCache>
                <c:ptCount val="1"/>
                <c:pt idx="0">
                  <c:v>Mundo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2.9240639791820913E-2"/>
                  <c:y val="-7.39071070836650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5441670218573107E-2"/>
                  <c:y val="-3.25990399759451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'Evolucao Ind Brasil e grupo (2'!$B$4:$E$4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'Evolucao Ind Brasil e grupo (2'!$B$24:$E$24</c:f>
              <c:numCache>
                <c:formatCode>0.0</c:formatCode>
                <c:ptCount val="4"/>
                <c:pt idx="0">
                  <c:v>11.538754335258844</c:v>
                </c:pt>
                <c:pt idx="1">
                  <c:v>16.702620367460845</c:v>
                </c:pt>
                <c:pt idx="2">
                  <c:v>21.708491659029924</c:v>
                </c:pt>
                <c:pt idx="3">
                  <c:v>26.665545207790974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'Evolucao Ind Brasil e grupo (2'!$A$25</c:f>
              <c:strCache>
                <c:ptCount val="1"/>
                <c:pt idx="0">
                  <c:v>Países em desenv.</c:v>
                </c:pt>
              </c:strCache>
            </c:strRef>
          </c:tx>
          <c:spPr>
            <a:ln>
              <a:solidFill>
                <a:schemeClr val="accent4">
                  <a:lumMod val="60000"/>
                  <a:lumOff val="40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2.8224121557454906E-2"/>
                  <c:y val="1.88296842733719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'Evolucao Ind Brasil e grupo (2'!$B$4:$E$4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'Evolucao Ind Brasil e grupo (2'!$B$25:$E$25</c:f>
              <c:numCache>
                <c:formatCode>0.0</c:formatCode>
                <c:ptCount val="4"/>
                <c:pt idx="0">
                  <c:v>4.4559452027788629</c:v>
                </c:pt>
                <c:pt idx="1">
                  <c:v>8.2636435356920632</c:v>
                </c:pt>
                <c:pt idx="2">
                  <c:v>12.449711437287943</c:v>
                </c:pt>
                <c:pt idx="3">
                  <c:v>16.779969116621679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1402880"/>
        <c:axId val="43248448"/>
      </c:lineChart>
      <c:catAx>
        <c:axId val="4140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pt-BR"/>
          </a:p>
        </c:txPr>
        <c:crossAx val="43248448"/>
        <c:crosses val="autoZero"/>
        <c:auto val="1"/>
        <c:lblAlgn val="ctr"/>
        <c:lblOffset val="100"/>
        <c:noMultiLvlLbl val="0"/>
      </c:catAx>
      <c:valAx>
        <c:axId val="43248448"/>
        <c:scaling>
          <c:orientation val="minMax"/>
          <c:min val="0"/>
        </c:scaling>
        <c:delete val="1"/>
        <c:axPos val="l"/>
        <c:majorGridlines>
          <c:spPr>
            <a:ln>
              <a:solidFill>
                <a:schemeClr val="accent1">
                  <a:alpha val="19000"/>
                </a:schemeClr>
              </a:solidFill>
            </a:ln>
          </c:spPr>
        </c:majorGridlines>
        <c:numFmt formatCode="0.0" sourceLinked="1"/>
        <c:majorTickMark val="out"/>
        <c:minorTickMark val="none"/>
        <c:tickLblPos val="nextTo"/>
        <c:crossAx val="414028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815199985528583"/>
          <c:y val="0.23862112732353361"/>
          <c:w val="0.19741765185334739"/>
          <c:h val="0.5893952831463809"/>
        </c:manualLayout>
      </c:layout>
      <c:overlay val="0"/>
      <c:txPr>
        <a:bodyPr/>
        <a:lstStyle/>
        <a:p>
          <a:pPr rtl="0">
            <a:defRPr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5408294742318608"/>
          <c:y val="2.656388457865224E-2"/>
          <c:w val="0.45468491305844067"/>
          <c:h val="0.91695171163922917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Plan1!$B$13</c:f>
              <c:strCache>
                <c:ptCount val="1"/>
                <c:pt idx="0">
                  <c:v>&gt; 20 SMs</c:v>
                </c:pt>
              </c:strCache>
            </c:strRef>
          </c:tx>
          <c:invertIfNegative val="0"/>
          <c:val>
            <c:numRef>
              <c:f>Plan1!$C$13</c:f>
              <c:numCache>
                <c:formatCode>General</c:formatCode>
                <c:ptCount val="1"/>
                <c:pt idx="0">
                  <c:v>2.1</c:v>
                </c:pt>
              </c:numCache>
            </c:numRef>
          </c:val>
        </c:ser>
        <c:ser>
          <c:idx val="1"/>
          <c:order val="1"/>
          <c:tx>
            <c:strRef>
              <c:f>Plan1!$B$14</c:f>
              <c:strCache>
                <c:ptCount val="1"/>
                <c:pt idx="0">
                  <c:v>10-20 SMs</c:v>
                </c:pt>
              </c:strCache>
            </c:strRef>
          </c:tx>
          <c:invertIfNegative val="0"/>
          <c:val>
            <c:numRef>
              <c:f>Plan1!$C$14</c:f>
              <c:numCache>
                <c:formatCode>General</c:formatCode>
                <c:ptCount val="1"/>
                <c:pt idx="0">
                  <c:v>5.5</c:v>
                </c:pt>
              </c:numCache>
            </c:numRef>
          </c:val>
        </c:ser>
        <c:ser>
          <c:idx val="2"/>
          <c:order val="2"/>
          <c:tx>
            <c:strRef>
              <c:f>Plan1!$B$15</c:f>
              <c:strCache>
                <c:ptCount val="1"/>
                <c:pt idx="0">
                  <c:v>5-10 SMs</c:v>
                </c:pt>
              </c:strCache>
            </c:strRef>
          </c:tx>
          <c:invertIfNegative val="0"/>
          <c:val>
            <c:numRef>
              <c:f>Plan1!$C$15</c:f>
              <c:numCache>
                <c:formatCode>General</c:formatCode>
                <c:ptCount val="1"/>
                <c:pt idx="0">
                  <c:v>14.9</c:v>
                </c:pt>
              </c:numCache>
            </c:numRef>
          </c:val>
        </c:ser>
        <c:ser>
          <c:idx val="3"/>
          <c:order val="3"/>
          <c:tx>
            <c:strRef>
              <c:f>Plan1!$B$16</c:f>
              <c:strCache>
                <c:ptCount val="1"/>
                <c:pt idx="0">
                  <c:v>3-5 SMs</c:v>
                </c:pt>
              </c:strCache>
            </c:strRef>
          </c:tx>
          <c:invertIfNegative val="0"/>
          <c:val>
            <c:numRef>
              <c:f>Plan1!$C$16</c:f>
              <c:numCache>
                <c:formatCode>General</c:formatCode>
                <c:ptCount val="1"/>
                <c:pt idx="0">
                  <c:v>19.2</c:v>
                </c:pt>
              </c:numCache>
            </c:numRef>
          </c:val>
        </c:ser>
        <c:ser>
          <c:idx val="4"/>
          <c:order val="4"/>
          <c:tx>
            <c:strRef>
              <c:f>Plan1!$B$17</c:f>
              <c:strCache>
                <c:ptCount val="1"/>
                <c:pt idx="0">
                  <c:v>2-3 SMs</c:v>
                </c:pt>
              </c:strCache>
            </c:strRef>
          </c:tx>
          <c:invertIfNegative val="0"/>
          <c:val>
            <c:numRef>
              <c:f>Plan1!$C$17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</c:ser>
        <c:ser>
          <c:idx val="5"/>
          <c:order val="5"/>
          <c:tx>
            <c:strRef>
              <c:f>Plan1!$B$18</c:f>
              <c:strCache>
                <c:ptCount val="1"/>
                <c:pt idx="0">
                  <c:v>1-2 SMs</c:v>
                </c:pt>
              </c:strCache>
            </c:strRef>
          </c:tx>
          <c:invertIfNegative val="0"/>
          <c:val>
            <c:numRef>
              <c:f>Plan1!$C$18</c:f>
              <c:numCache>
                <c:formatCode>General</c:formatCode>
                <c:ptCount val="1"/>
                <c:pt idx="0">
                  <c:v>21.9</c:v>
                </c:pt>
              </c:numCache>
            </c:numRef>
          </c:val>
        </c:ser>
        <c:ser>
          <c:idx val="6"/>
          <c:order val="6"/>
          <c:tx>
            <c:strRef>
              <c:f>Plan1!$B$19</c:f>
              <c:strCache>
                <c:ptCount val="1"/>
                <c:pt idx="0">
                  <c:v>&lt;1 SM</c:v>
                </c:pt>
              </c:strCache>
            </c:strRef>
          </c:tx>
          <c:invertIfNegative val="0"/>
          <c:val>
            <c:numRef>
              <c:f>Plan1!$C$19</c:f>
              <c:numCache>
                <c:formatCode>General</c:formatCode>
                <c:ptCount val="1"/>
                <c:pt idx="0">
                  <c:v>11.6</c:v>
                </c:pt>
              </c:numCache>
            </c:numRef>
          </c:val>
        </c:ser>
        <c:ser>
          <c:idx val="7"/>
          <c:order val="7"/>
          <c:tx>
            <c:strRef>
              <c:f>Plan1!$B$20</c:f>
              <c:strCache>
                <c:ptCount val="1"/>
                <c:pt idx="0">
                  <c:v>SR</c:v>
                </c:pt>
              </c:strCache>
            </c:strRef>
          </c:tx>
          <c:invertIfNegative val="0"/>
          <c:val>
            <c:numRef>
              <c:f>Plan1!$C$20</c:f>
              <c:numCache>
                <c:formatCode>General</c:formatCode>
                <c:ptCount val="1"/>
                <c:pt idx="0">
                  <c:v>1.8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7364224"/>
        <c:axId val="73712192"/>
      </c:barChart>
      <c:catAx>
        <c:axId val="77364224"/>
        <c:scaling>
          <c:orientation val="minMax"/>
        </c:scaling>
        <c:delete val="1"/>
        <c:axPos val="b"/>
        <c:majorTickMark val="out"/>
        <c:minorTickMark val="none"/>
        <c:tickLblPos val="nextTo"/>
        <c:crossAx val="73712192"/>
        <c:crosses val="autoZero"/>
        <c:auto val="1"/>
        <c:lblAlgn val="ctr"/>
        <c:lblOffset val="100"/>
        <c:noMultiLvlLbl val="0"/>
      </c:catAx>
      <c:valAx>
        <c:axId val="7371219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77364224"/>
        <c:crosses val="autoZero"/>
        <c:crossBetween val="between"/>
        <c:majorUnit val="0.1"/>
      </c:valAx>
    </c:plotArea>
    <c:legend>
      <c:legendPos val="r"/>
      <c:layout>
        <c:manualLayout>
          <c:xMode val="edge"/>
          <c:yMode val="edge"/>
          <c:x val="0.68289628427665461"/>
          <c:y val="0.33138327806072793"/>
          <c:w val="0.28604079154032686"/>
          <c:h val="0.5410501572152478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D7B6F3-E5D5-4D4C-BB13-15114BE8E988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0C22A2FF-9B5D-4D6A-9D62-FCB3A06F3116}">
      <dgm:prSet phldrT="[Texto]" custT="1"/>
      <dgm:spPr/>
      <dgm:t>
        <a:bodyPr/>
        <a:lstStyle/>
        <a:p>
          <a:r>
            <a:rPr lang="pt-BR" sz="2400" b="1" dirty="0" smtClean="0">
              <a:latin typeface="Agency FB" panose="020B0503020202020204" pitchFamily="34" charset="0"/>
            </a:rPr>
            <a:t>Para as empresas</a:t>
          </a:r>
          <a:endParaRPr lang="pt-BR" sz="2400" b="1" dirty="0">
            <a:latin typeface="Agency FB" panose="020B0503020202020204" pitchFamily="34" charset="0"/>
          </a:endParaRPr>
        </a:p>
      </dgm:t>
    </dgm:pt>
    <dgm:pt modelId="{8926582C-3611-4A22-A49B-CE78E0902CBC}" type="parTrans" cxnId="{848FCB5C-03F1-420F-8903-A20946E23313}">
      <dgm:prSet/>
      <dgm:spPr/>
      <dgm:t>
        <a:bodyPr/>
        <a:lstStyle/>
        <a:p>
          <a:endParaRPr lang="pt-BR"/>
        </a:p>
      </dgm:t>
    </dgm:pt>
    <dgm:pt modelId="{30527F5C-EAC9-45E0-B3C1-C9799C58482E}" type="sibTrans" cxnId="{848FCB5C-03F1-420F-8903-A20946E23313}">
      <dgm:prSet/>
      <dgm:spPr/>
      <dgm:t>
        <a:bodyPr/>
        <a:lstStyle/>
        <a:p>
          <a:endParaRPr lang="pt-BR"/>
        </a:p>
      </dgm:t>
    </dgm:pt>
    <dgm:pt modelId="{23A0F809-2FDC-4EE8-B010-B78BF62DE18C}">
      <dgm:prSet phldrT="[Texto]"/>
      <dgm:spPr/>
      <dgm:t>
        <a:bodyPr/>
        <a:lstStyle/>
        <a:p>
          <a:r>
            <a:rPr lang="pt-BR" dirty="0" smtClean="0"/>
            <a:t>Maior produtividade</a:t>
          </a:r>
          <a:endParaRPr lang="pt-BR" dirty="0"/>
        </a:p>
      </dgm:t>
    </dgm:pt>
    <dgm:pt modelId="{9CFF5E3A-0A2A-4C84-AB1F-CDE91F27DCDC}" type="parTrans" cxnId="{1178BC46-1A31-4BD9-9A56-E9E53F5037E1}">
      <dgm:prSet/>
      <dgm:spPr/>
      <dgm:t>
        <a:bodyPr/>
        <a:lstStyle/>
        <a:p>
          <a:endParaRPr lang="pt-BR"/>
        </a:p>
      </dgm:t>
    </dgm:pt>
    <dgm:pt modelId="{37EDF60E-8C7A-4476-B8E0-097DE86BD7DD}" type="sibTrans" cxnId="{1178BC46-1A31-4BD9-9A56-E9E53F5037E1}">
      <dgm:prSet/>
      <dgm:spPr/>
      <dgm:t>
        <a:bodyPr/>
        <a:lstStyle/>
        <a:p>
          <a:endParaRPr lang="pt-BR"/>
        </a:p>
      </dgm:t>
    </dgm:pt>
    <dgm:pt modelId="{EA1F8616-4F7A-4392-9A76-241EA29DA037}">
      <dgm:prSet phldrT="[Texto]" custT="1"/>
      <dgm:spPr/>
      <dgm:t>
        <a:bodyPr/>
        <a:lstStyle/>
        <a:p>
          <a:r>
            <a:rPr lang="pt-BR" sz="2400" b="1" dirty="0" smtClean="0">
              <a:latin typeface="Agency FB" panose="020B0503020202020204" pitchFamily="34" charset="0"/>
            </a:rPr>
            <a:t>Para as famílias</a:t>
          </a:r>
          <a:endParaRPr lang="pt-BR" sz="2400" b="1" dirty="0">
            <a:latin typeface="Agency FB" panose="020B0503020202020204" pitchFamily="34" charset="0"/>
          </a:endParaRPr>
        </a:p>
      </dgm:t>
    </dgm:pt>
    <dgm:pt modelId="{351F9868-953A-4805-AC8F-08F5F50D31C0}" type="parTrans" cxnId="{0C77EACC-7759-4F17-A1A8-AA5175B012A5}">
      <dgm:prSet/>
      <dgm:spPr/>
      <dgm:t>
        <a:bodyPr/>
        <a:lstStyle/>
        <a:p>
          <a:endParaRPr lang="pt-BR"/>
        </a:p>
      </dgm:t>
    </dgm:pt>
    <dgm:pt modelId="{9882CCD9-4C48-495F-88FF-AEAE83EB8C1F}" type="sibTrans" cxnId="{0C77EACC-7759-4F17-A1A8-AA5175B012A5}">
      <dgm:prSet/>
      <dgm:spPr/>
      <dgm:t>
        <a:bodyPr/>
        <a:lstStyle/>
        <a:p>
          <a:endParaRPr lang="pt-BR"/>
        </a:p>
      </dgm:t>
    </dgm:pt>
    <dgm:pt modelId="{B31A25B9-33CF-4070-BBCB-A0A840A68DB8}">
      <dgm:prSet phldrT="[Texto]"/>
      <dgm:spPr/>
      <dgm:t>
        <a:bodyPr/>
        <a:lstStyle/>
        <a:p>
          <a:r>
            <a:rPr lang="pt-BR" dirty="0" smtClean="0"/>
            <a:t>Mais alternativas de comunicação (VoIP, vídeo e mídias sociais)</a:t>
          </a:r>
          <a:endParaRPr lang="pt-BR" dirty="0"/>
        </a:p>
      </dgm:t>
    </dgm:pt>
    <dgm:pt modelId="{B49A47EE-7AAC-495F-9C31-D0F255B423CA}" type="parTrans" cxnId="{E5D3E778-CD9D-452A-A4F0-6EF8984290CE}">
      <dgm:prSet/>
      <dgm:spPr/>
      <dgm:t>
        <a:bodyPr/>
        <a:lstStyle/>
        <a:p>
          <a:endParaRPr lang="pt-BR"/>
        </a:p>
      </dgm:t>
    </dgm:pt>
    <dgm:pt modelId="{08E7A120-CEF4-48F4-8024-3083016F8D5C}" type="sibTrans" cxnId="{E5D3E778-CD9D-452A-A4F0-6EF8984290CE}">
      <dgm:prSet/>
      <dgm:spPr/>
      <dgm:t>
        <a:bodyPr/>
        <a:lstStyle/>
        <a:p>
          <a:endParaRPr lang="pt-BR"/>
        </a:p>
      </dgm:t>
    </dgm:pt>
    <dgm:pt modelId="{E021DF3F-21E2-4ACB-92A4-6EEA0607CE38}">
      <dgm:prSet/>
      <dgm:spPr/>
      <dgm:t>
        <a:bodyPr/>
        <a:lstStyle/>
        <a:p>
          <a:r>
            <a:rPr lang="pt-BR" dirty="0" smtClean="0"/>
            <a:t>Economia de tempo e recursos materiais</a:t>
          </a:r>
          <a:endParaRPr lang="pt-BR" dirty="0"/>
        </a:p>
      </dgm:t>
    </dgm:pt>
    <dgm:pt modelId="{53248ECE-9C4B-413A-A44F-BE188A9B6A10}" type="parTrans" cxnId="{C6DFBB2F-F7BE-4914-8124-D6F3FAE6E4DF}">
      <dgm:prSet/>
      <dgm:spPr/>
      <dgm:t>
        <a:bodyPr/>
        <a:lstStyle/>
        <a:p>
          <a:endParaRPr lang="pt-BR"/>
        </a:p>
      </dgm:t>
    </dgm:pt>
    <dgm:pt modelId="{7BC85A56-3E9A-4FC0-8E8C-69D31029D967}" type="sibTrans" cxnId="{C6DFBB2F-F7BE-4914-8124-D6F3FAE6E4DF}">
      <dgm:prSet/>
      <dgm:spPr/>
      <dgm:t>
        <a:bodyPr/>
        <a:lstStyle/>
        <a:p>
          <a:endParaRPr lang="pt-BR"/>
        </a:p>
      </dgm:t>
    </dgm:pt>
    <dgm:pt modelId="{4AE56827-837B-46AE-A58D-9E94C81BE7C5}">
      <dgm:prSet/>
      <dgm:spPr/>
      <dgm:t>
        <a:bodyPr/>
        <a:lstStyle/>
        <a:p>
          <a:r>
            <a:rPr lang="pt-BR" dirty="0" smtClean="0"/>
            <a:t>Adoção de processos mais eficientes</a:t>
          </a:r>
          <a:endParaRPr lang="pt-BR" dirty="0"/>
        </a:p>
      </dgm:t>
    </dgm:pt>
    <dgm:pt modelId="{914DA2BD-0109-4901-BC43-31A6174E829B}" type="parTrans" cxnId="{37B12BBD-DBFF-46BF-8991-D78DDFA3207C}">
      <dgm:prSet/>
      <dgm:spPr/>
      <dgm:t>
        <a:bodyPr/>
        <a:lstStyle/>
        <a:p>
          <a:endParaRPr lang="pt-BR"/>
        </a:p>
      </dgm:t>
    </dgm:pt>
    <dgm:pt modelId="{4D62D608-46EA-41FD-8F3B-3B4E6BBBB1BB}" type="sibTrans" cxnId="{37B12BBD-DBFF-46BF-8991-D78DDFA3207C}">
      <dgm:prSet/>
      <dgm:spPr/>
      <dgm:t>
        <a:bodyPr/>
        <a:lstStyle/>
        <a:p>
          <a:endParaRPr lang="pt-BR"/>
        </a:p>
      </dgm:t>
    </dgm:pt>
    <dgm:pt modelId="{E6E218A0-8E43-4181-835B-B7C0955CF97B}">
      <dgm:prSet/>
      <dgm:spPr/>
      <dgm:t>
        <a:bodyPr/>
        <a:lstStyle/>
        <a:p>
          <a:r>
            <a:rPr lang="pt-BR" dirty="0" smtClean="0"/>
            <a:t>Inovação de negócios tradicionais</a:t>
          </a:r>
          <a:endParaRPr lang="pt-BR" dirty="0"/>
        </a:p>
      </dgm:t>
    </dgm:pt>
    <dgm:pt modelId="{AC72B9A3-D27B-4DA5-AFDB-6C261119DF81}" type="parTrans" cxnId="{237B86A6-C1AB-4238-BD74-9A024597531F}">
      <dgm:prSet/>
      <dgm:spPr/>
      <dgm:t>
        <a:bodyPr/>
        <a:lstStyle/>
        <a:p>
          <a:endParaRPr lang="pt-BR"/>
        </a:p>
      </dgm:t>
    </dgm:pt>
    <dgm:pt modelId="{A23D607D-C393-414B-BA62-D30331F4E650}" type="sibTrans" cxnId="{237B86A6-C1AB-4238-BD74-9A024597531F}">
      <dgm:prSet/>
      <dgm:spPr/>
      <dgm:t>
        <a:bodyPr/>
        <a:lstStyle/>
        <a:p>
          <a:endParaRPr lang="pt-BR"/>
        </a:p>
      </dgm:t>
    </dgm:pt>
    <dgm:pt modelId="{0BBC0EB9-5DD5-4498-BC1C-F5AEE826CAE8}">
      <dgm:prSet/>
      <dgm:spPr/>
      <dgm:t>
        <a:bodyPr/>
        <a:lstStyle/>
        <a:p>
          <a:r>
            <a:rPr lang="pt-BR" dirty="0" smtClean="0"/>
            <a:t>Redução de custos de transação, principalmente os geográficos</a:t>
          </a:r>
          <a:endParaRPr lang="pt-BR" dirty="0"/>
        </a:p>
      </dgm:t>
    </dgm:pt>
    <dgm:pt modelId="{CE80101C-EE96-45AF-AE0A-8C759E1378D5}" type="parTrans" cxnId="{9E8529FD-BC02-40A7-9FE2-FB6290B1C3D4}">
      <dgm:prSet/>
      <dgm:spPr/>
      <dgm:t>
        <a:bodyPr/>
        <a:lstStyle/>
        <a:p>
          <a:endParaRPr lang="pt-BR"/>
        </a:p>
      </dgm:t>
    </dgm:pt>
    <dgm:pt modelId="{59439B5D-C28D-4D33-977C-E0E3E0D1668E}" type="sibTrans" cxnId="{9E8529FD-BC02-40A7-9FE2-FB6290B1C3D4}">
      <dgm:prSet/>
      <dgm:spPr/>
      <dgm:t>
        <a:bodyPr/>
        <a:lstStyle/>
        <a:p>
          <a:endParaRPr lang="pt-BR"/>
        </a:p>
      </dgm:t>
    </dgm:pt>
    <dgm:pt modelId="{5C71B12C-93DA-4690-A446-DCFD3C8DA5F2}">
      <dgm:prSet/>
      <dgm:spPr/>
      <dgm:t>
        <a:bodyPr/>
        <a:lstStyle/>
        <a:p>
          <a:r>
            <a:rPr lang="pt-BR" dirty="0" smtClean="0"/>
            <a:t>Geração de novos produtos e negócios no setor de tecnologia (aplicativos e serviços em nuvem)</a:t>
          </a:r>
          <a:endParaRPr lang="pt-BR" dirty="0"/>
        </a:p>
      </dgm:t>
    </dgm:pt>
    <dgm:pt modelId="{EBB80850-3B98-44A3-A73B-6750B0745A2B}" type="parTrans" cxnId="{0E873A71-E73F-49A5-9890-B5ABB46E4F98}">
      <dgm:prSet/>
      <dgm:spPr/>
      <dgm:t>
        <a:bodyPr/>
        <a:lstStyle/>
        <a:p>
          <a:endParaRPr lang="pt-BR"/>
        </a:p>
      </dgm:t>
    </dgm:pt>
    <dgm:pt modelId="{AF3127DC-D3C0-4F36-9AD5-91FDBF70FD91}" type="sibTrans" cxnId="{0E873A71-E73F-49A5-9890-B5ABB46E4F98}">
      <dgm:prSet/>
      <dgm:spPr/>
      <dgm:t>
        <a:bodyPr/>
        <a:lstStyle/>
        <a:p>
          <a:endParaRPr lang="pt-BR"/>
        </a:p>
      </dgm:t>
    </dgm:pt>
    <dgm:pt modelId="{626535CA-0F9A-4C05-A71C-37B9558BE633}">
      <dgm:prSet/>
      <dgm:spPr/>
      <dgm:t>
        <a:bodyPr/>
        <a:lstStyle/>
        <a:p>
          <a:r>
            <a:rPr lang="pt-BR" dirty="0" smtClean="0"/>
            <a:t>Mais acesso à informação e, consequentemente, maior qualificação profissional e melhor condição de saúde</a:t>
          </a:r>
          <a:endParaRPr lang="pt-BR" dirty="0"/>
        </a:p>
      </dgm:t>
    </dgm:pt>
    <dgm:pt modelId="{5EF00966-B74D-494E-B3EA-9CF354158CCB}" type="parTrans" cxnId="{BE8015F0-9F8F-4F13-8E50-110BEE5486E1}">
      <dgm:prSet/>
      <dgm:spPr/>
      <dgm:t>
        <a:bodyPr/>
        <a:lstStyle/>
        <a:p>
          <a:endParaRPr lang="pt-BR"/>
        </a:p>
      </dgm:t>
    </dgm:pt>
    <dgm:pt modelId="{2C916082-9317-4B94-B789-D72D0CFDDEF3}" type="sibTrans" cxnId="{BE8015F0-9F8F-4F13-8E50-110BEE5486E1}">
      <dgm:prSet/>
      <dgm:spPr/>
      <dgm:t>
        <a:bodyPr/>
        <a:lstStyle/>
        <a:p>
          <a:endParaRPr lang="pt-BR"/>
        </a:p>
      </dgm:t>
    </dgm:pt>
    <dgm:pt modelId="{425EC60E-9DDA-4276-AEF2-CCA1AE829BE7}">
      <dgm:prSet/>
      <dgm:spPr/>
      <dgm:t>
        <a:bodyPr/>
        <a:lstStyle/>
        <a:p>
          <a:r>
            <a:rPr lang="pt-BR" dirty="0" smtClean="0"/>
            <a:t>Compras online</a:t>
          </a:r>
          <a:endParaRPr lang="pt-BR" dirty="0"/>
        </a:p>
      </dgm:t>
    </dgm:pt>
    <dgm:pt modelId="{F0DFFA8C-9B80-4505-91AB-6F3A70F04FC7}" type="parTrans" cxnId="{ABF297EA-AC6F-4A39-AA3E-B2688D23F12D}">
      <dgm:prSet/>
      <dgm:spPr/>
      <dgm:t>
        <a:bodyPr/>
        <a:lstStyle/>
        <a:p>
          <a:endParaRPr lang="pt-BR"/>
        </a:p>
      </dgm:t>
    </dgm:pt>
    <dgm:pt modelId="{5551044D-9619-42E2-99ED-ECA281386D34}" type="sibTrans" cxnId="{ABF297EA-AC6F-4A39-AA3E-B2688D23F12D}">
      <dgm:prSet/>
      <dgm:spPr/>
      <dgm:t>
        <a:bodyPr/>
        <a:lstStyle/>
        <a:p>
          <a:endParaRPr lang="pt-BR"/>
        </a:p>
      </dgm:t>
    </dgm:pt>
    <dgm:pt modelId="{16540DED-0E35-4808-B494-67A69B213103}">
      <dgm:prSet/>
      <dgm:spPr/>
      <dgm:t>
        <a:bodyPr/>
        <a:lstStyle/>
        <a:p>
          <a:r>
            <a:rPr lang="pt-BR" dirty="0" smtClean="0"/>
            <a:t>Acesso a serviços públicos online</a:t>
          </a:r>
          <a:endParaRPr lang="pt-BR" dirty="0"/>
        </a:p>
      </dgm:t>
    </dgm:pt>
    <dgm:pt modelId="{ED3DE01A-923A-47C1-B48C-379CDC4B8D1C}" type="parTrans" cxnId="{3C468C00-DCEA-4E1A-A432-3A8C1B56065C}">
      <dgm:prSet/>
      <dgm:spPr/>
      <dgm:t>
        <a:bodyPr/>
        <a:lstStyle/>
        <a:p>
          <a:endParaRPr lang="pt-BR"/>
        </a:p>
      </dgm:t>
    </dgm:pt>
    <dgm:pt modelId="{2E3FD803-B423-4414-968D-3FBECE66ADB9}" type="sibTrans" cxnId="{3C468C00-DCEA-4E1A-A432-3A8C1B56065C}">
      <dgm:prSet/>
      <dgm:spPr/>
      <dgm:t>
        <a:bodyPr/>
        <a:lstStyle/>
        <a:p>
          <a:endParaRPr lang="pt-BR"/>
        </a:p>
      </dgm:t>
    </dgm:pt>
    <dgm:pt modelId="{5D740624-E76C-4ECC-A8DA-6B17D1CCAA6B}">
      <dgm:prSet/>
      <dgm:spPr/>
      <dgm:t>
        <a:bodyPr/>
        <a:lstStyle/>
        <a:p>
          <a:r>
            <a:rPr lang="pt-BR" dirty="0" err="1" smtClean="0"/>
            <a:t>Teletrabalho</a:t>
          </a:r>
          <a:endParaRPr lang="pt-BR" dirty="0"/>
        </a:p>
      </dgm:t>
    </dgm:pt>
    <dgm:pt modelId="{551BA488-8017-4E98-A8FF-33304F6425BE}" type="parTrans" cxnId="{452450A3-6224-448B-8B5E-E28AC37CA1E9}">
      <dgm:prSet/>
      <dgm:spPr/>
      <dgm:t>
        <a:bodyPr/>
        <a:lstStyle/>
        <a:p>
          <a:endParaRPr lang="pt-BR"/>
        </a:p>
      </dgm:t>
    </dgm:pt>
    <dgm:pt modelId="{021B0C58-48A3-4009-90CA-4B0C6204B192}" type="sibTrans" cxnId="{452450A3-6224-448B-8B5E-E28AC37CA1E9}">
      <dgm:prSet/>
      <dgm:spPr/>
      <dgm:t>
        <a:bodyPr/>
        <a:lstStyle/>
        <a:p>
          <a:endParaRPr lang="pt-BR"/>
        </a:p>
      </dgm:t>
    </dgm:pt>
    <dgm:pt modelId="{A3EBB2D0-A3A8-4B34-9AA6-47875EFE1FFE}">
      <dgm:prSet/>
      <dgm:spPr/>
      <dgm:t>
        <a:bodyPr/>
        <a:lstStyle/>
        <a:p>
          <a:r>
            <a:rPr lang="pt-BR" dirty="0" smtClean="0"/>
            <a:t>Redução da desvantagem para pessoas com locomoção comprometida</a:t>
          </a:r>
          <a:endParaRPr lang="pt-BR" dirty="0"/>
        </a:p>
      </dgm:t>
    </dgm:pt>
    <dgm:pt modelId="{A2E74F91-E31A-43C6-A9F7-A4A4F113757B}" type="parTrans" cxnId="{A5DC5B6A-15BC-445B-B5D1-D5761B93BB26}">
      <dgm:prSet/>
      <dgm:spPr/>
      <dgm:t>
        <a:bodyPr/>
        <a:lstStyle/>
        <a:p>
          <a:endParaRPr lang="pt-BR"/>
        </a:p>
      </dgm:t>
    </dgm:pt>
    <dgm:pt modelId="{DDC36B44-4092-4B0A-810A-926D4A843CD9}" type="sibTrans" cxnId="{A5DC5B6A-15BC-445B-B5D1-D5761B93BB26}">
      <dgm:prSet/>
      <dgm:spPr/>
      <dgm:t>
        <a:bodyPr/>
        <a:lstStyle/>
        <a:p>
          <a:endParaRPr lang="pt-BR"/>
        </a:p>
      </dgm:t>
    </dgm:pt>
    <dgm:pt modelId="{B034522E-169F-481D-8D51-714F89A8B88E}">
      <dgm:prSet custT="1"/>
      <dgm:spPr/>
      <dgm:t>
        <a:bodyPr/>
        <a:lstStyle/>
        <a:p>
          <a:r>
            <a:rPr lang="pt-BR" sz="2400" b="1" dirty="0" smtClean="0">
              <a:latin typeface="Agency FB" panose="020B0503020202020204" pitchFamily="34" charset="0"/>
            </a:rPr>
            <a:t>Economia nacional</a:t>
          </a:r>
          <a:endParaRPr lang="pt-BR" sz="2400" b="1" dirty="0">
            <a:latin typeface="Agency FB" panose="020B0503020202020204" pitchFamily="34" charset="0"/>
          </a:endParaRPr>
        </a:p>
      </dgm:t>
    </dgm:pt>
    <dgm:pt modelId="{71BE3157-1B74-4D91-87EA-D8537D689133}" type="parTrans" cxnId="{8BB31B09-9374-4271-A0DD-C6DD694F95D9}">
      <dgm:prSet/>
      <dgm:spPr/>
      <dgm:t>
        <a:bodyPr/>
        <a:lstStyle/>
        <a:p>
          <a:endParaRPr lang="pt-BR"/>
        </a:p>
      </dgm:t>
    </dgm:pt>
    <dgm:pt modelId="{2A3C3BC3-3809-4767-9B27-038AA58611C0}" type="sibTrans" cxnId="{8BB31B09-9374-4271-A0DD-C6DD694F95D9}">
      <dgm:prSet/>
      <dgm:spPr/>
      <dgm:t>
        <a:bodyPr/>
        <a:lstStyle/>
        <a:p>
          <a:endParaRPr lang="pt-BR"/>
        </a:p>
      </dgm:t>
    </dgm:pt>
    <dgm:pt modelId="{7913DFC3-3FAE-4EEA-BAB9-F762F6AE3861}">
      <dgm:prSet/>
      <dgm:spPr/>
      <dgm:t>
        <a:bodyPr/>
        <a:lstStyle/>
        <a:p>
          <a:r>
            <a:rPr lang="pt-BR" dirty="0" smtClean="0"/>
            <a:t>Dobrar a velocidade média pode acrescentar 0,3 pontos percentuais ao PIB</a:t>
          </a:r>
          <a:endParaRPr lang="pt-BR" dirty="0"/>
        </a:p>
      </dgm:t>
    </dgm:pt>
    <dgm:pt modelId="{BAC604E8-61F0-4570-98D7-583E5EC72F93}" type="parTrans" cxnId="{4F818071-F4FD-4E50-98F8-268094CDE880}">
      <dgm:prSet/>
      <dgm:spPr/>
      <dgm:t>
        <a:bodyPr/>
        <a:lstStyle/>
        <a:p>
          <a:endParaRPr lang="pt-BR"/>
        </a:p>
      </dgm:t>
    </dgm:pt>
    <dgm:pt modelId="{B1A5BBDE-F48F-48FD-8C7A-D1EF55D84444}" type="sibTrans" cxnId="{4F818071-F4FD-4E50-98F8-268094CDE880}">
      <dgm:prSet/>
      <dgm:spPr/>
      <dgm:t>
        <a:bodyPr/>
        <a:lstStyle/>
        <a:p>
          <a:endParaRPr lang="pt-BR"/>
        </a:p>
      </dgm:t>
    </dgm:pt>
    <dgm:pt modelId="{D5FC238C-0F6D-4E05-8444-4AA817C0F6DC}">
      <dgm:prSet/>
      <dgm:spPr/>
      <dgm:t>
        <a:bodyPr/>
        <a:lstStyle/>
        <a:p>
          <a:endParaRPr lang="pt-BR" dirty="0"/>
        </a:p>
      </dgm:t>
    </dgm:pt>
    <dgm:pt modelId="{31777CCD-DC0B-4343-A37D-22E032D8C277}" type="parTrans" cxnId="{1EA159EF-6202-4507-B668-F61891C4B8C2}">
      <dgm:prSet/>
      <dgm:spPr/>
      <dgm:t>
        <a:bodyPr/>
        <a:lstStyle/>
        <a:p>
          <a:endParaRPr lang="pt-BR"/>
        </a:p>
      </dgm:t>
    </dgm:pt>
    <dgm:pt modelId="{B2A6521C-B303-4332-95E9-98C1ECFF4D90}" type="sibTrans" cxnId="{1EA159EF-6202-4507-B668-F61891C4B8C2}">
      <dgm:prSet/>
      <dgm:spPr/>
      <dgm:t>
        <a:bodyPr/>
        <a:lstStyle/>
        <a:p>
          <a:endParaRPr lang="pt-BR"/>
        </a:p>
      </dgm:t>
    </dgm:pt>
    <dgm:pt modelId="{7FFF3870-26DE-4E14-8815-8662C617B579}">
      <dgm:prSet/>
      <dgm:spPr/>
      <dgm:t>
        <a:bodyPr/>
        <a:lstStyle/>
        <a:p>
          <a:r>
            <a:rPr lang="pt-BR" dirty="0" smtClean="0"/>
            <a:t>Quintuplicar a velocidade média pode aumentar a renda domiciliar mensal média em até 5,7%</a:t>
          </a:r>
          <a:endParaRPr lang="pt-BR" dirty="0"/>
        </a:p>
      </dgm:t>
    </dgm:pt>
    <dgm:pt modelId="{EBF5C895-3F37-45A1-9E33-CC8651DAA0FB}" type="parTrans" cxnId="{B4EC33EF-ABA9-44DE-9CEA-F58EB6960F98}">
      <dgm:prSet/>
      <dgm:spPr/>
      <dgm:t>
        <a:bodyPr/>
        <a:lstStyle/>
        <a:p>
          <a:endParaRPr lang="pt-BR"/>
        </a:p>
      </dgm:t>
    </dgm:pt>
    <dgm:pt modelId="{710A358B-9560-4178-A343-49EDB612D32C}" type="sibTrans" cxnId="{B4EC33EF-ABA9-44DE-9CEA-F58EB6960F98}">
      <dgm:prSet/>
      <dgm:spPr/>
      <dgm:t>
        <a:bodyPr/>
        <a:lstStyle/>
        <a:p>
          <a:endParaRPr lang="pt-BR"/>
        </a:p>
      </dgm:t>
    </dgm:pt>
    <dgm:pt modelId="{A9325AF3-07DD-4840-974B-887C0D157100}">
      <dgm:prSet/>
      <dgm:spPr/>
      <dgm:t>
        <a:bodyPr/>
        <a:lstStyle/>
        <a:p>
          <a:r>
            <a:rPr lang="pt-BR" dirty="0" smtClean="0"/>
            <a:t>Isto é, R$ 16,5 bi a mais no PIB de 2014 (R$ 5,5 tri)</a:t>
          </a:r>
          <a:endParaRPr lang="pt-BR" dirty="0"/>
        </a:p>
      </dgm:t>
    </dgm:pt>
    <dgm:pt modelId="{FB394696-8E6D-444E-AE46-967D46D77545}" type="parTrans" cxnId="{BA2C4897-EEE5-49D0-ABF7-8985CD5F24BB}">
      <dgm:prSet/>
      <dgm:spPr/>
      <dgm:t>
        <a:bodyPr/>
        <a:lstStyle/>
        <a:p>
          <a:endParaRPr lang="pt-BR"/>
        </a:p>
      </dgm:t>
    </dgm:pt>
    <dgm:pt modelId="{3E90C6A0-BBA6-4423-8FE8-C8223503563B}" type="sibTrans" cxnId="{BA2C4897-EEE5-49D0-ABF7-8985CD5F24BB}">
      <dgm:prSet/>
      <dgm:spPr/>
      <dgm:t>
        <a:bodyPr/>
        <a:lstStyle/>
        <a:p>
          <a:endParaRPr lang="pt-BR"/>
        </a:p>
      </dgm:t>
    </dgm:pt>
    <dgm:pt modelId="{625FB6BE-2FEB-4626-BD1F-D90E7879BCA5}">
      <dgm:prSet/>
      <dgm:spPr/>
      <dgm:t>
        <a:bodyPr/>
        <a:lstStyle/>
        <a:p>
          <a:r>
            <a:rPr lang="pt-BR" dirty="0" smtClean="0"/>
            <a:t>Isto representa R$ 164 a mais na renda de 2013 (R$ 2,8 mil)</a:t>
          </a:r>
          <a:endParaRPr lang="pt-BR" dirty="0"/>
        </a:p>
      </dgm:t>
    </dgm:pt>
    <dgm:pt modelId="{10A8A78F-5490-4F66-A35A-AACAAF459E61}" type="parTrans" cxnId="{CBB15B06-94C3-4FCF-AD52-38B802BE1B34}">
      <dgm:prSet/>
      <dgm:spPr/>
      <dgm:t>
        <a:bodyPr/>
        <a:lstStyle/>
        <a:p>
          <a:endParaRPr lang="pt-BR"/>
        </a:p>
      </dgm:t>
    </dgm:pt>
    <dgm:pt modelId="{A606422B-C780-45F4-99C1-07B96BCCEB09}" type="sibTrans" cxnId="{CBB15B06-94C3-4FCF-AD52-38B802BE1B34}">
      <dgm:prSet/>
      <dgm:spPr/>
      <dgm:t>
        <a:bodyPr/>
        <a:lstStyle/>
        <a:p>
          <a:endParaRPr lang="pt-BR"/>
        </a:p>
      </dgm:t>
    </dgm:pt>
    <dgm:pt modelId="{75A17D0B-4C37-41CF-84ED-4B94C71C22A1}" type="pres">
      <dgm:prSet presAssocID="{1CD7B6F3-E5D5-4D4C-BB13-15114BE8E98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D7973B3-4EFA-4EFE-93BD-3D9DD58AC739}" type="pres">
      <dgm:prSet presAssocID="{0C22A2FF-9B5D-4D6A-9D62-FCB3A06F3116}" presName="composite" presStyleCnt="0"/>
      <dgm:spPr/>
    </dgm:pt>
    <dgm:pt modelId="{079E387A-BF56-4F87-A58E-0DE4767325C3}" type="pres">
      <dgm:prSet presAssocID="{0C22A2FF-9B5D-4D6A-9D62-FCB3A06F311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F4393E6-D293-4D2D-A312-E58767524368}" type="pres">
      <dgm:prSet presAssocID="{0C22A2FF-9B5D-4D6A-9D62-FCB3A06F3116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B95CB21-09E0-482F-BF3B-A02D3AFA043B}" type="pres">
      <dgm:prSet presAssocID="{30527F5C-EAC9-45E0-B3C1-C9799C58482E}" presName="space" presStyleCnt="0"/>
      <dgm:spPr/>
    </dgm:pt>
    <dgm:pt modelId="{54F14407-8923-4BCE-A108-DADF0C9D1E34}" type="pres">
      <dgm:prSet presAssocID="{EA1F8616-4F7A-4392-9A76-241EA29DA037}" presName="composite" presStyleCnt="0"/>
      <dgm:spPr/>
    </dgm:pt>
    <dgm:pt modelId="{5C72D0E5-E643-4720-B682-9CDC2B9A47AD}" type="pres">
      <dgm:prSet presAssocID="{EA1F8616-4F7A-4392-9A76-241EA29DA03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2BFC7EC-9224-4229-B5F0-EF887DFDB07F}" type="pres">
      <dgm:prSet presAssocID="{EA1F8616-4F7A-4392-9A76-241EA29DA037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935DA0-C567-4816-9664-F9E6A3A556C2}" type="pres">
      <dgm:prSet presAssocID="{9882CCD9-4C48-495F-88FF-AEAE83EB8C1F}" presName="space" presStyleCnt="0"/>
      <dgm:spPr/>
    </dgm:pt>
    <dgm:pt modelId="{7FFD8BD8-D563-4FA4-83CF-A851962B1E64}" type="pres">
      <dgm:prSet presAssocID="{B034522E-169F-481D-8D51-714F89A8B88E}" presName="composite" presStyleCnt="0"/>
      <dgm:spPr/>
    </dgm:pt>
    <dgm:pt modelId="{603B3FB2-9E82-44EC-B4F6-6CE992EA2CB2}" type="pres">
      <dgm:prSet presAssocID="{B034522E-169F-481D-8D51-714F89A8B88E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0D1BF4E-4E6F-4CB7-B90D-C95896684F87}" type="pres">
      <dgm:prSet presAssocID="{B034522E-169F-481D-8D51-714F89A8B88E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6DFBB2F-F7BE-4914-8124-D6F3FAE6E4DF}" srcId="{23A0F809-2FDC-4EE8-B010-B78BF62DE18C}" destId="{E021DF3F-21E2-4ACB-92A4-6EEA0607CE38}" srcOrd="0" destOrd="0" parTransId="{53248ECE-9C4B-413A-A44F-BE188A9B6A10}" sibTransId="{7BC85A56-3E9A-4FC0-8E8C-69D31029D967}"/>
    <dgm:cxn modelId="{9E8529FD-BC02-40A7-9FE2-FB6290B1C3D4}" srcId="{0C22A2FF-9B5D-4D6A-9D62-FCB3A06F3116}" destId="{0BBC0EB9-5DD5-4498-BC1C-F5AEE826CAE8}" srcOrd="1" destOrd="0" parTransId="{CE80101C-EE96-45AF-AE0A-8C759E1378D5}" sibTransId="{59439B5D-C28D-4D33-977C-E0E3E0D1668E}"/>
    <dgm:cxn modelId="{4F818071-F4FD-4E50-98F8-268094CDE880}" srcId="{B034522E-169F-481D-8D51-714F89A8B88E}" destId="{7913DFC3-3FAE-4EEA-BAB9-F762F6AE3861}" srcOrd="0" destOrd="0" parTransId="{BAC604E8-61F0-4570-98D7-583E5EC72F93}" sibTransId="{B1A5BBDE-F48F-48FD-8C7A-D1EF55D84444}"/>
    <dgm:cxn modelId="{848FCB5C-03F1-420F-8903-A20946E23313}" srcId="{1CD7B6F3-E5D5-4D4C-BB13-15114BE8E988}" destId="{0C22A2FF-9B5D-4D6A-9D62-FCB3A06F3116}" srcOrd="0" destOrd="0" parTransId="{8926582C-3611-4A22-A49B-CE78E0902CBC}" sibTransId="{30527F5C-EAC9-45E0-B3C1-C9799C58482E}"/>
    <dgm:cxn modelId="{37B12BBD-DBFF-46BF-8991-D78DDFA3207C}" srcId="{23A0F809-2FDC-4EE8-B010-B78BF62DE18C}" destId="{4AE56827-837B-46AE-A58D-9E94C81BE7C5}" srcOrd="1" destOrd="0" parTransId="{914DA2BD-0109-4901-BC43-31A6174E829B}" sibTransId="{4D62D608-46EA-41FD-8F3B-3B4E6BBBB1BB}"/>
    <dgm:cxn modelId="{A81C5F9A-8CD3-402D-A3F7-8BE0A05B154B}" type="presOf" srcId="{EA1F8616-4F7A-4392-9A76-241EA29DA037}" destId="{5C72D0E5-E643-4720-B682-9CDC2B9A47AD}" srcOrd="0" destOrd="0" presId="urn:microsoft.com/office/officeart/2005/8/layout/hList1"/>
    <dgm:cxn modelId="{9BCE3035-C965-44B5-B817-C0B016784220}" type="presOf" srcId="{16540DED-0E35-4808-B494-67A69B213103}" destId="{E2BFC7EC-9224-4229-B5F0-EF887DFDB07F}" srcOrd="0" destOrd="3" presId="urn:microsoft.com/office/officeart/2005/8/layout/hList1"/>
    <dgm:cxn modelId="{9D60ECD1-ADD9-444F-A040-FBD98E99BA64}" type="presOf" srcId="{4AE56827-837B-46AE-A58D-9E94C81BE7C5}" destId="{BF4393E6-D293-4D2D-A312-E58767524368}" srcOrd="0" destOrd="2" presId="urn:microsoft.com/office/officeart/2005/8/layout/hList1"/>
    <dgm:cxn modelId="{B4EC33EF-ABA9-44DE-9CEA-F58EB6960F98}" srcId="{B034522E-169F-481D-8D51-714F89A8B88E}" destId="{7FFF3870-26DE-4E14-8815-8662C617B579}" srcOrd="1" destOrd="0" parTransId="{EBF5C895-3F37-45A1-9E33-CC8651DAA0FB}" sibTransId="{710A358B-9560-4178-A343-49EDB612D32C}"/>
    <dgm:cxn modelId="{A1B36F8B-5386-40AA-82DC-A5202AF921AD}" type="presOf" srcId="{5D740624-E76C-4ECC-A8DA-6B17D1CCAA6B}" destId="{E2BFC7EC-9224-4229-B5F0-EF887DFDB07F}" srcOrd="0" destOrd="4" presId="urn:microsoft.com/office/officeart/2005/8/layout/hList1"/>
    <dgm:cxn modelId="{237B86A6-C1AB-4238-BD74-9A024597531F}" srcId="{23A0F809-2FDC-4EE8-B010-B78BF62DE18C}" destId="{E6E218A0-8E43-4181-835B-B7C0955CF97B}" srcOrd="2" destOrd="0" parTransId="{AC72B9A3-D27B-4DA5-AFDB-6C261119DF81}" sibTransId="{A23D607D-C393-414B-BA62-D30331F4E650}"/>
    <dgm:cxn modelId="{E5FEC9C4-B0AA-4B45-A54E-F1726836001F}" type="presOf" srcId="{E6E218A0-8E43-4181-835B-B7C0955CF97B}" destId="{BF4393E6-D293-4D2D-A312-E58767524368}" srcOrd="0" destOrd="3" presId="urn:microsoft.com/office/officeart/2005/8/layout/hList1"/>
    <dgm:cxn modelId="{0E6EC27B-42F9-4FBB-B4F9-3A03B9BF4CD1}" type="presOf" srcId="{D5FC238C-0F6D-4E05-8444-4AA817C0F6DC}" destId="{B0D1BF4E-4E6F-4CB7-B90D-C95896684F87}" srcOrd="0" destOrd="4" presId="urn:microsoft.com/office/officeart/2005/8/layout/hList1"/>
    <dgm:cxn modelId="{F14E5385-C3CF-4071-8EB4-846D3E83797D}" type="presOf" srcId="{A3EBB2D0-A3A8-4B34-9AA6-47875EFE1FFE}" destId="{E2BFC7EC-9224-4229-B5F0-EF887DFDB07F}" srcOrd="0" destOrd="5" presId="urn:microsoft.com/office/officeart/2005/8/layout/hList1"/>
    <dgm:cxn modelId="{ADF07D9A-0D6F-4141-979B-858DDAB77CB1}" type="presOf" srcId="{425EC60E-9DDA-4276-AEF2-CCA1AE829BE7}" destId="{E2BFC7EC-9224-4229-B5F0-EF887DFDB07F}" srcOrd="0" destOrd="2" presId="urn:microsoft.com/office/officeart/2005/8/layout/hList1"/>
    <dgm:cxn modelId="{3BAFC712-7559-443D-B245-4CA6E8504209}" type="presOf" srcId="{0C22A2FF-9B5D-4D6A-9D62-FCB3A06F3116}" destId="{079E387A-BF56-4F87-A58E-0DE4767325C3}" srcOrd="0" destOrd="0" presId="urn:microsoft.com/office/officeart/2005/8/layout/hList1"/>
    <dgm:cxn modelId="{AA023ECC-6647-4655-BCBC-A5A0E40FE826}" type="presOf" srcId="{B31A25B9-33CF-4070-BBCB-A0A840A68DB8}" destId="{E2BFC7EC-9224-4229-B5F0-EF887DFDB07F}" srcOrd="0" destOrd="0" presId="urn:microsoft.com/office/officeart/2005/8/layout/hList1"/>
    <dgm:cxn modelId="{0C77EACC-7759-4F17-A1A8-AA5175B012A5}" srcId="{1CD7B6F3-E5D5-4D4C-BB13-15114BE8E988}" destId="{EA1F8616-4F7A-4392-9A76-241EA29DA037}" srcOrd="1" destOrd="0" parTransId="{351F9868-953A-4805-AC8F-08F5F50D31C0}" sibTransId="{9882CCD9-4C48-495F-88FF-AEAE83EB8C1F}"/>
    <dgm:cxn modelId="{61D03BBE-7765-4A4E-BAA2-6359114213CF}" type="presOf" srcId="{A9325AF3-07DD-4840-974B-887C0D157100}" destId="{B0D1BF4E-4E6F-4CB7-B90D-C95896684F87}" srcOrd="0" destOrd="1" presId="urn:microsoft.com/office/officeart/2005/8/layout/hList1"/>
    <dgm:cxn modelId="{9C574999-5D99-4F35-A014-183D7A8C1E82}" type="presOf" srcId="{0BBC0EB9-5DD5-4498-BC1C-F5AEE826CAE8}" destId="{BF4393E6-D293-4D2D-A312-E58767524368}" srcOrd="0" destOrd="4" presId="urn:microsoft.com/office/officeart/2005/8/layout/hList1"/>
    <dgm:cxn modelId="{CBB15B06-94C3-4FCF-AD52-38B802BE1B34}" srcId="{7FFF3870-26DE-4E14-8815-8662C617B579}" destId="{625FB6BE-2FEB-4626-BD1F-D90E7879BCA5}" srcOrd="0" destOrd="0" parTransId="{10A8A78F-5490-4F66-A35A-AACAAF459E61}" sibTransId="{A606422B-C780-45F4-99C1-07B96BCCEB09}"/>
    <dgm:cxn modelId="{23B4763D-E4FA-4C39-9949-0155472A49B5}" type="presOf" srcId="{23A0F809-2FDC-4EE8-B010-B78BF62DE18C}" destId="{BF4393E6-D293-4D2D-A312-E58767524368}" srcOrd="0" destOrd="0" presId="urn:microsoft.com/office/officeart/2005/8/layout/hList1"/>
    <dgm:cxn modelId="{BA2C4897-EEE5-49D0-ABF7-8985CD5F24BB}" srcId="{7913DFC3-3FAE-4EEA-BAB9-F762F6AE3861}" destId="{A9325AF3-07DD-4840-974B-887C0D157100}" srcOrd="0" destOrd="0" parTransId="{FB394696-8E6D-444E-AE46-967D46D77545}" sibTransId="{3E90C6A0-BBA6-4423-8FE8-C8223503563B}"/>
    <dgm:cxn modelId="{671275C5-74DF-4780-AC75-9516A30C5F18}" type="presOf" srcId="{E021DF3F-21E2-4ACB-92A4-6EEA0607CE38}" destId="{BF4393E6-D293-4D2D-A312-E58767524368}" srcOrd="0" destOrd="1" presId="urn:microsoft.com/office/officeart/2005/8/layout/hList1"/>
    <dgm:cxn modelId="{E5D3E778-CD9D-452A-A4F0-6EF8984290CE}" srcId="{EA1F8616-4F7A-4392-9A76-241EA29DA037}" destId="{B31A25B9-33CF-4070-BBCB-A0A840A68DB8}" srcOrd="0" destOrd="0" parTransId="{B49A47EE-7AAC-495F-9C31-D0F255B423CA}" sibTransId="{08E7A120-CEF4-48F4-8024-3083016F8D5C}"/>
    <dgm:cxn modelId="{1EA159EF-6202-4507-B668-F61891C4B8C2}" srcId="{B034522E-169F-481D-8D51-714F89A8B88E}" destId="{D5FC238C-0F6D-4E05-8444-4AA817C0F6DC}" srcOrd="2" destOrd="0" parTransId="{31777CCD-DC0B-4343-A37D-22E032D8C277}" sibTransId="{B2A6521C-B303-4332-95E9-98C1ECFF4D90}"/>
    <dgm:cxn modelId="{8BB31B09-9374-4271-A0DD-C6DD694F95D9}" srcId="{1CD7B6F3-E5D5-4D4C-BB13-15114BE8E988}" destId="{B034522E-169F-481D-8D51-714F89A8B88E}" srcOrd="2" destOrd="0" parTransId="{71BE3157-1B74-4D91-87EA-D8537D689133}" sibTransId="{2A3C3BC3-3809-4767-9B27-038AA58611C0}"/>
    <dgm:cxn modelId="{452450A3-6224-448B-8B5E-E28AC37CA1E9}" srcId="{EA1F8616-4F7A-4392-9A76-241EA29DA037}" destId="{5D740624-E76C-4ECC-A8DA-6B17D1CCAA6B}" srcOrd="4" destOrd="0" parTransId="{551BA488-8017-4E98-A8FF-33304F6425BE}" sibTransId="{021B0C58-48A3-4009-90CA-4B0C6204B192}"/>
    <dgm:cxn modelId="{ABF297EA-AC6F-4A39-AA3E-B2688D23F12D}" srcId="{EA1F8616-4F7A-4392-9A76-241EA29DA037}" destId="{425EC60E-9DDA-4276-AEF2-CCA1AE829BE7}" srcOrd="2" destOrd="0" parTransId="{F0DFFA8C-9B80-4505-91AB-6F3A70F04FC7}" sibTransId="{5551044D-9619-42E2-99ED-ECA281386D34}"/>
    <dgm:cxn modelId="{A5DC5B6A-15BC-445B-B5D1-D5761B93BB26}" srcId="{EA1F8616-4F7A-4392-9A76-241EA29DA037}" destId="{A3EBB2D0-A3A8-4B34-9AA6-47875EFE1FFE}" srcOrd="5" destOrd="0" parTransId="{A2E74F91-E31A-43C6-A9F7-A4A4F113757B}" sibTransId="{DDC36B44-4092-4B0A-810A-926D4A843CD9}"/>
    <dgm:cxn modelId="{3D8784E5-493C-4D06-8574-EEA6DAE4B9B5}" type="presOf" srcId="{1CD7B6F3-E5D5-4D4C-BB13-15114BE8E988}" destId="{75A17D0B-4C37-41CF-84ED-4B94C71C22A1}" srcOrd="0" destOrd="0" presId="urn:microsoft.com/office/officeart/2005/8/layout/hList1"/>
    <dgm:cxn modelId="{BE8015F0-9F8F-4F13-8E50-110BEE5486E1}" srcId="{EA1F8616-4F7A-4392-9A76-241EA29DA037}" destId="{626535CA-0F9A-4C05-A71C-37B9558BE633}" srcOrd="1" destOrd="0" parTransId="{5EF00966-B74D-494E-B3EA-9CF354158CCB}" sibTransId="{2C916082-9317-4B94-B789-D72D0CFDDEF3}"/>
    <dgm:cxn modelId="{671E55CA-A976-4DE2-AD16-7B54E78E6C80}" type="presOf" srcId="{626535CA-0F9A-4C05-A71C-37B9558BE633}" destId="{E2BFC7EC-9224-4229-B5F0-EF887DFDB07F}" srcOrd="0" destOrd="1" presId="urn:microsoft.com/office/officeart/2005/8/layout/hList1"/>
    <dgm:cxn modelId="{21AC9515-CCD6-4B8F-BB20-FBD1304E83AA}" type="presOf" srcId="{7FFF3870-26DE-4E14-8815-8662C617B579}" destId="{B0D1BF4E-4E6F-4CB7-B90D-C95896684F87}" srcOrd="0" destOrd="2" presId="urn:microsoft.com/office/officeart/2005/8/layout/hList1"/>
    <dgm:cxn modelId="{3C468C00-DCEA-4E1A-A432-3A8C1B56065C}" srcId="{EA1F8616-4F7A-4392-9A76-241EA29DA037}" destId="{16540DED-0E35-4808-B494-67A69B213103}" srcOrd="3" destOrd="0" parTransId="{ED3DE01A-923A-47C1-B48C-379CDC4B8D1C}" sibTransId="{2E3FD803-B423-4414-968D-3FBECE66ADB9}"/>
    <dgm:cxn modelId="{1178BC46-1A31-4BD9-9A56-E9E53F5037E1}" srcId="{0C22A2FF-9B5D-4D6A-9D62-FCB3A06F3116}" destId="{23A0F809-2FDC-4EE8-B010-B78BF62DE18C}" srcOrd="0" destOrd="0" parTransId="{9CFF5E3A-0A2A-4C84-AB1F-CDE91F27DCDC}" sibTransId="{37EDF60E-8C7A-4476-B8E0-097DE86BD7DD}"/>
    <dgm:cxn modelId="{0E873A71-E73F-49A5-9890-B5ABB46E4F98}" srcId="{0C22A2FF-9B5D-4D6A-9D62-FCB3A06F3116}" destId="{5C71B12C-93DA-4690-A446-DCFD3C8DA5F2}" srcOrd="2" destOrd="0" parTransId="{EBB80850-3B98-44A3-A73B-6750B0745A2B}" sibTransId="{AF3127DC-D3C0-4F36-9AD5-91FDBF70FD91}"/>
    <dgm:cxn modelId="{44513800-596B-4C99-84BF-1EAC4516918E}" type="presOf" srcId="{B034522E-169F-481D-8D51-714F89A8B88E}" destId="{603B3FB2-9E82-44EC-B4F6-6CE992EA2CB2}" srcOrd="0" destOrd="0" presId="urn:microsoft.com/office/officeart/2005/8/layout/hList1"/>
    <dgm:cxn modelId="{86801F12-1DE7-44C3-AEF7-2A5B4A956146}" type="presOf" srcId="{625FB6BE-2FEB-4626-BD1F-D90E7879BCA5}" destId="{B0D1BF4E-4E6F-4CB7-B90D-C95896684F87}" srcOrd="0" destOrd="3" presId="urn:microsoft.com/office/officeart/2005/8/layout/hList1"/>
    <dgm:cxn modelId="{4269D18E-8B77-4AB6-9A92-10CAC4C3E774}" type="presOf" srcId="{5C71B12C-93DA-4690-A446-DCFD3C8DA5F2}" destId="{BF4393E6-D293-4D2D-A312-E58767524368}" srcOrd="0" destOrd="5" presId="urn:microsoft.com/office/officeart/2005/8/layout/hList1"/>
    <dgm:cxn modelId="{8F5C44DC-4135-4E21-93D7-F216DF83982D}" type="presOf" srcId="{7913DFC3-3FAE-4EEA-BAB9-F762F6AE3861}" destId="{B0D1BF4E-4E6F-4CB7-B90D-C95896684F87}" srcOrd="0" destOrd="0" presId="urn:microsoft.com/office/officeart/2005/8/layout/hList1"/>
    <dgm:cxn modelId="{64F4DC22-DA1F-413C-A5A3-C93B91868242}" type="presParOf" srcId="{75A17D0B-4C37-41CF-84ED-4B94C71C22A1}" destId="{0D7973B3-4EFA-4EFE-93BD-3D9DD58AC739}" srcOrd="0" destOrd="0" presId="urn:microsoft.com/office/officeart/2005/8/layout/hList1"/>
    <dgm:cxn modelId="{228073DB-48A3-446C-BF4B-D56ED3A846E0}" type="presParOf" srcId="{0D7973B3-4EFA-4EFE-93BD-3D9DD58AC739}" destId="{079E387A-BF56-4F87-A58E-0DE4767325C3}" srcOrd="0" destOrd="0" presId="urn:microsoft.com/office/officeart/2005/8/layout/hList1"/>
    <dgm:cxn modelId="{7A2676E7-4DA1-4F69-9C43-B677A201F386}" type="presParOf" srcId="{0D7973B3-4EFA-4EFE-93BD-3D9DD58AC739}" destId="{BF4393E6-D293-4D2D-A312-E58767524368}" srcOrd="1" destOrd="0" presId="urn:microsoft.com/office/officeart/2005/8/layout/hList1"/>
    <dgm:cxn modelId="{54ED85FB-0EDC-4DCF-BEFD-8BB4CED230FF}" type="presParOf" srcId="{75A17D0B-4C37-41CF-84ED-4B94C71C22A1}" destId="{1B95CB21-09E0-482F-BF3B-A02D3AFA043B}" srcOrd="1" destOrd="0" presId="urn:microsoft.com/office/officeart/2005/8/layout/hList1"/>
    <dgm:cxn modelId="{8E72A8E7-2809-4ADF-9014-AD64B9A77BFD}" type="presParOf" srcId="{75A17D0B-4C37-41CF-84ED-4B94C71C22A1}" destId="{54F14407-8923-4BCE-A108-DADF0C9D1E34}" srcOrd="2" destOrd="0" presId="urn:microsoft.com/office/officeart/2005/8/layout/hList1"/>
    <dgm:cxn modelId="{74247C71-D5EB-4140-BDEE-A941642B49A8}" type="presParOf" srcId="{54F14407-8923-4BCE-A108-DADF0C9D1E34}" destId="{5C72D0E5-E643-4720-B682-9CDC2B9A47AD}" srcOrd="0" destOrd="0" presId="urn:microsoft.com/office/officeart/2005/8/layout/hList1"/>
    <dgm:cxn modelId="{30FE4844-4B36-47E9-ACF1-037D683FD3E4}" type="presParOf" srcId="{54F14407-8923-4BCE-A108-DADF0C9D1E34}" destId="{E2BFC7EC-9224-4229-B5F0-EF887DFDB07F}" srcOrd="1" destOrd="0" presId="urn:microsoft.com/office/officeart/2005/8/layout/hList1"/>
    <dgm:cxn modelId="{B5386A51-D5FB-4A32-A824-F29C5E53FF68}" type="presParOf" srcId="{75A17D0B-4C37-41CF-84ED-4B94C71C22A1}" destId="{4D935DA0-C567-4816-9664-F9E6A3A556C2}" srcOrd="3" destOrd="0" presId="urn:microsoft.com/office/officeart/2005/8/layout/hList1"/>
    <dgm:cxn modelId="{3D58397A-F8B0-458A-A3D8-DC66FF21969D}" type="presParOf" srcId="{75A17D0B-4C37-41CF-84ED-4B94C71C22A1}" destId="{7FFD8BD8-D563-4FA4-83CF-A851962B1E64}" srcOrd="4" destOrd="0" presId="urn:microsoft.com/office/officeart/2005/8/layout/hList1"/>
    <dgm:cxn modelId="{883644A3-59EB-4545-9D7B-1D48043EC21F}" type="presParOf" srcId="{7FFD8BD8-D563-4FA4-83CF-A851962B1E64}" destId="{603B3FB2-9E82-44EC-B4F6-6CE992EA2CB2}" srcOrd="0" destOrd="0" presId="urn:microsoft.com/office/officeart/2005/8/layout/hList1"/>
    <dgm:cxn modelId="{C518E3D8-6BBD-445A-A9E1-EF4F2D922159}" type="presParOf" srcId="{7FFD8BD8-D563-4FA4-83CF-A851962B1E64}" destId="{B0D1BF4E-4E6F-4CB7-B90D-C95896684F8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9E387A-BF56-4F87-A58E-0DE4767325C3}">
      <dsp:nvSpPr>
        <dsp:cNvPr id="0" name=""/>
        <dsp:cNvSpPr/>
      </dsp:nvSpPr>
      <dsp:spPr>
        <a:xfrm>
          <a:off x="2677" y="361880"/>
          <a:ext cx="2610852" cy="53374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>
              <a:latin typeface="Agency FB" panose="020B0503020202020204" pitchFamily="34" charset="0"/>
            </a:rPr>
            <a:t>Para as empresas</a:t>
          </a:r>
          <a:endParaRPr lang="pt-BR" sz="2400" b="1" kern="1200" dirty="0">
            <a:latin typeface="Agency FB" panose="020B0503020202020204" pitchFamily="34" charset="0"/>
          </a:endParaRPr>
        </a:p>
      </dsp:txBody>
      <dsp:txXfrm>
        <a:off x="2677" y="361880"/>
        <a:ext cx="2610852" cy="533742"/>
      </dsp:txXfrm>
    </dsp:sp>
    <dsp:sp modelId="{BF4393E6-D293-4D2D-A312-E58767524368}">
      <dsp:nvSpPr>
        <dsp:cNvPr id="0" name=""/>
        <dsp:cNvSpPr/>
      </dsp:nvSpPr>
      <dsp:spPr>
        <a:xfrm>
          <a:off x="2677" y="895623"/>
          <a:ext cx="2610852" cy="377712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Maior produtividade</a:t>
          </a:r>
          <a:endParaRPr lang="pt-B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Economia de tempo e recursos materiais</a:t>
          </a:r>
          <a:endParaRPr lang="pt-B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Adoção de processos mais eficientes</a:t>
          </a:r>
          <a:endParaRPr lang="pt-B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Inovação de negócios tradicionais</a:t>
          </a:r>
          <a:endParaRPr lang="pt-B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Redução de custos de transação, principalmente os geográficos</a:t>
          </a:r>
          <a:endParaRPr lang="pt-B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Geração de novos produtos e negócios no setor de tecnologia (aplicativos e serviços em nuvem)</a:t>
          </a:r>
          <a:endParaRPr lang="pt-BR" sz="1600" kern="1200" dirty="0"/>
        </a:p>
      </dsp:txBody>
      <dsp:txXfrm>
        <a:off x="2677" y="895623"/>
        <a:ext cx="2610852" cy="3777120"/>
      </dsp:txXfrm>
    </dsp:sp>
    <dsp:sp modelId="{5C72D0E5-E643-4720-B682-9CDC2B9A47AD}">
      <dsp:nvSpPr>
        <dsp:cNvPr id="0" name=""/>
        <dsp:cNvSpPr/>
      </dsp:nvSpPr>
      <dsp:spPr>
        <a:xfrm>
          <a:off x="2979049" y="361880"/>
          <a:ext cx="2610852" cy="533742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>
              <a:latin typeface="Agency FB" panose="020B0503020202020204" pitchFamily="34" charset="0"/>
            </a:rPr>
            <a:t>Para as famílias</a:t>
          </a:r>
          <a:endParaRPr lang="pt-BR" sz="2400" b="1" kern="1200" dirty="0">
            <a:latin typeface="Agency FB" panose="020B0503020202020204" pitchFamily="34" charset="0"/>
          </a:endParaRPr>
        </a:p>
      </dsp:txBody>
      <dsp:txXfrm>
        <a:off x="2979049" y="361880"/>
        <a:ext cx="2610852" cy="533742"/>
      </dsp:txXfrm>
    </dsp:sp>
    <dsp:sp modelId="{E2BFC7EC-9224-4229-B5F0-EF887DFDB07F}">
      <dsp:nvSpPr>
        <dsp:cNvPr id="0" name=""/>
        <dsp:cNvSpPr/>
      </dsp:nvSpPr>
      <dsp:spPr>
        <a:xfrm>
          <a:off x="2979049" y="895623"/>
          <a:ext cx="2610852" cy="3777120"/>
        </a:xfrm>
        <a:prstGeom prst="rect">
          <a:avLst/>
        </a:prstGeom>
        <a:solidFill>
          <a:schemeClr val="accent5">
            <a:tint val="40000"/>
            <a:alpha val="90000"/>
            <a:hueOff val="-5370241"/>
            <a:satOff val="24126"/>
            <a:lumOff val="1658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5370241"/>
              <a:satOff val="24126"/>
              <a:lumOff val="16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Mais alternativas de comunicação (VoIP, vídeo e mídias sociais)</a:t>
          </a:r>
          <a:endParaRPr lang="pt-B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Mais acesso à informação e, consequentemente, maior qualificação profissional e melhor condição de saúde</a:t>
          </a:r>
          <a:endParaRPr lang="pt-B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Compras online</a:t>
          </a:r>
          <a:endParaRPr lang="pt-B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Acesso a serviços públicos online</a:t>
          </a:r>
          <a:endParaRPr lang="pt-B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err="1" smtClean="0"/>
            <a:t>Teletrabalho</a:t>
          </a:r>
          <a:endParaRPr lang="pt-B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Redução da desvantagem para pessoas com locomoção comprometida</a:t>
          </a:r>
          <a:endParaRPr lang="pt-BR" sz="1600" kern="1200" dirty="0"/>
        </a:p>
      </dsp:txBody>
      <dsp:txXfrm>
        <a:off x="2979049" y="895623"/>
        <a:ext cx="2610852" cy="3777120"/>
      </dsp:txXfrm>
    </dsp:sp>
    <dsp:sp modelId="{603B3FB2-9E82-44EC-B4F6-6CE992EA2CB2}">
      <dsp:nvSpPr>
        <dsp:cNvPr id="0" name=""/>
        <dsp:cNvSpPr/>
      </dsp:nvSpPr>
      <dsp:spPr>
        <a:xfrm>
          <a:off x="5955421" y="361880"/>
          <a:ext cx="2610852" cy="533742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>
              <a:latin typeface="Agency FB" panose="020B0503020202020204" pitchFamily="34" charset="0"/>
            </a:rPr>
            <a:t>Economia nacional</a:t>
          </a:r>
          <a:endParaRPr lang="pt-BR" sz="2400" b="1" kern="1200" dirty="0">
            <a:latin typeface="Agency FB" panose="020B0503020202020204" pitchFamily="34" charset="0"/>
          </a:endParaRPr>
        </a:p>
      </dsp:txBody>
      <dsp:txXfrm>
        <a:off x="5955421" y="361880"/>
        <a:ext cx="2610852" cy="533742"/>
      </dsp:txXfrm>
    </dsp:sp>
    <dsp:sp modelId="{B0D1BF4E-4E6F-4CB7-B90D-C95896684F87}">
      <dsp:nvSpPr>
        <dsp:cNvPr id="0" name=""/>
        <dsp:cNvSpPr/>
      </dsp:nvSpPr>
      <dsp:spPr>
        <a:xfrm>
          <a:off x="5955421" y="895623"/>
          <a:ext cx="2610852" cy="3777120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Dobrar a velocidade média pode acrescentar 0,3 pontos percentuais ao PIB</a:t>
          </a:r>
          <a:endParaRPr lang="pt-B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Isto é, R$ 16,5 bi a mais no PIB de 2014 (R$ 5,5 tri)</a:t>
          </a:r>
          <a:endParaRPr lang="pt-B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Quintuplicar a velocidade média pode aumentar a renda domiciliar mensal média em até 5,7%</a:t>
          </a:r>
          <a:endParaRPr lang="pt-B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Isto representa R$ 164 a mais na renda de 2013 (R$ 2,8 mil)</a:t>
          </a:r>
          <a:endParaRPr lang="pt-B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1600" kern="1200" dirty="0"/>
        </a:p>
      </dsp:txBody>
      <dsp:txXfrm>
        <a:off x="5955421" y="895623"/>
        <a:ext cx="2610852" cy="3777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F250CB-18BE-4F93-B45B-74AF98BC1E09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66F7-FE5D-44C8-9296-9CE9E750ED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301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F024E-E8B6-B842-BCB9-814118AF027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87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F024E-E8B6-B842-BCB9-814118AF027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87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F024E-E8B6-B842-BCB9-814118AF027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87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base" latinLnBrk="0" hangingPunct="1"/>
            <a:r>
              <a:rPr lang="pt-BR" sz="1200" b="0" i="0" u="none" strike="noStrike" kern="1200" cap="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CLASSE</a:t>
            </a:r>
            <a:endParaRPr lang="pt-BR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ase" latinLnBrk="0" hangingPunct="1"/>
            <a:r>
              <a:rPr lang="pt-BR" sz="1200" b="0" i="0" u="none" strike="noStrike" kern="1200" cap="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SALÁRIOS MÍNIMOS (SM)</a:t>
            </a:r>
            <a:endParaRPr lang="pt-BR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ase" latinLnBrk="0" hangingPunct="1"/>
            <a:r>
              <a:rPr lang="pt-B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- Acima 20 SM</a:t>
            </a:r>
          </a:p>
          <a:p>
            <a:pPr rtl="0" eaLnBrk="1" fontAlgn="base" latinLnBrk="0" hangingPunct="1"/>
            <a:r>
              <a:rPr lang="pt-B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 - 10 a 20 SM</a:t>
            </a:r>
          </a:p>
          <a:p>
            <a:pPr rtl="0" eaLnBrk="1" fontAlgn="base" latinLnBrk="0" hangingPunct="1"/>
            <a:r>
              <a:rPr lang="pt-BR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 - 4 a 10 SM</a:t>
            </a:r>
            <a:endParaRPr lang="pt-BR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ase" latinLnBrk="0" hangingPunct="1"/>
            <a:r>
              <a:rPr lang="pt-BR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 - 2 a 4 SM</a:t>
            </a:r>
            <a:endParaRPr lang="pt-BR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ase" latinLnBrk="0" hangingPunct="1"/>
            <a:r>
              <a:rPr lang="pt-B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 - Até 2 SM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97E83-F1B4-4B52-8A74-E1DD5E05403C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428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PIB 2014 IBGE</a:t>
            </a:r>
            <a:r>
              <a:rPr lang="en-US" baseline="0" dirty="0" smtClean="0"/>
              <a:t> (</a:t>
            </a:r>
            <a:r>
              <a:rPr lang="en-US" dirty="0" smtClean="0"/>
              <a:t>http://www.ibge.gov.br/home/estatistica/indicadores/pib/pib-vol-val_201404_8.shtm):</a:t>
            </a:r>
          </a:p>
          <a:p>
            <a:endParaRPr lang="en-US" dirty="0" smtClean="0"/>
          </a:p>
          <a:p>
            <a:r>
              <a:rPr lang="en-US" dirty="0" smtClean="0"/>
              <a:t>R$</a:t>
            </a:r>
            <a:r>
              <a:rPr lang="en-US" baseline="0" dirty="0" smtClean="0"/>
              <a:t> </a:t>
            </a:r>
            <a:r>
              <a:rPr lang="en-US" dirty="0" smtClean="0"/>
              <a:t>5.521.256,00 </a:t>
            </a:r>
            <a:r>
              <a:rPr lang="en-US" dirty="0" err="1" smtClean="0"/>
              <a:t>milhões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Renda</a:t>
            </a:r>
            <a:r>
              <a:rPr lang="en-US" dirty="0" smtClean="0"/>
              <a:t> </a:t>
            </a:r>
            <a:r>
              <a:rPr lang="en-US" dirty="0" err="1" smtClean="0"/>
              <a:t>domiciliar</a:t>
            </a:r>
            <a:r>
              <a:rPr lang="en-US" baseline="0" dirty="0" smtClean="0"/>
              <a:t> 2013 IBGE (http://www.sidra.ibge.gov.br/bda/tabela/listabl.asp?z=pnad&amp;o=3&amp;i=P&amp;c=1941):</a:t>
            </a:r>
          </a:p>
          <a:p>
            <a:endParaRPr lang="en-US" baseline="0" dirty="0" smtClean="0"/>
          </a:p>
          <a:p>
            <a:r>
              <a:rPr lang="en-US" baseline="0" dirty="0" smtClean="0"/>
              <a:t>R$ 2.876,00.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F024E-E8B6-B842-BCB9-814118AF027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87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2EE3-1F92-4DF3-90CD-1B6A0F8980B0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16931-3C01-4B5F-822C-72ABA91F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240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2EE3-1F92-4DF3-90CD-1B6A0F8980B0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16931-3C01-4B5F-822C-72ABA91F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732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2EE3-1F92-4DF3-90CD-1B6A0F8980B0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16931-3C01-4B5F-822C-72ABA91F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241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2EE3-1F92-4DF3-90CD-1B6A0F8980B0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16931-3C01-4B5F-822C-72ABA91F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9544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2EE3-1F92-4DF3-90CD-1B6A0F8980B0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16931-3C01-4B5F-822C-72ABA91F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3821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2EE3-1F92-4DF3-90CD-1B6A0F8980B0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16931-3C01-4B5F-822C-72ABA91F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351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2EE3-1F92-4DF3-90CD-1B6A0F8980B0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16931-3C01-4B5F-822C-72ABA91F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862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2EE3-1F92-4DF3-90CD-1B6A0F8980B0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16931-3C01-4B5F-822C-72ABA91F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525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2EE3-1F92-4DF3-90CD-1B6A0F8980B0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16931-3C01-4B5F-822C-72ABA91F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700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2EE3-1F92-4DF3-90CD-1B6A0F8980B0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16931-3C01-4B5F-822C-72ABA91F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9432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2EE3-1F92-4DF3-90CD-1B6A0F8980B0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16931-3C01-4B5F-822C-72ABA91F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155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C2EE3-1F92-4DF3-90CD-1B6A0F8980B0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16931-3C01-4B5F-822C-72ABA91F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7837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image" Target="../media/image12.emf"/><Relationship Id="rId4" Type="http://schemas.openxmlformats.org/officeDocument/2006/relationships/package" Target="../embeddings/Microsoft_Excel_Worksheet1.xlsx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13.jpe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" Type="http://schemas.openxmlformats.org/officeDocument/2006/relationships/image" Target="../media/image1.png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2.png"/><Relationship Id="rId4" Type="http://schemas.openxmlformats.org/officeDocument/2006/relationships/image" Target="../media/image3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5.png"/><Relationship Id="rId4" Type="http://schemas.openxmlformats.org/officeDocument/2006/relationships/chart" Target="../charts/char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/>
          <p:cNvSpPr/>
          <p:nvPr/>
        </p:nvSpPr>
        <p:spPr>
          <a:xfrm>
            <a:off x="-7331" y="2348880"/>
            <a:ext cx="8539771" cy="64807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Secretaria de Telecomunicações</a:t>
            </a:r>
            <a:endParaRPr lang="pt-BR" sz="24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7330" y="3068960"/>
            <a:ext cx="6592152" cy="64807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2400" b="1" dirty="0">
              <a:solidFill>
                <a:srgbClr val="F7DC11"/>
              </a:solidFill>
              <a:latin typeface="Agency FB" panose="020B0503020202020204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0" y="946583"/>
            <a:ext cx="9151331" cy="64807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300" b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	  A banda larga no Brasil</a:t>
            </a:r>
            <a:endParaRPr lang="pt-BR" sz="3300" b="1" dirty="0">
              <a:solidFill>
                <a:schemeClr val="tx1"/>
              </a:solidFill>
              <a:latin typeface="Agency FB" panose="020B0503020202020204" pitchFamily="34" charset="0"/>
            </a:endParaRPr>
          </a:p>
        </p:txBody>
      </p:sp>
      <p:sp>
        <p:nvSpPr>
          <p:cNvPr id="96" name="Retângulo 95"/>
          <p:cNvSpPr/>
          <p:nvPr/>
        </p:nvSpPr>
        <p:spPr>
          <a:xfrm>
            <a:off x="58152" y="3162163"/>
            <a:ext cx="35766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latin typeface="Agency FB" panose="020B0503020202020204" pitchFamily="34" charset="0"/>
              </a:rPr>
              <a:t>Maximiliano Salvadori Martinhão</a:t>
            </a:r>
          </a:p>
        </p:txBody>
      </p:sp>
      <p:sp>
        <p:nvSpPr>
          <p:cNvPr id="10" name="Retângulo 9"/>
          <p:cNvSpPr/>
          <p:nvPr/>
        </p:nvSpPr>
        <p:spPr>
          <a:xfrm>
            <a:off x="0" y="260648"/>
            <a:ext cx="9151331" cy="64807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latin typeface="Agency FB" panose="020B0503020202020204" pitchFamily="34" charset="0"/>
              </a:rPr>
              <a:t>UNIVERSALIZAÇÃO DA BANDA LARGA</a:t>
            </a:r>
            <a:endParaRPr lang="pt-BR" sz="3200" b="1" dirty="0">
              <a:latin typeface="Agency FB" panose="020B0503020202020204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7244453" y="6163769"/>
            <a:ext cx="1809092" cy="673436"/>
          </a:xfrm>
          <a:prstGeom prst="rect">
            <a:avLst/>
          </a:prstGeom>
        </p:spPr>
      </p:pic>
      <p:grpSp>
        <p:nvGrpSpPr>
          <p:cNvPr id="16" name="Grupo 15"/>
          <p:cNvGrpSpPr/>
          <p:nvPr/>
        </p:nvGrpSpPr>
        <p:grpSpPr>
          <a:xfrm>
            <a:off x="2051720" y="6093296"/>
            <a:ext cx="2938497" cy="743909"/>
            <a:chOff x="2051720" y="5871671"/>
            <a:chExt cx="2938497" cy="743909"/>
          </a:xfrm>
        </p:grpSpPr>
        <p:sp>
          <p:nvSpPr>
            <p:cNvPr id="14" name="CaixaDeTexto 13"/>
            <p:cNvSpPr txBox="1"/>
            <p:nvPr/>
          </p:nvSpPr>
          <p:spPr>
            <a:xfrm>
              <a:off x="2051720" y="5969249"/>
              <a:ext cx="293849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600" b="1" dirty="0" smtClean="0"/>
                <a:t>Comunicações</a:t>
              </a:r>
              <a:endParaRPr lang="pt-BR" b="1" dirty="0"/>
            </a:p>
          </p:txBody>
        </p:sp>
        <p:sp>
          <p:nvSpPr>
            <p:cNvPr id="15" name="Retângulo 14"/>
            <p:cNvSpPr/>
            <p:nvPr/>
          </p:nvSpPr>
          <p:spPr>
            <a:xfrm>
              <a:off x="2051720" y="5871671"/>
              <a:ext cx="122431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400" dirty="0"/>
                <a:t>Ministério das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752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10</a:t>
            </a:fld>
            <a:endParaRPr lang="pt-BR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030442"/>
              </p:ext>
            </p:extLst>
          </p:nvPr>
        </p:nvGraphicFramePr>
        <p:xfrm>
          <a:off x="611188" y="1532467"/>
          <a:ext cx="7670800" cy="4861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Planilha" r:id="rId4" imgW="7924800" imgH="3829050" progId="Excel.Sheet.12">
                  <p:embed/>
                </p:oleObj>
              </mc:Choice>
              <mc:Fallback>
                <p:oleObj name="Planilha" r:id="rId4" imgW="7924800" imgH="3829050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532467"/>
                        <a:ext cx="7670800" cy="48619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7244453" y="6163769"/>
            <a:ext cx="1809092" cy="673436"/>
          </a:xfrm>
          <a:prstGeom prst="rect">
            <a:avLst/>
          </a:prstGeom>
        </p:spPr>
      </p:pic>
      <p:grpSp>
        <p:nvGrpSpPr>
          <p:cNvPr id="6" name="Grupo 5"/>
          <p:cNvGrpSpPr/>
          <p:nvPr/>
        </p:nvGrpSpPr>
        <p:grpSpPr>
          <a:xfrm>
            <a:off x="0" y="0"/>
            <a:ext cx="9144000" cy="681810"/>
            <a:chOff x="0" y="0"/>
            <a:chExt cx="9144000" cy="681810"/>
          </a:xfrm>
        </p:grpSpPr>
        <p:sp>
          <p:nvSpPr>
            <p:cNvPr id="7" name="Retângulo 6"/>
            <p:cNvSpPr/>
            <p:nvPr/>
          </p:nvSpPr>
          <p:spPr>
            <a:xfrm>
              <a:off x="0" y="0"/>
              <a:ext cx="9144000" cy="66596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2400" b="1" dirty="0">
                  <a:solidFill>
                    <a:schemeClr val="bg1"/>
                  </a:solidFill>
                  <a:latin typeface="Agency FB" panose="020B0503020202020204" pitchFamily="34" charset="0"/>
                </a:rPr>
                <a:t>Planos nacionais de Banda </a:t>
              </a:r>
              <a:r>
                <a:rPr lang="pt-BR" sz="2400" b="1" dirty="0" smtClean="0">
                  <a:solidFill>
                    <a:schemeClr val="bg1"/>
                  </a:solidFill>
                  <a:latin typeface="Agency FB" panose="020B0503020202020204" pitchFamily="34" charset="0"/>
                </a:rPr>
                <a:t>Larga: Metas </a:t>
              </a:r>
              <a:r>
                <a:rPr lang="pt-BR" sz="2400" b="1" dirty="0">
                  <a:solidFill>
                    <a:schemeClr val="bg1"/>
                  </a:solidFill>
                  <a:latin typeface="Agency FB" panose="020B0503020202020204" pitchFamily="34" charset="0"/>
                </a:rPr>
                <a:t>agressivas de velocidade</a:t>
              </a:r>
            </a:p>
          </p:txBody>
        </p:sp>
        <p:cxnSp>
          <p:nvCxnSpPr>
            <p:cNvPr id="9" name="Conector reto 8"/>
            <p:cNvCxnSpPr/>
            <p:nvPr/>
          </p:nvCxnSpPr>
          <p:spPr>
            <a:xfrm>
              <a:off x="0" y="681810"/>
              <a:ext cx="91440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upo 9"/>
          <p:cNvGrpSpPr/>
          <p:nvPr/>
        </p:nvGrpSpPr>
        <p:grpSpPr>
          <a:xfrm>
            <a:off x="0" y="6154852"/>
            <a:ext cx="2629631" cy="682353"/>
            <a:chOff x="2051720" y="5871671"/>
            <a:chExt cx="2629631" cy="682353"/>
          </a:xfrm>
        </p:grpSpPr>
        <p:sp>
          <p:nvSpPr>
            <p:cNvPr id="11" name="CaixaDeTexto 10"/>
            <p:cNvSpPr txBox="1"/>
            <p:nvPr/>
          </p:nvSpPr>
          <p:spPr>
            <a:xfrm>
              <a:off x="2051720" y="5969249"/>
              <a:ext cx="26296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b="1" dirty="0" smtClean="0"/>
                <a:t>Comunicações</a:t>
              </a:r>
              <a:endParaRPr lang="pt-BR" sz="1600" b="1" dirty="0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2051720" y="5871671"/>
              <a:ext cx="107253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200" dirty="0"/>
                <a:t>Ministério das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2141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 1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7244453" y="6163769"/>
            <a:ext cx="1809092" cy="673436"/>
          </a:xfrm>
          <a:prstGeom prst="rect">
            <a:avLst/>
          </a:prstGeom>
        </p:spPr>
      </p:pic>
      <p:grpSp>
        <p:nvGrpSpPr>
          <p:cNvPr id="32" name="Grupo 31"/>
          <p:cNvGrpSpPr/>
          <p:nvPr/>
        </p:nvGrpSpPr>
        <p:grpSpPr>
          <a:xfrm>
            <a:off x="917162" y="1196752"/>
            <a:ext cx="7309677" cy="2961495"/>
            <a:chOff x="107504" y="51470"/>
            <a:chExt cx="7309677" cy="2961495"/>
          </a:xfrm>
        </p:grpSpPr>
        <p:grpSp>
          <p:nvGrpSpPr>
            <p:cNvPr id="33" name="Grupo 32"/>
            <p:cNvGrpSpPr/>
            <p:nvPr/>
          </p:nvGrpSpPr>
          <p:grpSpPr>
            <a:xfrm>
              <a:off x="107504" y="1114342"/>
              <a:ext cx="7309677" cy="1898623"/>
              <a:chOff x="107504" y="1114342"/>
              <a:chExt cx="7309677" cy="1898623"/>
            </a:xfrm>
          </p:grpSpPr>
          <p:grpSp>
            <p:nvGrpSpPr>
              <p:cNvPr id="35" name="Grupo 34"/>
              <p:cNvGrpSpPr/>
              <p:nvPr/>
            </p:nvGrpSpPr>
            <p:grpSpPr>
              <a:xfrm>
                <a:off x="2767061" y="1114342"/>
                <a:ext cx="2070714" cy="1898623"/>
                <a:chOff x="3536644" y="267494"/>
                <a:chExt cx="2070714" cy="1898623"/>
              </a:xfrm>
            </p:grpSpPr>
            <p:grpSp>
              <p:nvGrpSpPr>
                <p:cNvPr id="38" name="Grupo 37"/>
                <p:cNvGrpSpPr>
                  <a:grpSpLocks noChangeAspect="1"/>
                </p:cNvGrpSpPr>
                <p:nvPr/>
              </p:nvGrpSpPr>
              <p:grpSpPr>
                <a:xfrm>
                  <a:off x="3536644" y="267494"/>
                  <a:ext cx="705678" cy="705678"/>
                  <a:chOff x="971600" y="411510"/>
                  <a:chExt cx="1008112" cy="1008112"/>
                </a:xfrm>
              </p:grpSpPr>
              <p:pic>
                <p:nvPicPr>
                  <p:cNvPr id="52" name="Imagem 51"/>
                  <p:cNvPicPr>
                    <a:picLocks noChangeAspect="1"/>
                  </p:cNvPicPr>
                  <p:nvPr/>
                </p:nvPicPr>
                <p:blipFill>
                  <a:blip r:embed="rId3" cstate="print">
                    <a:grayscl/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117690" y="586187"/>
                    <a:ext cx="695045" cy="695045"/>
                  </a:xfrm>
                  <a:prstGeom prst="rect">
                    <a:avLst/>
                  </a:prstGeom>
                </p:spPr>
              </p:pic>
              <p:sp>
                <p:nvSpPr>
                  <p:cNvPr id="53" name="Retângulo 52"/>
                  <p:cNvSpPr/>
                  <p:nvPr/>
                </p:nvSpPr>
                <p:spPr>
                  <a:xfrm>
                    <a:off x="971600" y="411510"/>
                    <a:ext cx="1008112" cy="1008112"/>
                  </a:xfrm>
                  <a:prstGeom prst="rect">
                    <a:avLst/>
                  </a:prstGeom>
                  <a:noFill/>
                  <a:ln w="76200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pt-BR"/>
                  </a:p>
                </p:txBody>
              </p:sp>
            </p:grpSp>
            <p:cxnSp>
              <p:nvCxnSpPr>
                <p:cNvPr id="39" name="Conector reto 38"/>
                <p:cNvCxnSpPr/>
                <p:nvPr/>
              </p:nvCxnSpPr>
              <p:spPr>
                <a:xfrm>
                  <a:off x="4242322" y="1813278"/>
                  <a:ext cx="504000" cy="0"/>
                </a:xfrm>
                <a:prstGeom prst="line">
                  <a:avLst/>
                </a:prstGeom>
                <a:ln w="76200" cap="rnd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ector reto 39"/>
                <p:cNvCxnSpPr/>
                <p:nvPr/>
              </p:nvCxnSpPr>
              <p:spPr>
                <a:xfrm flipV="1">
                  <a:off x="5254519" y="1112369"/>
                  <a:ext cx="3116" cy="348070"/>
                </a:xfrm>
                <a:prstGeom prst="line">
                  <a:avLst/>
                </a:prstGeom>
                <a:ln w="76200" cap="rnd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1" name="Grupo 40"/>
                <p:cNvGrpSpPr>
                  <a:grpSpLocks noChangeAspect="1"/>
                </p:cNvGrpSpPr>
                <p:nvPr/>
              </p:nvGrpSpPr>
              <p:grpSpPr>
                <a:xfrm>
                  <a:off x="4901680" y="267494"/>
                  <a:ext cx="705678" cy="705678"/>
                  <a:chOff x="5750887" y="254977"/>
                  <a:chExt cx="1008112" cy="1008112"/>
                </a:xfrm>
              </p:grpSpPr>
              <p:pic>
                <p:nvPicPr>
                  <p:cNvPr id="50" name="Imagem 49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091908" y="471824"/>
                    <a:ext cx="326069" cy="574417"/>
                  </a:xfrm>
                  <a:prstGeom prst="rect">
                    <a:avLst/>
                  </a:prstGeom>
                </p:spPr>
              </p:pic>
              <p:sp>
                <p:nvSpPr>
                  <p:cNvPr id="51" name="Retângulo 50"/>
                  <p:cNvSpPr/>
                  <p:nvPr/>
                </p:nvSpPr>
                <p:spPr>
                  <a:xfrm>
                    <a:off x="5750887" y="254977"/>
                    <a:ext cx="1008112" cy="1008112"/>
                  </a:xfrm>
                  <a:prstGeom prst="rect">
                    <a:avLst/>
                  </a:prstGeom>
                  <a:noFill/>
                  <a:ln w="76200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pt-BR"/>
                  </a:p>
                </p:txBody>
              </p:sp>
            </p:grpSp>
            <p:cxnSp>
              <p:nvCxnSpPr>
                <p:cNvPr id="42" name="Conector reto 41"/>
                <p:cNvCxnSpPr/>
                <p:nvPr/>
              </p:nvCxnSpPr>
              <p:spPr>
                <a:xfrm flipH="1" flipV="1">
                  <a:off x="3889483" y="973172"/>
                  <a:ext cx="0" cy="349200"/>
                </a:xfrm>
                <a:prstGeom prst="line">
                  <a:avLst/>
                </a:prstGeom>
                <a:ln w="76200" cap="rnd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ector reto 42"/>
                <p:cNvCxnSpPr/>
                <p:nvPr/>
              </p:nvCxnSpPr>
              <p:spPr>
                <a:xfrm>
                  <a:off x="4397680" y="620333"/>
                  <a:ext cx="504000" cy="0"/>
                </a:xfrm>
                <a:prstGeom prst="line">
                  <a:avLst/>
                </a:prstGeom>
                <a:ln w="76200" cap="rnd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4" name="Grupo 43"/>
                <p:cNvGrpSpPr/>
                <p:nvPr/>
              </p:nvGrpSpPr>
              <p:grpSpPr>
                <a:xfrm>
                  <a:off x="4901680" y="1460439"/>
                  <a:ext cx="705678" cy="705678"/>
                  <a:chOff x="4901680" y="1460439"/>
                  <a:chExt cx="705678" cy="705678"/>
                </a:xfrm>
              </p:grpSpPr>
              <p:pic>
                <p:nvPicPr>
                  <p:cNvPr id="48" name="Imagem 47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rot="18900000">
                    <a:off x="5092397" y="1608288"/>
                    <a:ext cx="324244" cy="324244"/>
                  </a:xfrm>
                  <a:prstGeom prst="rect">
                    <a:avLst/>
                  </a:prstGeom>
                </p:spPr>
              </p:pic>
              <p:sp>
                <p:nvSpPr>
                  <p:cNvPr id="49" name="Retângulo 48"/>
                  <p:cNvSpPr/>
                  <p:nvPr/>
                </p:nvSpPr>
                <p:spPr>
                  <a:xfrm>
                    <a:off x="4901680" y="1460439"/>
                    <a:ext cx="705678" cy="705678"/>
                  </a:xfrm>
                  <a:prstGeom prst="rect">
                    <a:avLst/>
                  </a:prstGeom>
                  <a:noFill/>
                  <a:ln w="76200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pt-BR"/>
                  </a:p>
                </p:txBody>
              </p:sp>
            </p:grpSp>
            <p:grpSp>
              <p:nvGrpSpPr>
                <p:cNvPr id="45" name="Grupo 44"/>
                <p:cNvGrpSpPr/>
                <p:nvPr/>
              </p:nvGrpSpPr>
              <p:grpSpPr>
                <a:xfrm>
                  <a:off x="3536644" y="1460439"/>
                  <a:ext cx="705678" cy="705678"/>
                  <a:chOff x="3536644" y="1460439"/>
                  <a:chExt cx="705678" cy="705678"/>
                </a:xfrm>
              </p:grpSpPr>
              <p:sp>
                <p:nvSpPr>
                  <p:cNvPr id="46" name="Retângulo 45"/>
                  <p:cNvSpPr/>
                  <p:nvPr/>
                </p:nvSpPr>
                <p:spPr>
                  <a:xfrm>
                    <a:off x="3536644" y="1460439"/>
                    <a:ext cx="705678" cy="705678"/>
                  </a:xfrm>
                  <a:prstGeom prst="rect">
                    <a:avLst/>
                  </a:prstGeom>
                  <a:noFill/>
                  <a:ln w="76200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pt-BR"/>
                  </a:p>
                </p:txBody>
              </p:sp>
              <p:pic>
                <p:nvPicPr>
                  <p:cNvPr id="47" name="Imagem 46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683782" y="1597494"/>
                    <a:ext cx="411401" cy="431568"/>
                  </a:xfrm>
                  <a:prstGeom prst="rect">
                    <a:avLst/>
                  </a:prstGeom>
                </p:spPr>
              </p:pic>
            </p:grpSp>
          </p:grpSp>
          <p:sp>
            <p:nvSpPr>
              <p:cNvPr id="36" name="Retângulo 35"/>
              <p:cNvSpPr/>
              <p:nvPr/>
            </p:nvSpPr>
            <p:spPr>
              <a:xfrm>
                <a:off x="107504" y="1186490"/>
                <a:ext cx="2534668" cy="17543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pt-BR" sz="4800" b="1" dirty="0" smtClean="0">
                    <a:solidFill>
                      <a:srgbClr val="CC0000"/>
                    </a:solidFill>
                    <a:latin typeface="Swis721 Blk BT" panose="020B0904030502020204" pitchFamily="34" charset="0"/>
                  </a:rPr>
                  <a:t>BANDA</a:t>
                </a:r>
              </a:p>
              <a:p>
                <a:pPr algn="ctr"/>
                <a:r>
                  <a:rPr lang="pt-BR" sz="6000" dirty="0">
                    <a:solidFill>
                      <a:srgbClr val="0070C0"/>
                    </a:solidFill>
                    <a:latin typeface="EngraversGothic BT" panose="020B0507020203020204" pitchFamily="34" charset="0"/>
                  </a:rPr>
                  <a:t>PARA</a:t>
                </a:r>
                <a:endParaRPr lang="pt-BR" sz="4800" dirty="0">
                  <a:solidFill>
                    <a:srgbClr val="0070C0"/>
                  </a:solidFill>
                  <a:latin typeface="EngraversGothic BT" panose="020B0507020203020204" pitchFamily="34" charset="0"/>
                </a:endParaRPr>
              </a:p>
            </p:txBody>
          </p:sp>
          <p:sp>
            <p:nvSpPr>
              <p:cNvPr id="37" name="Retângulo 36"/>
              <p:cNvSpPr/>
              <p:nvPr/>
            </p:nvSpPr>
            <p:spPr>
              <a:xfrm>
                <a:off x="4962663" y="1186490"/>
                <a:ext cx="2454518" cy="17543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pt-BR" sz="4800" b="1" dirty="0" smtClean="0">
                    <a:solidFill>
                      <a:srgbClr val="CC0000"/>
                    </a:solidFill>
                    <a:latin typeface="Swis721 Blk BT" panose="020B0904030502020204" pitchFamily="34" charset="0"/>
                  </a:rPr>
                  <a:t>LARGA</a:t>
                </a:r>
              </a:p>
              <a:p>
                <a:pPr algn="ctr"/>
                <a:r>
                  <a:rPr lang="pt-BR" sz="6000" dirty="0">
                    <a:solidFill>
                      <a:srgbClr val="0070C0"/>
                    </a:solidFill>
                    <a:latin typeface="EngraversGothic BT" panose="020B0507020203020204" pitchFamily="34" charset="0"/>
                  </a:rPr>
                  <a:t>TODOS</a:t>
                </a:r>
                <a:endParaRPr lang="pt-BR" sz="4800" dirty="0">
                  <a:solidFill>
                    <a:srgbClr val="0070C0"/>
                  </a:solidFill>
                  <a:latin typeface="EngraversGothic BT" panose="020B0507020203020204" pitchFamily="34" charset="0"/>
                </a:endParaRPr>
              </a:p>
            </p:txBody>
          </p:sp>
        </p:grpSp>
        <p:sp>
          <p:nvSpPr>
            <p:cNvPr id="34" name="Retângulo 33"/>
            <p:cNvSpPr/>
            <p:nvPr/>
          </p:nvSpPr>
          <p:spPr>
            <a:xfrm>
              <a:off x="2295785" y="51470"/>
              <a:ext cx="3123612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5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EngraversGothic BT" panose="020B0507020203020204" pitchFamily="34" charset="0"/>
                </a:rPr>
                <a:t>programa</a:t>
              </a:r>
              <a:endParaRPr lang="pt-BR" sz="5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5" name="Grupo 14"/>
          <p:cNvGrpSpPr/>
          <p:nvPr/>
        </p:nvGrpSpPr>
        <p:grpSpPr>
          <a:xfrm>
            <a:off x="21523" y="4725144"/>
            <a:ext cx="9101407" cy="865947"/>
            <a:chOff x="7009" y="886279"/>
            <a:chExt cx="9101407" cy="865947"/>
          </a:xfrm>
        </p:grpSpPr>
        <p:grpSp>
          <p:nvGrpSpPr>
            <p:cNvPr id="67" name="Grupo 66"/>
            <p:cNvGrpSpPr/>
            <p:nvPr/>
          </p:nvGrpSpPr>
          <p:grpSpPr>
            <a:xfrm>
              <a:off x="7009" y="923252"/>
              <a:ext cx="792000" cy="792000"/>
              <a:chOff x="7524416" y="0"/>
              <a:chExt cx="792000" cy="792000"/>
            </a:xfrm>
          </p:grpSpPr>
          <p:sp>
            <p:nvSpPr>
              <p:cNvPr id="68" name="Retângulo 67"/>
              <p:cNvSpPr/>
              <p:nvPr/>
            </p:nvSpPr>
            <p:spPr>
              <a:xfrm>
                <a:off x="7524416" y="0"/>
                <a:ext cx="792000" cy="7920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pic>
            <p:nvPicPr>
              <p:cNvPr id="69" name="Imagem 68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650416" y="126000"/>
                <a:ext cx="540000" cy="540000"/>
              </a:xfrm>
              <a:prstGeom prst="rect">
                <a:avLst/>
              </a:prstGeom>
            </p:spPr>
          </p:pic>
        </p:grpSp>
        <p:grpSp>
          <p:nvGrpSpPr>
            <p:cNvPr id="11" name="Grupo 10"/>
            <p:cNvGrpSpPr/>
            <p:nvPr/>
          </p:nvGrpSpPr>
          <p:grpSpPr>
            <a:xfrm>
              <a:off x="7485478" y="923252"/>
              <a:ext cx="792000" cy="792000"/>
              <a:chOff x="9029155" y="5493180"/>
              <a:chExt cx="792000" cy="792000"/>
            </a:xfrm>
          </p:grpSpPr>
          <p:sp>
            <p:nvSpPr>
              <p:cNvPr id="61" name="Retângulo 60"/>
              <p:cNvSpPr/>
              <p:nvPr/>
            </p:nvSpPr>
            <p:spPr>
              <a:xfrm>
                <a:off x="9029155" y="5493180"/>
                <a:ext cx="792000" cy="79200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pic>
            <p:nvPicPr>
              <p:cNvPr id="70" name="Imagem 69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071420" y="5531096"/>
                <a:ext cx="707467" cy="707467"/>
              </a:xfrm>
              <a:prstGeom prst="rect">
                <a:avLst/>
              </a:prstGeom>
            </p:spPr>
          </p:pic>
        </p:grpSp>
        <p:grpSp>
          <p:nvGrpSpPr>
            <p:cNvPr id="12" name="Grupo 11"/>
            <p:cNvGrpSpPr/>
            <p:nvPr/>
          </p:nvGrpSpPr>
          <p:grpSpPr>
            <a:xfrm>
              <a:off x="4161714" y="903322"/>
              <a:ext cx="792000" cy="831860"/>
              <a:chOff x="9238795" y="2198182"/>
              <a:chExt cx="792000" cy="831860"/>
            </a:xfrm>
          </p:grpSpPr>
          <p:sp>
            <p:nvSpPr>
              <p:cNvPr id="65" name="Retângulo 64"/>
              <p:cNvSpPr/>
              <p:nvPr/>
            </p:nvSpPr>
            <p:spPr>
              <a:xfrm>
                <a:off x="9238795" y="2198182"/>
                <a:ext cx="792000" cy="7920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pic>
            <p:nvPicPr>
              <p:cNvPr id="71" name="Imagem 70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252520" y="2265493"/>
                <a:ext cx="764549" cy="764549"/>
              </a:xfrm>
              <a:prstGeom prst="rect">
                <a:avLst/>
              </a:prstGeom>
            </p:spPr>
          </p:pic>
        </p:grpSp>
        <p:grpSp>
          <p:nvGrpSpPr>
            <p:cNvPr id="10" name="Grupo 9"/>
            <p:cNvGrpSpPr/>
            <p:nvPr/>
          </p:nvGrpSpPr>
          <p:grpSpPr>
            <a:xfrm>
              <a:off x="6654537" y="931445"/>
              <a:ext cx="792000" cy="792000"/>
              <a:chOff x="9029155" y="4623363"/>
              <a:chExt cx="792000" cy="792000"/>
            </a:xfrm>
          </p:grpSpPr>
          <p:sp>
            <p:nvSpPr>
              <p:cNvPr id="60" name="Retângulo 59"/>
              <p:cNvSpPr/>
              <p:nvPr/>
            </p:nvSpPr>
            <p:spPr>
              <a:xfrm>
                <a:off x="9029155" y="4623363"/>
                <a:ext cx="792000" cy="7920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pic>
            <p:nvPicPr>
              <p:cNvPr id="72" name="Imagem 71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083207" y="4775114"/>
                <a:ext cx="683895" cy="488497"/>
              </a:xfrm>
              <a:prstGeom prst="rect">
                <a:avLst/>
              </a:prstGeom>
            </p:spPr>
          </p:pic>
        </p:grpSp>
        <p:grpSp>
          <p:nvGrpSpPr>
            <p:cNvPr id="13" name="Grupo 12"/>
            <p:cNvGrpSpPr/>
            <p:nvPr/>
          </p:nvGrpSpPr>
          <p:grpSpPr>
            <a:xfrm>
              <a:off x="8316416" y="923252"/>
              <a:ext cx="792000" cy="792000"/>
              <a:chOff x="9856739" y="5493180"/>
              <a:chExt cx="792000" cy="792000"/>
            </a:xfrm>
          </p:grpSpPr>
          <p:sp>
            <p:nvSpPr>
              <p:cNvPr id="66" name="Retângulo 65"/>
              <p:cNvSpPr/>
              <p:nvPr/>
            </p:nvSpPr>
            <p:spPr>
              <a:xfrm>
                <a:off x="9856739" y="5493180"/>
                <a:ext cx="792000" cy="792000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pic>
            <p:nvPicPr>
              <p:cNvPr id="73" name="Imagem 72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905776" y="5542887"/>
                <a:ext cx="707467" cy="707467"/>
              </a:xfrm>
              <a:prstGeom prst="rect">
                <a:avLst/>
              </a:prstGeom>
            </p:spPr>
          </p:pic>
        </p:grpSp>
        <p:grpSp>
          <p:nvGrpSpPr>
            <p:cNvPr id="74" name="Grupo 73"/>
            <p:cNvGrpSpPr/>
            <p:nvPr/>
          </p:nvGrpSpPr>
          <p:grpSpPr>
            <a:xfrm>
              <a:off x="837950" y="923252"/>
              <a:ext cx="792000" cy="792000"/>
              <a:chOff x="8352000" y="0"/>
              <a:chExt cx="792000" cy="792000"/>
            </a:xfrm>
          </p:grpSpPr>
          <p:sp>
            <p:nvSpPr>
              <p:cNvPr id="75" name="Retângulo 74"/>
              <p:cNvSpPr/>
              <p:nvPr/>
            </p:nvSpPr>
            <p:spPr>
              <a:xfrm>
                <a:off x="8352000" y="0"/>
                <a:ext cx="792000" cy="792000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pic>
            <p:nvPicPr>
              <p:cNvPr id="76" name="Imagem 75"/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9692" y="78441"/>
                <a:ext cx="630155" cy="635118"/>
              </a:xfrm>
              <a:prstGeom prst="rect">
                <a:avLst/>
              </a:prstGeom>
            </p:spPr>
          </p:pic>
        </p:grpSp>
        <p:grpSp>
          <p:nvGrpSpPr>
            <p:cNvPr id="5" name="Grupo 4"/>
            <p:cNvGrpSpPr/>
            <p:nvPr/>
          </p:nvGrpSpPr>
          <p:grpSpPr>
            <a:xfrm>
              <a:off x="2499832" y="886279"/>
              <a:ext cx="792000" cy="865947"/>
              <a:chOff x="9029155" y="1985810"/>
              <a:chExt cx="792000" cy="865947"/>
            </a:xfrm>
          </p:grpSpPr>
          <p:sp>
            <p:nvSpPr>
              <p:cNvPr id="57" name="Retângulo 56"/>
              <p:cNvSpPr/>
              <p:nvPr/>
            </p:nvSpPr>
            <p:spPr>
              <a:xfrm>
                <a:off x="9029155" y="2013918"/>
                <a:ext cx="792000" cy="792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pic>
            <p:nvPicPr>
              <p:cNvPr id="77" name="Imagem 76"/>
              <p:cNvPicPr>
                <a:picLocks noChangeAspect="1"/>
              </p:cNvPicPr>
              <p:nvPr/>
            </p:nvPicPr>
            <p:blipFill rotWithShape="1"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803" r="17248"/>
              <a:stretch/>
            </p:blipFill>
            <p:spPr>
              <a:xfrm>
                <a:off x="9048205" y="1985810"/>
                <a:ext cx="772950" cy="865947"/>
              </a:xfrm>
              <a:prstGeom prst="rect">
                <a:avLst/>
              </a:prstGeom>
            </p:spPr>
          </p:pic>
        </p:grpSp>
        <p:grpSp>
          <p:nvGrpSpPr>
            <p:cNvPr id="4" name="Grupo 3"/>
            <p:cNvGrpSpPr/>
            <p:nvPr/>
          </p:nvGrpSpPr>
          <p:grpSpPr>
            <a:xfrm>
              <a:off x="1668891" y="923252"/>
              <a:ext cx="792000" cy="792000"/>
              <a:chOff x="9856739" y="2013918"/>
              <a:chExt cx="792000" cy="792000"/>
            </a:xfrm>
          </p:grpSpPr>
          <p:sp>
            <p:nvSpPr>
              <p:cNvPr id="62" name="Retângulo 61"/>
              <p:cNvSpPr/>
              <p:nvPr/>
            </p:nvSpPr>
            <p:spPr>
              <a:xfrm>
                <a:off x="9856739" y="2013918"/>
                <a:ext cx="792000" cy="792000"/>
              </a:xfrm>
              <a:prstGeom prst="rect">
                <a:avLst/>
              </a:prstGeom>
              <a:solidFill>
                <a:srgbClr val="CC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pic>
            <p:nvPicPr>
              <p:cNvPr id="79" name="Imagem 78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886803" y="2032410"/>
                <a:ext cx="755015" cy="755015"/>
              </a:xfrm>
              <a:prstGeom prst="rect">
                <a:avLst/>
              </a:prstGeom>
            </p:spPr>
          </p:pic>
        </p:grpSp>
        <p:grpSp>
          <p:nvGrpSpPr>
            <p:cNvPr id="9" name="Grupo 8"/>
            <p:cNvGrpSpPr/>
            <p:nvPr/>
          </p:nvGrpSpPr>
          <p:grpSpPr>
            <a:xfrm>
              <a:off x="5823596" y="923252"/>
              <a:ext cx="792000" cy="792000"/>
              <a:chOff x="9029155" y="3753548"/>
              <a:chExt cx="792000" cy="792000"/>
            </a:xfrm>
          </p:grpSpPr>
          <p:sp>
            <p:nvSpPr>
              <p:cNvPr id="59" name="Retângulo 58"/>
              <p:cNvSpPr/>
              <p:nvPr/>
            </p:nvSpPr>
            <p:spPr>
              <a:xfrm>
                <a:off x="9029155" y="3753548"/>
                <a:ext cx="792000" cy="79200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pic>
            <p:nvPicPr>
              <p:cNvPr id="80" name="Imagem 79"/>
              <p:cNvPicPr>
                <a:picLocks noChangeAspect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052890" y="3772902"/>
                <a:ext cx="753291" cy="753291"/>
              </a:xfrm>
              <a:prstGeom prst="rect">
                <a:avLst/>
              </a:prstGeom>
            </p:spPr>
          </p:pic>
        </p:grpSp>
        <p:grpSp>
          <p:nvGrpSpPr>
            <p:cNvPr id="8" name="Grupo 7"/>
            <p:cNvGrpSpPr/>
            <p:nvPr/>
          </p:nvGrpSpPr>
          <p:grpSpPr>
            <a:xfrm>
              <a:off x="4992655" y="906052"/>
              <a:ext cx="792000" cy="826401"/>
              <a:chOff x="9856739" y="3753548"/>
              <a:chExt cx="792000" cy="826401"/>
            </a:xfrm>
          </p:grpSpPr>
          <p:sp>
            <p:nvSpPr>
              <p:cNvPr id="64" name="Retângulo 63"/>
              <p:cNvSpPr/>
              <p:nvPr/>
            </p:nvSpPr>
            <p:spPr>
              <a:xfrm>
                <a:off x="9856739" y="3753548"/>
                <a:ext cx="792000" cy="792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pic>
            <p:nvPicPr>
              <p:cNvPr id="81" name="Imagem 80"/>
              <p:cNvPicPr>
                <a:picLocks noChangeAspect="1"/>
              </p:cNvPicPr>
              <p:nvPr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924013" y="3769934"/>
                <a:ext cx="711418" cy="810015"/>
              </a:xfrm>
              <a:prstGeom prst="rect">
                <a:avLst/>
              </a:prstGeom>
            </p:spPr>
          </p:pic>
        </p:grpSp>
        <p:grpSp>
          <p:nvGrpSpPr>
            <p:cNvPr id="6" name="Grupo 5"/>
            <p:cNvGrpSpPr/>
            <p:nvPr/>
          </p:nvGrpSpPr>
          <p:grpSpPr>
            <a:xfrm>
              <a:off x="3330773" y="923252"/>
              <a:ext cx="792000" cy="792000"/>
              <a:chOff x="9029155" y="2883733"/>
              <a:chExt cx="792000" cy="792000"/>
            </a:xfrm>
          </p:grpSpPr>
          <p:sp>
            <p:nvSpPr>
              <p:cNvPr id="58" name="Retângulo 57"/>
              <p:cNvSpPr/>
              <p:nvPr/>
            </p:nvSpPr>
            <p:spPr>
              <a:xfrm>
                <a:off x="9029155" y="2883733"/>
                <a:ext cx="792000" cy="792000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pic>
            <p:nvPicPr>
              <p:cNvPr id="82" name="Imagem 81"/>
              <p:cNvPicPr>
                <a:picLocks noChangeAspect="1"/>
              </p:cNvPicPr>
              <p:nvPr/>
            </p:nvPicPr>
            <p:blipFill rotWithShape="1"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412" r="5703"/>
              <a:stretch/>
            </p:blipFill>
            <p:spPr>
              <a:xfrm>
                <a:off x="9029155" y="2992525"/>
                <a:ext cx="789383" cy="574417"/>
              </a:xfrm>
              <a:prstGeom prst="rect">
                <a:avLst/>
              </a:prstGeom>
            </p:spPr>
          </p:pic>
        </p:grpSp>
      </p:grpSp>
      <p:grpSp>
        <p:nvGrpSpPr>
          <p:cNvPr id="19" name="Grupo 18"/>
          <p:cNvGrpSpPr/>
          <p:nvPr/>
        </p:nvGrpSpPr>
        <p:grpSpPr>
          <a:xfrm>
            <a:off x="0" y="0"/>
            <a:ext cx="9144000" cy="681810"/>
            <a:chOff x="0" y="0"/>
            <a:chExt cx="9144000" cy="681810"/>
          </a:xfrm>
        </p:grpSpPr>
        <p:sp>
          <p:nvSpPr>
            <p:cNvPr id="83" name="Retângulo 82"/>
            <p:cNvSpPr/>
            <p:nvPr/>
          </p:nvSpPr>
          <p:spPr>
            <a:xfrm>
              <a:off x="0" y="0"/>
              <a:ext cx="9144000" cy="66596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2400" b="1" dirty="0" smtClean="0">
                  <a:solidFill>
                    <a:schemeClr val="bg1"/>
                  </a:solidFill>
                  <a:latin typeface="Agency FB" panose="020B0503020202020204" pitchFamily="34" charset="0"/>
                </a:rPr>
                <a:t>Banda larga e desenvolvimento</a:t>
              </a:r>
              <a:endParaRPr lang="pt-BR" sz="2400" b="1" dirty="0">
                <a:solidFill>
                  <a:schemeClr val="bg1"/>
                </a:solidFill>
                <a:latin typeface="Agency FB" panose="020B0503020202020204" pitchFamily="34" charset="0"/>
              </a:endParaRPr>
            </a:p>
          </p:txBody>
        </p:sp>
        <p:cxnSp>
          <p:nvCxnSpPr>
            <p:cNvPr id="85" name="Conector reto 84"/>
            <p:cNvCxnSpPr/>
            <p:nvPr/>
          </p:nvCxnSpPr>
          <p:spPr>
            <a:xfrm>
              <a:off x="0" y="681810"/>
              <a:ext cx="91440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upo 77"/>
          <p:cNvGrpSpPr/>
          <p:nvPr/>
        </p:nvGrpSpPr>
        <p:grpSpPr>
          <a:xfrm>
            <a:off x="0" y="6154852"/>
            <a:ext cx="2629631" cy="682353"/>
            <a:chOff x="2051720" y="5871671"/>
            <a:chExt cx="2629631" cy="682353"/>
          </a:xfrm>
        </p:grpSpPr>
        <p:sp>
          <p:nvSpPr>
            <p:cNvPr id="84" name="CaixaDeTexto 83"/>
            <p:cNvSpPr txBox="1"/>
            <p:nvPr/>
          </p:nvSpPr>
          <p:spPr>
            <a:xfrm>
              <a:off x="2051720" y="5969249"/>
              <a:ext cx="26296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b="1" dirty="0" smtClean="0"/>
                <a:t>Comunicações</a:t>
              </a:r>
              <a:endParaRPr lang="pt-BR" sz="1600" b="1" dirty="0"/>
            </a:p>
          </p:txBody>
        </p:sp>
        <p:sp>
          <p:nvSpPr>
            <p:cNvPr id="86" name="Retângulo 85"/>
            <p:cNvSpPr/>
            <p:nvPr/>
          </p:nvSpPr>
          <p:spPr>
            <a:xfrm>
              <a:off x="2051720" y="5871671"/>
              <a:ext cx="107253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200" dirty="0"/>
                <a:t>Ministério das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3250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 1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7244453" y="6163769"/>
            <a:ext cx="1809092" cy="673436"/>
          </a:xfrm>
          <a:prstGeom prst="rect">
            <a:avLst/>
          </a:prstGeom>
        </p:spPr>
      </p:pic>
      <p:grpSp>
        <p:nvGrpSpPr>
          <p:cNvPr id="19" name="Grupo 18"/>
          <p:cNvGrpSpPr/>
          <p:nvPr/>
        </p:nvGrpSpPr>
        <p:grpSpPr>
          <a:xfrm>
            <a:off x="0" y="0"/>
            <a:ext cx="9144000" cy="681810"/>
            <a:chOff x="0" y="0"/>
            <a:chExt cx="9144000" cy="681810"/>
          </a:xfrm>
        </p:grpSpPr>
        <p:sp>
          <p:nvSpPr>
            <p:cNvPr id="83" name="Retângulo 82"/>
            <p:cNvSpPr/>
            <p:nvPr/>
          </p:nvSpPr>
          <p:spPr>
            <a:xfrm>
              <a:off x="0" y="0"/>
              <a:ext cx="9144000" cy="66596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2400" b="1" dirty="0" smtClean="0">
                  <a:solidFill>
                    <a:schemeClr val="bg1"/>
                  </a:solidFill>
                  <a:latin typeface="Agency FB" panose="020B0503020202020204" pitchFamily="34" charset="0"/>
                </a:rPr>
                <a:t>Banda larga e desenvolvimento</a:t>
              </a:r>
              <a:endParaRPr lang="pt-BR" sz="2400" b="1" dirty="0">
                <a:solidFill>
                  <a:schemeClr val="bg1"/>
                </a:solidFill>
                <a:latin typeface="Agency FB" panose="020B0503020202020204" pitchFamily="34" charset="0"/>
              </a:endParaRPr>
            </a:p>
          </p:txBody>
        </p:sp>
        <p:cxnSp>
          <p:nvCxnSpPr>
            <p:cNvPr id="85" name="Conector reto 84"/>
            <p:cNvCxnSpPr/>
            <p:nvPr/>
          </p:nvCxnSpPr>
          <p:spPr>
            <a:xfrm>
              <a:off x="0" y="681810"/>
              <a:ext cx="91440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upo 59"/>
          <p:cNvGrpSpPr/>
          <p:nvPr/>
        </p:nvGrpSpPr>
        <p:grpSpPr>
          <a:xfrm>
            <a:off x="179512" y="908720"/>
            <a:ext cx="1566000" cy="648072"/>
            <a:chOff x="1262489" y="3176968"/>
            <a:chExt cx="1566000" cy="648072"/>
          </a:xfrm>
        </p:grpSpPr>
        <p:sp>
          <p:nvSpPr>
            <p:cNvPr id="61" name="Retângulo 60"/>
            <p:cNvSpPr/>
            <p:nvPr/>
          </p:nvSpPr>
          <p:spPr>
            <a:xfrm>
              <a:off x="1262489" y="3176968"/>
              <a:ext cx="1565856" cy="64807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sz="2000" dirty="0" smtClean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METAS</a:t>
              </a:r>
              <a:endParaRPr lang="pt-BR" sz="2000" dirty="0">
                <a:solidFill>
                  <a:schemeClr val="bg1"/>
                </a:solidFill>
                <a:latin typeface="Franklin Gothic Demi Cond" panose="020B0706030402020204" pitchFamily="34" charset="0"/>
                <a:ea typeface="DFPOP1-W9" panose="02010609010101010101" pitchFamily="1" charset="-128"/>
              </a:endParaRPr>
            </a:p>
          </p:txBody>
        </p:sp>
        <p:sp>
          <p:nvSpPr>
            <p:cNvPr id="62" name="Retângulo 61"/>
            <p:cNvSpPr/>
            <p:nvPr/>
          </p:nvSpPr>
          <p:spPr>
            <a:xfrm>
              <a:off x="1262489" y="3573040"/>
              <a:ext cx="1566000" cy="252000"/>
            </a:xfrm>
            <a:prstGeom prst="rect">
              <a:avLst/>
            </a:prstGeom>
            <a:solidFill>
              <a:srgbClr val="F7DC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gency FB" panose="020B0503020202020204" pitchFamily="34" charset="0"/>
              </a:endParaRPr>
            </a:p>
          </p:txBody>
        </p:sp>
      </p:grpSp>
      <p:grpSp>
        <p:nvGrpSpPr>
          <p:cNvPr id="5" name="Grupo 4"/>
          <p:cNvGrpSpPr/>
          <p:nvPr/>
        </p:nvGrpSpPr>
        <p:grpSpPr>
          <a:xfrm>
            <a:off x="179368" y="1844824"/>
            <a:ext cx="8874177" cy="693790"/>
            <a:chOff x="179368" y="1844824"/>
            <a:chExt cx="8874177" cy="693790"/>
          </a:xfrm>
        </p:grpSpPr>
        <p:grpSp>
          <p:nvGrpSpPr>
            <p:cNvPr id="63" name="Grupo 62"/>
            <p:cNvGrpSpPr/>
            <p:nvPr/>
          </p:nvGrpSpPr>
          <p:grpSpPr>
            <a:xfrm>
              <a:off x="179368" y="1844824"/>
              <a:ext cx="5904800" cy="693790"/>
              <a:chOff x="1262489" y="3176968"/>
              <a:chExt cx="1566000" cy="693790"/>
            </a:xfrm>
          </p:grpSpPr>
          <p:sp>
            <p:nvSpPr>
              <p:cNvPr id="64" name="Retângulo 63"/>
              <p:cNvSpPr/>
              <p:nvPr/>
            </p:nvSpPr>
            <p:spPr>
              <a:xfrm>
                <a:off x="1262489" y="3176968"/>
                <a:ext cx="1565856" cy="648072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pt-BR" sz="26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Dobrar os acessos à internet em banda larga</a:t>
                </a:r>
                <a:endParaRPr lang="pt-BR" sz="2600" dirty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endParaRPr>
              </a:p>
            </p:txBody>
          </p:sp>
          <p:sp>
            <p:nvSpPr>
              <p:cNvPr id="65" name="Retângulo 64"/>
              <p:cNvSpPr/>
              <p:nvPr/>
            </p:nvSpPr>
            <p:spPr>
              <a:xfrm flipV="1">
                <a:off x="1262489" y="3825039"/>
                <a:ext cx="1566000" cy="45719"/>
              </a:xfrm>
              <a:prstGeom prst="rect">
                <a:avLst/>
              </a:prstGeom>
              <a:solidFill>
                <a:srgbClr val="33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endParaRPr lang="pt-B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</a:endParaRPr>
              </a:p>
            </p:txBody>
          </p:sp>
        </p:grpSp>
        <p:grpSp>
          <p:nvGrpSpPr>
            <p:cNvPr id="66" name="Grupo 65"/>
            <p:cNvGrpSpPr/>
            <p:nvPr/>
          </p:nvGrpSpPr>
          <p:grpSpPr>
            <a:xfrm>
              <a:off x="6191600" y="1844824"/>
              <a:ext cx="2861945" cy="693790"/>
              <a:chOff x="1262489" y="3176968"/>
              <a:chExt cx="1566000" cy="693790"/>
            </a:xfrm>
          </p:grpSpPr>
          <p:sp>
            <p:nvSpPr>
              <p:cNvPr id="67" name="Retângulo 66"/>
              <p:cNvSpPr/>
              <p:nvPr/>
            </p:nvSpPr>
            <p:spPr>
              <a:xfrm>
                <a:off x="1262489" y="3176968"/>
                <a:ext cx="1565856" cy="648072"/>
              </a:xfrm>
              <a:prstGeom prst="rect">
                <a:avLst/>
              </a:prstGeom>
              <a:solidFill>
                <a:srgbClr val="33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pt-BR" sz="32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300 milhões</a:t>
                </a:r>
                <a:endParaRPr lang="pt-BR" sz="3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endParaRPr>
              </a:p>
            </p:txBody>
          </p:sp>
          <p:sp>
            <p:nvSpPr>
              <p:cNvPr id="68" name="Retângulo 67"/>
              <p:cNvSpPr/>
              <p:nvPr/>
            </p:nvSpPr>
            <p:spPr>
              <a:xfrm flipV="1">
                <a:off x="1262489" y="3825039"/>
                <a:ext cx="1566000" cy="45719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endParaRPr lang="pt-BR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</a:endParaRPr>
              </a:p>
            </p:txBody>
          </p:sp>
        </p:grpSp>
      </p:grpSp>
      <p:grpSp>
        <p:nvGrpSpPr>
          <p:cNvPr id="4" name="Grupo 3"/>
          <p:cNvGrpSpPr/>
          <p:nvPr/>
        </p:nvGrpSpPr>
        <p:grpSpPr>
          <a:xfrm>
            <a:off x="179368" y="2996952"/>
            <a:ext cx="8874177" cy="693790"/>
            <a:chOff x="179368" y="2708920"/>
            <a:chExt cx="8874177" cy="693790"/>
          </a:xfrm>
        </p:grpSpPr>
        <p:grpSp>
          <p:nvGrpSpPr>
            <p:cNvPr id="69" name="Grupo 68"/>
            <p:cNvGrpSpPr/>
            <p:nvPr/>
          </p:nvGrpSpPr>
          <p:grpSpPr>
            <a:xfrm>
              <a:off x="179368" y="2708920"/>
              <a:ext cx="5904800" cy="693790"/>
              <a:chOff x="1262489" y="3176968"/>
              <a:chExt cx="1566000" cy="693790"/>
            </a:xfrm>
          </p:grpSpPr>
          <p:sp>
            <p:nvSpPr>
              <p:cNvPr id="70" name="Retângulo 69"/>
              <p:cNvSpPr/>
              <p:nvPr/>
            </p:nvSpPr>
            <p:spPr>
              <a:xfrm>
                <a:off x="1262489" y="3176968"/>
                <a:ext cx="1565856" cy="648072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pt-BR" sz="26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Velocidade </a:t>
                </a:r>
                <a:r>
                  <a:rPr lang="pt-BR" sz="2600" dirty="0" smtClean="0">
                    <a:solidFill>
                      <a:srgbClr val="F7DC1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MÉDIA</a:t>
                </a:r>
                <a:r>
                  <a:rPr lang="pt-BR" sz="26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 da banda </a:t>
                </a:r>
                <a:r>
                  <a:rPr lang="pt-BR" sz="26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larga fixa</a:t>
                </a:r>
                <a:endParaRPr lang="pt-BR" sz="2600" dirty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endParaRPr>
              </a:p>
            </p:txBody>
          </p:sp>
          <p:sp>
            <p:nvSpPr>
              <p:cNvPr id="71" name="Retângulo 70"/>
              <p:cNvSpPr/>
              <p:nvPr/>
            </p:nvSpPr>
            <p:spPr>
              <a:xfrm flipV="1">
                <a:off x="1262489" y="3825039"/>
                <a:ext cx="1566000" cy="45719"/>
              </a:xfrm>
              <a:prstGeom prst="rect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endParaRPr lang="pt-B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</a:endParaRPr>
              </a:p>
            </p:txBody>
          </p:sp>
        </p:grpSp>
        <p:grpSp>
          <p:nvGrpSpPr>
            <p:cNvPr id="72" name="Grupo 71"/>
            <p:cNvGrpSpPr/>
            <p:nvPr/>
          </p:nvGrpSpPr>
          <p:grpSpPr>
            <a:xfrm>
              <a:off x="6191600" y="2708920"/>
              <a:ext cx="2861945" cy="693790"/>
              <a:chOff x="1262489" y="3176968"/>
              <a:chExt cx="1566000" cy="693790"/>
            </a:xfrm>
          </p:grpSpPr>
          <p:sp>
            <p:nvSpPr>
              <p:cNvPr id="73" name="Retângulo 72"/>
              <p:cNvSpPr/>
              <p:nvPr/>
            </p:nvSpPr>
            <p:spPr>
              <a:xfrm>
                <a:off x="1262489" y="3176968"/>
                <a:ext cx="1565856" cy="648072"/>
              </a:xfrm>
              <a:prstGeom prst="rect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pt-BR" sz="32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25 Mbps</a:t>
                </a:r>
                <a:endParaRPr lang="pt-BR" sz="3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endParaRPr>
              </a:p>
            </p:txBody>
          </p:sp>
          <p:sp>
            <p:nvSpPr>
              <p:cNvPr id="74" name="Retângulo 73"/>
              <p:cNvSpPr/>
              <p:nvPr/>
            </p:nvSpPr>
            <p:spPr>
              <a:xfrm flipV="1">
                <a:off x="1262489" y="3825039"/>
                <a:ext cx="1566000" cy="45719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endParaRPr lang="pt-BR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</a:endParaRPr>
              </a:p>
            </p:txBody>
          </p:sp>
        </p:grpSp>
      </p:grpSp>
      <p:grpSp>
        <p:nvGrpSpPr>
          <p:cNvPr id="3" name="Grupo 2"/>
          <p:cNvGrpSpPr/>
          <p:nvPr/>
        </p:nvGrpSpPr>
        <p:grpSpPr>
          <a:xfrm>
            <a:off x="169642" y="4149080"/>
            <a:ext cx="8904902" cy="1485878"/>
            <a:chOff x="169642" y="3645024"/>
            <a:chExt cx="8904902" cy="1485878"/>
          </a:xfrm>
        </p:grpSpPr>
        <p:grpSp>
          <p:nvGrpSpPr>
            <p:cNvPr id="78" name="Grupo 77"/>
            <p:cNvGrpSpPr/>
            <p:nvPr/>
          </p:nvGrpSpPr>
          <p:grpSpPr>
            <a:xfrm>
              <a:off x="179368" y="3645024"/>
              <a:ext cx="5904800" cy="693790"/>
              <a:chOff x="1262489" y="3176968"/>
              <a:chExt cx="1566000" cy="693790"/>
            </a:xfrm>
          </p:grpSpPr>
          <p:sp>
            <p:nvSpPr>
              <p:cNvPr id="79" name="Retângulo 78"/>
              <p:cNvSpPr/>
              <p:nvPr/>
            </p:nvSpPr>
            <p:spPr>
              <a:xfrm>
                <a:off x="1262489" y="3176968"/>
                <a:ext cx="1565856" cy="648072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pt-BR" sz="22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Modernizar a gestão dos serviços públicos essenciais</a:t>
                </a:r>
                <a:endParaRPr lang="pt-BR" sz="2200" dirty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endParaRPr>
              </a:p>
            </p:txBody>
          </p:sp>
          <p:sp>
            <p:nvSpPr>
              <p:cNvPr id="80" name="Retângulo 79"/>
              <p:cNvSpPr/>
              <p:nvPr/>
            </p:nvSpPr>
            <p:spPr>
              <a:xfrm flipV="1">
                <a:off x="1262489" y="3825039"/>
                <a:ext cx="1566000" cy="45719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endParaRPr lang="pt-B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</a:endParaRPr>
              </a:p>
            </p:txBody>
          </p:sp>
        </p:grpSp>
        <p:grpSp>
          <p:nvGrpSpPr>
            <p:cNvPr id="81" name="Grupo 80"/>
            <p:cNvGrpSpPr/>
            <p:nvPr/>
          </p:nvGrpSpPr>
          <p:grpSpPr>
            <a:xfrm>
              <a:off x="6191600" y="3645024"/>
              <a:ext cx="2861945" cy="693790"/>
              <a:chOff x="1262489" y="3176968"/>
              <a:chExt cx="1566000" cy="693790"/>
            </a:xfrm>
          </p:grpSpPr>
          <p:sp>
            <p:nvSpPr>
              <p:cNvPr id="82" name="Retângulo 81"/>
              <p:cNvSpPr/>
              <p:nvPr/>
            </p:nvSpPr>
            <p:spPr>
              <a:xfrm>
                <a:off x="1262489" y="3176968"/>
                <a:ext cx="1565856" cy="648072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pt-BR" sz="32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40 mil escolas</a:t>
                </a:r>
                <a:endParaRPr lang="pt-BR" sz="3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endParaRPr>
              </a:p>
            </p:txBody>
          </p:sp>
          <p:sp>
            <p:nvSpPr>
              <p:cNvPr id="131" name="Retângulo 130"/>
              <p:cNvSpPr/>
              <p:nvPr/>
            </p:nvSpPr>
            <p:spPr>
              <a:xfrm flipV="1">
                <a:off x="1262489" y="3825039"/>
                <a:ext cx="1566000" cy="45719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endParaRPr lang="pt-BR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</a:endParaRPr>
              </a:p>
            </p:txBody>
          </p:sp>
        </p:grpSp>
        <p:grpSp>
          <p:nvGrpSpPr>
            <p:cNvPr id="132" name="Grupo 131"/>
            <p:cNvGrpSpPr/>
            <p:nvPr/>
          </p:nvGrpSpPr>
          <p:grpSpPr>
            <a:xfrm>
              <a:off x="6212599" y="4437112"/>
              <a:ext cx="2861945" cy="693790"/>
              <a:chOff x="1262489" y="3176968"/>
              <a:chExt cx="1566000" cy="693790"/>
            </a:xfrm>
          </p:grpSpPr>
          <p:sp>
            <p:nvSpPr>
              <p:cNvPr id="133" name="Retângulo 132"/>
              <p:cNvSpPr/>
              <p:nvPr/>
            </p:nvSpPr>
            <p:spPr>
              <a:xfrm>
                <a:off x="1262489" y="3176968"/>
                <a:ext cx="1565856" cy="648072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pt-BR" sz="32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23 mil U.B.S.</a:t>
                </a:r>
                <a:endParaRPr lang="pt-BR" sz="3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endParaRPr>
              </a:p>
            </p:txBody>
          </p:sp>
          <p:sp>
            <p:nvSpPr>
              <p:cNvPr id="134" name="Retângulo 133"/>
              <p:cNvSpPr/>
              <p:nvPr/>
            </p:nvSpPr>
            <p:spPr>
              <a:xfrm flipV="1">
                <a:off x="1262489" y="3825039"/>
                <a:ext cx="1566000" cy="45719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endParaRPr lang="pt-BR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</a:endParaRPr>
              </a:p>
            </p:txBody>
          </p:sp>
        </p:grpSp>
        <p:sp>
          <p:nvSpPr>
            <p:cNvPr id="146" name="Retângulo 145"/>
            <p:cNvSpPr/>
            <p:nvPr/>
          </p:nvSpPr>
          <p:spPr>
            <a:xfrm>
              <a:off x="178825" y="4437112"/>
              <a:ext cx="5904257" cy="6480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pt-BR" sz="2200" dirty="0">
                <a:solidFill>
                  <a:schemeClr val="bg1"/>
                </a:solidFill>
                <a:latin typeface="Franklin Gothic Demi Cond" panose="020B0706030402020204" pitchFamily="34" charset="0"/>
                <a:ea typeface="DFPOP1-W9" panose="02010609010101010101" pitchFamily="1" charset="-128"/>
              </a:endParaRPr>
            </a:p>
          </p:txBody>
        </p:sp>
        <p:sp>
          <p:nvSpPr>
            <p:cNvPr id="147" name="Retângulo 146"/>
            <p:cNvSpPr/>
            <p:nvPr/>
          </p:nvSpPr>
          <p:spPr>
            <a:xfrm flipV="1">
              <a:off x="178825" y="5085183"/>
              <a:ext cx="5904800" cy="4571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gency FB" panose="020B0503020202020204" pitchFamily="34" charset="0"/>
              </a:endParaRPr>
            </a:p>
          </p:txBody>
        </p:sp>
        <p:grpSp>
          <p:nvGrpSpPr>
            <p:cNvPr id="136" name="Grupo 135"/>
            <p:cNvGrpSpPr/>
            <p:nvPr/>
          </p:nvGrpSpPr>
          <p:grpSpPr>
            <a:xfrm>
              <a:off x="169642" y="4389613"/>
              <a:ext cx="1306014" cy="726160"/>
              <a:chOff x="6022235" y="1200696"/>
              <a:chExt cx="1760779" cy="1015985"/>
            </a:xfrm>
          </p:grpSpPr>
          <p:pic>
            <p:nvPicPr>
              <p:cNvPr id="143" name="Imagem 14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22235" y="1200696"/>
                <a:ext cx="1015986" cy="1015985"/>
              </a:xfrm>
              <a:prstGeom prst="rect">
                <a:avLst/>
              </a:prstGeom>
            </p:spPr>
          </p:pic>
          <p:sp>
            <p:nvSpPr>
              <p:cNvPr id="144" name="Retângulo 143"/>
              <p:cNvSpPr/>
              <p:nvPr/>
            </p:nvSpPr>
            <p:spPr>
              <a:xfrm>
                <a:off x="6816533" y="1450319"/>
                <a:ext cx="966481" cy="516740"/>
              </a:xfrm>
              <a:prstGeom prst="rect">
                <a:avLst/>
              </a:prstGeom>
            </p:spPr>
            <p:txBody>
              <a:bodyPr wrap="none" anchor="ctr">
                <a:spAutoFit/>
              </a:bodyPr>
              <a:lstStyle/>
              <a:p>
                <a:r>
                  <a:rPr lang="pt-BR" b="1" dirty="0" smtClean="0">
                    <a:latin typeface="Agency FB" panose="020B0503020202020204" pitchFamily="34" charset="0"/>
                  </a:rPr>
                  <a:t>_e-gov</a:t>
                </a:r>
                <a:endParaRPr lang="pt-BR" dirty="0"/>
              </a:p>
            </p:txBody>
          </p:sp>
        </p:grpSp>
        <p:grpSp>
          <p:nvGrpSpPr>
            <p:cNvPr id="137" name="Grupo 136"/>
            <p:cNvGrpSpPr/>
            <p:nvPr/>
          </p:nvGrpSpPr>
          <p:grpSpPr>
            <a:xfrm>
              <a:off x="2339752" y="4453944"/>
              <a:ext cx="1359365" cy="597498"/>
              <a:chOff x="9058444" y="1302532"/>
              <a:chExt cx="1832707" cy="835971"/>
            </a:xfrm>
          </p:grpSpPr>
          <p:pic>
            <p:nvPicPr>
              <p:cNvPr id="141" name="Imagem 140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058444" y="1302532"/>
                <a:ext cx="835970" cy="835971"/>
              </a:xfrm>
              <a:prstGeom prst="rect">
                <a:avLst/>
              </a:prstGeom>
            </p:spPr>
          </p:pic>
          <p:sp>
            <p:nvSpPr>
              <p:cNvPr id="142" name="Retângulo 141"/>
              <p:cNvSpPr/>
              <p:nvPr/>
            </p:nvSpPr>
            <p:spPr>
              <a:xfrm>
                <a:off x="9894414" y="1450317"/>
                <a:ext cx="996737" cy="516740"/>
              </a:xfrm>
              <a:prstGeom prst="rect">
                <a:avLst/>
              </a:prstGeom>
            </p:spPr>
            <p:txBody>
              <a:bodyPr wrap="none" anchor="ctr">
                <a:spAutoFit/>
              </a:bodyPr>
              <a:lstStyle/>
              <a:p>
                <a:r>
                  <a:rPr lang="pt-BR" b="1" dirty="0" smtClean="0">
                    <a:latin typeface="Agency FB" panose="020B0503020202020204" pitchFamily="34" charset="0"/>
                  </a:rPr>
                  <a:t>_saúde</a:t>
                </a:r>
                <a:endParaRPr lang="pt-BR" dirty="0"/>
              </a:p>
            </p:txBody>
          </p:sp>
        </p:grpSp>
        <p:grpSp>
          <p:nvGrpSpPr>
            <p:cNvPr id="138" name="Grupo 137"/>
            <p:cNvGrpSpPr/>
            <p:nvPr/>
          </p:nvGrpSpPr>
          <p:grpSpPr>
            <a:xfrm>
              <a:off x="4467228" y="4528745"/>
              <a:ext cx="1472923" cy="447897"/>
              <a:chOff x="11738090" y="1395357"/>
              <a:chExt cx="1985808" cy="626661"/>
            </a:xfrm>
          </p:grpSpPr>
          <p:pic>
            <p:nvPicPr>
              <p:cNvPr id="139" name="Imagem 138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738090" y="1395357"/>
                <a:ext cx="626661" cy="626661"/>
              </a:xfrm>
              <a:prstGeom prst="rect">
                <a:avLst/>
              </a:prstGeom>
            </p:spPr>
          </p:pic>
          <p:sp>
            <p:nvSpPr>
              <p:cNvPr id="140" name="Retângulo 139"/>
              <p:cNvSpPr/>
              <p:nvPr/>
            </p:nvSpPr>
            <p:spPr>
              <a:xfrm>
                <a:off x="12353277" y="1450317"/>
                <a:ext cx="1370621" cy="516739"/>
              </a:xfrm>
              <a:prstGeom prst="rect">
                <a:avLst/>
              </a:prstGeom>
            </p:spPr>
            <p:txBody>
              <a:bodyPr wrap="none" anchor="ctr">
                <a:spAutoFit/>
              </a:bodyPr>
              <a:lstStyle/>
              <a:p>
                <a:r>
                  <a:rPr lang="pt-BR" b="1" dirty="0" smtClean="0">
                    <a:latin typeface="Agency FB" panose="020B0503020202020204" pitchFamily="34" charset="0"/>
                  </a:rPr>
                  <a:t>_educação</a:t>
                </a:r>
                <a:endParaRPr lang="pt-BR" dirty="0"/>
              </a:p>
            </p:txBody>
          </p:sp>
        </p:grpSp>
      </p:grpSp>
      <p:grpSp>
        <p:nvGrpSpPr>
          <p:cNvPr id="149" name="Grupo 148"/>
          <p:cNvGrpSpPr/>
          <p:nvPr/>
        </p:nvGrpSpPr>
        <p:grpSpPr>
          <a:xfrm>
            <a:off x="0" y="6154852"/>
            <a:ext cx="2629631" cy="682353"/>
            <a:chOff x="2051720" y="5871671"/>
            <a:chExt cx="2629631" cy="682353"/>
          </a:xfrm>
        </p:grpSpPr>
        <p:sp>
          <p:nvSpPr>
            <p:cNvPr id="150" name="CaixaDeTexto 149"/>
            <p:cNvSpPr txBox="1"/>
            <p:nvPr/>
          </p:nvSpPr>
          <p:spPr>
            <a:xfrm>
              <a:off x="2051720" y="5969249"/>
              <a:ext cx="26296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b="1" dirty="0" smtClean="0"/>
                <a:t>Comunicações</a:t>
              </a:r>
              <a:endParaRPr lang="pt-BR" sz="1600" b="1" dirty="0"/>
            </a:p>
          </p:txBody>
        </p:sp>
        <p:sp>
          <p:nvSpPr>
            <p:cNvPr id="151" name="Retângulo 150"/>
            <p:cNvSpPr/>
            <p:nvPr/>
          </p:nvSpPr>
          <p:spPr>
            <a:xfrm>
              <a:off x="2051720" y="5871671"/>
              <a:ext cx="107253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200" dirty="0"/>
                <a:t>Ministério das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893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 1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7244453" y="6163769"/>
            <a:ext cx="1809092" cy="673436"/>
          </a:xfrm>
          <a:prstGeom prst="rect">
            <a:avLst/>
          </a:prstGeom>
        </p:spPr>
      </p:pic>
      <p:grpSp>
        <p:nvGrpSpPr>
          <p:cNvPr id="19" name="Grupo 18"/>
          <p:cNvGrpSpPr/>
          <p:nvPr/>
        </p:nvGrpSpPr>
        <p:grpSpPr>
          <a:xfrm>
            <a:off x="0" y="0"/>
            <a:ext cx="9144000" cy="681810"/>
            <a:chOff x="0" y="0"/>
            <a:chExt cx="9144000" cy="681810"/>
          </a:xfrm>
        </p:grpSpPr>
        <p:sp>
          <p:nvSpPr>
            <p:cNvPr id="83" name="Retângulo 82"/>
            <p:cNvSpPr/>
            <p:nvPr/>
          </p:nvSpPr>
          <p:spPr>
            <a:xfrm>
              <a:off x="0" y="0"/>
              <a:ext cx="9144000" cy="66596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2400" b="1" dirty="0" smtClean="0">
                  <a:solidFill>
                    <a:schemeClr val="bg1"/>
                  </a:solidFill>
                  <a:latin typeface="Agency FB" panose="020B0503020202020204" pitchFamily="34" charset="0"/>
                </a:rPr>
                <a:t>Banda larga e desenvolvimento</a:t>
              </a:r>
              <a:endParaRPr lang="pt-BR" sz="2400" b="1" dirty="0">
                <a:solidFill>
                  <a:schemeClr val="bg1"/>
                </a:solidFill>
                <a:latin typeface="Agency FB" panose="020B0503020202020204" pitchFamily="34" charset="0"/>
              </a:endParaRPr>
            </a:p>
          </p:txBody>
        </p:sp>
        <p:cxnSp>
          <p:nvCxnSpPr>
            <p:cNvPr id="85" name="Conector reto 84"/>
            <p:cNvCxnSpPr/>
            <p:nvPr/>
          </p:nvCxnSpPr>
          <p:spPr>
            <a:xfrm>
              <a:off x="0" y="681810"/>
              <a:ext cx="91440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upo 59"/>
          <p:cNvGrpSpPr/>
          <p:nvPr/>
        </p:nvGrpSpPr>
        <p:grpSpPr>
          <a:xfrm>
            <a:off x="179512" y="764704"/>
            <a:ext cx="1566000" cy="648072"/>
            <a:chOff x="1262489" y="3176968"/>
            <a:chExt cx="1566000" cy="648072"/>
          </a:xfrm>
        </p:grpSpPr>
        <p:sp>
          <p:nvSpPr>
            <p:cNvPr id="61" name="Retângulo 60"/>
            <p:cNvSpPr/>
            <p:nvPr/>
          </p:nvSpPr>
          <p:spPr>
            <a:xfrm>
              <a:off x="1262489" y="3176968"/>
              <a:ext cx="1565856" cy="64807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sz="2000" dirty="0" smtClean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AÇÕES</a:t>
              </a:r>
              <a:endParaRPr lang="pt-BR" sz="2000" dirty="0">
                <a:solidFill>
                  <a:schemeClr val="bg1"/>
                </a:solidFill>
                <a:latin typeface="Franklin Gothic Demi Cond" panose="020B0706030402020204" pitchFamily="34" charset="0"/>
                <a:ea typeface="DFPOP1-W9" panose="02010609010101010101" pitchFamily="1" charset="-128"/>
              </a:endParaRPr>
            </a:p>
          </p:txBody>
        </p:sp>
        <p:sp>
          <p:nvSpPr>
            <p:cNvPr id="62" name="Retângulo 61"/>
            <p:cNvSpPr/>
            <p:nvPr/>
          </p:nvSpPr>
          <p:spPr>
            <a:xfrm>
              <a:off x="1262489" y="3573040"/>
              <a:ext cx="1566000" cy="252000"/>
            </a:xfrm>
            <a:prstGeom prst="rect">
              <a:avLst/>
            </a:prstGeom>
            <a:solidFill>
              <a:srgbClr val="F7DC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gency FB" panose="020B0503020202020204" pitchFamily="34" charset="0"/>
              </a:endParaRPr>
            </a:p>
          </p:txBody>
        </p:sp>
      </p:grpSp>
      <p:grpSp>
        <p:nvGrpSpPr>
          <p:cNvPr id="149" name="Grupo 148"/>
          <p:cNvGrpSpPr/>
          <p:nvPr/>
        </p:nvGrpSpPr>
        <p:grpSpPr>
          <a:xfrm>
            <a:off x="0" y="6154852"/>
            <a:ext cx="2629631" cy="682353"/>
            <a:chOff x="2051720" y="5871671"/>
            <a:chExt cx="2629631" cy="682353"/>
          </a:xfrm>
        </p:grpSpPr>
        <p:sp>
          <p:nvSpPr>
            <p:cNvPr id="150" name="CaixaDeTexto 149"/>
            <p:cNvSpPr txBox="1"/>
            <p:nvPr/>
          </p:nvSpPr>
          <p:spPr>
            <a:xfrm>
              <a:off x="2051720" y="5969249"/>
              <a:ext cx="26296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b="1" dirty="0" smtClean="0"/>
                <a:t>Comunicações</a:t>
              </a:r>
              <a:endParaRPr lang="pt-BR" sz="1600" b="1" dirty="0"/>
            </a:p>
          </p:txBody>
        </p:sp>
        <p:sp>
          <p:nvSpPr>
            <p:cNvPr id="151" name="Retângulo 150"/>
            <p:cNvSpPr/>
            <p:nvPr/>
          </p:nvSpPr>
          <p:spPr>
            <a:xfrm>
              <a:off x="2051720" y="5871671"/>
              <a:ext cx="107253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200" dirty="0"/>
                <a:t>Ministério das</a:t>
              </a:r>
            </a:p>
          </p:txBody>
        </p:sp>
      </p:grpSp>
      <p:grpSp>
        <p:nvGrpSpPr>
          <p:cNvPr id="4" name="Grupo 3"/>
          <p:cNvGrpSpPr/>
          <p:nvPr/>
        </p:nvGrpSpPr>
        <p:grpSpPr>
          <a:xfrm>
            <a:off x="157140" y="3630431"/>
            <a:ext cx="8735340" cy="1814793"/>
            <a:chOff x="157140" y="1974247"/>
            <a:chExt cx="8735340" cy="1814793"/>
          </a:xfrm>
        </p:grpSpPr>
        <p:grpSp>
          <p:nvGrpSpPr>
            <p:cNvPr id="63" name="Grupo 62"/>
            <p:cNvGrpSpPr/>
            <p:nvPr/>
          </p:nvGrpSpPr>
          <p:grpSpPr>
            <a:xfrm>
              <a:off x="157140" y="1974247"/>
              <a:ext cx="5904800" cy="1814793"/>
              <a:chOff x="1262489" y="3176968"/>
              <a:chExt cx="1566000" cy="693790"/>
            </a:xfrm>
          </p:grpSpPr>
          <p:sp>
            <p:nvSpPr>
              <p:cNvPr id="64" name="Retângulo 63"/>
              <p:cNvSpPr/>
              <p:nvPr/>
            </p:nvSpPr>
            <p:spPr>
              <a:xfrm>
                <a:off x="1262489" y="3176968"/>
                <a:ext cx="1565856" cy="648072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r>
                  <a:rPr lang="pt-BR" sz="20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Rede de acesso em Fibra Óptica em 45% dos domicílios: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pt-BR" sz="2000" dirty="0" smtClean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pt-BR" sz="20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Regiões </a:t>
                </a:r>
                <a:r>
                  <a:rPr lang="pt-BR" sz="20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metropolitanas + cidades &gt; 100 mil </a:t>
                </a:r>
                <a:r>
                  <a:rPr lang="pt-BR" sz="20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habitantes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pt-BR" sz="2000" dirty="0" smtClean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pt-BR" sz="20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1284 </a:t>
                </a:r>
                <a:r>
                  <a:rPr lang="pt-BR" sz="20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cidades &lt; 100 mil habitantes</a:t>
                </a:r>
              </a:p>
            </p:txBody>
          </p:sp>
          <p:sp>
            <p:nvSpPr>
              <p:cNvPr id="65" name="Retângulo 64"/>
              <p:cNvSpPr/>
              <p:nvPr/>
            </p:nvSpPr>
            <p:spPr>
              <a:xfrm flipV="1">
                <a:off x="1262489" y="3825039"/>
                <a:ext cx="1566000" cy="45719"/>
              </a:xfrm>
              <a:prstGeom prst="rect">
                <a:avLst/>
              </a:prstGeom>
              <a:solidFill>
                <a:srgbClr val="33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endParaRPr lang="pt-B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</a:endParaRPr>
              </a:p>
            </p:txBody>
          </p:sp>
        </p:grpSp>
        <p:sp>
          <p:nvSpPr>
            <p:cNvPr id="2" name="Retângulo 1"/>
            <p:cNvSpPr/>
            <p:nvPr/>
          </p:nvSpPr>
          <p:spPr>
            <a:xfrm>
              <a:off x="6372200" y="1974248"/>
              <a:ext cx="2520280" cy="18147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4" name="Retângulo 93"/>
            <p:cNvSpPr/>
            <p:nvPr/>
          </p:nvSpPr>
          <p:spPr>
            <a:xfrm>
              <a:off x="6408340" y="2009386"/>
              <a:ext cx="2448000" cy="171985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33CC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91" name="Grupo 90"/>
            <p:cNvGrpSpPr/>
            <p:nvPr/>
          </p:nvGrpSpPr>
          <p:grpSpPr>
            <a:xfrm>
              <a:off x="6732240" y="1979100"/>
              <a:ext cx="1800200" cy="1809939"/>
              <a:chOff x="3494625" y="1006755"/>
              <a:chExt cx="1397721" cy="1397721"/>
            </a:xfrm>
          </p:grpSpPr>
          <p:pic>
            <p:nvPicPr>
              <p:cNvPr id="92" name="Imagem 9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94625" y="1006755"/>
                <a:ext cx="1397721" cy="1397721"/>
              </a:xfrm>
              <a:prstGeom prst="rect">
                <a:avLst/>
              </a:prstGeom>
            </p:spPr>
          </p:pic>
          <p:sp>
            <p:nvSpPr>
              <p:cNvPr id="93" name="Retângulo 92"/>
              <p:cNvSpPr/>
              <p:nvPr/>
            </p:nvSpPr>
            <p:spPr>
              <a:xfrm>
                <a:off x="3962492" y="1635646"/>
                <a:ext cx="46198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pt-BR" sz="1400" b="1" dirty="0" err="1" smtClean="0">
                    <a:solidFill>
                      <a:schemeClr val="bg1"/>
                    </a:solidFill>
                    <a:latin typeface="Swis721 Blk BT" panose="020B0904030502020204" pitchFamily="34" charset="0"/>
                  </a:rPr>
                  <a:t>FTTx</a:t>
                </a:r>
                <a:endParaRPr lang="pt-BR" sz="1400" dirty="0">
                  <a:latin typeface="Swis721 Blk BT" panose="020B0904030502020204" pitchFamily="34" charset="0"/>
                </a:endParaRPr>
              </a:p>
            </p:txBody>
          </p:sp>
        </p:grpSp>
      </p:grpSp>
      <p:grpSp>
        <p:nvGrpSpPr>
          <p:cNvPr id="12" name="Grupo 11"/>
          <p:cNvGrpSpPr/>
          <p:nvPr/>
        </p:nvGrpSpPr>
        <p:grpSpPr>
          <a:xfrm>
            <a:off x="156597" y="1988840"/>
            <a:ext cx="8713636" cy="986557"/>
            <a:chOff x="156597" y="2132856"/>
            <a:chExt cx="8713636" cy="986557"/>
          </a:xfrm>
        </p:grpSpPr>
        <p:sp>
          <p:nvSpPr>
            <p:cNvPr id="148" name="Retângulo 147"/>
            <p:cNvSpPr/>
            <p:nvPr/>
          </p:nvSpPr>
          <p:spPr>
            <a:xfrm flipV="1">
              <a:off x="156597" y="2887822"/>
              <a:ext cx="5904800" cy="13642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endParaRPr lang="pt-B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gency FB" panose="020B0503020202020204" pitchFamily="34" charset="0"/>
              </a:endParaRPr>
            </a:p>
          </p:txBody>
        </p:sp>
        <p:sp>
          <p:nvSpPr>
            <p:cNvPr id="145" name="Retângulo 144"/>
            <p:cNvSpPr/>
            <p:nvPr/>
          </p:nvSpPr>
          <p:spPr>
            <a:xfrm>
              <a:off x="156597" y="2204864"/>
              <a:ext cx="5904257" cy="68295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2000" dirty="0" smtClean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Rede de transporte de fibra óptica em 90% dos municípios</a:t>
              </a:r>
            </a:p>
          </p:txBody>
        </p:sp>
        <p:sp>
          <p:nvSpPr>
            <p:cNvPr id="152" name="Retângulo 151"/>
            <p:cNvSpPr/>
            <p:nvPr/>
          </p:nvSpPr>
          <p:spPr>
            <a:xfrm>
              <a:off x="6371657" y="2132856"/>
              <a:ext cx="2498576" cy="98655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3" name="Retângulo 152"/>
            <p:cNvSpPr/>
            <p:nvPr/>
          </p:nvSpPr>
          <p:spPr>
            <a:xfrm>
              <a:off x="6407797" y="2183715"/>
              <a:ext cx="2412000" cy="88036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7" name="Retângulo 166"/>
            <p:cNvSpPr/>
            <p:nvPr/>
          </p:nvSpPr>
          <p:spPr>
            <a:xfrm>
              <a:off x="7308304" y="2132856"/>
              <a:ext cx="1555234" cy="9541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800" dirty="0" smtClean="0"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Backbone</a:t>
              </a:r>
            </a:p>
            <a:p>
              <a:pPr algn="ctr"/>
              <a:r>
                <a:rPr lang="pt-BR" sz="2800" dirty="0" smtClean="0"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interior</a:t>
              </a:r>
              <a:endParaRPr lang="pt-BR" sz="2800" dirty="0"/>
            </a:p>
          </p:txBody>
        </p:sp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6216" y="2206784"/>
              <a:ext cx="811473" cy="8114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8635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 1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7244453" y="6163769"/>
            <a:ext cx="1809092" cy="673436"/>
          </a:xfrm>
          <a:prstGeom prst="rect">
            <a:avLst/>
          </a:prstGeom>
        </p:spPr>
      </p:pic>
      <p:grpSp>
        <p:nvGrpSpPr>
          <p:cNvPr id="19" name="Grupo 18"/>
          <p:cNvGrpSpPr/>
          <p:nvPr/>
        </p:nvGrpSpPr>
        <p:grpSpPr>
          <a:xfrm>
            <a:off x="0" y="0"/>
            <a:ext cx="9144000" cy="681810"/>
            <a:chOff x="0" y="0"/>
            <a:chExt cx="9144000" cy="681810"/>
          </a:xfrm>
        </p:grpSpPr>
        <p:sp>
          <p:nvSpPr>
            <p:cNvPr id="83" name="Retângulo 82"/>
            <p:cNvSpPr/>
            <p:nvPr/>
          </p:nvSpPr>
          <p:spPr>
            <a:xfrm>
              <a:off x="0" y="0"/>
              <a:ext cx="9144000" cy="66596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2400" b="1" dirty="0" smtClean="0">
                  <a:solidFill>
                    <a:schemeClr val="bg1"/>
                  </a:solidFill>
                  <a:latin typeface="Agency FB" panose="020B0503020202020204" pitchFamily="34" charset="0"/>
                </a:rPr>
                <a:t>Banda larga e desenvolvimento</a:t>
              </a:r>
              <a:endParaRPr lang="pt-BR" sz="2400" b="1" dirty="0">
                <a:solidFill>
                  <a:schemeClr val="bg1"/>
                </a:solidFill>
                <a:latin typeface="Agency FB" panose="020B0503020202020204" pitchFamily="34" charset="0"/>
              </a:endParaRPr>
            </a:p>
          </p:txBody>
        </p:sp>
        <p:cxnSp>
          <p:nvCxnSpPr>
            <p:cNvPr id="85" name="Conector reto 84"/>
            <p:cNvCxnSpPr/>
            <p:nvPr/>
          </p:nvCxnSpPr>
          <p:spPr>
            <a:xfrm>
              <a:off x="0" y="681810"/>
              <a:ext cx="91440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upo 59"/>
          <p:cNvGrpSpPr/>
          <p:nvPr/>
        </p:nvGrpSpPr>
        <p:grpSpPr>
          <a:xfrm>
            <a:off x="179512" y="764704"/>
            <a:ext cx="2088232" cy="648072"/>
            <a:chOff x="1262489" y="3176968"/>
            <a:chExt cx="1566000" cy="648072"/>
          </a:xfrm>
        </p:grpSpPr>
        <p:sp>
          <p:nvSpPr>
            <p:cNvPr id="61" name="Retângulo 60"/>
            <p:cNvSpPr/>
            <p:nvPr/>
          </p:nvSpPr>
          <p:spPr>
            <a:xfrm>
              <a:off x="1262489" y="3176968"/>
              <a:ext cx="1565856" cy="64807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sz="2000" dirty="0" smtClean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AÇÕES TELEBRAS</a:t>
              </a:r>
              <a:endParaRPr lang="pt-BR" sz="2000" dirty="0">
                <a:solidFill>
                  <a:schemeClr val="bg1"/>
                </a:solidFill>
                <a:latin typeface="Franklin Gothic Demi Cond" panose="020B0706030402020204" pitchFamily="34" charset="0"/>
                <a:ea typeface="DFPOP1-W9" panose="02010609010101010101" pitchFamily="1" charset="-128"/>
              </a:endParaRPr>
            </a:p>
          </p:txBody>
        </p:sp>
        <p:sp>
          <p:nvSpPr>
            <p:cNvPr id="62" name="Retângulo 61"/>
            <p:cNvSpPr/>
            <p:nvPr/>
          </p:nvSpPr>
          <p:spPr>
            <a:xfrm>
              <a:off x="1262489" y="3573040"/>
              <a:ext cx="1566000" cy="252000"/>
            </a:xfrm>
            <a:prstGeom prst="rect">
              <a:avLst/>
            </a:prstGeom>
            <a:solidFill>
              <a:srgbClr val="F7DC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gency FB" panose="020B0503020202020204" pitchFamily="34" charset="0"/>
              </a:endParaRPr>
            </a:p>
          </p:txBody>
        </p:sp>
      </p:grpSp>
      <p:grpSp>
        <p:nvGrpSpPr>
          <p:cNvPr id="149" name="Grupo 148"/>
          <p:cNvGrpSpPr/>
          <p:nvPr/>
        </p:nvGrpSpPr>
        <p:grpSpPr>
          <a:xfrm>
            <a:off x="0" y="6154852"/>
            <a:ext cx="2629631" cy="682353"/>
            <a:chOff x="2051720" y="5871671"/>
            <a:chExt cx="2629631" cy="682353"/>
          </a:xfrm>
        </p:grpSpPr>
        <p:sp>
          <p:nvSpPr>
            <p:cNvPr id="150" name="CaixaDeTexto 149"/>
            <p:cNvSpPr txBox="1"/>
            <p:nvPr/>
          </p:nvSpPr>
          <p:spPr>
            <a:xfrm>
              <a:off x="2051720" y="5969249"/>
              <a:ext cx="26296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b="1" dirty="0" smtClean="0"/>
                <a:t>Comunicações</a:t>
              </a:r>
              <a:endParaRPr lang="pt-BR" sz="1600" b="1" dirty="0"/>
            </a:p>
          </p:txBody>
        </p:sp>
        <p:sp>
          <p:nvSpPr>
            <p:cNvPr id="151" name="Retângulo 150"/>
            <p:cNvSpPr/>
            <p:nvPr/>
          </p:nvSpPr>
          <p:spPr>
            <a:xfrm>
              <a:off x="2051720" y="5871671"/>
              <a:ext cx="107253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200" dirty="0"/>
                <a:t>Ministério das</a:t>
              </a:r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178844" y="3573016"/>
            <a:ext cx="8713636" cy="432004"/>
            <a:chOff x="178844" y="4509120"/>
            <a:chExt cx="8713636" cy="432004"/>
          </a:xfrm>
        </p:grpSpPr>
        <p:grpSp>
          <p:nvGrpSpPr>
            <p:cNvPr id="98" name="Grupo 97"/>
            <p:cNvGrpSpPr/>
            <p:nvPr/>
          </p:nvGrpSpPr>
          <p:grpSpPr>
            <a:xfrm>
              <a:off x="178844" y="4509120"/>
              <a:ext cx="5904800" cy="432004"/>
              <a:chOff x="1262489" y="3176968"/>
              <a:chExt cx="1566000" cy="693790"/>
            </a:xfrm>
          </p:grpSpPr>
          <p:sp>
            <p:nvSpPr>
              <p:cNvPr id="99" name="Retângulo 98"/>
              <p:cNvSpPr/>
              <p:nvPr/>
            </p:nvSpPr>
            <p:spPr>
              <a:xfrm>
                <a:off x="1262489" y="3176968"/>
                <a:ext cx="1565856" cy="648072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r>
                  <a:rPr lang="pt-BR" sz="21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Lançamento de 2 cabos submarinos</a:t>
                </a:r>
                <a:endParaRPr lang="pt-BR" sz="2100" dirty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endParaRPr>
              </a:p>
            </p:txBody>
          </p:sp>
          <p:sp>
            <p:nvSpPr>
              <p:cNvPr id="100" name="Retângulo 99"/>
              <p:cNvSpPr/>
              <p:nvPr/>
            </p:nvSpPr>
            <p:spPr>
              <a:xfrm flipV="1">
                <a:off x="1262489" y="3825039"/>
                <a:ext cx="1566000" cy="45719"/>
              </a:xfrm>
              <a:prstGeom prst="rect">
                <a:avLst/>
              </a:prstGeom>
              <a:solidFill>
                <a:srgbClr val="00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endParaRPr lang="pt-B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</a:endParaRPr>
              </a:p>
            </p:txBody>
          </p:sp>
        </p:grpSp>
        <p:grpSp>
          <p:nvGrpSpPr>
            <p:cNvPr id="122" name="Grupo 121"/>
            <p:cNvGrpSpPr/>
            <p:nvPr/>
          </p:nvGrpSpPr>
          <p:grpSpPr>
            <a:xfrm>
              <a:off x="6372200" y="4509120"/>
              <a:ext cx="1224136" cy="432004"/>
              <a:chOff x="1262489" y="3176968"/>
              <a:chExt cx="1566000" cy="693790"/>
            </a:xfrm>
          </p:grpSpPr>
          <p:sp>
            <p:nvSpPr>
              <p:cNvPr id="123" name="Retângulo 122"/>
              <p:cNvSpPr/>
              <p:nvPr/>
            </p:nvSpPr>
            <p:spPr>
              <a:xfrm>
                <a:off x="1262489" y="3176968"/>
                <a:ext cx="1565856" cy="648072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pt-BR" sz="21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EUA</a:t>
                </a:r>
                <a:endParaRPr lang="pt-BR" sz="2100" dirty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endParaRPr>
              </a:p>
            </p:txBody>
          </p:sp>
          <p:sp>
            <p:nvSpPr>
              <p:cNvPr id="124" name="Retângulo 123"/>
              <p:cNvSpPr/>
              <p:nvPr/>
            </p:nvSpPr>
            <p:spPr>
              <a:xfrm flipV="1">
                <a:off x="1262489" y="3825039"/>
                <a:ext cx="1566000" cy="45719"/>
              </a:xfrm>
              <a:prstGeom prst="rect">
                <a:avLst/>
              </a:prstGeom>
              <a:solidFill>
                <a:srgbClr val="00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endParaRPr lang="pt-B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</a:endParaRPr>
              </a:p>
            </p:txBody>
          </p:sp>
        </p:grpSp>
        <p:grpSp>
          <p:nvGrpSpPr>
            <p:cNvPr id="125" name="Grupo 124"/>
            <p:cNvGrpSpPr/>
            <p:nvPr/>
          </p:nvGrpSpPr>
          <p:grpSpPr>
            <a:xfrm>
              <a:off x="7668344" y="4509120"/>
              <a:ext cx="1224136" cy="432004"/>
              <a:chOff x="1262489" y="3176968"/>
              <a:chExt cx="1566000" cy="693790"/>
            </a:xfrm>
          </p:grpSpPr>
          <p:sp>
            <p:nvSpPr>
              <p:cNvPr id="126" name="Retângulo 125"/>
              <p:cNvSpPr/>
              <p:nvPr/>
            </p:nvSpPr>
            <p:spPr>
              <a:xfrm>
                <a:off x="1262489" y="3176968"/>
                <a:ext cx="1565856" cy="648072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pt-BR" sz="21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Europa</a:t>
                </a:r>
                <a:endParaRPr lang="pt-BR" sz="2100" dirty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endParaRPr>
              </a:p>
            </p:txBody>
          </p:sp>
          <p:sp>
            <p:nvSpPr>
              <p:cNvPr id="127" name="Retângulo 126"/>
              <p:cNvSpPr/>
              <p:nvPr/>
            </p:nvSpPr>
            <p:spPr>
              <a:xfrm flipV="1">
                <a:off x="1262489" y="3825039"/>
                <a:ext cx="1566000" cy="45719"/>
              </a:xfrm>
              <a:prstGeom prst="rect">
                <a:avLst/>
              </a:prstGeom>
              <a:solidFill>
                <a:srgbClr val="00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endParaRPr lang="pt-B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</a:endParaRPr>
              </a:p>
            </p:txBody>
          </p:sp>
        </p:grpSp>
      </p:grpSp>
      <p:grpSp>
        <p:nvGrpSpPr>
          <p:cNvPr id="72" name="Grupo 71"/>
          <p:cNvGrpSpPr/>
          <p:nvPr/>
        </p:nvGrpSpPr>
        <p:grpSpPr>
          <a:xfrm>
            <a:off x="179512" y="1700808"/>
            <a:ext cx="5904800" cy="986557"/>
            <a:chOff x="1262489" y="3176968"/>
            <a:chExt cx="1566000" cy="693790"/>
          </a:xfrm>
        </p:grpSpPr>
        <p:sp>
          <p:nvSpPr>
            <p:cNvPr id="73" name="Retângulo 72"/>
            <p:cNvSpPr/>
            <p:nvPr/>
          </p:nvSpPr>
          <p:spPr>
            <a:xfrm>
              <a:off x="1262489" y="3176968"/>
              <a:ext cx="1565856" cy="64807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r>
                <a:rPr lang="pt-BR" sz="2100" dirty="0" smtClean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Satélite Geoestacionário de Defesa e Comunicações: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pt-BR" sz="2100" dirty="0" smtClean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Internet em banda larga em TODO o país</a:t>
              </a:r>
              <a:endParaRPr lang="pt-BR" sz="2100" dirty="0">
                <a:solidFill>
                  <a:schemeClr val="bg1"/>
                </a:solidFill>
                <a:latin typeface="Franklin Gothic Demi Cond" panose="020B0706030402020204" pitchFamily="34" charset="0"/>
                <a:ea typeface="DFPOP1-W9" panose="02010609010101010101" pitchFamily="1" charset="-128"/>
              </a:endParaRPr>
            </a:p>
          </p:txBody>
        </p:sp>
        <p:sp>
          <p:nvSpPr>
            <p:cNvPr id="74" name="Retângulo 73"/>
            <p:cNvSpPr/>
            <p:nvPr/>
          </p:nvSpPr>
          <p:spPr>
            <a:xfrm flipV="1">
              <a:off x="1262489" y="3825039"/>
              <a:ext cx="1566000" cy="4571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endParaRPr lang="pt-B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gency FB" panose="020B0503020202020204" pitchFamily="34" charset="0"/>
              </a:endParaRPr>
            </a:p>
          </p:txBody>
        </p:sp>
      </p:grpSp>
      <p:sp>
        <p:nvSpPr>
          <p:cNvPr id="75" name="Retângulo 74"/>
          <p:cNvSpPr/>
          <p:nvPr/>
        </p:nvSpPr>
        <p:spPr>
          <a:xfrm>
            <a:off x="6394572" y="1700809"/>
            <a:ext cx="2498576" cy="986557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6" name="Retângulo 75"/>
          <p:cNvSpPr/>
          <p:nvPr/>
        </p:nvSpPr>
        <p:spPr>
          <a:xfrm>
            <a:off x="6430712" y="1751668"/>
            <a:ext cx="2426296" cy="880363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77" name="Grupo 76"/>
          <p:cNvGrpSpPr/>
          <p:nvPr/>
        </p:nvGrpSpPr>
        <p:grpSpPr>
          <a:xfrm>
            <a:off x="6657368" y="1759038"/>
            <a:ext cx="795620" cy="877875"/>
            <a:chOff x="569853" y="3687874"/>
            <a:chExt cx="1337851" cy="1476164"/>
          </a:xfrm>
        </p:grpSpPr>
        <p:pic>
          <p:nvPicPr>
            <p:cNvPr id="78" name="Imagem 7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853" y="3782819"/>
              <a:ext cx="1337851" cy="1337851"/>
            </a:xfrm>
            <a:prstGeom prst="rect">
              <a:avLst/>
            </a:prstGeom>
          </p:spPr>
        </p:pic>
        <p:pic>
          <p:nvPicPr>
            <p:cNvPr id="79" name="Imagem 78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880" r="32238"/>
            <a:stretch/>
          </p:blipFill>
          <p:spPr>
            <a:xfrm>
              <a:off x="749873" y="3687874"/>
              <a:ext cx="294532" cy="651282"/>
            </a:xfrm>
            <a:prstGeom prst="rect">
              <a:avLst/>
            </a:prstGeom>
          </p:spPr>
        </p:pic>
        <p:pic>
          <p:nvPicPr>
            <p:cNvPr id="80" name="Imagem 79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880" r="32238"/>
            <a:stretch/>
          </p:blipFill>
          <p:spPr>
            <a:xfrm>
              <a:off x="1031405" y="3723878"/>
              <a:ext cx="294532" cy="651282"/>
            </a:xfrm>
            <a:prstGeom prst="rect">
              <a:avLst/>
            </a:prstGeom>
          </p:spPr>
        </p:pic>
        <p:pic>
          <p:nvPicPr>
            <p:cNvPr id="81" name="Imagem 80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880" r="32238"/>
            <a:stretch/>
          </p:blipFill>
          <p:spPr>
            <a:xfrm>
              <a:off x="1247429" y="3795886"/>
              <a:ext cx="294532" cy="651282"/>
            </a:xfrm>
            <a:prstGeom prst="rect">
              <a:avLst/>
            </a:prstGeom>
          </p:spPr>
        </p:pic>
        <p:pic>
          <p:nvPicPr>
            <p:cNvPr id="82" name="Imagem 81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880" r="32238"/>
            <a:stretch/>
          </p:blipFill>
          <p:spPr>
            <a:xfrm>
              <a:off x="1397945" y="3972696"/>
              <a:ext cx="294532" cy="651282"/>
            </a:xfrm>
            <a:prstGeom prst="rect">
              <a:avLst/>
            </a:prstGeom>
          </p:spPr>
        </p:pic>
        <p:pic>
          <p:nvPicPr>
            <p:cNvPr id="86" name="Imagem 85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880" r="32238"/>
            <a:stretch/>
          </p:blipFill>
          <p:spPr>
            <a:xfrm>
              <a:off x="870585" y="3900688"/>
              <a:ext cx="294532" cy="651282"/>
            </a:xfrm>
            <a:prstGeom prst="rect">
              <a:avLst/>
            </a:prstGeom>
          </p:spPr>
        </p:pic>
        <p:pic>
          <p:nvPicPr>
            <p:cNvPr id="87" name="Imagem 86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880" r="32238"/>
            <a:stretch/>
          </p:blipFill>
          <p:spPr>
            <a:xfrm>
              <a:off x="1283433" y="4263938"/>
              <a:ext cx="294532" cy="651282"/>
            </a:xfrm>
            <a:prstGeom prst="rect">
              <a:avLst/>
            </a:prstGeom>
          </p:spPr>
        </p:pic>
        <p:pic>
          <p:nvPicPr>
            <p:cNvPr id="88" name="Imagem 87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880" r="32238"/>
            <a:stretch/>
          </p:blipFill>
          <p:spPr>
            <a:xfrm>
              <a:off x="1054709" y="4287242"/>
              <a:ext cx="294532" cy="651282"/>
            </a:xfrm>
            <a:prstGeom prst="rect">
              <a:avLst/>
            </a:prstGeom>
          </p:spPr>
        </p:pic>
        <p:pic>
          <p:nvPicPr>
            <p:cNvPr id="101" name="Imagem 100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880" r="32238"/>
            <a:stretch/>
          </p:blipFill>
          <p:spPr>
            <a:xfrm>
              <a:off x="1122613" y="3997114"/>
              <a:ext cx="294532" cy="651282"/>
            </a:xfrm>
            <a:prstGeom prst="rect">
              <a:avLst/>
            </a:prstGeom>
          </p:spPr>
        </p:pic>
        <p:pic>
          <p:nvPicPr>
            <p:cNvPr id="102" name="Imagem 101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880" r="32238"/>
            <a:stretch/>
          </p:blipFill>
          <p:spPr>
            <a:xfrm>
              <a:off x="1607084" y="3972696"/>
              <a:ext cx="294532" cy="651282"/>
            </a:xfrm>
            <a:prstGeom prst="rect">
              <a:avLst/>
            </a:prstGeom>
          </p:spPr>
        </p:pic>
        <p:pic>
          <p:nvPicPr>
            <p:cNvPr id="103" name="Imagem 102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880" r="32238"/>
            <a:stretch/>
          </p:blipFill>
          <p:spPr>
            <a:xfrm>
              <a:off x="1469953" y="4260728"/>
              <a:ext cx="294532" cy="651282"/>
            </a:xfrm>
            <a:prstGeom prst="rect">
              <a:avLst/>
            </a:prstGeom>
          </p:spPr>
        </p:pic>
        <p:pic>
          <p:nvPicPr>
            <p:cNvPr id="106" name="Imagem 105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880" r="32238"/>
            <a:stretch/>
          </p:blipFill>
          <p:spPr>
            <a:xfrm>
              <a:off x="1181921" y="4512756"/>
              <a:ext cx="294532" cy="651282"/>
            </a:xfrm>
            <a:prstGeom prst="rect">
              <a:avLst/>
            </a:prstGeom>
          </p:spPr>
        </p:pic>
      </p:grpSp>
      <p:sp>
        <p:nvSpPr>
          <p:cNvPr id="107" name="Retângulo 106"/>
          <p:cNvSpPr/>
          <p:nvPr/>
        </p:nvSpPr>
        <p:spPr>
          <a:xfrm>
            <a:off x="7597004" y="1916833"/>
            <a:ext cx="9749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 smtClean="0">
                <a:latin typeface="Franklin Gothic Demi Cond" panose="020B0706030402020204" pitchFamily="34" charset="0"/>
                <a:ea typeface="DFPOP1-W9" panose="02010609010101010101" pitchFamily="1" charset="-128"/>
              </a:rPr>
              <a:t>SGDC</a:t>
            </a:r>
            <a:endParaRPr lang="pt-BR" sz="2800" dirty="0"/>
          </a:p>
        </p:txBody>
      </p:sp>
      <p:grpSp>
        <p:nvGrpSpPr>
          <p:cNvPr id="41" name="Grupo 40"/>
          <p:cNvGrpSpPr/>
          <p:nvPr/>
        </p:nvGrpSpPr>
        <p:grpSpPr>
          <a:xfrm>
            <a:off x="156597" y="4602683"/>
            <a:ext cx="8713636" cy="986557"/>
            <a:chOff x="156597" y="2132856"/>
            <a:chExt cx="8713636" cy="986557"/>
          </a:xfrm>
        </p:grpSpPr>
        <p:sp>
          <p:nvSpPr>
            <p:cNvPr id="42" name="Retângulo 41"/>
            <p:cNvSpPr/>
            <p:nvPr/>
          </p:nvSpPr>
          <p:spPr>
            <a:xfrm flipV="1">
              <a:off x="156597" y="2887822"/>
              <a:ext cx="5904800" cy="13642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endParaRPr lang="pt-B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gency FB" panose="020B0503020202020204" pitchFamily="34" charset="0"/>
              </a:endParaRPr>
            </a:p>
          </p:txBody>
        </p:sp>
        <p:sp>
          <p:nvSpPr>
            <p:cNvPr id="43" name="Retângulo 42"/>
            <p:cNvSpPr/>
            <p:nvPr/>
          </p:nvSpPr>
          <p:spPr>
            <a:xfrm>
              <a:off x="156597" y="2204864"/>
              <a:ext cx="5904257" cy="68295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2000" dirty="0" smtClean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Rede Nacional e Anéis Metropolitanos</a:t>
              </a:r>
              <a:endParaRPr lang="pt-BR" sz="2000" dirty="0" smtClean="0">
                <a:solidFill>
                  <a:schemeClr val="bg1"/>
                </a:solidFill>
                <a:latin typeface="Franklin Gothic Demi Cond" panose="020B0706030402020204" pitchFamily="34" charset="0"/>
                <a:ea typeface="DFPOP1-W9" panose="02010609010101010101" pitchFamily="1" charset="-128"/>
              </a:endParaRPr>
            </a:p>
          </p:txBody>
        </p:sp>
        <p:sp>
          <p:nvSpPr>
            <p:cNvPr id="44" name="Retângulo 43"/>
            <p:cNvSpPr/>
            <p:nvPr/>
          </p:nvSpPr>
          <p:spPr>
            <a:xfrm>
              <a:off x="6371657" y="2132856"/>
              <a:ext cx="2498576" cy="98655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5" name="Retângulo 44"/>
            <p:cNvSpPr/>
            <p:nvPr/>
          </p:nvSpPr>
          <p:spPr>
            <a:xfrm>
              <a:off x="6407797" y="2183715"/>
              <a:ext cx="2412000" cy="88036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" name="Retângulo 45"/>
            <p:cNvSpPr/>
            <p:nvPr/>
          </p:nvSpPr>
          <p:spPr>
            <a:xfrm>
              <a:off x="7308304" y="2132856"/>
              <a:ext cx="1555234" cy="9541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800" dirty="0" smtClean="0"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Backbone</a:t>
              </a:r>
            </a:p>
            <a:p>
              <a:pPr algn="ctr"/>
              <a:r>
                <a:rPr lang="pt-BR" sz="2800" dirty="0" smtClean="0"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interior</a:t>
              </a:r>
              <a:endParaRPr lang="pt-BR" sz="2800" dirty="0"/>
            </a:p>
          </p:txBody>
        </p:sp>
        <p:pic>
          <p:nvPicPr>
            <p:cNvPr id="47" name="Imagem 4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6216" y="2206784"/>
              <a:ext cx="811473" cy="8114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120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7244453" y="6163769"/>
            <a:ext cx="1809092" cy="673436"/>
          </a:xfrm>
          <a:prstGeom prst="rect">
            <a:avLst/>
          </a:prstGeom>
        </p:spPr>
      </p:pic>
      <p:grpSp>
        <p:nvGrpSpPr>
          <p:cNvPr id="19" name="Grupo 18"/>
          <p:cNvGrpSpPr/>
          <p:nvPr/>
        </p:nvGrpSpPr>
        <p:grpSpPr>
          <a:xfrm>
            <a:off x="0" y="0"/>
            <a:ext cx="9144000" cy="681810"/>
            <a:chOff x="0" y="0"/>
            <a:chExt cx="9144000" cy="681810"/>
          </a:xfrm>
        </p:grpSpPr>
        <p:sp>
          <p:nvSpPr>
            <p:cNvPr id="83" name="Retângulo 82"/>
            <p:cNvSpPr/>
            <p:nvPr/>
          </p:nvSpPr>
          <p:spPr>
            <a:xfrm>
              <a:off x="0" y="0"/>
              <a:ext cx="9144000" cy="66596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2400" b="1" dirty="0" smtClean="0">
                  <a:solidFill>
                    <a:schemeClr val="bg1"/>
                  </a:solidFill>
                  <a:latin typeface="Agency FB" panose="020B0503020202020204" pitchFamily="34" charset="0"/>
                </a:rPr>
                <a:t>Banda larga e desenvolvimento</a:t>
              </a:r>
              <a:endParaRPr lang="pt-BR" sz="2400" b="1" dirty="0">
                <a:solidFill>
                  <a:schemeClr val="bg1"/>
                </a:solidFill>
                <a:latin typeface="Agency FB" panose="020B0503020202020204" pitchFamily="34" charset="0"/>
              </a:endParaRPr>
            </a:p>
          </p:txBody>
        </p:sp>
        <p:cxnSp>
          <p:nvCxnSpPr>
            <p:cNvPr id="85" name="Conector reto 84"/>
            <p:cNvCxnSpPr/>
            <p:nvPr/>
          </p:nvCxnSpPr>
          <p:spPr>
            <a:xfrm>
              <a:off x="0" y="681810"/>
              <a:ext cx="91440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upo 59"/>
          <p:cNvGrpSpPr/>
          <p:nvPr/>
        </p:nvGrpSpPr>
        <p:grpSpPr>
          <a:xfrm>
            <a:off x="179512" y="764704"/>
            <a:ext cx="1566000" cy="648072"/>
            <a:chOff x="1262489" y="3176968"/>
            <a:chExt cx="1566000" cy="648072"/>
          </a:xfrm>
        </p:grpSpPr>
        <p:sp>
          <p:nvSpPr>
            <p:cNvPr id="61" name="Retângulo 60"/>
            <p:cNvSpPr/>
            <p:nvPr/>
          </p:nvSpPr>
          <p:spPr>
            <a:xfrm>
              <a:off x="1262489" y="3176968"/>
              <a:ext cx="1565856" cy="64807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sz="2000" dirty="0" smtClean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BENEFÍCIOS</a:t>
              </a:r>
              <a:endParaRPr lang="pt-BR" sz="2000" dirty="0">
                <a:solidFill>
                  <a:schemeClr val="bg1"/>
                </a:solidFill>
                <a:latin typeface="Franklin Gothic Demi Cond" panose="020B0706030402020204" pitchFamily="34" charset="0"/>
                <a:ea typeface="DFPOP1-W9" panose="02010609010101010101" pitchFamily="1" charset="-128"/>
              </a:endParaRPr>
            </a:p>
          </p:txBody>
        </p:sp>
        <p:sp>
          <p:nvSpPr>
            <p:cNvPr id="62" name="Retângulo 61"/>
            <p:cNvSpPr/>
            <p:nvPr/>
          </p:nvSpPr>
          <p:spPr>
            <a:xfrm>
              <a:off x="1262489" y="3573040"/>
              <a:ext cx="1566000" cy="252000"/>
            </a:xfrm>
            <a:prstGeom prst="rect">
              <a:avLst/>
            </a:prstGeom>
            <a:solidFill>
              <a:srgbClr val="F7DC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gency FB" panose="020B0503020202020204" pitchFamily="34" charset="0"/>
              </a:endParaRPr>
            </a:p>
          </p:txBody>
        </p:sp>
      </p:grpSp>
      <p:grpSp>
        <p:nvGrpSpPr>
          <p:cNvPr id="149" name="Grupo 148"/>
          <p:cNvGrpSpPr/>
          <p:nvPr/>
        </p:nvGrpSpPr>
        <p:grpSpPr>
          <a:xfrm>
            <a:off x="0" y="6154852"/>
            <a:ext cx="2629631" cy="682353"/>
            <a:chOff x="2051720" y="5871671"/>
            <a:chExt cx="2629631" cy="682353"/>
          </a:xfrm>
        </p:grpSpPr>
        <p:sp>
          <p:nvSpPr>
            <p:cNvPr id="150" name="CaixaDeTexto 149"/>
            <p:cNvSpPr txBox="1"/>
            <p:nvPr/>
          </p:nvSpPr>
          <p:spPr>
            <a:xfrm>
              <a:off x="2051720" y="5969249"/>
              <a:ext cx="26296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b="1" dirty="0" smtClean="0"/>
                <a:t>Comunicações</a:t>
              </a:r>
              <a:endParaRPr lang="pt-BR" sz="1600" b="1" dirty="0"/>
            </a:p>
          </p:txBody>
        </p:sp>
        <p:sp>
          <p:nvSpPr>
            <p:cNvPr id="151" name="Retângulo 150"/>
            <p:cNvSpPr/>
            <p:nvPr/>
          </p:nvSpPr>
          <p:spPr>
            <a:xfrm>
              <a:off x="2051720" y="5871671"/>
              <a:ext cx="107253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200" dirty="0"/>
                <a:t>Ministério das</a:t>
              </a: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178844" y="1556792"/>
            <a:ext cx="5904800" cy="994521"/>
            <a:chOff x="178844" y="3284984"/>
            <a:chExt cx="5904800" cy="994521"/>
          </a:xfrm>
        </p:grpSpPr>
        <p:grpSp>
          <p:nvGrpSpPr>
            <p:cNvPr id="95" name="Grupo 94"/>
            <p:cNvGrpSpPr/>
            <p:nvPr/>
          </p:nvGrpSpPr>
          <p:grpSpPr>
            <a:xfrm>
              <a:off x="178844" y="3284984"/>
              <a:ext cx="5904800" cy="432000"/>
              <a:chOff x="1262489" y="3176968"/>
              <a:chExt cx="1566000" cy="693790"/>
            </a:xfrm>
          </p:grpSpPr>
          <p:sp>
            <p:nvSpPr>
              <p:cNvPr id="96" name="Retângulo 95"/>
              <p:cNvSpPr/>
              <p:nvPr/>
            </p:nvSpPr>
            <p:spPr>
              <a:xfrm>
                <a:off x="1262489" y="3176968"/>
                <a:ext cx="1565856" cy="648072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r>
                  <a:rPr lang="pt-BR" sz="21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Rede de transporte reduzirá desigualdades regionais</a:t>
                </a:r>
                <a:endParaRPr lang="pt-BR" sz="2100" dirty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endParaRPr>
              </a:p>
            </p:txBody>
          </p:sp>
          <p:sp>
            <p:nvSpPr>
              <p:cNvPr id="97" name="Retângulo 96"/>
              <p:cNvSpPr/>
              <p:nvPr/>
            </p:nvSpPr>
            <p:spPr>
              <a:xfrm flipV="1">
                <a:off x="1262489" y="3825039"/>
                <a:ext cx="1566000" cy="45719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endParaRPr lang="pt-B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</a:endParaRPr>
              </a:p>
            </p:txBody>
          </p:sp>
        </p:grpSp>
        <p:grpSp>
          <p:nvGrpSpPr>
            <p:cNvPr id="128" name="Grupo 127"/>
            <p:cNvGrpSpPr/>
            <p:nvPr/>
          </p:nvGrpSpPr>
          <p:grpSpPr>
            <a:xfrm>
              <a:off x="178844" y="3847505"/>
              <a:ext cx="5904800" cy="432000"/>
              <a:chOff x="1262489" y="3176968"/>
              <a:chExt cx="1566000" cy="693790"/>
            </a:xfrm>
          </p:grpSpPr>
          <p:sp>
            <p:nvSpPr>
              <p:cNvPr id="129" name="Retângulo 128"/>
              <p:cNvSpPr/>
              <p:nvPr/>
            </p:nvSpPr>
            <p:spPr>
              <a:xfrm>
                <a:off x="1262489" y="3176968"/>
                <a:ext cx="1565856" cy="648072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r>
                  <a:rPr lang="pt-BR" sz="2100" dirty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Rede de acesso </a:t>
                </a:r>
                <a:r>
                  <a:rPr lang="pt-BR" sz="21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cobrirá classe C e parte da classe D</a:t>
                </a:r>
                <a:endParaRPr lang="pt-BR" sz="2100" dirty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endParaRPr>
              </a:p>
            </p:txBody>
          </p:sp>
          <p:sp>
            <p:nvSpPr>
              <p:cNvPr id="130" name="Retângulo 129"/>
              <p:cNvSpPr/>
              <p:nvPr/>
            </p:nvSpPr>
            <p:spPr>
              <a:xfrm flipV="1">
                <a:off x="1262489" y="3825039"/>
                <a:ext cx="1566000" cy="45719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endParaRPr lang="pt-B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</a:endParaRPr>
              </a:p>
            </p:txBody>
          </p:sp>
        </p:grpSp>
      </p:grpSp>
      <p:graphicFrame>
        <p:nvGraphicFramePr>
          <p:cNvPr id="72" name="Gráfico 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6056062"/>
              </p:ext>
            </p:extLst>
          </p:nvPr>
        </p:nvGraphicFramePr>
        <p:xfrm>
          <a:off x="5799392" y="2008004"/>
          <a:ext cx="3224352" cy="403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3" name="CaixaDeTexto 72"/>
          <p:cNvSpPr txBox="1"/>
          <p:nvPr/>
        </p:nvSpPr>
        <p:spPr>
          <a:xfrm>
            <a:off x="6704411" y="1484784"/>
            <a:ext cx="1812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Rede de acesso: domicílios cobertos </a:t>
            </a:r>
            <a:endParaRPr lang="pt-BR" sz="1400" b="1" dirty="0"/>
          </a:p>
        </p:txBody>
      </p:sp>
      <p:sp>
        <p:nvSpPr>
          <p:cNvPr id="74" name="Chave esquerda 73"/>
          <p:cNvSpPr/>
          <p:nvPr/>
        </p:nvSpPr>
        <p:spPr>
          <a:xfrm>
            <a:off x="7095023" y="4077072"/>
            <a:ext cx="230426" cy="1728192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0" name="CaixaDeTexto 79"/>
          <p:cNvSpPr txBox="1"/>
          <p:nvPr/>
        </p:nvSpPr>
        <p:spPr>
          <a:xfrm>
            <a:off x="8268464" y="5949860"/>
            <a:ext cx="6960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 smtClean="0"/>
              <a:t>Fonte: IBGE.</a:t>
            </a:r>
            <a:endParaRPr lang="pt-BR" sz="800" dirty="0"/>
          </a:p>
        </p:txBody>
      </p:sp>
      <p:pic>
        <p:nvPicPr>
          <p:cNvPr id="8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325" y="2873474"/>
            <a:ext cx="3072859" cy="3219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" name="CaixaDeTexto 86"/>
          <p:cNvSpPr txBox="1"/>
          <p:nvPr/>
        </p:nvSpPr>
        <p:spPr>
          <a:xfrm>
            <a:off x="4211159" y="6119718"/>
            <a:ext cx="20890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Fonte: g1.globo.com (13/5/2015)</a:t>
            </a:r>
            <a:endParaRPr lang="pt-B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7452320" y="5507940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AB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8" name="CaixaDeTexto 87"/>
          <p:cNvSpPr txBox="1"/>
          <p:nvPr/>
        </p:nvSpPr>
        <p:spPr>
          <a:xfrm>
            <a:off x="7510499" y="5013176"/>
            <a:ext cx="280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101" name="CaixaDeTexto 100"/>
          <p:cNvSpPr txBox="1"/>
          <p:nvPr/>
        </p:nvSpPr>
        <p:spPr>
          <a:xfrm>
            <a:off x="7451182" y="4437112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CD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3059832" y="2564904"/>
            <a:ext cx="3273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b="1" dirty="0" smtClean="0">
                <a:latin typeface="Franklin Gothic Book" panose="020B0503020102020204" pitchFamily="34" charset="0"/>
              </a:rPr>
              <a:t>Mapa de calor da velocidade média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179512" y="3284984"/>
            <a:ext cx="25929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 smtClean="0"/>
              <a:t>80% dos acessos estão concentrados em 4% dos municípios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 smtClean="0"/>
              <a:t>Dos acessos acima de 12 Mbps, 80% estão em 1% dos municípios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59394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16</a:t>
            </a:fld>
            <a:endParaRPr lang="pt-BR" dirty="0"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80552799"/>
              </p:ext>
            </p:extLst>
          </p:nvPr>
        </p:nvGraphicFramePr>
        <p:xfrm>
          <a:off x="251520" y="908720"/>
          <a:ext cx="8568952" cy="5034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5027515" y="5661248"/>
            <a:ext cx="3792957" cy="246189"/>
          </a:xfrm>
          <a:prstGeom prst="rect">
            <a:avLst/>
          </a:prstGeom>
          <a:noFill/>
        </p:spPr>
        <p:txBody>
          <a:bodyPr wrap="none" lIns="91406" tIns="45704" rIns="91406" bIns="45704" rtlCol="0">
            <a:spAutoFit/>
          </a:bodyPr>
          <a:lstStyle/>
          <a:p>
            <a:r>
              <a:rPr lang="pt-BR" sz="1000" dirty="0"/>
              <a:t>Fonte: </a:t>
            </a:r>
            <a:r>
              <a:rPr lang="en-US" sz="1000" dirty="0" smtClean="0"/>
              <a:t>Ericsson (2013). “Socioeconomic Effects of Broadband Speed”.</a:t>
            </a:r>
            <a:endParaRPr lang="en-US" sz="10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7244453" y="6163769"/>
            <a:ext cx="1809092" cy="673436"/>
          </a:xfrm>
          <a:prstGeom prst="rect">
            <a:avLst/>
          </a:prstGeom>
        </p:spPr>
      </p:pic>
      <p:grpSp>
        <p:nvGrpSpPr>
          <p:cNvPr id="9" name="Grupo 8"/>
          <p:cNvGrpSpPr/>
          <p:nvPr/>
        </p:nvGrpSpPr>
        <p:grpSpPr>
          <a:xfrm>
            <a:off x="0" y="0"/>
            <a:ext cx="9144000" cy="681810"/>
            <a:chOff x="0" y="0"/>
            <a:chExt cx="9144000" cy="681810"/>
          </a:xfrm>
        </p:grpSpPr>
        <p:sp>
          <p:nvSpPr>
            <p:cNvPr id="10" name="Retângulo 9"/>
            <p:cNvSpPr/>
            <p:nvPr/>
          </p:nvSpPr>
          <p:spPr>
            <a:xfrm>
              <a:off x="0" y="0"/>
              <a:ext cx="9144000" cy="66596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2400" b="1" dirty="0">
                  <a:solidFill>
                    <a:schemeClr val="bg1"/>
                  </a:solidFill>
                  <a:latin typeface="Agency FB" panose="020B0503020202020204" pitchFamily="34" charset="0"/>
                </a:rPr>
                <a:t>Por que velocidade é importante?</a:t>
              </a:r>
            </a:p>
          </p:txBody>
        </p:sp>
        <p:cxnSp>
          <p:nvCxnSpPr>
            <p:cNvPr id="11" name="Conector reto 10"/>
            <p:cNvCxnSpPr/>
            <p:nvPr/>
          </p:nvCxnSpPr>
          <p:spPr>
            <a:xfrm>
              <a:off x="0" y="681810"/>
              <a:ext cx="91440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o 11"/>
          <p:cNvGrpSpPr/>
          <p:nvPr/>
        </p:nvGrpSpPr>
        <p:grpSpPr>
          <a:xfrm>
            <a:off x="0" y="6154852"/>
            <a:ext cx="2629631" cy="682353"/>
            <a:chOff x="2051720" y="5871671"/>
            <a:chExt cx="2629631" cy="682353"/>
          </a:xfrm>
        </p:grpSpPr>
        <p:sp>
          <p:nvSpPr>
            <p:cNvPr id="13" name="CaixaDeTexto 12"/>
            <p:cNvSpPr txBox="1"/>
            <p:nvPr/>
          </p:nvSpPr>
          <p:spPr>
            <a:xfrm>
              <a:off x="2051720" y="5969249"/>
              <a:ext cx="26296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b="1" dirty="0" smtClean="0"/>
                <a:t>Comunicações</a:t>
              </a:r>
              <a:endParaRPr lang="pt-BR" sz="1600" b="1" dirty="0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2051720" y="5871671"/>
              <a:ext cx="107253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200" dirty="0"/>
                <a:t>Ministério das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9638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/>
          <p:cNvSpPr/>
          <p:nvPr/>
        </p:nvSpPr>
        <p:spPr>
          <a:xfrm>
            <a:off x="-7330" y="3068960"/>
            <a:ext cx="6592152" cy="64807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2400" b="1" dirty="0">
              <a:solidFill>
                <a:srgbClr val="F7DC11"/>
              </a:solidFill>
              <a:latin typeface="Agency FB" panose="020B0503020202020204" pitchFamily="34" charset="0"/>
            </a:endParaRPr>
          </a:p>
        </p:txBody>
      </p:sp>
      <p:sp>
        <p:nvSpPr>
          <p:cNvPr id="153" name="Retângulo 152"/>
          <p:cNvSpPr/>
          <p:nvPr/>
        </p:nvSpPr>
        <p:spPr>
          <a:xfrm>
            <a:off x="58152" y="3162163"/>
            <a:ext cx="35766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latin typeface="Agency FB" panose="020B0503020202020204" pitchFamily="34" charset="0"/>
              </a:rPr>
              <a:t>Maximiliano Salvadori Martinhão</a:t>
            </a:r>
          </a:p>
        </p:txBody>
      </p:sp>
      <p:pic>
        <p:nvPicPr>
          <p:cNvPr id="154" name="Imagem 15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7244453" y="6163769"/>
            <a:ext cx="1809092" cy="673436"/>
          </a:xfrm>
          <a:prstGeom prst="rect">
            <a:avLst/>
          </a:prstGeom>
        </p:spPr>
      </p:pic>
      <p:grpSp>
        <p:nvGrpSpPr>
          <p:cNvPr id="155" name="Grupo 154"/>
          <p:cNvGrpSpPr/>
          <p:nvPr/>
        </p:nvGrpSpPr>
        <p:grpSpPr>
          <a:xfrm>
            <a:off x="2051720" y="6093296"/>
            <a:ext cx="2938497" cy="743909"/>
            <a:chOff x="2051720" y="5871671"/>
            <a:chExt cx="2938497" cy="743909"/>
          </a:xfrm>
        </p:grpSpPr>
        <p:sp>
          <p:nvSpPr>
            <p:cNvPr id="156" name="CaixaDeTexto 155"/>
            <p:cNvSpPr txBox="1"/>
            <p:nvPr/>
          </p:nvSpPr>
          <p:spPr>
            <a:xfrm>
              <a:off x="2051720" y="5969249"/>
              <a:ext cx="293849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600" b="1" dirty="0" smtClean="0"/>
                <a:t>Comunicações</a:t>
              </a:r>
              <a:endParaRPr lang="pt-BR" b="1" dirty="0"/>
            </a:p>
          </p:txBody>
        </p:sp>
        <p:sp>
          <p:nvSpPr>
            <p:cNvPr id="157" name="Retângulo 156"/>
            <p:cNvSpPr/>
            <p:nvPr/>
          </p:nvSpPr>
          <p:spPr>
            <a:xfrm>
              <a:off x="2051720" y="5871671"/>
              <a:ext cx="122431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400" dirty="0"/>
                <a:t>Ministério das</a:t>
              </a:r>
            </a:p>
          </p:txBody>
        </p:sp>
      </p:grpSp>
      <p:sp>
        <p:nvSpPr>
          <p:cNvPr id="215" name="Retângulo 214"/>
          <p:cNvSpPr/>
          <p:nvPr/>
        </p:nvSpPr>
        <p:spPr>
          <a:xfrm>
            <a:off x="899592" y="4221088"/>
            <a:ext cx="13660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 smtClean="0">
                <a:latin typeface="Agency FB" panose="020B0503020202020204" pitchFamily="34" charset="0"/>
              </a:rPr>
              <a:t>Obrigado!</a:t>
            </a:r>
            <a:endParaRPr lang="pt-BR" sz="2800" b="1" dirty="0">
              <a:latin typeface="Agency FB" panose="020B0503020202020204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-7331" y="2348880"/>
            <a:ext cx="8539771" cy="64807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Secretaria de Telecomunicações</a:t>
            </a:r>
            <a:endParaRPr lang="pt-BR" sz="24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0" y="946583"/>
            <a:ext cx="9151331" cy="64807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300" b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	  A banda larga no Brasil</a:t>
            </a:r>
            <a:endParaRPr lang="pt-BR" sz="3300" b="1" dirty="0">
              <a:solidFill>
                <a:schemeClr val="tx1"/>
              </a:solidFill>
              <a:latin typeface="Agency FB" panose="020B050302020202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0" y="260648"/>
            <a:ext cx="9151331" cy="64807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latin typeface="Agency FB" panose="020B0503020202020204" pitchFamily="34" charset="0"/>
              </a:rPr>
              <a:t>UNIVERSALIZAÇÃO DA BANDA LARGA</a:t>
            </a:r>
            <a:endParaRPr lang="pt-BR" sz="3200" b="1" dirty="0"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4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tângulo 82"/>
          <p:cNvSpPr/>
          <p:nvPr/>
        </p:nvSpPr>
        <p:spPr>
          <a:xfrm>
            <a:off x="0" y="0"/>
            <a:ext cx="9144000" cy="66596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O que já foi feito pela banda larga no Brasil</a:t>
            </a:r>
            <a:endParaRPr lang="pt-BR" sz="24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cxnSp>
        <p:nvCxnSpPr>
          <p:cNvPr id="84" name="Conector reto 83"/>
          <p:cNvCxnSpPr/>
          <p:nvPr/>
        </p:nvCxnSpPr>
        <p:spPr>
          <a:xfrm>
            <a:off x="0" y="681810"/>
            <a:ext cx="9144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tângulo 26"/>
          <p:cNvSpPr/>
          <p:nvPr/>
        </p:nvSpPr>
        <p:spPr>
          <a:xfrm>
            <a:off x="-7331" y="4869160"/>
            <a:ext cx="9151331" cy="9361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As ações desempenhadas permitiram avançar substancialmente no acesso à banda larga no Brasil.</a:t>
            </a:r>
            <a:endParaRPr lang="pt-BR" sz="24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7244453" y="6163769"/>
            <a:ext cx="1809092" cy="673436"/>
          </a:xfrm>
          <a:prstGeom prst="rect">
            <a:avLst/>
          </a:prstGeom>
        </p:spPr>
      </p:pic>
      <p:grpSp>
        <p:nvGrpSpPr>
          <p:cNvPr id="29" name="Grupo 28"/>
          <p:cNvGrpSpPr/>
          <p:nvPr/>
        </p:nvGrpSpPr>
        <p:grpSpPr>
          <a:xfrm>
            <a:off x="0" y="6154852"/>
            <a:ext cx="2629631" cy="682353"/>
            <a:chOff x="2051720" y="5871671"/>
            <a:chExt cx="2629631" cy="682353"/>
          </a:xfrm>
        </p:grpSpPr>
        <p:sp>
          <p:nvSpPr>
            <p:cNvPr id="30" name="CaixaDeTexto 29"/>
            <p:cNvSpPr txBox="1"/>
            <p:nvPr/>
          </p:nvSpPr>
          <p:spPr>
            <a:xfrm>
              <a:off x="2051720" y="5969249"/>
              <a:ext cx="26296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b="1" dirty="0" smtClean="0"/>
                <a:t>Comunicações</a:t>
              </a:r>
              <a:endParaRPr lang="pt-BR" sz="1600" b="1" dirty="0"/>
            </a:p>
          </p:txBody>
        </p:sp>
        <p:sp>
          <p:nvSpPr>
            <p:cNvPr id="31" name="Retângulo 30"/>
            <p:cNvSpPr/>
            <p:nvPr/>
          </p:nvSpPr>
          <p:spPr>
            <a:xfrm>
              <a:off x="2051720" y="5871671"/>
              <a:ext cx="107253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200" dirty="0"/>
                <a:t>Ministério das</a:t>
              </a:r>
            </a:p>
          </p:txBody>
        </p:sp>
      </p:grpSp>
      <p:sp>
        <p:nvSpPr>
          <p:cNvPr id="3" name="CaixaDeTexto 2"/>
          <p:cNvSpPr txBox="1"/>
          <p:nvPr/>
        </p:nvSpPr>
        <p:spPr>
          <a:xfrm>
            <a:off x="1355415" y="2496079"/>
            <a:ext cx="643317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b="1" dirty="0" smtClean="0">
                <a:latin typeface="Berlin Sans FB" panose="020E0602020502020306" pitchFamily="34" charset="0"/>
              </a:rPr>
              <a:t>BANDA LARGA</a:t>
            </a:r>
            <a:endParaRPr lang="pt-BR" sz="6600" b="1" dirty="0">
              <a:latin typeface="Berlin Sans FB" panose="020E0602020502020306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468372" y="2124145"/>
            <a:ext cx="21210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rgbClr val="FF0000"/>
                </a:solidFill>
                <a:latin typeface="Copperplate Gothic Bold" panose="020E0705020206020404" pitchFamily="34" charset="0"/>
              </a:rPr>
              <a:t>REPNBL</a:t>
            </a:r>
            <a:endParaRPr lang="pt-BR" sz="3200" b="1" dirty="0">
              <a:solidFill>
                <a:srgbClr val="FF00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147165" y="3496652"/>
            <a:ext cx="20810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tx2"/>
                </a:solidFill>
                <a:latin typeface="Bernard MT Condensed" panose="02050806060905020404" pitchFamily="18" charset="0"/>
              </a:rPr>
              <a:t>Smartphone</a:t>
            </a:r>
            <a:endParaRPr lang="pt-BR" sz="3200" b="1" dirty="0">
              <a:solidFill>
                <a:schemeClr val="tx2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 rot="19994400">
            <a:off x="739193" y="1073254"/>
            <a:ext cx="14606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800" dirty="0" smtClean="0">
                <a:solidFill>
                  <a:srgbClr val="00B050"/>
                </a:solidFill>
                <a:latin typeface="LilyUPC" panose="020B0604020202020204" pitchFamily="34" charset="-34"/>
                <a:cs typeface="LilyUPC" panose="020B0604020202020204" pitchFamily="34" charset="-34"/>
              </a:rPr>
              <a:t>Satélite</a:t>
            </a:r>
            <a:endParaRPr lang="pt-BR" sz="4800" dirty="0">
              <a:solidFill>
                <a:srgbClr val="00B050"/>
              </a:solidFill>
              <a:latin typeface="LilyUPC" panose="020B0604020202020204" pitchFamily="34" charset="-34"/>
              <a:cs typeface="LilyUPC" panose="020B0604020202020204" pitchFamily="34" charset="-34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475656" y="1568986"/>
            <a:ext cx="15616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 smtClean="0">
                <a:solidFill>
                  <a:schemeClr val="accent6"/>
                </a:solidFill>
                <a:latin typeface="Bodoni MT Poster Compressed" panose="02070706080601050204" pitchFamily="18" charset="0"/>
              </a:rPr>
              <a:t>Debêntures</a:t>
            </a:r>
            <a:endParaRPr lang="pt-BR" sz="4000" dirty="0">
              <a:solidFill>
                <a:schemeClr val="accent6"/>
              </a:solidFill>
              <a:latin typeface="Bodoni MT Poster Compressed" panose="02070706080601050204" pitchFamily="18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492073" y="1772816"/>
            <a:ext cx="42482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Desoneração de </a:t>
            </a:r>
            <a:r>
              <a:rPr lang="pt-BR" sz="2800" dirty="0" err="1" smtClean="0">
                <a:solidFill>
                  <a:srgbClr val="7030A0"/>
                </a:solidFill>
                <a:latin typeface="Century Gothic" panose="020B0502020202020204" pitchFamily="34" charset="0"/>
              </a:rPr>
              <a:t>VSATs</a:t>
            </a:r>
            <a:endParaRPr lang="pt-BR" sz="28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746992" y="2185700"/>
            <a:ext cx="46891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>
                <a:solidFill>
                  <a:srgbClr val="33CCFF"/>
                </a:solidFill>
                <a:latin typeface="Lucida Handwriting" panose="03010101010101010101" pitchFamily="66" charset="0"/>
              </a:rPr>
              <a:t>Banda Larga Popular</a:t>
            </a:r>
            <a:endParaRPr lang="pt-BR" sz="2800" dirty="0">
              <a:solidFill>
                <a:srgbClr val="33CCFF"/>
              </a:solidFill>
              <a:latin typeface="Lucida Handwriting" panose="03010101010101010101" pitchFamily="66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733984" y="2708920"/>
            <a:ext cx="861774" cy="150611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pt-BR" sz="4400" dirty="0" smtClean="0">
                <a:latin typeface="Ruach LET" pitchFamily="2" charset="0"/>
              </a:rPr>
              <a:t>Tablet</a:t>
            </a:r>
            <a:endParaRPr lang="pt-BR" sz="4400" dirty="0">
              <a:latin typeface="Ruach LET" pitchFamily="2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1346154" y="3510310"/>
            <a:ext cx="2832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>
                <a:solidFill>
                  <a:srgbClr val="00CC00"/>
                </a:solidFill>
                <a:latin typeface="News701 BT" panose="02040603040505090204" pitchFamily="18" charset="0"/>
              </a:rPr>
              <a:t>Rede nacional</a:t>
            </a:r>
            <a:endParaRPr lang="pt-BR" sz="2800" dirty="0">
              <a:solidFill>
                <a:srgbClr val="00CC00"/>
              </a:solidFill>
              <a:latin typeface="News701 BT" panose="02040603040505090204" pitchFamily="18" charset="0"/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2969240" y="1293396"/>
            <a:ext cx="738664" cy="911468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pPr algn="just"/>
            <a:r>
              <a:rPr lang="pt-BR" dirty="0" smtClean="0">
                <a:solidFill>
                  <a:schemeClr val="bg1">
                    <a:lumMod val="50000"/>
                  </a:schemeClr>
                </a:solidFill>
                <a:latin typeface="Geometr415 Blk BT" panose="020B0802020204020303" pitchFamily="34" charset="0"/>
              </a:rPr>
              <a:t>Decreto</a:t>
            </a:r>
          </a:p>
          <a:p>
            <a:pPr algn="just"/>
            <a:r>
              <a:rPr lang="pt-BR" dirty="0" smtClean="0">
                <a:solidFill>
                  <a:schemeClr val="bg1">
                    <a:lumMod val="50000"/>
                  </a:schemeClr>
                </a:solidFill>
                <a:latin typeface="Geometr415 Blk BT" panose="020B0802020204020303" pitchFamily="34" charset="0"/>
              </a:rPr>
              <a:t> 8.135</a:t>
            </a:r>
            <a:endParaRPr lang="pt-BR" dirty="0">
              <a:solidFill>
                <a:schemeClr val="bg1">
                  <a:lumMod val="50000"/>
                </a:schemeClr>
              </a:solidFill>
              <a:latin typeface="Geometr415 Blk BT" panose="020B0802020204020303" pitchFamily="34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3707904" y="1249596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err="1" smtClean="0">
                <a:solidFill>
                  <a:srgbClr val="FF0066"/>
                </a:solidFill>
                <a:latin typeface="DFPOP1-W9" panose="02010609010101010101" pitchFamily="1" charset="-128"/>
                <a:ea typeface="DFPOP1-W9" panose="02010609010101010101" pitchFamily="1" charset="-128"/>
              </a:rPr>
              <a:t>NetMundial</a:t>
            </a:r>
            <a:endParaRPr lang="pt-BR" sz="2800" dirty="0">
              <a:solidFill>
                <a:srgbClr val="FF0066"/>
              </a:solidFill>
              <a:latin typeface="DFPOP1-W9" panose="02010609010101010101" pitchFamily="1" charset="-128"/>
              <a:ea typeface="DFPOP1-W9" panose="02010609010101010101" pitchFamily="1" charset="-128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7596336" y="1555426"/>
            <a:ext cx="738664" cy="2953694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pt-BR" sz="3600" dirty="0" smtClean="0">
                <a:latin typeface="Stencil" panose="040409050D0802020404" pitchFamily="82" charset="0"/>
              </a:rPr>
              <a:t>Datacenter</a:t>
            </a:r>
            <a:endParaRPr lang="pt-BR" sz="3600" dirty="0">
              <a:latin typeface="Stencil" panose="040409050D0802020404" pitchFamily="82" charset="0"/>
            </a:endParaRPr>
          </a:p>
        </p:txBody>
      </p:sp>
      <p:sp>
        <p:nvSpPr>
          <p:cNvPr id="35" name="CaixaDeTexto 34"/>
          <p:cNvSpPr txBox="1"/>
          <p:nvPr/>
        </p:nvSpPr>
        <p:spPr>
          <a:xfrm rot="20296275">
            <a:off x="5584570" y="1023879"/>
            <a:ext cx="15359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 smtClean="0">
                <a:solidFill>
                  <a:schemeClr val="accent1">
                    <a:lumMod val="75000"/>
                  </a:schemeClr>
                </a:solidFill>
                <a:latin typeface="Bodoni MT Poster Compressed" panose="02070706080601050204" pitchFamily="18" charset="0"/>
              </a:rPr>
              <a:t>Marco Civil</a:t>
            </a:r>
            <a:endParaRPr lang="pt-BR" sz="4000" dirty="0">
              <a:solidFill>
                <a:schemeClr val="accent1">
                  <a:lumMod val="75000"/>
                </a:schemeClr>
              </a:solidFill>
              <a:latin typeface="Bodoni MT Poster Compressed" panose="02070706080601050204" pitchFamily="18" charset="0"/>
            </a:endParaRPr>
          </a:p>
        </p:txBody>
      </p:sp>
      <p:sp>
        <p:nvSpPr>
          <p:cNvPr id="36" name="CaixaDeTexto 35"/>
          <p:cNvSpPr txBox="1"/>
          <p:nvPr/>
        </p:nvSpPr>
        <p:spPr>
          <a:xfrm rot="20296275">
            <a:off x="6541193" y="1024569"/>
            <a:ext cx="19287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 smtClean="0">
                <a:solidFill>
                  <a:schemeClr val="accent2"/>
                </a:solidFill>
                <a:latin typeface="Bodoni MT Poster Compressed" panose="02070706080601050204" pitchFamily="18" charset="0"/>
              </a:rPr>
              <a:t>Regulamentos</a:t>
            </a:r>
            <a:endParaRPr lang="pt-BR" sz="4000" dirty="0">
              <a:solidFill>
                <a:schemeClr val="accent2"/>
              </a:solidFill>
              <a:latin typeface="Bodoni MT Poster Compressed" panose="02070706080601050204" pitchFamily="18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1499132" y="3924345"/>
            <a:ext cx="46570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Leilão de espectro</a:t>
            </a:r>
            <a:endParaRPr lang="pt-BR" sz="3200" dirty="0">
              <a:solidFill>
                <a:srgbClr val="C00000"/>
              </a:solidFill>
              <a:latin typeface="OCR A Extended" panose="02010509020102010303" pitchFamily="50" charset="0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6237890" y="3534107"/>
            <a:ext cx="15744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800" b="1" dirty="0" smtClean="0">
                <a:solidFill>
                  <a:schemeClr val="bg2">
                    <a:lumMod val="50000"/>
                  </a:schemeClr>
                </a:solidFill>
              </a:rPr>
              <a:t>M2M</a:t>
            </a:r>
            <a:endParaRPr lang="pt-BR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78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tângulo 82"/>
          <p:cNvSpPr/>
          <p:nvPr/>
        </p:nvSpPr>
        <p:spPr>
          <a:xfrm>
            <a:off x="0" y="0"/>
            <a:ext cx="9144000" cy="66596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Resultados do Programa Nacional de Banda Larga - PNBL</a:t>
            </a:r>
            <a:endParaRPr lang="pt-BR" sz="24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cxnSp>
        <p:nvCxnSpPr>
          <p:cNvPr id="84" name="Conector reto 83"/>
          <p:cNvCxnSpPr/>
          <p:nvPr/>
        </p:nvCxnSpPr>
        <p:spPr>
          <a:xfrm>
            <a:off x="0" y="681810"/>
            <a:ext cx="9144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m 1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7244453" y="6163769"/>
            <a:ext cx="1809092" cy="673436"/>
          </a:xfrm>
          <a:prstGeom prst="rect">
            <a:avLst/>
          </a:prstGeom>
        </p:spPr>
      </p:pic>
      <p:grpSp>
        <p:nvGrpSpPr>
          <p:cNvPr id="9" name="Grupo 8"/>
          <p:cNvGrpSpPr/>
          <p:nvPr/>
        </p:nvGrpSpPr>
        <p:grpSpPr>
          <a:xfrm>
            <a:off x="0" y="6154852"/>
            <a:ext cx="2629631" cy="682353"/>
            <a:chOff x="2051720" y="5871671"/>
            <a:chExt cx="2629631" cy="682353"/>
          </a:xfrm>
        </p:grpSpPr>
        <p:sp>
          <p:nvSpPr>
            <p:cNvPr id="10" name="CaixaDeTexto 9"/>
            <p:cNvSpPr txBox="1"/>
            <p:nvPr/>
          </p:nvSpPr>
          <p:spPr>
            <a:xfrm>
              <a:off x="2051720" y="5969249"/>
              <a:ext cx="26296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b="1" dirty="0" smtClean="0"/>
                <a:t>Comunicações</a:t>
              </a:r>
              <a:endParaRPr lang="pt-BR" sz="1600" b="1" dirty="0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2051720" y="5871671"/>
              <a:ext cx="107253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200" dirty="0"/>
                <a:t>Ministério das</a:t>
              </a:r>
            </a:p>
          </p:txBody>
        </p:sp>
      </p:grpSp>
      <p:grpSp>
        <p:nvGrpSpPr>
          <p:cNvPr id="30" name="Grupo 29"/>
          <p:cNvGrpSpPr/>
          <p:nvPr/>
        </p:nvGrpSpPr>
        <p:grpSpPr>
          <a:xfrm>
            <a:off x="53499" y="764704"/>
            <a:ext cx="4302477" cy="1446550"/>
            <a:chOff x="53499" y="764704"/>
            <a:chExt cx="4302477" cy="1446550"/>
          </a:xfrm>
        </p:grpSpPr>
        <p:sp>
          <p:nvSpPr>
            <p:cNvPr id="3" name="Retângulo 2"/>
            <p:cNvSpPr/>
            <p:nvPr/>
          </p:nvSpPr>
          <p:spPr>
            <a:xfrm>
              <a:off x="53499" y="764704"/>
              <a:ext cx="2038078" cy="1446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BR" sz="4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  <a:ea typeface="DFPOP1-W9" panose="02010609010101010101" pitchFamily="1" charset="-128"/>
                </a:rPr>
                <a:t>+56,8%</a:t>
              </a:r>
            </a:p>
            <a:p>
              <a:pPr algn="ctr"/>
              <a:r>
                <a:rPr lang="pt-BR" sz="2400" dirty="0" smtClean="0">
                  <a:solidFill>
                    <a:srgbClr val="FF0000"/>
                  </a:solidFill>
                  <a:latin typeface="Agency FB" panose="020B0503020202020204" pitchFamily="34" charset="0"/>
                  <a:ea typeface="DFPOP1-W9" panose="02010609010101010101" pitchFamily="1" charset="-128"/>
                </a:rPr>
                <a:t>De domicílios com acesso à internet</a:t>
              </a:r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2843808" y="826260"/>
              <a:ext cx="1512168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BR" sz="4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  <a:ea typeface="DFPOP1-W9" panose="02010609010101010101" pitchFamily="1" charset="-128"/>
                </a:rPr>
                <a:t>31,2 </a:t>
              </a:r>
              <a:r>
                <a:rPr lang="pt-BR" sz="4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  <a:ea typeface="DFPOP1-W9" panose="02010609010101010101" pitchFamily="1" charset="-128"/>
                </a:rPr>
                <a:t>milhões</a:t>
              </a:r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2195736" y="814382"/>
              <a:ext cx="687662" cy="1335320"/>
              <a:chOff x="2051721" y="814382"/>
              <a:chExt cx="687662" cy="1335320"/>
            </a:xfrm>
          </p:grpSpPr>
          <p:sp>
            <p:nvSpPr>
              <p:cNvPr id="14" name="Triângulo isósceles 13"/>
              <p:cNvSpPr/>
              <p:nvPr/>
            </p:nvSpPr>
            <p:spPr>
              <a:xfrm rot="5400000">
                <a:off x="1860341" y="1258778"/>
                <a:ext cx="1323437" cy="434646"/>
              </a:xfrm>
              <a:prstGeom prst="triangl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3" name="Triângulo isósceles 12"/>
              <p:cNvSpPr/>
              <p:nvPr/>
            </p:nvSpPr>
            <p:spPr>
              <a:xfrm rot="5400000">
                <a:off x="1733833" y="1270661"/>
                <a:ext cx="1323437" cy="434646"/>
              </a:xfrm>
              <a:prstGeom prst="triangl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5" name="Triângulo isósceles 4"/>
              <p:cNvSpPr/>
              <p:nvPr/>
            </p:nvSpPr>
            <p:spPr>
              <a:xfrm rot="5400000">
                <a:off x="1607325" y="1270660"/>
                <a:ext cx="1323437" cy="434646"/>
              </a:xfrm>
              <a:prstGeom prst="triangl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grpSp>
        <p:nvGrpSpPr>
          <p:cNvPr id="29" name="Grupo 28"/>
          <p:cNvGrpSpPr/>
          <p:nvPr/>
        </p:nvGrpSpPr>
        <p:grpSpPr>
          <a:xfrm>
            <a:off x="47008" y="2705725"/>
            <a:ext cx="4302477" cy="1446550"/>
            <a:chOff x="47008" y="2348880"/>
            <a:chExt cx="4302477" cy="1446550"/>
          </a:xfrm>
        </p:grpSpPr>
        <p:sp>
          <p:nvSpPr>
            <p:cNvPr id="17" name="Retângulo 16"/>
            <p:cNvSpPr/>
            <p:nvPr/>
          </p:nvSpPr>
          <p:spPr>
            <a:xfrm>
              <a:off x="47008" y="2348880"/>
              <a:ext cx="2038078" cy="1446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BR" sz="4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  <a:ea typeface="DFPOP1-W9" panose="02010609010101010101" pitchFamily="1" charset="-128"/>
                </a:rPr>
                <a:t>+60%</a:t>
              </a:r>
            </a:p>
            <a:p>
              <a:pPr algn="ctr"/>
              <a:r>
                <a:rPr lang="pt-BR" sz="2400" dirty="0" smtClean="0">
                  <a:solidFill>
                    <a:srgbClr val="FF0000"/>
                  </a:solidFill>
                  <a:latin typeface="Agency FB" panose="020B0503020202020204" pitchFamily="34" charset="0"/>
                  <a:ea typeface="DFPOP1-W9" panose="02010609010101010101" pitchFamily="1" charset="-128"/>
                </a:rPr>
                <a:t>De acessos de banda larga fixa</a:t>
              </a:r>
            </a:p>
          </p:txBody>
        </p:sp>
        <p:sp>
          <p:nvSpPr>
            <p:cNvPr id="18" name="Retângulo 17"/>
            <p:cNvSpPr/>
            <p:nvPr/>
          </p:nvSpPr>
          <p:spPr>
            <a:xfrm>
              <a:off x="2837317" y="2410436"/>
              <a:ext cx="1512168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BR" sz="4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  <a:ea typeface="DFPOP1-W9" panose="02010609010101010101" pitchFamily="1" charset="-128"/>
                </a:rPr>
                <a:t>24</a:t>
              </a:r>
            </a:p>
            <a:p>
              <a:pPr algn="ctr"/>
              <a:r>
                <a:rPr lang="pt-BR" sz="4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  <a:ea typeface="DFPOP1-W9" panose="02010609010101010101" pitchFamily="1" charset="-128"/>
                </a:rPr>
                <a:t>milhões</a:t>
              </a:r>
            </a:p>
          </p:txBody>
        </p:sp>
        <p:grpSp>
          <p:nvGrpSpPr>
            <p:cNvPr id="8" name="Grupo 7"/>
            <p:cNvGrpSpPr/>
            <p:nvPr/>
          </p:nvGrpSpPr>
          <p:grpSpPr>
            <a:xfrm>
              <a:off x="2189245" y="2398558"/>
              <a:ext cx="687662" cy="1335320"/>
              <a:chOff x="2189245" y="2398558"/>
              <a:chExt cx="687662" cy="1335320"/>
            </a:xfrm>
          </p:grpSpPr>
          <p:sp>
            <p:nvSpPr>
              <p:cNvPr id="20" name="Triângulo isósceles 19"/>
              <p:cNvSpPr/>
              <p:nvPr/>
            </p:nvSpPr>
            <p:spPr>
              <a:xfrm rot="5400000">
                <a:off x="1997865" y="2842954"/>
                <a:ext cx="1323437" cy="434646"/>
              </a:xfrm>
              <a:prstGeom prst="triangl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1" name="Triângulo isósceles 20"/>
              <p:cNvSpPr/>
              <p:nvPr/>
            </p:nvSpPr>
            <p:spPr>
              <a:xfrm rot="5400000">
                <a:off x="1871357" y="2854837"/>
                <a:ext cx="1323437" cy="434646"/>
              </a:xfrm>
              <a:prstGeom prst="triangl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" name="Triângulo isósceles 21"/>
              <p:cNvSpPr/>
              <p:nvPr/>
            </p:nvSpPr>
            <p:spPr>
              <a:xfrm rot="5400000">
                <a:off x="1744849" y="2854836"/>
                <a:ext cx="1323437" cy="434646"/>
              </a:xfrm>
              <a:prstGeom prst="triangl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grpSp>
        <p:nvGrpSpPr>
          <p:cNvPr id="7" name="Grupo 6"/>
          <p:cNvGrpSpPr/>
          <p:nvPr/>
        </p:nvGrpSpPr>
        <p:grpSpPr>
          <a:xfrm>
            <a:off x="53499" y="4646746"/>
            <a:ext cx="4302477" cy="1446550"/>
            <a:chOff x="53499" y="3933056"/>
            <a:chExt cx="4302477" cy="1446550"/>
          </a:xfrm>
        </p:grpSpPr>
        <p:sp>
          <p:nvSpPr>
            <p:cNvPr id="23" name="Retângulo 22"/>
            <p:cNvSpPr/>
            <p:nvPr/>
          </p:nvSpPr>
          <p:spPr>
            <a:xfrm>
              <a:off x="53499" y="3933056"/>
              <a:ext cx="2038078" cy="1446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BR" sz="4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  <a:ea typeface="DFPOP1-W9" panose="02010609010101010101" pitchFamily="1" charset="-128"/>
                </a:rPr>
                <a:t>+735%</a:t>
              </a:r>
            </a:p>
            <a:p>
              <a:pPr algn="ctr"/>
              <a:r>
                <a:rPr lang="pt-BR" sz="2400" dirty="0" smtClean="0">
                  <a:solidFill>
                    <a:srgbClr val="FF0000"/>
                  </a:solidFill>
                  <a:latin typeface="Agency FB" panose="020B0503020202020204" pitchFamily="34" charset="0"/>
                  <a:ea typeface="DFPOP1-W9" panose="02010609010101010101" pitchFamily="1" charset="-128"/>
                </a:rPr>
                <a:t>De acessos de banda larga móvel</a:t>
              </a:r>
            </a:p>
          </p:txBody>
        </p:sp>
        <p:sp>
          <p:nvSpPr>
            <p:cNvPr id="24" name="Retângulo 23"/>
            <p:cNvSpPr/>
            <p:nvPr/>
          </p:nvSpPr>
          <p:spPr>
            <a:xfrm>
              <a:off x="2843808" y="3994612"/>
              <a:ext cx="1512168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BR" sz="4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  <a:ea typeface="DFPOP1-W9" panose="02010609010101010101" pitchFamily="1" charset="-128"/>
                </a:rPr>
                <a:t>158</a:t>
              </a:r>
            </a:p>
            <a:p>
              <a:pPr algn="ctr"/>
              <a:r>
                <a:rPr lang="pt-BR" sz="4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  <a:ea typeface="DFPOP1-W9" panose="02010609010101010101" pitchFamily="1" charset="-128"/>
                </a:rPr>
                <a:t>milhões</a:t>
              </a:r>
            </a:p>
          </p:txBody>
        </p:sp>
        <p:grpSp>
          <p:nvGrpSpPr>
            <p:cNvPr id="25" name="Grupo 24"/>
            <p:cNvGrpSpPr/>
            <p:nvPr/>
          </p:nvGrpSpPr>
          <p:grpSpPr>
            <a:xfrm>
              <a:off x="2195736" y="3982734"/>
              <a:ext cx="687662" cy="1335320"/>
              <a:chOff x="2051721" y="814382"/>
              <a:chExt cx="687662" cy="1335320"/>
            </a:xfrm>
          </p:grpSpPr>
          <p:sp>
            <p:nvSpPr>
              <p:cNvPr id="26" name="Triângulo isósceles 25"/>
              <p:cNvSpPr/>
              <p:nvPr/>
            </p:nvSpPr>
            <p:spPr>
              <a:xfrm rot="5400000">
                <a:off x="1860341" y="1258778"/>
                <a:ext cx="1323437" cy="434646"/>
              </a:xfrm>
              <a:prstGeom prst="triangl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Triângulo isósceles 26"/>
              <p:cNvSpPr/>
              <p:nvPr/>
            </p:nvSpPr>
            <p:spPr>
              <a:xfrm rot="5400000">
                <a:off x="1733833" y="1270661"/>
                <a:ext cx="1323437" cy="434646"/>
              </a:xfrm>
              <a:prstGeom prst="triangl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8" name="Triângulo isósceles 27"/>
              <p:cNvSpPr/>
              <p:nvPr/>
            </p:nvSpPr>
            <p:spPr>
              <a:xfrm rot="5400000">
                <a:off x="1607325" y="1270660"/>
                <a:ext cx="1323437" cy="434646"/>
              </a:xfrm>
              <a:prstGeom prst="triangl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graphicFrame>
        <p:nvGraphicFramePr>
          <p:cNvPr id="33" name="Gráfico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9830831"/>
              </p:ext>
            </p:extLst>
          </p:nvPr>
        </p:nvGraphicFramePr>
        <p:xfrm>
          <a:off x="4355976" y="639057"/>
          <a:ext cx="4643636" cy="2767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4" name="Gráfico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6094692"/>
              </p:ext>
            </p:extLst>
          </p:nvPr>
        </p:nvGraphicFramePr>
        <p:xfrm>
          <a:off x="4355976" y="3428409"/>
          <a:ext cx="4277494" cy="2767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2445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tângulo 82"/>
          <p:cNvSpPr/>
          <p:nvPr/>
        </p:nvSpPr>
        <p:spPr>
          <a:xfrm>
            <a:off x="0" y="0"/>
            <a:ext cx="9144000" cy="66596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Reconhecimento internacional</a:t>
            </a:r>
            <a:endParaRPr lang="pt-BR" sz="24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cxnSp>
        <p:nvCxnSpPr>
          <p:cNvPr id="84" name="Conector reto 83"/>
          <p:cNvCxnSpPr/>
          <p:nvPr/>
        </p:nvCxnSpPr>
        <p:spPr>
          <a:xfrm>
            <a:off x="0" y="681810"/>
            <a:ext cx="9144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tângulo 26"/>
          <p:cNvSpPr/>
          <p:nvPr/>
        </p:nvSpPr>
        <p:spPr>
          <a:xfrm>
            <a:off x="-7331" y="1268760"/>
            <a:ext cx="9151331" cy="9361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rgbClr val="33CCFF"/>
                </a:solidFill>
                <a:latin typeface="Agency FB" panose="020B0503020202020204" pitchFamily="34" charset="0"/>
              </a:rPr>
              <a:t>UIT:</a:t>
            </a:r>
            <a:r>
              <a:rPr lang="pt-BR" sz="2400" b="1" dirty="0" smtClean="0">
                <a:solidFill>
                  <a:srgbClr val="FF5050"/>
                </a:solidFill>
                <a:latin typeface="Agency FB" panose="020B0503020202020204" pitchFamily="34" charset="0"/>
              </a:rPr>
              <a:t> </a:t>
            </a:r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a banda larga móvel no </a:t>
            </a:r>
            <a:r>
              <a:rPr lang="pt-BR" sz="3200" b="1" dirty="0" smtClean="0">
                <a:solidFill>
                  <a:srgbClr val="FFFF00"/>
                </a:solidFill>
                <a:latin typeface="Agency FB" panose="020B0503020202020204" pitchFamily="34" charset="0"/>
              </a:rPr>
              <a:t>Brasil</a:t>
            </a:r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 vem se expandindo em um ritmo </a:t>
            </a:r>
            <a:r>
              <a:rPr lang="pt-BR" sz="3200" b="1" dirty="0" smtClean="0">
                <a:solidFill>
                  <a:srgbClr val="FFFF00"/>
                </a:solidFill>
                <a:latin typeface="Agency FB" panose="020B0503020202020204" pitchFamily="34" charset="0"/>
              </a:rPr>
              <a:t>3x mais rápido </a:t>
            </a:r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que no mundo.</a:t>
            </a:r>
            <a:endParaRPr lang="pt-BR" sz="24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7244453" y="6163769"/>
            <a:ext cx="1809092" cy="673436"/>
          </a:xfrm>
          <a:prstGeom prst="rect">
            <a:avLst/>
          </a:prstGeom>
        </p:spPr>
      </p:pic>
      <p:grpSp>
        <p:nvGrpSpPr>
          <p:cNvPr id="29" name="Grupo 28"/>
          <p:cNvGrpSpPr/>
          <p:nvPr/>
        </p:nvGrpSpPr>
        <p:grpSpPr>
          <a:xfrm>
            <a:off x="0" y="6154852"/>
            <a:ext cx="2629631" cy="682353"/>
            <a:chOff x="2051720" y="5871671"/>
            <a:chExt cx="2629631" cy="682353"/>
          </a:xfrm>
        </p:grpSpPr>
        <p:sp>
          <p:nvSpPr>
            <p:cNvPr id="30" name="CaixaDeTexto 29"/>
            <p:cNvSpPr txBox="1"/>
            <p:nvPr/>
          </p:nvSpPr>
          <p:spPr>
            <a:xfrm>
              <a:off x="2051720" y="5969249"/>
              <a:ext cx="26296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b="1" dirty="0" smtClean="0"/>
                <a:t>Comunicações</a:t>
              </a:r>
              <a:endParaRPr lang="pt-BR" sz="1600" b="1" dirty="0"/>
            </a:p>
          </p:txBody>
        </p:sp>
        <p:sp>
          <p:nvSpPr>
            <p:cNvPr id="31" name="Retângulo 30"/>
            <p:cNvSpPr/>
            <p:nvPr/>
          </p:nvSpPr>
          <p:spPr>
            <a:xfrm>
              <a:off x="2051720" y="5871671"/>
              <a:ext cx="107253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200" dirty="0"/>
                <a:t>Ministério das</a:t>
              </a:r>
            </a:p>
          </p:txBody>
        </p:sp>
      </p:grpSp>
      <p:sp>
        <p:nvSpPr>
          <p:cNvPr id="37" name="Retângulo 36"/>
          <p:cNvSpPr/>
          <p:nvPr/>
        </p:nvSpPr>
        <p:spPr>
          <a:xfrm>
            <a:off x="0" y="2600908"/>
            <a:ext cx="9151331" cy="9361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rgbClr val="33CCFF"/>
                </a:solidFill>
                <a:latin typeface="Agency FB" panose="020B0503020202020204" pitchFamily="34" charset="0"/>
              </a:rPr>
              <a:t>GSMA:</a:t>
            </a:r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 </a:t>
            </a:r>
            <a:r>
              <a:rPr lang="pt-BR" sz="3200" b="1" dirty="0" smtClean="0">
                <a:solidFill>
                  <a:srgbClr val="FFFF00"/>
                </a:solidFill>
                <a:latin typeface="Agency FB" panose="020B0503020202020204" pitchFamily="34" charset="0"/>
              </a:rPr>
              <a:t>reconheceu</a:t>
            </a:r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 o governo do </a:t>
            </a:r>
            <a:r>
              <a:rPr lang="pt-BR" sz="3200" b="1" dirty="0" smtClean="0">
                <a:solidFill>
                  <a:srgbClr val="FFFF00"/>
                </a:solidFill>
                <a:latin typeface="Agency FB" panose="020B0503020202020204" pitchFamily="34" charset="0"/>
              </a:rPr>
              <a:t>Brasil</a:t>
            </a:r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 no prestigioso prêmio </a:t>
            </a:r>
            <a:r>
              <a:rPr lang="pt-BR" sz="2400" b="1" dirty="0" err="1" smtClean="0">
                <a:solidFill>
                  <a:schemeClr val="bg1"/>
                </a:solidFill>
                <a:latin typeface="Agency FB" panose="020B0503020202020204" pitchFamily="34" charset="0"/>
              </a:rPr>
              <a:t>Government</a:t>
            </a:r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 Mobile </a:t>
            </a:r>
            <a:r>
              <a:rPr lang="pt-BR" sz="2400" b="1" dirty="0" err="1" smtClean="0">
                <a:solidFill>
                  <a:schemeClr val="bg1"/>
                </a:solidFill>
                <a:latin typeface="Agency FB" panose="020B0503020202020204" pitchFamily="34" charset="0"/>
              </a:rPr>
              <a:t>Excellence</a:t>
            </a:r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 do </a:t>
            </a:r>
            <a:r>
              <a:rPr lang="pt-BR" sz="3200" b="1" dirty="0" smtClean="0">
                <a:solidFill>
                  <a:srgbClr val="FFFF00"/>
                </a:solidFill>
                <a:latin typeface="Agency FB" panose="020B0503020202020204" pitchFamily="34" charset="0"/>
              </a:rPr>
              <a:t>setor de tecnologia móvel</a:t>
            </a:r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.</a:t>
            </a:r>
            <a:endParaRPr lang="pt-BR" sz="24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39" name="Retângulo 38"/>
          <p:cNvSpPr/>
          <p:nvPr/>
        </p:nvSpPr>
        <p:spPr>
          <a:xfrm>
            <a:off x="-15848" y="3933056"/>
            <a:ext cx="9151331" cy="9361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rgbClr val="33CCFF"/>
                </a:solidFill>
                <a:latin typeface="Agency FB" panose="020B0503020202020204" pitchFamily="34" charset="0"/>
              </a:rPr>
              <a:t>World </a:t>
            </a:r>
            <a:r>
              <a:rPr lang="pt-BR" sz="3200" b="1" dirty="0" err="1" smtClean="0">
                <a:solidFill>
                  <a:srgbClr val="33CCFF"/>
                </a:solidFill>
                <a:latin typeface="Agency FB" panose="020B0503020202020204" pitchFamily="34" charset="0"/>
              </a:rPr>
              <a:t>Economic</a:t>
            </a:r>
            <a:r>
              <a:rPr lang="pt-BR" sz="3200" b="1" dirty="0" smtClean="0">
                <a:solidFill>
                  <a:srgbClr val="33CCFF"/>
                </a:solidFill>
                <a:latin typeface="Agency FB" panose="020B0503020202020204" pitchFamily="34" charset="0"/>
              </a:rPr>
              <a:t> </a:t>
            </a:r>
            <a:r>
              <a:rPr lang="pt-BR" sz="3200" b="1" dirty="0" err="1" smtClean="0">
                <a:solidFill>
                  <a:srgbClr val="33CCFF"/>
                </a:solidFill>
                <a:latin typeface="Agency FB" panose="020B0503020202020204" pitchFamily="34" charset="0"/>
              </a:rPr>
              <a:t>Forum</a:t>
            </a:r>
            <a:r>
              <a:rPr lang="pt-BR" sz="3200" b="1" dirty="0" smtClean="0">
                <a:solidFill>
                  <a:srgbClr val="33CCFF"/>
                </a:solidFill>
                <a:latin typeface="Agency FB" panose="020B0503020202020204" pitchFamily="34" charset="0"/>
              </a:rPr>
              <a:t>:</a:t>
            </a:r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 as infraestruturas de telefonia móvel e fixa são as melhores comparadas às outras do país.</a:t>
            </a:r>
            <a:endParaRPr lang="pt-BR" sz="24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60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tângulo 82"/>
          <p:cNvSpPr/>
          <p:nvPr/>
        </p:nvSpPr>
        <p:spPr>
          <a:xfrm>
            <a:off x="0" y="0"/>
            <a:ext cx="9144000" cy="66596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O que já foi feito pela banda larga no Brasil</a:t>
            </a:r>
            <a:endParaRPr lang="pt-BR" sz="24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-7331" y="1196752"/>
            <a:ext cx="9151331" cy="936104"/>
          </a:xfrm>
          <a:prstGeom prst="rect">
            <a:avLst/>
          </a:prstGeom>
          <a:solidFill>
            <a:srgbClr val="33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rgbClr val="F7DC11"/>
                </a:solidFill>
                <a:latin typeface="Agency FB" panose="020B0503020202020204" pitchFamily="34" charset="0"/>
              </a:rPr>
              <a:t>O PNBL FOI CRIADO PARA ENDEREÇAR:</a:t>
            </a:r>
            <a:endParaRPr lang="pt-BR" sz="4000" b="1" dirty="0">
              <a:solidFill>
                <a:srgbClr val="F7DC11"/>
              </a:solidFill>
              <a:latin typeface="Agency FB" panose="020B0503020202020204" pitchFamily="34" charset="0"/>
            </a:endParaRPr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7244453" y="6163769"/>
            <a:ext cx="1809092" cy="673436"/>
          </a:xfrm>
          <a:prstGeom prst="rect">
            <a:avLst/>
          </a:prstGeom>
        </p:spPr>
      </p:pic>
      <p:grpSp>
        <p:nvGrpSpPr>
          <p:cNvPr id="29" name="Grupo 28"/>
          <p:cNvGrpSpPr/>
          <p:nvPr/>
        </p:nvGrpSpPr>
        <p:grpSpPr>
          <a:xfrm>
            <a:off x="0" y="6154852"/>
            <a:ext cx="2629631" cy="682353"/>
            <a:chOff x="2051720" y="5871671"/>
            <a:chExt cx="2629631" cy="682353"/>
          </a:xfrm>
        </p:grpSpPr>
        <p:sp>
          <p:nvSpPr>
            <p:cNvPr id="30" name="CaixaDeTexto 29"/>
            <p:cNvSpPr txBox="1"/>
            <p:nvPr/>
          </p:nvSpPr>
          <p:spPr>
            <a:xfrm>
              <a:off x="2051720" y="5969249"/>
              <a:ext cx="26296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b="1" dirty="0" smtClean="0"/>
                <a:t>Comunicações</a:t>
              </a:r>
              <a:endParaRPr lang="pt-BR" sz="1600" b="1" dirty="0"/>
            </a:p>
          </p:txBody>
        </p:sp>
        <p:sp>
          <p:nvSpPr>
            <p:cNvPr id="31" name="Retângulo 30"/>
            <p:cNvSpPr/>
            <p:nvPr/>
          </p:nvSpPr>
          <p:spPr>
            <a:xfrm>
              <a:off x="2051720" y="5871671"/>
              <a:ext cx="107253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200" dirty="0"/>
                <a:t>Ministério das</a:t>
              </a:r>
            </a:p>
          </p:txBody>
        </p:sp>
      </p:grpSp>
      <p:sp>
        <p:nvSpPr>
          <p:cNvPr id="37" name="Retângulo 36"/>
          <p:cNvSpPr/>
          <p:nvPr/>
        </p:nvSpPr>
        <p:spPr>
          <a:xfrm>
            <a:off x="-18196" y="2348880"/>
            <a:ext cx="4575600" cy="93610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rgbClr val="F7DC11"/>
                </a:solidFill>
                <a:latin typeface="Agency FB" panose="020B0503020202020204" pitchFamily="34" charset="0"/>
              </a:rPr>
              <a:t>Concentração</a:t>
            </a:r>
            <a:endParaRPr lang="pt-BR" sz="4000" b="1" dirty="0">
              <a:solidFill>
                <a:srgbClr val="F7DC11"/>
              </a:solidFill>
              <a:latin typeface="Agency FB" panose="020B0503020202020204" pitchFamily="34" charset="0"/>
            </a:endParaRPr>
          </a:p>
        </p:txBody>
      </p:sp>
      <p:sp>
        <p:nvSpPr>
          <p:cNvPr id="38" name="Retângulo 37"/>
          <p:cNvSpPr/>
          <p:nvPr/>
        </p:nvSpPr>
        <p:spPr>
          <a:xfrm>
            <a:off x="-18196" y="3501008"/>
            <a:ext cx="4575600" cy="93610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Velocidade</a:t>
            </a:r>
            <a:endParaRPr lang="pt-BR" sz="4000" b="1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39" name="Retângulo 38"/>
          <p:cNvSpPr/>
          <p:nvPr/>
        </p:nvSpPr>
        <p:spPr>
          <a:xfrm>
            <a:off x="-18196" y="4653136"/>
            <a:ext cx="4575600" cy="9361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rgbClr val="FFFF00"/>
                </a:solidFill>
                <a:latin typeface="Agency FB" panose="020B0503020202020204" pitchFamily="34" charset="0"/>
              </a:rPr>
              <a:t>Preço</a:t>
            </a:r>
            <a:endParaRPr lang="pt-BR" sz="4000" b="1" dirty="0">
              <a:solidFill>
                <a:srgbClr val="FFFF00"/>
              </a:solidFill>
              <a:latin typeface="Agency FB" panose="020B0503020202020204" pitchFamily="34" charset="0"/>
            </a:endParaRPr>
          </a:p>
        </p:txBody>
      </p:sp>
      <p:pic>
        <p:nvPicPr>
          <p:cNvPr id="1028" name="Picture 4" descr="Feliz, Sorrindo, Smiley, Computador, Pixelada, Pixel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576" y="2240932"/>
            <a:ext cx="1230853" cy="11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urpreendido, Confundido, Smiley, Computador, Pixel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576" y="4545188"/>
            <a:ext cx="1230851" cy="11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nfeliz, Triste, Smiley, Computador, Pixelada, Pixel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576" y="3392932"/>
            <a:ext cx="1230851" cy="11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Retângulo 39"/>
          <p:cNvSpPr/>
          <p:nvPr/>
        </p:nvSpPr>
        <p:spPr>
          <a:xfrm>
            <a:off x="6368600" y="3492748"/>
            <a:ext cx="2775400" cy="93610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Alcançar maior velocidade</a:t>
            </a:r>
            <a:endParaRPr lang="pt-BR" sz="2400" b="1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41" name="Retângulo 40"/>
          <p:cNvSpPr/>
          <p:nvPr/>
        </p:nvSpPr>
        <p:spPr>
          <a:xfrm>
            <a:off x="6368600" y="4653136"/>
            <a:ext cx="2775400" cy="93610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+ pessoas terem acesso</a:t>
            </a:r>
            <a:endParaRPr lang="pt-BR" sz="2400" b="1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29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6</a:t>
            </a:fld>
            <a:endParaRPr lang="pt-BR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2901115" y="6021288"/>
            <a:ext cx="2751005" cy="246189"/>
          </a:xfrm>
          <a:prstGeom prst="rect">
            <a:avLst/>
          </a:prstGeom>
          <a:noFill/>
        </p:spPr>
        <p:txBody>
          <a:bodyPr wrap="none" lIns="91406" tIns="45704" rIns="91406" bIns="45704" rtlCol="0">
            <a:spAutoFit/>
          </a:bodyPr>
          <a:lstStyle/>
          <a:p>
            <a:r>
              <a:rPr lang="pt-BR" sz="1000" dirty="0"/>
              <a:t>Fonte: </a:t>
            </a:r>
            <a:r>
              <a:rPr lang="en-US" sz="1000" dirty="0" err="1" smtClean="0"/>
              <a:t>União</a:t>
            </a:r>
            <a:r>
              <a:rPr lang="en-US" sz="1000" dirty="0" smtClean="0"/>
              <a:t> </a:t>
            </a:r>
            <a:r>
              <a:rPr lang="en-US" sz="1000" dirty="0" err="1" smtClean="0"/>
              <a:t>Internacional</a:t>
            </a:r>
            <a:r>
              <a:rPr lang="en-US" sz="1000" dirty="0" smtClean="0"/>
              <a:t> de Telecomunicações.</a:t>
            </a:r>
            <a:endParaRPr lang="en-US" sz="1000" dirty="0"/>
          </a:p>
        </p:txBody>
      </p:sp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9080318"/>
              </p:ext>
            </p:extLst>
          </p:nvPr>
        </p:nvGraphicFramePr>
        <p:xfrm>
          <a:off x="179512" y="715725"/>
          <a:ext cx="5129708" cy="5448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5508104" y="919748"/>
            <a:ext cx="34563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/>
              <a:t>O tráfego domiciliar mensal  do Brasil hoje é de 53 GB  (será de 87 GB em 2019).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/>
              <a:t>Um </a:t>
            </a:r>
            <a:r>
              <a:rPr lang="pt-BR" sz="2400" dirty="0" smtClean="0"/>
              <a:t>plano móvel de franquia de 10 GB no país é ofertado hoje por R$ 229,99 ao mês</a:t>
            </a:r>
            <a:r>
              <a:rPr lang="pt-BR" sz="24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/>
              <a:t>Franquia tem criado grande disputa entre operadoras e consumidores</a:t>
            </a:r>
            <a:endParaRPr lang="pt-B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4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7244453" y="6163769"/>
            <a:ext cx="1809092" cy="673436"/>
          </a:xfrm>
          <a:prstGeom prst="rect">
            <a:avLst/>
          </a:prstGeom>
        </p:spPr>
      </p:pic>
      <p:grpSp>
        <p:nvGrpSpPr>
          <p:cNvPr id="9" name="Grupo 8"/>
          <p:cNvGrpSpPr/>
          <p:nvPr/>
        </p:nvGrpSpPr>
        <p:grpSpPr>
          <a:xfrm>
            <a:off x="0" y="0"/>
            <a:ext cx="9144000" cy="681810"/>
            <a:chOff x="0" y="0"/>
            <a:chExt cx="9144000" cy="681810"/>
          </a:xfrm>
        </p:grpSpPr>
        <p:sp>
          <p:nvSpPr>
            <p:cNvPr id="10" name="Retângulo 9"/>
            <p:cNvSpPr/>
            <p:nvPr/>
          </p:nvSpPr>
          <p:spPr>
            <a:xfrm>
              <a:off x="0" y="0"/>
              <a:ext cx="9144000" cy="66596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2400" b="1" dirty="0">
                  <a:solidFill>
                    <a:schemeClr val="bg1"/>
                  </a:solidFill>
                  <a:latin typeface="Agency FB" panose="020B0503020202020204" pitchFamily="34" charset="0"/>
                </a:rPr>
                <a:t>Acesso móvel não dará conta da evolução do tráfego</a:t>
              </a:r>
            </a:p>
          </p:txBody>
        </p:sp>
        <p:cxnSp>
          <p:nvCxnSpPr>
            <p:cNvPr id="11" name="Conector reto 10"/>
            <p:cNvCxnSpPr/>
            <p:nvPr/>
          </p:nvCxnSpPr>
          <p:spPr>
            <a:xfrm>
              <a:off x="0" y="681810"/>
              <a:ext cx="91440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o 11"/>
          <p:cNvGrpSpPr/>
          <p:nvPr/>
        </p:nvGrpSpPr>
        <p:grpSpPr>
          <a:xfrm>
            <a:off x="0" y="6154852"/>
            <a:ext cx="2629631" cy="682353"/>
            <a:chOff x="2051720" y="5871671"/>
            <a:chExt cx="2629631" cy="682353"/>
          </a:xfrm>
        </p:grpSpPr>
        <p:sp>
          <p:nvSpPr>
            <p:cNvPr id="14" name="CaixaDeTexto 13"/>
            <p:cNvSpPr txBox="1"/>
            <p:nvPr/>
          </p:nvSpPr>
          <p:spPr>
            <a:xfrm>
              <a:off x="2051720" y="5969249"/>
              <a:ext cx="26296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b="1" dirty="0" smtClean="0"/>
                <a:t>Comunicações</a:t>
              </a:r>
              <a:endParaRPr lang="pt-BR" sz="1600" b="1" dirty="0"/>
            </a:p>
          </p:txBody>
        </p:sp>
        <p:sp>
          <p:nvSpPr>
            <p:cNvPr id="15" name="Retângulo 14"/>
            <p:cNvSpPr/>
            <p:nvPr/>
          </p:nvSpPr>
          <p:spPr>
            <a:xfrm>
              <a:off x="2051720" y="5871671"/>
              <a:ext cx="107253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200" dirty="0"/>
                <a:t>Ministério das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8551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231" y="764704"/>
            <a:ext cx="1622265" cy="5399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7</a:t>
            </a:fld>
            <a:endParaRPr lang="pt-BR" dirty="0"/>
          </a:p>
        </p:txBody>
      </p:sp>
      <p:sp>
        <p:nvSpPr>
          <p:cNvPr id="9" name="Texto Explicativo 1 8"/>
          <p:cNvSpPr/>
          <p:nvPr/>
        </p:nvSpPr>
        <p:spPr>
          <a:xfrm>
            <a:off x="6434540" y="1844824"/>
            <a:ext cx="913550" cy="1201613"/>
          </a:xfrm>
          <a:prstGeom prst="borderCallout1">
            <a:avLst>
              <a:gd name="adj1" fmla="val 33516"/>
              <a:gd name="adj2" fmla="val -3992"/>
              <a:gd name="adj3" fmla="val 112499"/>
              <a:gd name="adj4" fmla="val -80657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300" dirty="0" smtClean="0"/>
              <a:t>Posição em 2013:</a:t>
            </a:r>
          </a:p>
          <a:p>
            <a:pPr algn="ctr"/>
            <a:r>
              <a:rPr lang="pt-BR" sz="1600" b="1" dirty="0" smtClean="0"/>
              <a:t>83</a:t>
            </a:r>
            <a:endParaRPr lang="pt-BR" sz="1600" b="1" dirty="0"/>
          </a:p>
        </p:txBody>
      </p:sp>
      <p:pic>
        <p:nvPicPr>
          <p:cNvPr id="3076" name="Picture 4" descr="C:\Users\pedro.araujo\Downloads\char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76" y="1700808"/>
            <a:ext cx="5618893" cy="4485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CaixaDeTexto 17"/>
          <p:cNvSpPr txBox="1"/>
          <p:nvPr/>
        </p:nvSpPr>
        <p:spPr>
          <a:xfrm>
            <a:off x="3840629" y="6524361"/>
            <a:ext cx="2593911" cy="246189"/>
          </a:xfrm>
          <a:prstGeom prst="rect">
            <a:avLst/>
          </a:prstGeom>
          <a:noFill/>
        </p:spPr>
        <p:txBody>
          <a:bodyPr wrap="none" lIns="91406" tIns="45704" rIns="91406" bIns="45704" rtlCol="0">
            <a:spAutoFit/>
          </a:bodyPr>
          <a:lstStyle/>
          <a:p>
            <a:r>
              <a:rPr lang="pt-BR" sz="1000" dirty="0"/>
              <a:t>Fonte: </a:t>
            </a:r>
            <a:r>
              <a:rPr lang="en-US" sz="1000" dirty="0" smtClean="0"/>
              <a:t>Akamai  (2015). “State of the Internet”.</a:t>
            </a:r>
            <a:endParaRPr lang="en-US" sz="1000" dirty="0"/>
          </a:p>
        </p:txBody>
      </p:sp>
      <p:sp>
        <p:nvSpPr>
          <p:cNvPr id="2" name="Retângulo 1"/>
          <p:cNvSpPr/>
          <p:nvPr/>
        </p:nvSpPr>
        <p:spPr>
          <a:xfrm>
            <a:off x="35496" y="764704"/>
            <a:ext cx="66247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Nos últimos anos, o país tem perdido posições à medida que planos ambiciosos de banda </a:t>
            </a:r>
            <a:r>
              <a:rPr lang="pt-BR" dirty="0" smtClean="0"/>
              <a:t>larga </a:t>
            </a:r>
            <a:r>
              <a:rPr lang="pt-BR" dirty="0"/>
              <a:t>focados na elevação dos patamares de </a:t>
            </a:r>
            <a:r>
              <a:rPr lang="pt-BR" dirty="0" smtClean="0"/>
              <a:t>velocidade </a:t>
            </a:r>
            <a:r>
              <a:rPr lang="pt-BR" dirty="0"/>
              <a:t>têm sido adotados por diversas economias</a:t>
            </a: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7244453" y="6163769"/>
            <a:ext cx="1809092" cy="673436"/>
          </a:xfrm>
          <a:prstGeom prst="rect">
            <a:avLst/>
          </a:prstGeom>
        </p:spPr>
      </p:pic>
      <p:grpSp>
        <p:nvGrpSpPr>
          <p:cNvPr id="11" name="Grupo 10"/>
          <p:cNvGrpSpPr/>
          <p:nvPr/>
        </p:nvGrpSpPr>
        <p:grpSpPr>
          <a:xfrm>
            <a:off x="0" y="0"/>
            <a:ext cx="9144000" cy="681810"/>
            <a:chOff x="0" y="0"/>
            <a:chExt cx="9144000" cy="681810"/>
          </a:xfrm>
        </p:grpSpPr>
        <p:sp>
          <p:nvSpPr>
            <p:cNvPr id="12" name="Retângulo 11"/>
            <p:cNvSpPr/>
            <p:nvPr/>
          </p:nvSpPr>
          <p:spPr>
            <a:xfrm>
              <a:off x="0" y="0"/>
              <a:ext cx="9144000" cy="66596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2400" b="1" dirty="0">
                  <a:solidFill>
                    <a:schemeClr val="bg1"/>
                  </a:solidFill>
                  <a:latin typeface="Agency FB" panose="020B0503020202020204" pitchFamily="34" charset="0"/>
                </a:rPr>
                <a:t>Velocidade </a:t>
              </a:r>
              <a:r>
                <a:rPr lang="pt-BR" sz="2400" b="1" dirty="0" smtClean="0">
                  <a:solidFill>
                    <a:schemeClr val="bg1"/>
                  </a:solidFill>
                  <a:latin typeface="Agency FB" panose="020B0503020202020204" pitchFamily="34" charset="0"/>
                </a:rPr>
                <a:t>média: Estamos </a:t>
              </a:r>
              <a:r>
                <a:rPr lang="pt-BR" sz="2400" b="1" dirty="0">
                  <a:solidFill>
                    <a:schemeClr val="bg1"/>
                  </a:solidFill>
                  <a:latin typeface="Agency FB" panose="020B0503020202020204" pitchFamily="34" charset="0"/>
                </a:rPr>
                <a:t>ficando para trás</a:t>
              </a:r>
            </a:p>
          </p:txBody>
        </p:sp>
        <p:cxnSp>
          <p:nvCxnSpPr>
            <p:cNvPr id="13" name="Conector reto 12"/>
            <p:cNvCxnSpPr/>
            <p:nvPr/>
          </p:nvCxnSpPr>
          <p:spPr>
            <a:xfrm>
              <a:off x="0" y="681810"/>
              <a:ext cx="91440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o 13"/>
          <p:cNvGrpSpPr/>
          <p:nvPr/>
        </p:nvGrpSpPr>
        <p:grpSpPr>
          <a:xfrm>
            <a:off x="0" y="6154852"/>
            <a:ext cx="2629631" cy="682353"/>
            <a:chOff x="2051720" y="5871671"/>
            <a:chExt cx="2629631" cy="682353"/>
          </a:xfrm>
        </p:grpSpPr>
        <p:sp>
          <p:nvSpPr>
            <p:cNvPr id="15" name="CaixaDeTexto 14"/>
            <p:cNvSpPr txBox="1"/>
            <p:nvPr/>
          </p:nvSpPr>
          <p:spPr>
            <a:xfrm>
              <a:off x="2051720" y="5969249"/>
              <a:ext cx="26296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b="1" dirty="0" smtClean="0"/>
                <a:t>Comunicações</a:t>
              </a:r>
              <a:endParaRPr lang="pt-BR" sz="1600" b="1" dirty="0"/>
            </a:p>
          </p:txBody>
        </p:sp>
        <p:sp>
          <p:nvSpPr>
            <p:cNvPr id="16" name="Retângulo 15"/>
            <p:cNvSpPr/>
            <p:nvPr/>
          </p:nvSpPr>
          <p:spPr>
            <a:xfrm>
              <a:off x="2051720" y="5871671"/>
              <a:ext cx="107253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200" dirty="0"/>
                <a:t>Ministério das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7480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tângulo 25"/>
          <p:cNvSpPr/>
          <p:nvPr/>
        </p:nvSpPr>
        <p:spPr>
          <a:xfrm>
            <a:off x="3383868" y="1956792"/>
            <a:ext cx="2376264" cy="262433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rgbClr val="FFFF00"/>
                </a:solidFill>
                <a:latin typeface="Agency FB" panose="020B0503020202020204" pitchFamily="34" charset="0"/>
                <a:ea typeface="DFPOP1-W9" panose="02010609010101010101" pitchFamily="1" charset="-128"/>
              </a:rPr>
              <a:t>A</a:t>
            </a:r>
            <a:r>
              <a:rPr lang="pt-BR" sz="2400" b="1" dirty="0" smtClean="0">
                <a:solidFill>
                  <a:srgbClr val="FFFF00"/>
                </a:solidFill>
                <a:latin typeface="Agency FB" panose="020B0503020202020204" pitchFamily="34" charset="0"/>
                <a:ea typeface="DFPOP1-W9" panose="02010609010101010101" pitchFamily="1" charset="-128"/>
              </a:rPr>
              <a:t> manutenção do uso de redes baseadas em longos trechos de cobre apresenta limitações expressivas</a:t>
            </a:r>
            <a:endParaRPr lang="pt-BR" sz="2400" b="1" dirty="0">
              <a:solidFill>
                <a:srgbClr val="FFFF00"/>
              </a:solidFill>
              <a:latin typeface="Agency FB" panose="020B0503020202020204" pitchFamily="34" charset="0"/>
              <a:ea typeface="DFPOP1-W9" panose="02010609010101010101" pitchFamily="1" charset="-128"/>
            </a:endParaRPr>
          </a:p>
        </p:txBody>
      </p:sp>
      <p:sp>
        <p:nvSpPr>
          <p:cNvPr id="83" name="Retângulo 82"/>
          <p:cNvSpPr/>
          <p:nvPr/>
        </p:nvSpPr>
        <p:spPr>
          <a:xfrm>
            <a:off x="0" y="0"/>
            <a:ext cx="9144000" cy="66596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A concepção do plano</a:t>
            </a:r>
            <a:endParaRPr lang="pt-BR" sz="24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cxnSp>
        <p:nvCxnSpPr>
          <p:cNvPr id="84" name="Conector reto 83"/>
          <p:cNvCxnSpPr/>
          <p:nvPr/>
        </p:nvCxnSpPr>
        <p:spPr>
          <a:xfrm>
            <a:off x="0" y="681810"/>
            <a:ext cx="9144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m 1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7244453" y="6163769"/>
            <a:ext cx="1809092" cy="673436"/>
          </a:xfrm>
          <a:prstGeom prst="rect">
            <a:avLst/>
          </a:prstGeom>
        </p:spPr>
      </p:pic>
      <p:grpSp>
        <p:nvGrpSpPr>
          <p:cNvPr id="9" name="Grupo 8"/>
          <p:cNvGrpSpPr/>
          <p:nvPr/>
        </p:nvGrpSpPr>
        <p:grpSpPr>
          <a:xfrm>
            <a:off x="0" y="6154852"/>
            <a:ext cx="2629631" cy="682353"/>
            <a:chOff x="2051720" y="5871671"/>
            <a:chExt cx="2629631" cy="682353"/>
          </a:xfrm>
        </p:grpSpPr>
        <p:sp>
          <p:nvSpPr>
            <p:cNvPr id="10" name="CaixaDeTexto 9"/>
            <p:cNvSpPr txBox="1"/>
            <p:nvPr/>
          </p:nvSpPr>
          <p:spPr>
            <a:xfrm>
              <a:off x="2051720" y="5969249"/>
              <a:ext cx="26296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b="1" dirty="0" smtClean="0"/>
                <a:t>Comunicações</a:t>
              </a:r>
              <a:endParaRPr lang="pt-BR" sz="1600" b="1" dirty="0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2051720" y="5871671"/>
              <a:ext cx="107253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200" dirty="0"/>
                <a:t>Ministério das</a:t>
              </a:r>
            </a:p>
          </p:txBody>
        </p:sp>
      </p:grpSp>
      <p:sp>
        <p:nvSpPr>
          <p:cNvPr id="4" name="Retângulo 3"/>
          <p:cNvSpPr/>
          <p:nvPr/>
        </p:nvSpPr>
        <p:spPr>
          <a:xfrm>
            <a:off x="827584" y="1974056"/>
            <a:ext cx="2376264" cy="262433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rgbClr val="FFFF00"/>
                </a:solidFill>
                <a:latin typeface="Agency FB" panose="020B0503020202020204" pitchFamily="34" charset="0"/>
                <a:ea typeface="DFPOP1-W9" panose="02010609010101010101" pitchFamily="1" charset="-128"/>
              </a:rPr>
              <a:t>&lt; 10 % dos domicílios brasileiros são cobertos por redes baseadas em fibra óptica</a:t>
            </a:r>
            <a:endParaRPr lang="pt-BR" sz="2400" b="1" dirty="0">
              <a:solidFill>
                <a:srgbClr val="FFFF00"/>
              </a:solidFill>
              <a:latin typeface="Agency FB" panose="020B0503020202020204" pitchFamily="34" charset="0"/>
              <a:ea typeface="DFPOP1-W9" panose="02010609010101010101" pitchFamily="1" charset="-128"/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6056321" y="1956792"/>
            <a:ext cx="2376264" cy="262433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rgbClr val="FFFF00"/>
                </a:solidFill>
                <a:latin typeface="Agency FB" panose="020B0503020202020204" pitchFamily="34" charset="0"/>
                <a:ea typeface="DFPOP1-W9" panose="02010609010101010101" pitchFamily="1" charset="-128"/>
              </a:rPr>
              <a:t>Menos da metade dos municípios brasileiros são abordados com fibra óptica</a:t>
            </a:r>
            <a:endParaRPr lang="pt-BR" sz="2400" b="1" dirty="0">
              <a:solidFill>
                <a:srgbClr val="FFFF00"/>
              </a:solidFill>
              <a:latin typeface="Agency FB" panose="020B0503020202020204" pitchFamily="34" charset="0"/>
              <a:ea typeface="DFPOP1-W9" panose="02010609010101010101" pitchFamily="1" charset="-128"/>
            </a:endParaRPr>
          </a:p>
        </p:txBody>
      </p:sp>
      <p:grpSp>
        <p:nvGrpSpPr>
          <p:cNvPr id="12" name="Grupo 11"/>
          <p:cNvGrpSpPr/>
          <p:nvPr/>
        </p:nvGrpSpPr>
        <p:grpSpPr>
          <a:xfrm>
            <a:off x="1710000" y="836712"/>
            <a:ext cx="5724000" cy="1360760"/>
            <a:chOff x="107504" y="1052736"/>
            <a:chExt cx="5724000" cy="1360760"/>
          </a:xfrm>
        </p:grpSpPr>
        <p:grpSp>
          <p:nvGrpSpPr>
            <p:cNvPr id="13" name="Grupo 12"/>
            <p:cNvGrpSpPr/>
            <p:nvPr/>
          </p:nvGrpSpPr>
          <p:grpSpPr>
            <a:xfrm>
              <a:off x="107504" y="1052736"/>
              <a:ext cx="5724000" cy="648072"/>
              <a:chOff x="3669410" y="1052736"/>
              <a:chExt cx="4932000" cy="648072"/>
            </a:xfrm>
          </p:grpSpPr>
          <p:sp>
            <p:nvSpPr>
              <p:cNvPr id="24" name="Retângulo 23"/>
              <p:cNvSpPr/>
              <p:nvPr/>
            </p:nvSpPr>
            <p:spPr>
              <a:xfrm>
                <a:off x="3669410" y="1052736"/>
                <a:ext cx="4932000" cy="648072"/>
              </a:xfrm>
              <a:prstGeom prst="rect">
                <a:avLst/>
              </a:prstGeom>
              <a:solidFill>
                <a:srgbClr val="00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pt-BR" sz="20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PROBLEMÁTICA</a:t>
                </a:r>
                <a:endParaRPr lang="pt-B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endParaRPr>
              </a:p>
            </p:txBody>
          </p:sp>
          <p:sp>
            <p:nvSpPr>
              <p:cNvPr id="25" name="Retângulo 24"/>
              <p:cNvSpPr/>
              <p:nvPr/>
            </p:nvSpPr>
            <p:spPr>
              <a:xfrm>
                <a:off x="3669410" y="1484784"/>
                <a:ext cx="4932000" cy="21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</a:endParaRPr>
              </a:p>
            </p:txBody>
          </p:sp>
        </p:grpSp>
        <p:grpSp>
          <p:nvGrpSpPr>
            <p:cNvPr id="14" name="Grupo 13"/>
            <p:cNvGrpSpPr/>
            <p:nvPr/>
          </p:nvGrpSpPr>
          <p:grpSpPr>
            <a:xfrm>
              <a:off x="107504" y="1765424"/>
              <a:ext cx="5724000" cy="648072"/>
              <a:chOff x="547224" y="5589240"/>
              <a:chExt cx="4932000" cy="648072"/>
            </a:xfrm>
          </p:grpSpPr>
          <p:sp>
            <p:nvSpPr>
              <p:cNvPr id="22" name="Retângulo 21"/>
              <p:cNvSpPr/>
              <p:nvPr/>
            </p:nvSpPr>
            <p:spPr>
              <a:xfrm>
                <a:off x="547224" y="5589240"/>
                <a:ext cx="4932000" cy="648072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pt-BR" sz="2000" dirty="0" smtClean="0">
                    <a:solidFill>
                      <a:schemeClr val="bg1"/>
                    </a:solidFill>
                    <a:latin typeface="Franklin Gothic Demi Cond" panose="020B0706030402020204" pitchFamily="34" charset="0"/>
                    <a:ea typeface="DFPOP1-W9" panose="02010609010101010101" pitchFamily="1" charset="-128"/>
                  </a:rPr>
                  <a:t>O Brasil é carente de infraestrutura de fibra óptica</a:t>
                </a:r>
                <a:endParaRPr lang="pt-BR" sz="2000" dirty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endParaRPr>
              </a:p>
            </p:txBody>
          </p:sp>
          <p:sp>
            <p:nvSpPr>
              <p:cNvPr id="23" name="Retângulo 22"/>
              <p:cNvSpPr/>
              <p:nvPr/>
            </p:nvSpPr>
            <p:spPr>
              <a:xfrm>
                <a:off x="547224" y="6013896"/>
                <a:ext cx="4932000" cy="216000"/>
              </a:xfrm>
              <a:prstGeom prst="rect">
                <a:avLst/>
              </a:prstGeom>
              <a:solidFill>
                <a:srgbClr val="00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anose="020B0503020202020204" pitchFamily="34" charset="0"/>
                </a:endParaRPr>
              </a:p>
            </p:txBody>
          </p:sp>
        </p:grpSp>
      </p:grpSp>
      <p:sp>
        <p:nvSpPr>
          <p:cNvPr id="19" name="Retângulo 18"/>
          <p:cNvSpPr/>
          <p:nvPr/>
        </p:nvSpPr>
        <p:spPr>
          <a:xfrm>
            <a:off x="827583" y="4725144"/>
            <a:ext cx="7605001" cy="9361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  <a:ea typeface="DFPOP1-W9" panose="02010609010101010101" pitchFamily="1" charset="-128"/>
              </a:rPr>
              <a:t>A capilaridade da infraestrutura de suporte à banda larga de </a:t>
            </a:r>
            <a:r>
              <a:rPr lang="pt-BR" sz="2400" b="1" dirty="0" smtClean="0">
                <a:solidFill>
                  <a:schemeClr val="tx1"/>
                </a:solidFill>
                <a:latin typeface="Agency FB" panose="020B0503020202020204" pitchFamily="34" charset="0"/>
                <a:ea typeface="DFPOP1-W9" panose="02010609010101010101" pitchFamily="1" charset="-128"/>
              </a:rPr>
              <a:t>alta velocidade</a:t>
            </a:r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  <a:ea typeface="DFPOP1-W9" panose="02010609010101010101" pitchFamily="1" charset="-128"/>
              </a:rPr>
              <a:t> é limitada.</a:t>
            </a:r>
            <a:endParaRPr lang="pt-BR" sz="2400" b="1" dirty="0">
              <a:solidFill>
                <a:schemeClr val="bg1"/>
              </a:solidFill>
              <a:latin typeface="Agency FB" panose="020B0503020202020204" pitchFamily="34" charset="0"/>
              <a:ea typeface="DFPOP1-W9" panose="02010609010101010101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451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tângulo 82"/>
          <p:cNvSpPr/>
          <p:nvPr/>
        </p:nvSpPr>
        <p:spPr>
          <a:xfrm>
            <a:off x="0" y="0"/>
            <a:ext cx="9144000" cy="66596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A concepção do plano</a:t>
            </a:r>
            <a:endParaRPr lang="pt-BR" sz="24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cxnSp>
        <p:nvCxnSpPr>
          <p:cNvPr id="84" name="Conector reto 83"/>
          <p:cNvCxnSpPr/>
          <p:nvPr/>
        </p:nvCxnSpPr>
        <p:spPr>
          <a:xfrm>
            <a:off x="0" y="681810"/>
            <a:ext cx="9144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m 1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9" b="23817"/>
          <a:stretch/>
        </p:blipFill>
        <p:spPr>
          <a:xfrm>
            <a:off x="4779132" y="6152520"/>
            <a:ext cx="1809092" cy="673436"/>
          </a:xfrm>
          <a:prstGeom prst="rect">
            <a:avLst/>
          </a:prstGeom>
        </p:spPr>
      </p:pic>
      <p:grpSp>
        <p:nvGrpSpPr>
          <p:cNvPr id="9" name="Grupo 8"/>
          <p:cNvGrpSpPr/>
          <p:nvPr/>
        </p:nvGrpSpPr>
        <p:grpSpPr>
          <a:xfrm>
            <a:off x="0" y="6154852"/>
            <a:ext cx="2629631" cy="682353"/>
            <a:chOff x="2051720" y="5871671"/>
            <a:chExt cx="2629631" cy="682353"/>
          </a:xfrm>
        </p:grpSpPr>
        <p:sp>
          <p:nvSpPr>
            <p:cNvPr id="10" name="CaixaDeTexto 9"/>
            <p:cNvSpPr txBox="1"/>
            <p:nvPr/>
          </p:nvSpPr>
          <p:spPr>
            <a:xfrm>
              <a:off x="2051720" y="5969249"/>
              <a:ext cx="26296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b="1" dirty="0" smtClean="0"/>
                <a:t>Comunicações</a:t>
              </a:r>
              <a:endParaRPr lang="pt-BR" sz="1600" b="1" dirty="0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2051720" y="5871671"/>
              <a:ext cx="107253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200" dirty="0"/>
                <a:t>Ministério das</a:t>
              </a:r>
            </a:p>
          </p:txBody>
        </p:sp>
      </p:grpSp>
      <p:grpSp>
        <p:nvGrpSpPr>
          <p:cNvPr id="5" name="Grupo 4"/>
          <p:cNvGrpSpPr/>
          <p:nvPr/>
        </p:nvGrpSpPr>
        <p:grpSpPr>
          <a:xfrm>
            <a:off x="341659" y="2708920"/>
            <a:ext cx="1782069" cy="648072"/>
            <a:chOff x="1262489" y="3176968"/>
            <a:chExt cx="1566000" cy="648072"/>
          </a:xfrm>
        </p:grpSpPr>
        <p:sp>
          <p:nvSpPr>
            <p:cNvPr id="18" name="Retângulo 17"/>
            <p:cNvSpPr/>
            <p:nvPr/>
          </p:nvSpPr>
          <p:spPr>
            <a:xfrm>
              <a:off x="1262489" y="3176968"/>
              <a:ext cx="1565856" cy="64807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sz="2000" dirty="0" smtClean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COBRE: </a:t>
              </a:r>
              <a:r>
                <a:rPr lang="pt-BR" sz="2000" dirty="0" smtClean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2002</a:t>
              </a:r>
              <a:endParaRPr lang="pt-BR" sz="2000" dirty="0">
                <a:solidFill>
                  <a:schemeClr val="bg1"/>
                </a:solidFill>
                <a:latin typeface="Franklin Gothic Demi Cond" panose="020B0706030402020204" pitchFamily="34" charset="0"/>
                <a:ea typeface="DFPOP1-W9" panose="02010609010101010101" pitchFamily="1" charset="-128"/>
              </a:endParaRPr>
            </a:p>
          </p:txBody>
        </p:sp>
        <p:sp>
          <p:nvSpPr>
            <p:cNvPr id="21" name="Retângulo 20"/>
            <p:cNvSpPr/>
            <p:nvPr/>
          </p:nvSpPr>
          <p:spPr>
            <a:xfrm>
              <a:off x="1262489" y="3573040"/>
              <a:ext cx="1566000" cy="252000"/>
            </a:xfrm>
            <a:prstGeom prst="rect">
              <a:avLst/>
            </a:prstGeom>
            <a:solidFill>
              <a:srgbClr val="33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gency FB" panose="020B0503020202020204" pitchFamily="34" charset="0"/>
              </a:endParaRPr>
            </a:p>
          </p:txBody>
        </p:sp>
      </p:grpSp>
      <p:grpSp>
        <p:nvGrpSpPr>
          <p:cNvPr id="26" name="Grupo 25"/>
          <p:cNvGrpSpPr/>
          <p:nvPr/>
        </p:nvGrpSpPr>
        <p:grpSpPr>
          <a:xfrm>
            <a:off x="3196416" y="2708920"/>
            <a:ext cx="1566000" cy="648072"/>
            <a:chOff x="1262489" y="3176968"/>
            <a:chExt cx="1566000" cy="648072"/>
          </a:xfrm>
        </p:grpSpPr>
        <p:sp>
          <p:nvSpPr>
            <p:cNvPr id="27" name="Retângulo 26"/>
            <p:cNvSpPr/>
            <p:nvPr/>
          </p:nvSpPr>
          <p:spPr>
            <a:xfrm>
              <a:off x="1262489" y="3176968"/>
              <a:ext cx="1565856" cy="64807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sz="2000" dirty="0" smtClean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COBRE: 2014</a:t>
              </a:r>
              <a:endParaRPr lang="pt-BR" sz="2000" dirty="0">
                <a:solidFill>
                  <a:schemeClr val="bg1"/>
                </a:solidFill>
                <a:latin typeface="Franklin Gothic Demi Cond" panose="020B0706030402020204" pitchFamily="34" charset="0"/>
                <a:ea typeface="DFPOP1-W9" panose="02010609010101010101" pitchFamily="1" charset="-128"/>
              </a:endParaRPr>
            </a:p>
          </p:txBody>
        </p:sp>
        <p:sp>
          <p:nvSpPr>
            <p:cNvPr id="28" name="Retângulo 27"/>
            <p:cNvSpPr/>
            <p:nvPr/>
          </p:nvSpPr>
          <p:spPr>
            <a:xfrm>
              <a:off x="1262489" y="3573040"/>
              <a:ext cx="1566000" cy="252000"/>
            </a:xfrm>
            <a:prstGeom prst="rect">
              <a:avLst/>
            </a:prstGeom>
            <a:solidFill>
              <a:srgbClr val="33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gency FB" panose="020B0503020202020204" pitchFamily="34" charset="0"/>
              </a:endParaRPr>
            </a:p>
          </p:txBody>
        </p:sp>
      </p:grpSp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1"/>
          <a:stretch/>
        </p:blipFill>
        <p:spPr>
          <a:xfrm>
            <a:off x="2650069" y="1133413"/>
            <a:ext cx="2703264" cy="139224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3" b="9111"/>
          <a:stretch/>
        </p:blipFill>
        <p:spPr>
          <a:xfrm>
            <a:off x="71902" y="1133413"/>
            <a:ext cx="2393546" cy="1392246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8" name="Conector reto 7"/>
          <p:cNvCxnSpPr/>
          <p:nvPr/>
        </p:nvCxnSpPr>
        <p:spPr>
          <a:xfrm>
            <a:off x="107504" y="3576256"/>
            <a:ext cx="894604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upo 29"/>
          <p:cNvGrpSpPr/>
          <p:nvPr/>
        </p:nvGrpSpPr>
        <p:grpSpPr>
          <a:xfrm>
            <a:off x="899592" y="4772558"/>
            <a:ext cx="1566000" cy="648072"/>
            <a:chOff x="1262489" y="3176968"/>
            <a:chExt cx="1566000" cy="648072"/>
          </a:xfrm>
        </p:grpSpPr>
        <p:sp>
          <p:nvSpPr>
            <p:cNvPr id="39" name="Retângulo 38"/>
            <p:cNvSpPr/>
            <p:nvPr/>
          </p:nvSpPr>
          <p:spPr>
            <a:xfrm>
              <a:off x="1262489" y="3176968"/>
              <a:ext cx="1565856" cy="64807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sz="2000" dirty="0" smtClean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FIBRA: 2015</a:t>
              </a:r>
              <a:endParaRPr lang="pt-BR" sz="2000" dirty="0">
                <a:solidFill>
                  <a:schemeClr val="bg1"/>
                </a:solidFill>
                <a:latin typeface="Franklin Gothic Demi Cond" panose="020B0706030402020204" pitchFamily="34" charset="0"/>
                <a:ea typeface="DFPOP1-W9" panose="02010609010101010101" pitchFamily="1" charset="-128"/>
              </a:endParaRPr>
            </a:p>
          </p:txBody>
        </p:sp>
        <p:sp>
          <p:nvSpPr>
            <p:cNvPr id="40" name="Retângulo 39"/>
            <p:cNvSpPr/>
            <p:nvPr/>
          </p:nvSpPr>
          <p:spPr>
            <a:xfrm>
              <a:off x="1262489" y="3573040"/>
              <a:ext cx="1566000" cy="252000"/>
            </a:xfrm>
            <a:prstGeom prst="rect">
              <a:avLst/>
            </a:prstGeom>
            <a:solidFill>
              <a:srgbClr val="FF5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gency FB" panose="020B0503020202020204" pitchFamily="34" charset="0"/>
              </a:endParaRPr>
            </a:p>
          </p:txBody>
        </p:sp>
      </p:grpSp>
      <p:grpSp>
        <p:nvGrpSpPr>
          <p:cNvPr id="41" name="Grupo 40"/>
          <p:cNvGrpSpPr/>
          <p:nvPr/>
        </p:nvGrpSpPr>
        <p:grpSpPr>
          <a:xfrm>
            <a:off x="4914999" y="4772558"/>
            <a:ext cx="1566000" cy="648072"/>
            <a:chOff x="1262489" y="3176968"/>
            <a:chExt cx="1566000" cy="648072"/>
          </a:xfrm>
        </p:grpSpPr>
        <p:sp>
          <p:nvSpPr>
            <p:cNvPr id="42" name="Retângulo 41"/>
            <p:cNvSpPr/>
            <p:nvPr/>
          </p:nvSpPr>
          <p:spPr>
            <a:xfrm>
              <a:off x="1262489" y="3176968"/>
              <a:ext cx="1565856" cy="64807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sz="2000" dirty="0" smtClean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FIBRA: 2055</a:t>
              </a:r>
              <a:endParaRPr lang="pt-BR" sz="2000" dirty="0">
                <a:solidFill>
                  <a:schemeClr val="bg1"/>
                </a:solidFill>
                <a:latin typeface="Franklin Gothic Demi Cond" panose="020B0706030402020204" pitchFamily="34" charset="0"/>
                <a:ea typeface="DFPOP1-W9" panose="02010609010101010101" pitchFamily="1" charset="-128"/>
              </a:endParaRPr>
            </a:p>
          </p:txBody>
        </p:sp>
        <p:sp>
          <p:nvSpPr>
            <p:cNvPr id="43" name="Retângulo 42"/>
            <p:cNvSpPr/>
            <p:nvPr/>
          </p:nvSpPr>
          <p:spPr>
            <a:xfrm>
              <a:off x="1262489" y="3573040"/>
              <a:ext cx="1566000" cy="252000"/>
            </a:xfrm>
            <a:prstGeom prst="rect">
              <a:avLst/>
            </a:prstGeom>
            <a:solidFill>
              <a:srgbClr val="FF5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gency FB" panose="020B0503020202020204" pitchFamily="34" charset="0"/>
              </a:endParaRPr>
            </a:p>
          </p:txBody>
        </p:sp>
      </p:grpSp>
      <p:pic>
        <p:nvPicPr>
          <p:cNvPr id="14" name="Imagem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133" y="3667844"/>
            <a:ext cx="1838325" cy="2857500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541" y="3667574"/>
            <a:ext cx="1838325" cy="2857500"/>
          </a:xfrm>
          <a:prstGeom prst="rect">
            <a:avLst/>
          </a:prstGeom>
        </p:spPr>
      </p:pic>
      <p:pic>
        <p:nvPicPr>
          <p:cNvPr id="29" name="Imagem 2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3" b="9111"/>
          <a:stretch/>
        </p:blipFill>
        <p:spPr>
          <a:xfrm>
            <a:off x="6684910" y="1157821"/>
            <a:ext cx="2351586" cy="1367839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31" name="Grupo 30"/>
          <p:cNvGrpSpPr/>
          <p:nvPr/>
        </p:nvGrpSpPr>
        <p:grpSpPr>
          <a:xfrm>
            <a:off x="7077703" y="2708920"/>
            <a:ext cx="1566000" cy="648072"/>
            <a:chOff x="1262489" y="3176968"/>
            <a:chExt cx="1566000" cy="648072"/>
          </a:xfrm>
        </p:grpSpPr>
        <p:sp>
          <p:nvSpPr>
            <p:cNvPr id="32" name="Retângulo 31"/>
            <p:cNvSpPr/>
            <p:nvPr/>
          </p:nvSpPr>
          <p:spPr>
            <a:xfrm>
              <a:off x="1262489" y="3176968"/>
              <a:ext cx="1565856" cy="64807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sz="2000" dirty="0" smtClean="0">
                  <a:solidFill>
                    <a:schemeClr val="bg1"/>
                  </a:solidFill>
                  <a:latin typeface="Franklin Gothic Demi Cond" panose="020B0706030402020204" pitchFamily="34" charset="0"/>
                  <a:ea typeface="DFPOP1-W9" panose="02010609010101010101" pitchFamily="1" charset="-128"/>
                </a:rPr>
                <a:t>COBRE: 2018</a:t>
              </a:r>
              <a:endParaRPr lang="pt-BR" sz="2000" dirty="0">
                <a:solidFill>
                  <a:schemeClr val="bg1"/>
                </a:solidFill>
                <a:latin typeface="Franklin Gothic Demi Cond" panose="020B0706030402020204" pitchFamily="34" charset="0"/>
                <a:ea typeface="DFPOP1-W9" panose="02010609010101010101" pitchFamily="1" charset="-128"/>
              </a:endParaRPr>
            </a:p>
          </p:txBody>
        </p:sp>
        <p:sp>
          <p:nvSpPr>
            <p:cNvPr id="33" name="Retângulo 32"/>
            <p:cNvSpPr/>
            <p:nvPr/>
          </p:nvSpPr>
          <p:spPr>
            <a:xfrm>
              <a:off x="1262489" y="3573040"/>
              <a:ext cx="1566000" cy="252000"/>
            </a:xfrm>
            <a:prstGeom prst="rect">
              <a:avLst/>
            </a:prstGeom>
            <a:solidFill>
              <a:srgbClr val="33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gency FB" panose="020B0503020202020204" pitchFamily="34" charset="0"/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7954" y="1256159"/>
            <a:ext cx="962334" cy="957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7" name="Conector angulado 16"/>
          <p:cNvCxnSpPr>
            <a:stCxn id="3" idx="3"/>
            <a:endCxn id="1026" idx="2"/>
          </p:cNvCxnSpPr>
          <p:nvPr/>
        </p:nvCxnSpPr>
        <p:spPr>
          <a:xfrm>
            <a:off x="5353333" y="1829537"/>
            <a:ext cx="665788" cy="383996"/>
          </a:xfrm>
          <a:prstGeom prst="bentConnector4">
            <a:avLst>
              <a:gd name="adj1" fmla="val 13865"/>
              <a:gd name="adj2" fmla="val 159532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angulado 23"/>
          <p:cNvCxnSpPr>
            <a:stCxn id="1026" idx="0"/>
            <a:endCxn id="29" idx="0"/>
          </p:cNvCxnSpPr>
          <p:nvPr/>
        </p:nvCxnSpPr>
        <p:spPr>
          <a:xfrm rot="5400000" flipH="1" flipV="1">
            <a:off x="6890743" y="286199"/>
            <a:ext cx="98338" cy="1841582"/>
          </a:xfrm>
          <a:prstGeom prst="bentConnector3">
            <a:avLst>
              <a:gd name="adj1" fmla="val 332464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747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974</Words>
  <Application>Microsoft Office PowerPoint</Application>
  <PresentationFormat>Apresentação na tela (4:3)</PresentationFormat>
  <Paragraphs>235</Paragraphs>
  <Slides>17</Slides>
  <Notes>5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9" baseType="lpstr">
      <vt:lpstr>Tema do Office</vt:lpstr>
      <vt:lpstr>Planilha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Guido Lorencini Schuina</dc:creator>
  <cp:lastModifiedBy>Maximiliano Salvadori Martinhão</cp:lastModifiedBy>
  <cp:revision>82</cp:revision>
  <cp:lastPrinted>2015-07-07T11:48:10Z</cp:lastPrinted>
  <dcterms:created xsi:type="dcterms:W3CDTF">2015-04-13T18:58:55Z</dcterms:created>
  <dcterms:modified xsi:type="dcterms:W3CDTF">2015-07-07T11:52:55Z</dcterms:modified>
</cp:coreProperties>
</file>