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66" r:id="rId3"/>
    <p:sldId id="278" r:id="rId4"/>
    <p:sldId id="312" r:id="rId5"/>
    <p:sldId id="313" r:id="rId6"/>
    <p:sldId id="314" r:id="rId7"/>
    <p:sldId id="281" r:id="rId8"/>
    <p:sldId id="315" r:id="rId9"/>
    <p:sldId id="316" r:id="rId10"/>
    <p:sldId id="317" r:id="rId11"/>
    <p:sldId id="318" r:id="rId12"/>
    <p:sldId id="319" r:id="rId13"/>
    <p:sldId id="280" r:id="rId14"/>
    <p:sldId id="329" r:id="rId15"/>
    <p:sldId id="343" r:id="rId16"/>
    <p:sldId id="331" r:id="rId17"/>
    <p:sldId id="344" r:id="rId18"/>
    <p:sldId id="330" r:id="rId19"/>
    <p:sldId id="332" r:id="rId20"/>
    <p:sldId id="345" r:id="rId21"/>
    <p:sldId id="346" r:id="rId22"/>
    <p:sldId id="347" r:id="rId23"/>
    <p:sldId id="348" r:id="rId24"/>
    <p:sldId id="285" r:id="rId25"/>
    <p:sldId id="339" r:id="rId26"/>
    <p:sldId id="340" r:id="rId27"/>
    <p:sldId id="341" r:id="rId28"/>
    <p:sldId id="342" r:id="rId29"/>
    <p:sldId id="264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AA1"/>
    <a:srgbClr val="B7DEE8"/>
    <a:srgbClr val="DCE6F2"/>
    <a:srgbClr val="00AA64"/>
    <a:srgbClr val="008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Planilha1!$E$8:$O$8</c:f>
              <c:numCache>
                <c:formatCode>mmm\-yy</c:formatCode>
                <c:ptCount val="11"/>
                <c:pt idx="0">
                  <c:v>42491</c:v>
                </c:pt>
                <c:pt idx="1">
                  <c:v>42522</c:v>
                </c:pt>
                <c:pt idx="2">
                  <c:v>42552</c:v>
                </c:pt>
                <c:pt idx="3">
                  <c:v>42583</c:v>
                </c:pt>
                <c:pt idx="4">
                  <c:v>42614</c:v>
                </c:pt>
                <c:pt idx="5">
                  <c:v>42644</c:v>
                </c:pt>
                <c:pt idx="6">
                  <c:v>42675</c:v>
                </c:pt>
                <c:pt idx="7">
                  <c:v>42705</c:v>
                </c:pt>
                <c:pt idx="8">
                  <c:v>42736</c:v>
                </c:pt>
                <c:pt idx="9">
                  <c:v>42767</c:v>
                </c:pt>
                <c:pt idx="10">
                  <c:v>42795</c:v>
                </c:pt>
              </c:numCache>
            </c:numRef>
          </c:cat>
          <c:val>
            <c:numRef>
              <c:f>Planilha1!$E$18:$O$18</c:f>
              <c:numCache>
                <c:formatCode>#,##0.00</c:formatCode>
                <c:ptCount val="11"/>
                <c:pt idx="0">
                  <c:v>85799180.060000017</c:v>
                </c:pt>
                <c:pt idx="1">
                  <c:v>83807842.5</c:v>
                </c:pt>
                <c:pt idx="2">
                  <c:v>83965731.339999989</c:v>
                </c:pt>
                <c:pt idx="3">
                  <c:v>84799422.670000002</c:v>
                </c:pt>
                <c:pt idx="4">
                  <c:v>85222900.570000008</c:v>
                </c:pt>
                <c:pt idx="5">
                  <c:v>84596351.969999999</c:v>
                </c:pt>
                <c:pt idx="6">
                  <c:v>84964611.370000005</c:v>
                </c:pt>
                <c:pt idx="7">
                  <c:v>86494547.689999998</c:v>
                </c:pt>
                <c:pt idx="8">
                  <c:v>89068666.089999989</c:v>
                </c:pt>
                <c:pt idx="9">
                  <c:v>94011351.399999991</c:v>
                </c:pt>
                <c:pt idx="10">
                  <c:v>98113699.469999999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47-4065-9EA8-D721807FA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074160"/>
        <c:axId val="192074576"/>
      </c:lineChart>
      <c:dateAx>
        <c:axId val="1920741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074576"/>
        <c:crosses val="autoZero"/>
        <c:auto val="1"/>
        <c:lblOffset val="100"/>
        <c:baseTimeUnit val="months"/>
      </c:dateAx>
      <c:valAx>
        <c:axId val="19207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07416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5331-BDD5-43F5-A276-EB34420C700A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CC9C2-F2D8-415E-85FC-0981BB0DA5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820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247D2-FF0A-43E6-85B2-8826634A4CF7}" type="datetimeFigureOut">
              <a:rPr lang="pt-BR" smtClean="0"/>
              <a:t>04/04/2017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916D9-DDD5-4622-AB65-C83EE293A4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63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35716-AC55-EE40-8359-609611DCD5D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7A824-85F9-0A49-AB44-2EDFB0FD5B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35716-AC55-EE40-8359-609611DCD5D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7A824-85F9-0A49-AB44-2EDFB0FD5B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1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35716-AC55-EE40-8359-609611DCD5D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7A824-85F9-0A49-AB44-2EDFB0FD5B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5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A73B35-2203-254D-9CC1-C39DCDB95799}" type="datetimeFigureOut"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F1B19-CEF9-6241-8E22-8ED863E9E16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9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A73B35-2203-254D-9CC1-C39DCDB95799}" type="datetimeFigureOut"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F1B19-CEF9-6241-8E22-8ED863E9E16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A73B35-2203-254D-9CC1-C39DCDB95799}" type="datetimeFigureOut"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F1B19-CEF9-6241-8E22-8ED863E9E16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A73B35-2203-254D-9CC1-C39DCDB95799}" type="datetimeFigureOut">
              <a:t>04/04/2017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F1B19-CEF9-6241-8E22-8ED863E9E16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7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A73B35-2203-254D-9CC1-C39DCDB95799}" type="datetimeFigureOut">
              <a:t>04/04/2017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F1B19-CEF9-6241-8E22-8ED863E9E16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A73B35-2203-254D-9CC1-C39DCDB95799}" type="datetimeFigureOut">
              <a:t>04/04/2017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F1B19-CEF9-6241-8E22-8ED863E9E16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4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A73B35-2203-254D-9CC1-C39DCDB95799}" type="datetimeFigureOut">
              <a:t>04/04/2017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F1B19-CEF9-6241-8E22-8ED863E9E16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0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A73B35-2203-254D-9CC1-C39DCDB95799}" type="datetimeFigureOut">
              <a:t>04/04/2017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F1B19-CEF9-6241-8E22-8ED863E9E16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35716-AC55-EE40-8359-609611DCD5D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7A824-85F9-0A49-AB44-2EDFB0FD5B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37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A73B35-2203-254D-9CC1-C39DCDB95799}" type="datetimeFigureOut">
              <a:t>04/04/2017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F1B19-CEF9-6241-8E22-8ED863E9E16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8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A73B35-2203-254D-9CC1-C39DCDB95799}" type="datetimeFigureOut"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F1B19-CEF9-6241-8E22-8ED863E9E16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A73B35-2203-254D-9CC1-C39DCDB95799}" type="datetimeFigureOut"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8F1B19-CEF9-6241-8E22-8ED863E9E16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35716-AC55-EE40-8359-609611DCD5D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7A824-85F9-0A49-AB44-2EDFB0FD5B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7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35716-AC55-EE40-8359-609611DCD5D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7A824-85F9-0A49-AB44-2EDFB0FD5B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35716-AC55-EE40-8359-609611DCD5D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7A824-85F9-0A49-AB44-2EDFB0FD5B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35716-AC55-EE40-8359-609611DCD5D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7A824-85F9-0A49-AB44-2EDFB0FD5B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35716-AC55-EE40-8359-609611DCD5D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7A824-85F9-0A49-AB44-2EDFB0FD5B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0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35716-AC55-EE40-8359-609611DCD5D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7A824-85F9-0A49-AB44-2EDFB0FD5B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35716-AC55-EE40-8359-609611DCD5DA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7A824-85F9-0A49-AB44-2EDFB0FD5B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26480"/>
            <a:ext cx="9144000" cy="731520"/>
          </a:xfrm>
          <a:prstGeom prst="rect">
            <a:avLst/>
          </a:prstGeom>
        </p:spPr>
      </p:pic>
      <p:pic>
        <p:nvPicPr>
          <p:cNvPr id="9" name="Picture 8" descr="fundo-capa.psd"/>
          <p:cNvPicPr>
            <a:picLocks noChangeAspect="1"/>
          </p:cNvPicPr>
          <p:nvPr userDrawn="1"/>
        </p:nvPicPr>
        <p:blipFill rotWithShape="1">
          <a:blip r:embed="rId14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9"/>
          <a:stretch/>
        </p:blipFill>
        <p:spPr>
          <a:xfrm>
            <a:off x="0" y="-15628"/>
            <a:ext cx="9144000" cy="68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26480"/>
            <a:ext cx="91440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2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-capa.psd"/>
          <p:cNvPicPr>
            <a:picLocks noChangeAspect="1"/>
          </p:cNvPicPr>
          <p:nvPr/>
        </p:nvPicPr>
        <p:blipFill rotWithShape="1">
          <a:blip r:embed="rId2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5772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5464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/>
                <a:cs typeface="Gotham Black"/>
              </a:rPr>
              <a:t>Ministério da Integração Nacional</a:t>
            </a:r>
          </a:p>
          <a:p>
            <a:pPr algn="ctr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/>
                <a:cs typeface="Gotham Book"/>
              </a:rPr>
              <a:t>- Planejamento 2017/2018 -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Gotham Book"/>
              <a:cs typeface="Gotham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17524" y="5180209"/>
            <a:ext cx="5793619" cy="0"/>
          </a:xfrm>
          <a:prstGeom prst="line">
            <a:avLst/>
          </a:prstGeom>
          <a:ln>
            <a:solidFill>
              <a:srgbClr val="005A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438" y="5371463"/>
            <a:ext cx="3600000" cy="5142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117167"/>
            <a:ext cx="9144001" cy="740833"/>
          </a:xfrm>
          <a:prstGeom prst="rect">
            <a:avLst/>
          </a:prstGeom>
          <a:gradFill flip="none" rotWithShape="1">
            <a:gsLst>
              <a:gs pos="0">
                <a:srgbClr val="005AA1"/>
              </a:gs>
              <a:gs pos="100000">
                <a:srgbClr val="00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AA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0" y="345084"/>
            <a:ext cx="9144001" cy="36000"/>
          </a:xfrm>
          <a:prstGeom prst="rect">
            <a:avLst/>
          </a:prstGeom>
          <a:gradFill flip="none" rotWithShape="1">
            <a:gsLst>
              <a:gs pos="0">
                <a:srgbClr val="005AA1"/>
              </a:gs>
              <a:gs pos="100000">
                <a:srgbClr val="00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AA1"/>
              </a:solidFill>
            </a:endParaRPr>
          </a:p>
        </p:txBody>
      </p:sp>
      <p:pic>
        <p:nvPicPr>
          <p:cNvPr id="18" name="Picture 17" descr="ETE_Lagoa_da_Prata_MG_0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580" y="1656646"/>
            <a:ext cx="2373059" cy="2378364"/>
          </a:xfrm>
          <a:prstGeom prst="ellipse">
            <a:avLst/>
          </a:prstGeom>
          <a:ln w="38100" cmpd="sng">
            <a:solidFill>
              <a:srgbClr val="00AA6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CIRPA_Três Marias_MG_05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65362" y="1656646"/>
            <a:ext cx="2402163" cy="2378364"/>
          </a:xfrm>
          <a:prstGeom prst="ellipse">
            <a:avLst/>
          </a:prstGeom>
          <a:ln w="38100" cmpd="sng">
            <a:solidFill>
              <a:srgbClr val="005AA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EBI1_Cabrobó_PE_04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829" y="1656646"/>
            <a:ext cx="2361447" cy="2378364"/>
          </a:xfrm>
          <a:prstGeom prst="ellipse">
            <a:avLst/>
          </a:prstGeom>
          <a:ln w="38100" cmpd="sng">
            <a:solidFill>
              <a:srgbClr val="008CA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7"/>
          <p:cNvSpPr txBox="1"/>
          <p:nvPr/>
        </p:nvSpPr>
        <p:spPr>
          <a:xfrm>
            <a:off x="0" y="631714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Gotham Black"/>
                <a:cs typeface="Gotham Black"/>
              </a:rPr>
              <a:t>Brasília, 05 de abril de 2017</a:t>
            </a:r>
            <a:endParaRPr lang="pt-BR" sz="105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4552" y="43792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/>
                <a:cs typeface="Gotham Book"/>
              </a:rPr>
              <a:t>Senado Federal</a:t>
            </a:r>
          </a:p>
          <a:p>
            <a:pPr algn="ctr"/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lack"/>
                <a:cs typeface="Gotham Book"/>
              </a:rPr>
              <a:t>- Comissão de Desenvolvimento Regional e Turismo -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79564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Secretaria de Desenvolvimento Regional – SDR </a:t>
            </a:r>
          </a:p>
        </p:txBody>
      </p:sp>
      <p:sp>
        <p:nvSpPr>
          <p:cNvPr id="10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12425" y="487382"/>
            <a:ext cx="4362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5AA1"/>
                </a:solidFill>
              </a:rPr>
              <a:t>Articulação e Cooperação Internacional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5111087" y="39165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12425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39087" y="1563194"/>
            <a:ext cx="81135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b="1" dirty="0">
                <a:solidFill>
                  <a:srgbClr val="002060"/>
                </a:solidFill>
                <a:latin typeface="Gotham Book"/>
                <a:cs typeface="Times New Roman" panose="02020603050405020304" pitchFamily="18" charset="0"/>
              </a:rPr>
              <a:t>  </a:t>
            </a:r>
            <a:r>
              <a:rPr lang="pt-BR" sz="1600" dirty="0">
                <a:solidFill>
                  <a:srgbClr val="002060"/>
                </a:solidFill>
                <a:latin typeface="Gotham Book"/>
              </a:rPr>
              <a:t>Acordo de Cooperação Técnica p/ Desenvolvimento Regional – FAO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2060"/>
                </a:solidFill>
                <a:latin typeface="Gotham Book"/>
              </a:rPr>
              <a:t>  Acordo de Cooperação Técnica p/ REDE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2060"/>
                </a:solidFill>
                <a:latin typeface="Gotham Book"/>
              </a:rPr>
              <a:t>  Acordo de cooperação técnica para Plano Nacional de Irrigação – FAO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2060"/>
                </a:solidFill>
                <a:latin typeface="Gotham Book"/>
              </a:rPr>
              <a:t>  Acordo de cooperação técnica para transferência dos perímetros públicos de irrigação – IICA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2060"/>
                </a:solidFill>
                <a:latin typeface="Gotham Book"/>
              </a:rPr>
              <a:t>  Gestão das ações do Projeto </a:t>
            </a:r>
            <a:r>
              <a:rPr lang="pt-BR" sz="1600" dirty="0" err="1">
                <a:solidFill>
                  <a:srgbClr val="002060"/>
                </a:solidFill>
                <a:latin typeface="Gotham Book"/>
              </a:rPr>
              <a:t>Interáguas</a:t>
            </a:r>
            <a:r>
              <a:rPr lang="pt-BR" sz="1600" dirty="0">
                <a:solidFill>
                  <a:srgbClr val="002060"/>
                </a:solidFill>
                <a:latin typeface="Gotham Book"/>
              </a:rPr>
              <a:t> - IICA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</a:pPr>
            <a:r>
              <a:rPr lang="pt-BR" sz="1600" b="1" dirty="0">
                <a:solidFill>
                  <a:srgbClr val="002060"/>
                </a:solidFill>
              </a:rPr>
              <a:t> * </a:t>
            </a:r>
            <a:r>
              <a:rPr lang="pt-BR" sz="1400" b="1" dirty="0">
                <a:solidFill>
                  <a:srgbClr val="002060"/>
                </a:solidFill>
              </a:rPr>
              <a:t>75% fonte 0148</a:t>
            </a:r>
            <a:endParaRPr lang="pt-BR" altLang="pt-BR" sz="1400" b="1" dirty="0">
              <a:solidFill>
                <a:srgbClr val="002060"/>
              </a:solidFill>
              <a:latin typeface="Gotham Book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6021" y="4426955"/>
            <a:ext cx="23610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Gotham Book"/>
              </a:rPr>
              <a:t>2017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Gotham Book"/>
              </a:rPr>
              <a:t>R$   32.697.388,71*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794306" y="4426955"/>
            <a:ext cx="23610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Gotham Book"/>
              </a:rPr>
              <a:t>2018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Gotham Book"/>
              </a:rPr>
              <a:t>R$   74.737.610,45*</a:t>
            </a:r>
          </a:p>
        </p:txBody>
      </p:sp>
    </p:spTree>
    <p:extLst>
      <p:ext uri="{BB962C8B-B14F-4D97-AF65-F5344CB8AC3E}">
        <p14:creationId xmlns:p14="http://schemas.microsoft.com/office/powerpoint/2010/main" val="152990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Secretaria de Desenvolvimento Regional - SDR</a:t>
            </a:r>
          </a:p>
        </p:txBody>
      </p:sp>
      <p:sp>
        <p:nvSpPr>
          <p:cNvPr id="10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17615" y="48738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005AA1"/>
                </a:solidFill>
                <a:latin typeface="Gotham Book"/>
              </a:rPr>
              <a:t>Faixa de Fronteira</a:t>
            </a:r>
          </a:p>
        </p:txBody>
      </p:sp>
      <p:sp>
        <p:nvSpPr>
          <p:cNvPr id="9" name="Retângulo 8"/>
          <p:cNvSpPr/>
          <p:nvPr/>
        </p:nvSpPr>
        <p:spPr>
          <a:xfrm>
            <a:off x="539087" y="1563194"/>
            <a:ext cx="811359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b="1" dirty="0">
                <a:solidFill>
                  <a:srgbClr val="002060"/>
                </a:solidFill>
                <a:latin typeface="Gotham Book"/>
                <a:cs typeface="Times New Roman" panose="02020603050405020304" pitchFamily="18" charset="0"/>
              </a:rPr>
              <a:t>  </a:t>
            </a:r>
            <a:r>
              <a:rPr lang="pt-BR" sz="1600" dirty="0">
                <a:solidFill>
                  <a:srgbClr val="002060"/>
                </a:solidFill>
                <a:latin typeface="Gotham Book"/>
              </a:rPr>
              <a:t>Criação de instrumentos para viabilizar e formalizar a cooperação </a:t>
            </a:r>
            <a:r>
              <a:rPr lang="pt-BR" sz="1600" dirty="0" err="1">
                <a:solidFill>
                  <a:srgbClr val="002060"/>
                </a:solidFill>
                <a:latin typeface="Gotham Book"/>
              </a:rPr>
              <a:t>transfronteiriça</a:t>
            </a: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2060"/>
                </a:solidFill>
                <a:latin typeface="Gotham Book"/>
              </a:rPr>
              <a:t>  Desenvolver sistema de informações para o gerenciamento das ações do governo federal na Faixa de Fronteira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2060"/>
                </a:solidFill>
                <a:latin typeface="Gotham Book"/>
              </a:rPr>
              <a:t>  Retomar periodicidade das reuniões da CDIF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2060"/>
                </a:solidFill>
                <a:latin typeface="Gotham Book"/>
              </a:rPr>
              <a:t>  Plano de Ação para cumprimento de recomendações do TCU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2060"/>
                </a:solidFill>
                <a:latin typeface="Gotham Book"/>
              </a:rPr>
              <a:t>  Portaria das Cidades Gêmeas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2060"/>
                </a:solidFill>
                <a:latin typeface="Gotham Book"/>
              </a:rPr>
              <a:t>  Parceria com Núcleos Estaduais de Fronteira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58177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Secretaria de Infraestrutura Hídrica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sp>
        <p:nvSpPr>
          <p:cNvPr id="10" name="Rectangle 16"/>
          <p:cNvSpPr/>
          <p:nvPr/>
        </p:nvSpPr>
        <p:spPr>
          <a:xfrm>
            <a:off x="2969490" y="2835344"/>
            <a:ext cx="3205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</p:spTree>
    <p:extLst>
      <p:ext uri="{BB962C8B-B14F-4D97-AF65-F5344CB8AC3E}">
        <p14:creationId xmlns:p14="http://schemas.microsoft.com/office/powerpoint/2010/main" val="332022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PISF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8858" y="787213"/>
            <a:ext cx="8942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105766"/>
                </a:solidFill>
                <a:latin typeface="Gotham Book"/>
                <a:ea typeface="Times New Roman" panose="02020603050405020304" pitchFamily="18" charset="0"/>
              </a:rPr>
              <a:t>PROJETO DE INTEGRAÇÃO DO RIO SÃO FRANCISCO COM BACIAS HIDROGRÁFICAS DO NORDESTE SETENTRIONAL - PISF</a:t>
            </a:r>
            <a:endParaRPr lang="pt-BR" dirty="0">
              <a:solidFill>
                <a:srgbClr val="105766"/>
              </a:solidFill>
              <a:latin typeface="Gotham Book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631" y="1326386"/>
            <a:ext cx="6547269" cy="475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21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545" y="1272048"/>
            <a:ext cx="6628355" cy="481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16"/>
          <p:cNvSpPr/>
          <p:nvPr/>
        </p:nvSpPr>
        <p:spPr>
          <a:xfrm>
            <a:off x="0" y="37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PISF</a:t>
            </a:r>
          </a:p>
        </p:txBody>
      </p:sp>
      <p:sp>
        <p:nvSpPr>
          <p:cNvPr id="50" name="Rectangle 10"/>
          <p:cNvSpPr/>
          <p:nvPr/>
        </p:nvSpPr>
        <p:spPr>
          <a:xfrm rot="10800000">
            <a:off x="1746553" y="301782"/>
            <a:ext cx="5793619" cy="396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grpSp>
        <p:nvGrpSpPr>
          <p:cNvPr id="70" name="Grupo 69"/>
          <p:cNvGrpSpPr/>
          <p:nvPr/>
        </p:nvGrpSpPr>
        <p:grpSpPr>
          <a:xfrm>
            <a:off x="603270" y="1974871"/>
            <a:ext cx="6482053" cy="3162895"/>
            <a:chOff x="342900" y="1476345"/>
            <a:chExt cx="7469028" cy="3683362"/>
          </a:xfrm>
        </p:grpSpPr>
        <p:grpSp>
          <p:nvGrpSpPr>
            <p:cNvPr id="68" name="Grupo 67"/>
            <p:cNvGrpSpPr/>
            <p:nvPr/>
          </p:nvGrpSpPr>
          <p:grpSpPr>
            <a:xfrm>
              <a:off x="342900" y="1476345"/>
              <a:ext cx="7469028" cy="3683362"/>
              <a:chOff x="342900" y="1476345"/>
              <a:chExt cx="7469028" cy="3683362"/>
            </a:xfrm>
          </p:grpSpPr>
          <p:grpSp>
            <p:nvGrpSpPr>
              <p:cNvPr id="61" name="Grupo 60"/>
              <p:cNvGrpSpPr/>
              <p:nvPr/>
            </p:nvGrpSpPr>
            <p:grpSpPr>
              <a:xfrm>
                <a:off x="3492948" y="1476345"/>
                <a:ext cx="4318980" cy="3050411"/>
                <a:chOff x="3492948" y="1476345"/>
                <a:chExt cx="4318980" cy="3050411"/>
              </a:xfrm>
            </p:grpSpPr>
            <p:grpSp>
              <p:nvGrpSpPr>
                <p:cNvPr id="60" name="Grupo 59"/>
                <p:cNvGrpSpPr/>
                <p:nvPr/>
              </p:nvGrpSpPr>
              <p:grpSpPr>
                <a:xfrm>
                  <a:off x="3769519" y="1676400"/>
                  <a:ext cx="3782280" cy="2850356"/>
                  <a:chOff x="3769519" y="1676400"/>
                  <a:chExt cx="3782280" cy="2850356"/>
                </a:xfrm>
              </p:grpSpPr>
              <p:sp>
                <p:nvSpPr>
                  <p:cNvPr id="10" name="Forma livre 9"/>
                  <p:cNvSpPr/>
                  <p:nvPr/>
                </p:nvSpPr>
                <p:spPr>
                  <a:xfrm>
                    <a:off x="4286250" y="2807494"/>
                    <a:ext cx="804863" cy="276225"/>
                  </a:xfrm>
                  <a:custGeom>
                    <a:avLst/>
                    <a:gdLst>
                      <a:gd name="connsiteX0" fmla="*/ 0 w 804863"/>
                      <a:gd name="connsiteY0" fmla="*/ 276225 h 276225"/>
                      <a:gd name="connsiteX1" fmla="*/ 47625 w 804863"/>
                      <a:gd name="connsiteY1" fmla="*/ 254794 h 276225"/>
                      <a:gd name="connsiteX2" fmla="*/ 97631 w 804863"/>
                      <a:gd name="connsiteY2" fmla="*/ 238125 h 276225"/>
                      <a:gd name="connsiteX3" fmla="*/ 150019 w 804863"/>
                      <a:gd name="connsiteY3" fmla="*/ 204787 h 276225"/>
                      <a:gd name="connsiteX4" fmla="*/ 157163 w 804863"/>
                      <a:gd name="connsiteY4" fmla="*/ 195262 h 276225"/>
                      <a:gd name="connsiteX5" fmla="*/ 195263 w 804863"/>
                      <a:gd name="connsiteY5" fmla="*/ 185737 h 276225"/>
                      <a:gd name="connsiteX6" fmla="*/ 216694 w 804863"/>
                      <a:gd name="connsiteY6" fmla="*/ 169069 h 276225"/>
                      <a:gd name="connsiteX7" fmla="*/ 230981 w 804863"/>
                      <a:gd name="connsiteY7" fmla="*/ 128587 h 276225"/>
                      <a:gd name="connsiteX8" fmla="*/ 250031 w 804863"/>
                      <a:gd name="connsiteY8" fmla="*/ 111919 h 276225"/>
                      <a:gd name="connsiteX9" fmla="*/ 283369 w 804863"/>
                      <a:gd name="connsiteY9" fmla="*/ 104775 h 276225"/>
                      <a:gd name="connsiteX10" fmla="*/ 319088 w 804863"/>
                      <a:gd name="connsiteY10" fmla="*/ 104775 h 276225"/>
                      <a:gd name="connsiteX11" fmla="*/ 342900 w 804863"/>
                      <a:gd name="connsiteY11" fmla="*/ 100012 h 276225"/>
                      <a:gd name="connsiteX12" fmla="*/ 364331 w 804863"/>
                      <a:gd name="connsiteY12" fmla="*/ 69056 h 276225"/>
                      <a:gd name="connsiteX13" fmla="*/ 378619 w 804863"/>
                      <a:gd name="connsiteY13" fmla="*/ 76200 h 276225"/>
                      <a:gd name="connsiteX14" fmla="*/ 378619 w 804863"/>
                      <a:gd name="connsiteY14" fmla="*/ 76200 h 276225"/>
                      <a:gd name="connsiteX15" fmla="*/ 404813 w 804863"/>
                      <a:gd name="connsiteY15" fmla="*/ 100012 h 276225"/>
                      <a:gd name="connsiteX16" fmla="*/ 442913 w 804863"/>
                      <a:gd name="connsiteY16" fmla="*/ 88106 h 276225"/>
                      <a:gd name="connsiteX17" fmla="*/ 478631 w 804863"/>
                      <a:gd name="connsiteY17" fmla="*/ 76200 h 276225"/>
                      <a:gd name="connsiteX18" fmla="*/ 504825 w 804863"/>
                      <a:gd name="connsiteY18" fmla="*/ 76200 h 276225"/>
                      <a:gd name="connsiteX19" fmla="*/ 531019 w 804863"/>
                      <a:gd name="connsiteY19" fmla="*/ 92869 h 276225"/>
                      <a:gd name="connsiteX20" fmla="*/ 559594 w 804863"/>
                      <a:gd name="connsiteY20" fmla="*/ 97631 h 276225"/>
                      <a:gd name="connsiteX21" fmla="*/ 604838 w 804863"/>
                      <a:gd name="connsiteY21" fmla="*/ 95250 h 276225"/>
                      <a:gd name="connsiteX22" fmla="*/ 635794 w 804863"/>
                      <a:gd name="connsiteY22" fmla="*/ 88106 h 276225"/>
                      <a:gd name="connsiteX23" fmla="*/ 678656 w 804863"/>
                      <a:gd name="connsiteY23" fmla="*/ 59531 h 276225"/>
                      <a:gd name="connsiteX24" fmla="*/ 714375 w 804863"/>
                      <a:gd name="connsiteY24" fmla="*/ 50006 h 276225"/>
                      <a:gd name="connsiteX25" fmla="*/ 745331 w 804863"/>
                      <a:gd name="connsiteY25" fmla="*/ 28575 h 276225"/>
                      <a:gd name="connsiteX26" fmla="*/ 783431 w 804863"/>
                      <a:gd name="connsiteY26" fmla="*/ 4762 h 276225"/>
                      <a:gd name="connsiteX27" fmla="*/ 804863 w 804863"/>
                      <a:gd name="connsiteY27" fmla="*/ 0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04863" h="276225">
                        <a:moveTo>
                          <a:pt x="0" y="276225"/>
                        </a:moveTo>
                        <a:lnTo>
                          <a:pt x="47625" y="254794"/>
                        </a:lnTo>
                        <a:lnTo>
                          <a:pt x="97631" y="238125"/>
                        </a:lnTo>
                        <a:lnTo>
                          <a:pt x="150019" y="204787"/>
                        </a:lnTo>
                        <a:lnTo>
                          <a:pt x="157163" y="195262"/>
                        </a:lnTo>
                        <a:lnTo>
                          <a:pt x="195263" y="185737"/>
                        </a:lnTo>
                        <a:lnTo>
                          <a:pt x="216694" y="169069"/>
                        </a:lnTo>
                        <a:lnTo>
                          <a:pt x="230981" y="128587"/>
                        </a:lnTo>
                        <a:lnTo>
                          <a:pt x="250031" y="111919"/>
                        </a:lnTo>
                        <a:lnTo>
                          <a:pt x="283369" y="104775"/>
                        </a:lnTo>
                        <a:lnTo>
                          <a:pt x="319088" y="104775"/>
                        </a:lnTo>
                        <a:lnTo>
                          <a:pt x="342900" y="100012"/>
                        </a:lnTo>
                        <a:lnTo>
                          <a:pt x="364331" y="69056"/>
                        </a:lnTo>
                        <a:lnTo>
                          <a:pt x="378619" y="76200"/>
                        </a:lnTo>
                        <a:lnTo>
                          <a:pt x="378619" y="76200"/>
                        </a:lnTo>
                        <a:lnTo>
                          <a:pt x="404813" y="100012"/>
                        </a:lnTo>
                        <a:lnTo>
                          <a:pt x="442913" y="88106"/>
                        </a:lnTo>
                        <a:lnTo>
                          <a:pt x="478631" y="76200"/>
                        </a:lnTo>
                        <a:lnTo>
                          <a:pt x="504825" y="76200"/>
                        </a:lnTo>
                        <a:lnTo>
                          <a:pt x="531019" y="92869"/>
                        </a:lnTo>
                        <a:lnTo>
                          <a:pt x="559594" y="97631"/>
                        </a:lnTo>
                        <a:lnTo>
                          <a:pt x="604838" y="95250"/>
                        </a:lnTo>
                        <a:lnTo>
                          <a:pt x="635794" y="88106"/>
                        </a:lnTo>
                        <a:lnTo>
                          <a:pt x="678656" y="59531"/>
                        </a:lnTo>
                        <a:lnTo>
                          <a:pt x="714375" y="50006"/>
                        </a:lnTo>
                        <a:lnTo>
                          <a:pt x="745331" y="28575"/>
                        </a:lnTo>
                        <a:lnTo>
                          <a:pt x="783431" y="4762"/>
                        </a:lnTo>
                        <a:lnTo>
                          <a:pt x="804863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3" name="Forma livre 12"/>
                  <p:cNvSpPr/>
                  <p:nvPr/>
                </p:nvSpPr>
                <p:spPr>
                  <a:xfrm>
                    <a:off x="3769519" y="3231356"/>
                    <a:ext cx="233362" cy="423863"/>
                  </a:xfrm>
                  <a:custGeom>
                    <a:avLst/>
                    <a:gdLst>
                      <a:gd name="connsiteX0" fmla="*/ 216694 w 233362"/>
                      <a:gd name="connsiteY0" fmla="*/ 423863 h 423863"/>
                      <a:gd name="connsiteX1" fmla="*/ 223837 w 233362"/>
                      <a:gd name="connsiteY1" fmla="*/ 366713 h 423863"/>
                      <a:gd name="connsiteX2" fmla="*/ 233362 w 233362"/>
                      <a:gd name="connsiteY2" fmla="*/ 309563 h 423863"/>
                      <a:gd name="connsiteX3" fmla="*/ 216694 w 233362"/>
                      <a:gd name="connsiteY3" fmla="*/ 280988 h 423863"/>
                      <a:gd name="connsiteX4" fmla="*/ 204787 w 233362"/>
                      <a:gd name="connsiteY4" fmla="*/ 245269 h 423863"/>
                      <a:gd name="connsiteX5" fmla="*/ 190500 w 233362"/>
                      <a:gd name="connsiteY5" fmla="*/ 214313 h 423863"/>
                      <a:gd name="connsiteX6" fmla="*/ 180975 w 233362"/>
                      <a:gd name="connsiteY6" fmla="*/ 185738 h 423863"/>
                      <a:gd name="connsiteX7" fmla="*/ 147637 w 233362"/>
                      <a:gd name="connsiteY7" fmla="*/ 180975 h 423863"/>
                      <a:gd name="connsiteX8" fmla="*/ 107156 w 233362"/>
                      <a:gd name="connsiteY8" fmla="*/ 173832 h 423863"/>
                      <a:gd name="connsiteX9" fmla="*/ 78581 w 233362"/>
                      <a:gd name="connsiteY9" fmla="*/ 161925 h 423863"/>
                      <a:gd name="connsiteX10" fmla="*/ 71437 w 233362"/>
                      <a:gd name="connsiteY10" fmla="*/ 130969 h 423863"/>
                      <a:gd name="connsiteX11" fmla="*/ 71437 w 233362"/>
                      <a:gd name="connsiteY11" fmla="*/ 80963 h 423863"/>
                      <a:gd name="connsiteX12" fmla="*/ 59531 w 233362"/>
                      <a:gd name="connsiteY12" fmla="*/ 45244 h 423863"/>
                      <a:gd name="connsiteX13" fmla="*/ 35719 w 233362"/>
                      <a:gd name="connsiteY13" fmla="*/ 28575 h 423863"/>
                      <a:gd name="connsiteX14" fmla="*/ 19050 w 233362"/>
                      <a:gd name="connsiteY14" fmla="*/ 16669 h 423863"/>
                      <a:gd name="connsiteX15" fmla="*/ 7144 w 233362"/>
                      <a:gd name="connsiteY15" fmla="*/ 2382 h 423863"/>
                      <a:gd name="connsiteX16" fmla="*/ 0 w 233362"/>
                      <a:gd name="connsiteY16" fmla="*/ 0 h 42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3362" h="423863">
                        <a:moveTo>
                          <a:pt x="216694" y="423863"/>
                        </a:moveTo>
                        <a:lnTo>
                          <a:pt x="223837" y="366713"/>
                        </a:lnTo>
                        <a:lnTo>
                          <a:pt x="233362" y="309563"/>
                        </a:lnTo>
                        <a:lnTo>
                          <a:pt x="216694" y="280988"/>
                        </a:lnTo>
                        <a:lnTo>
                          <a:pt x="204787" y="245269"/>
                        </a:lnTo>
                        <a:lnTo>
                          <a:pt x="190500" y="214313"/>
                        </a:lnTo>
                        <a:lnTo>
                          <a:pt x="180975" y="185738"/>
                        </a:lnTo>
                        <a:lnTo>
                          <a:pt x="147637" y="180975"/>
                        </a:lnTo>
                        <a:lnTo>
                          <a:pt x="107156" y="173832"/>
                        </a:lnTo>
                        <a:lnTo>
                          <a:pt x="78581" y="161925"/>
                        </a:lnTo>
                        <a:lnTo>
                          <a:pt x="71437" y="130969"/>
                        </a:lnTo>
                        <a:lnTo>
                          <a:pt x="71437" y="80963"/>
                        </a:lnTo>
                        <a:lnTo>
                          <a:pt x="59531" y="45244"/>
                        </a:lnTo>
                        <a:lnTo>
                          <a:pt x="35719" y="28575"/>
                        </a:lnTo>
                        <a:lnTo>
                          <a:pt x="19050" y="16669"/>
                        </a:lnTo>
                        <a:lnTo>
                          <a:pt x="7144" y="238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4" name="Forma livre 13"/>
                  <p:cNvSpPr/>
                  <p:nvPr/>
                </p:nvSpPr>
                <p:spPr>
                  <a:xfrm>
                    <a:off x="5298281" y="4274344"/>
                    <a:ext cx="150019" cy="252412"/>
                  </a:xfrm>
                  <a:custGeom>
                    <a:avLst/>
                    <a:gdLst>
                      <a:gd name="connsiteX0" fmla="*/ 150019 w 150019"/>
                      <a:gd name="connsiteY0" fmla="*/ 0 h 252412"/>
                      <a:gd name="connsiteX1" fmla="*/ 111919 w 150019"/>
                      <a:gd name="connsiteY1" fmla="*/ 16669 h 252412"/>
                      <a:gd name="connsiteX2" fmla="*/ 100013 w 150019"/>
                      <a:gd name="connsiteY2" fmla="*/ 45244 h 252412"/>
                      <a:gd name="connsiteX3" fmla="*/ 111919 w 150019"/>
                      <a:gd name="connsiteY3" fmla="*/ 76200 h 252412"/>
                      <a:gd name="connsiteX4" fmla="*/ 92869 w 150019"/>
                      <a:gd name="connsiteY4" fmla="*/ 95250 h 252412"/>
                      <a:gd name="connsiteX5" fmla="*/ 71438 w 150019"/>
                      <a:gd name="connsiteY5" fmla="*/ 107156 h 252412"/>
                      <a:gd name="connsiteX6" fmla="*/ 50007 w 150019"/>
                      <a:gd name="connsiteY6" fmla="*/ 138112 h 252412"/>
                      <a:gd name="connsiteX7" fmla="*/ 35719 w 150019"/>
                      <a:gd name="connsiteY7" fmla="*/ 154781 h 252412"/>
                      <a:gd name="connsiteX8" fmla="*/ 23813 w 150019"/>
                      <a:gd name="connsiteY8" fmla="*/ 180975 h 252412"/>
                      <a:gd name="connsiteX9" fmla="*/ 11907 w 150019"/>
                      <a:gd name="connsiteY9" fmla="*/ 200025 h 252412"/>
                      <a:gd name="connsiteX10" fmla="*/ 4763 w 150019"/>
                      <a:gd name="connsiteY10" fmla="*/ 221456 h 252412"/>
                      <a:gd name="connsiteX11" fmla="*/ 4763 w 150019"/>
                      <a:gd name="connsiteY11" fmla="*/ 245269 h 252412"/>
                      <a:gd name="connsiteX12" fmla="*/ 0 w 150019"/>
                      <a:gd name="connsiteY12" fmla="*/ 252412 h 252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0019" h="252412">
                        <a:moveTo>
                          <a:pt x="150019" y="0"/>
                        </a:moveTo>
                        <a:lnTo>
                          <a:pt x="111919" y="16669"/>
                        </a:lnTo>
                        <a:lnTo>
                          <a:pt x="100013" y="45244"/>
                        </a:lnTo>
                        <a:lnTo>
                          <a:pt x="111919" y="76200"/>
                        </a:lnTo>
                        <a:lnTo>
                          <a:pt x="92869" y="95250"/>
                        </a:lnTo>
                        <a:lnTo>
                          <a:pt x="71438" y="107156"/>
                        </a:lnTo>
                        <a:lnTo>
                          <a:pt x="50007" y="138112"/>
                        </a:lnTo>
                        <a:lnTo>
                          <a:pt x="35719" y="154781"/>
                        </a:lnTo>
                        <a:lnTo>
                          <a:pt x="23813" y="180975"/>
                        </a:lnTo>
                        <a:lnTo>
                          <a:pt x="11907" y="200025"/>
                        </a:lnTo>
                        <a:lnTo>
                          <a:pt x="4763" y="221456"/>
                        </a:lnTo>
                        <a:lnTo>
                          <a:pt x="4763" y="245269"/>
                        </a:lnTo>
                        <a:lnTo>
                          <a:pt x="0" y="252412"/>
                        </a:ln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52" name="Forma livre 51"/>
                  <p:cNvSpPr/>
                  <p:nvPr/>
                </p:nvSpPr>
                <p:spPr>
                  <a:xfrm>
                    <a:off x="4762500" y="4500563"/>
                    <a:ext cx="214313" cy="26193"/>
                  </a:xfrm>
                  <a:custGeom>
                    <a:avLst/>
                    <a:gdLst>
                      <a:gd name="connsiteX0" fmla="*/ 214313 w 214313"/>
                      <a:gd name="connsiteY0" fmla="*/ 26193 h 26193"/>
                      <a:gd name="connsiteX1" fmla="*/ 126206 w 214313"/>
                      <a:gd name="connsiteY1" fmla="*/ 2381 h 26193"/>
                      <a:gd name="connsiteX2" fmla="*/ 97631 w 214313"/>
                      <a:gd name="connsiteY2" fmla="*/ 4762 h 26193"/>
                      <a:gd name="connsiteX3" fmla="*/ 0 w 214313"/>
                      <a:gd name="connsiteY3" fmla="*/ 0 h 26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313" h="26193">
                        <a:moveTo>
                          <a:pt x="214313" y="26193"/>
                        </a:moveTo>
                        <a:lnTo>
                          <a:pt x="126206" y="2381"/>
                        </a:lnTo>
                        <a:lnTo>
                          <a:pt x="97631" y="476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54" name="Forma livre 53"/>
                  <p:cNvSpPr/>
                  <p:nvPr/>
                </p:nvSpPr>
                <p:spPr>
                  <a:xfrm>
                    <a:off x="3771900" y="2292350"/>
                    <a:ext cx="298450" cy="933450"/>
                  </a:xfrm>
                  <a:custGeom>
                    <a:avLst/>
                    <a:gdLst>
                      <a:gd name="connsiteX0" fmla="*/ 0 w 298450"/>
                      <a:gd name="connsiteY0" fmla="*/ 933450 h 933450"/>
                      <a:gd name="connsiteX1" fmla="*/ 76200 w 298450"/>
                      <a:gd name="connsiteY1" fmla="*/ 863600 h 933450"/>
                      <a:gd name="connsiteX2" fmla="*/ 82550 w 298450"/>
                      <a:gd name="connsiteY2" fmla="*/ 815975 h 933450"/>
                      <a:gd name="connsiteX3" fmla="*/ 85725 w 298450"/>
                      <a:gd name="connsiteY3" fmla="*/ 768350 h 933450"/>
                      <a:gd name="connsiteX4" fmla="*/ 73025 w 298450"/>
                      <a:gd name="connsiteY4" fmla="*/ 730250 h 933450"/>
                      <a:gd name="connsiteX5" fmla="*/ 60325 w 298450"/>
                      <a:gd name="connsiteY5" fmla="*/ 698500 h 933450"/>
                      <a:gd name="connsiteX6" fmla="*/ 82550 w 298450"/>
                      <a:gd name="connsiteY6" fmla="*/ 625475 h 933450"/>
                      <a:gd name="connsiteX7" fmla="*/ 73025 w 298450"/>
                      <a:gd name="connsiteY7" fmla="*/ 600075 h 933450"/>
                      <a:gd name="connsiteX8" fmla="*/ 82550 w 298450"/>
                      <a:gd name="connsiteY8" fmla="*/ 549275 h 933450"/>
                      <a:gd name="connsiteX9" fmla="*/ 95250 w 298450"/>
                      <a:gd name="connsiteY9" fmla="*/ 517525 h 933450"/>
                      <a:gd name="connsiteX10" fmla="*/ 76200 w 298450"/>
                      <a:gd name="connsiteY10" fmla="*/ 476250 h 933450"/>
                      <a:gd name="connsiteX11" fmla="*/ 111125 w 298450"/>
                      <a:gd name="connsiteY11" fmla="*/ 393700 h 933450"/>
                      <a:gd name="connsiteX12" fmla="*/ 130175 w 298450"/>
                      <a:gd name="connsiteY12" fmla="*/ 339725 h 933450"/>
                      <a:gd name="connsiteX13" fmla="*/ 149225 w 298450"/>
                      <a:gd name="connsiteY13" fmla="*/ 307975 h 933450"/>
                      <a:gd name="connsiteX14" fmla="*/ 161925 w 298450"/>
                      <a:gd name="connsiteY14" fmla="*/ 269875 h 933450"/>
                      <a:gd name="connsiteX15" fmla="*/ 165100 w 298450"/>
                      <a:gd name="connsiteY15" fmla="*/ 196850 h 933450"/>
                      <a:gd name="connsiteX16" fmla="*/ 196850 w 298450"/>
                      <a:gd name="connsiteY16" fmla="*/ 152400 h 933450"/>
                      <a:gd name="connsiteX17" fmla="*/ 234950 w 298450"/>
                      <a:gd name="connsiteY17" fmla="*/ 114300 h 933450"/>
                      <a:gd name="connsiteX18" fmla="*/ 244475 w 298450"/>
                      <a:gd name="connsiteY18" fmla="*/ 73025 h 933450"/>
                      <a:gd name="connsiteX19" fmla="*/ 269875 w 298450"/>
                      <a:gd name="connsiteY19" fmla="*/ 38100 h 933450"/>
                      <a:gd name="connsiteX20" fmla="*/ 298450 w 298450"/>
                      <a:gd name="connsiteY20" fmla="*/ 28575 h 933450"/>
                      <a:gd name="connsiteX21" fmla="*/ 298450 w 298450"/>
                      <a:gd name="connsiteY21" fmla="*/ 0 h 933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98450" h="933450">
                        <a:moveTo>
                          <a:pt x="0" y="933450"/>
                        </a:moveTo>
                        <a:lnTo>
                          <a:pt x="76200" y="863600"/>
                        </a:lnTo>
                        <a:lnTo>
                          <a:pt x="82550" y="815975"/>
                        </a:lnTo>
                        <a:lnTo>
                          <a:pt x="85725" y="768350"/>
                        </a:lnTo>
                        <a:lnTo>
                          <a:pt x="73025" y="730250"/>
                        </a:lnTo>
                        <a:lnTo>
                          <a:pt x="60325" y="698500"/>
                        </a:lnTo>
                        <a:lnTo>
                          <a:pt x="82550" y="625475"/>
                        </a:lnTo>
                        <a:lnTo>
                          <a:pt x="73025" y="600075"/>
                        </a:lnTo>
                        <a:lnTo>
                          <a:pt x="82550" y="549275"/>
                        </a:lnTo>
                        <a:lnTo>
                          <a:pt x="95250" y="517525"/>
                        </a:lnTo>
                        <a:lnTo>
                          <a:pt x="76200" y="476250"/>
                        </a:lnTo>
                        <a:lnTo>
                          <a:pt x="111125" y="393700"/>
                        </a:lnTo>
                        <a:lnTo>
                          <a:pt x="130175" y="339725"/>
                        </a:lnTo>
                        <a:lnTo>
                          <a:pt x="149225" y="307975"/>
                        </a:lnTo>
                        <a:lnTo>
                          <a:pt x="161925" y="269875"/>
                        </a:lnTo>
                        <a:lnTo>
                          <a:pt x="165100" y="196850"/>
                        </a:lnTo>
                        <a:lnTo>
                          <a:pt x="196850" y="152400"/>
                        </a:lnTo>
                        <a:lnTo>
                          <a:pt x="234950" y="114300"/>
                        </a:lnTo>
                        <a:lnTo>
                          <a:pt x="244475" y="73025"/>
                        </a:lnTo>
                        <a:lnTo>
                          <a:pt x="269875" y="38100"/>
                        </a:lnTo>
                        <a:lnTo>
                          <a:pt x="298450" y="28575"/>
                        </a:lnTo>
                        <a:lnTo>
                          <a:pt x="298450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55" name="Forma livre 54"/>
                  <p:cNvSpPr/>
                  <p:nvPr/>
                </p:nvSpPr>
                <p:spPr>
                  <a:xfrm>
                    <a:off x="4070350" y="1676400"/>
                    <a:ext cx="133350" cy="622300"/>
                  </a:xfrm>
                  <a:custGeom>
                    <a:avLst/>
                    <a:gdLst>
                      <a:gd name="connsiteX0" fmla="*/ 0 w 133350"/>
                      <a:gd name="connsiteY0" fmla="*/ 622300 h 622300"/>
                      <a:gd name="connsiteX1" fmla="*/ 15875 w 133350"/>
                      <a:gd name="connsiteY1" fmla="*/ 558800 h 622300"/>
                      <a:gd name="connsiteX2" fmla="*/ 25400 w 133350"/>
                      <a:gd name="connsiteY2" fmla="*/ 514350 h 622300"/>
                      <a:gd name="connsiteX3" fmla="*/ 41275 w 133350"/>
                      <a:gd name="connsiteY3" fmla="*/ 479425 h 622300"/>
                      <a:gd name="connsiteX4" fmla="*/ 63500 w 133350"/>
                      <a:gd name="connsiteY4" fmla="*/ 431800 h 622300"/>
                      <a:gd name="connsiteX5" fmla="*/ 76200 w 133350"/>
                      <a:gd name="connsiteY5" fmla="*/ 387350 h 622300"/>
                      <a:gd name="connsiteX6" fmla="*/ 92075 w 133350"/>
                      <a:gd name="connsiteY6" fmla="*/ 320675 h 622300"/>
                      <a:gd name="connsiteX7" fmla="*/ 104775 w 133350"/>
                      <a:gd name="connsiteY7" fmla="*/ 292100 h 622300"/>
                      <a:gd name="connsiteX8" fmla="*/ 127000 w 133350"/>
                      <a:gd name="connsiteY8" fmla="*/ 244475 h 622300"/>
                      <a:gd name="connsiteX9" fmla="*/ 133350 w 133350"/>
                      <a:gd name="connsiteY9" fmla="*/ 196850 h 622300"/>
                      <a:gd name="connsiteX10" fmla="*/ 130175 w 133350"/>
                      <a:gd name="connsiteY10" fmla="*/ 165100 h 622300"/>
                      <a:gd name="connsiteX11" fmla="*/ 101600 w 133350"/>
                      <a:gd name="connsiteY11" fmla="*/ 120650 h 622300"/>
                      <a:gd name="connsiteX12" fmla="*/ 79375 w 133350"/>
                      <a:gd name="connsiteY12" fmla="*/ 50800 h 622300"/>
                      <a:gd name="connsiteX13" fmla="*/ 101600 w 133350"/>
                      <a:gd name="connsiteY13" fmla="*/ 0 h 622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350" h="622300">
                        <a:moveTo>
                          <a:pt x="0" y="622300"/>
                        </a:moveTo>
                        <a:lnTo>
                          <a:pt x="15875" y="558800"/>
                        </a:lnTo>
                        <a:lnTo>
                          <a:pt x="25400" y="514350"/>
                        </a:lnTo>
                        <a:lnTo>
                          <a:pt x="41275" y="479425"/>
                        </a:lnTo>
                        <a:lnTo>
                          <a:pt x="63500" y="431800"/>
                        </a:lnTo>
                        <a:lnTo>
                          <a:pt x="76200" y="387350"/>
                        </a:lnTo>
                        <a:lnTo>
                          <a:pt x="92075" y="320675"/>
                        </a:lnTo>
                        <a:lnTo>
                          <a:pt x="104775" y="292100"/>
                        </a:lnTo>
                        <a:lnTo>
                          <a:pt x="127000" y="244475"/>
                        </a:lnTo>
                        <a:lnTo>
                          <a:pt x="133350" y="196850"/>
                        </a:lnTo>
                        <a:lnTo>
                          <a:pt x="130175" y="165100"/>
                        </a:lnTo>
                        <a:lnTo>
                          <a:pt x="101600" y="120650"/>
                        </a:lnTo>
                        <a:lnTo>
                          <a:pt x="79375" y="50800"/>
                        </a:lnTo>
                        <a:lnTo>
                          <a:pt x="101600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56" name="Forma livre 55"/>
                  <p:cNvSpPr/>
                  <p:nvPr/>
                </p:nvSpPr>
                <p:spPr>
                  <a:xfrm>
                    <a:off x="5092700" y="2003425"/>
                    <a:ext cx="873125" cy="803275"/>
                  </a:xfrm>
                  <a:custGeom>
                    <a:avLst/>
                    <a:gdLst>
                      <a:gd name="connsiteX0" fmla="*/ 0 w 873125"/>
                      <a:gd name="connsiteY0" fmla="*/ 803275 h 803275"/>
                      <a:gd name="connsiteX1" fmla="*/ 53975 w 873125"/>
                      <a:gd name="connsiteY1" fmla="*/ 771525 h 803275"/>
                      <a:gd name="connsiteX2" fmla="*/ 66675 w 873125"/>
                      <a:gd name="connsiteY2" fmla="*/ 768350 h 803275"/>
                      <a:gd name="connsiteX3" fmla="*/ 95250 w 873125"/>
                      <a:gd name="connsiteY3" fmla="*/ 746125 h 803275"/>
                      <a:gd name="connsiteX4" fmla="*/ 104775 w 873125"/>
                      <a:gd name="connsiteY4" fmla="*/ 739775 h 803275"/>
                      <a:gd name="connsiteX5" fmla="*/ 117475 w 873125"/>
                      <a:gd name="connsiteY5" fmla="*/ 727075 h 803275"/>
                      <a:gd name="connsiteX6" fmla="*/ 136525 w 873125"/>
                      <a:gd name="connsiteY6" fmla="*/ 714375 h 803275"/>
                      <a:gd name="connsiteX7" fmla="*/ 142875 w 873125"/>
                      <a:gd name="connsiteY7" fmla="*/ 704850 h 803275"/>
                      <a:gd name="connsiteX8" fmla="*/ 168275 w 873125"/>
                      <a:gd name="connsiteY8" fmla="*/ 695325 h 803275"/>
                      <a:gd name="connsiteX9" fmla="*/ 187325 w 873125"/>
                      <a:gd name="connsiteY9" fmla="*/ 676275 h 803275"/>
                      <a:gd name="connsiteX10" fmla="*/ 190500 w 873125"/>
                      <a:gd name="connsiteY10" fmla="*/ 666750 h 803275"/>
                      <a:gd name="connsiteX11" fmla="*/ 203200 w 873125"/>
                      <a:gd name="connsiteY11" fmla="*/ 647700 h 803275"/>
                      <a:gd name="connsiteX12" fmla="*/ 206375 w 873125"/>
                      <a:gd name="connsiteY12" fmla="*/ 638175 h 803275"/>
                      <a:gd name="connsiteX13" fmla="*/ 219075 w 873125"/>
                      <a:gd name="connsiteY13" fmla="*/ 619125 h 803275"/>
                      <a:gd name="connsiteX14" fmla="*/ 228600 w 873125"/>
                      <a:gd name="connsiteY14" fmla="*/ 615950 h 803275"/>
                      <a:gd name="connsiteX15" fmla="*/ 238125 w 873125"/>
                      <a:gd name="connsiteY15" fmla="*/ 609600 h 803275"/>
                      <a:gd name="connsiteX16" fmla="*/ 250825 w 873125"/>
                      <a:gd name="connsiteY16" fmla="*/ 606425 h 803275"/>
                      <a:gd name="connsiteX17" fmla="*/ 282575 w 873125"/>
                      <a:gd name="connsiteY17" fmla="*/ 596900 h 803275"/>
                      <a:gd name="connsiteX18" fmla="*/ 301625 w 873125"/>
                      <a:gd name="connsiteY18" fmla="*/ 587375 h 803275"/>
                      <a:gd name="connsiteX19" fmla="*/ 314325 w 873125"/>
                      <a:gd name="connsiteY19" fmla="*/ 581025 h 803275"/>
                      <a:gd name="connsiteX20" fmla="*/ 333375 w 873125"/>
                      <a:gd name="connsiteY20" fmla="*/ 574675 h 803275"/>
                      <a:gd name="connsiteX21" fmla="*/ 352425 w 873125"/>
                      <a:gd name="connsiteY21" fmla="*/ 558800 h 803275"/>
                      <a:gd name="connsiteX22" fmla="*/ 361950 w 873125"/>
                      <a:gd name="connsiteY22" fmla="*/ 555625 h 803275"/>
                      <a:gd name="connsiteX23" fmla="*/ 371475 w 873125"/>
                      <a:gd name="connsiteY23" fmla="*/ 546100 h 803275"/>
                      <a:gd name="connsiteX24" fmla="*/ 396875 w 873125"/>
                      <a:gd name="connsiteY24" fmla="*/ 533400 h 803275"/>
                      <a:gd name="connsiteX25" fmla="*/ 406400 w 873125"/>
                      <a:gd name="connsiteY25" fmla="*/ 523875 h 803275"/>
                      <a:gd name="connsiteX26" fmla="*/ 425450 w 873125"/>
                      <a:gd name="connsiteY26" fmla="*/ 511175 h 803275"/>
                      <a:gd name="connsiteX27" fmla="*/ 444500 w 873125"/>
                      <a:gd name="connsiteY27" fmla="*/ 492125 h 803275"/>
                      <a:gd name="connsiteX28" fmla="*/ 450850 w 873125"/>
                      <a:gd name="connsiteY28" fmla="*/ 473075 h 803275"/>
                      <a:gd name="connsiteX29" fmla="*/ 454025 w 873125"/>
                      <a:gd name="connsiteY29" fmla="*/ 460375 h 803275"/>
                      <a:gd name="connsiteX30" fmla="*/ 460375 w 873125"/>
                      <a:gd name="connsiteY30" fmla="*/ 441325 h 803275"/>
                      <a:gd name="connsiteX31" fmla="*/ 469900 w 873125"/>
                      <a:gd name="connsiteY31" fmla="*/ 409575 h 803275"/>
                      <a:gd name="connsiteX32" fmla="*/ 476250 w 873125"/>
                      <a:gd name="connsiteY32" fmla="*/ 400050 h 803275"/>
                      <a:gd name="connsiteX33" fmla="*/ 485775 w 873125"/>
                      <a:gd name="connsiteY33" fmla="*/ 390525 h 803275"/>
                      <a:gd name="connsiteX34" fmla="*/ 495300 w 873125"/>
                      <a:gd name="connsiteY34" fmla="*/ 371475 h 803275"/>
                      <a:gd name="connsiteX35" fmla="*/ 504825 w 873125"/>
                      <a:gd name="connsiteY35" fmla="*/ 368300 h 803275"/>
                      <a:gd name="connsiteX36" fmla="*/ 514350 w 873125"/>
                      <a:gd name="connsiteY36" fmla="*/ 361950 h 803275"/>
                      <a:gd name="connsiteX37" fmla="*/ 523875 w 873125"/>
                      <a:gd name="connsiteY37" fmla="*/ 352425 h 803275"/>
                      <a:gd name="connsiteX38" fmla="*/ 533400 w 873125"/>
                      <a:gd name="connsiteY38" fmla="*/ 349250 h 803275"/>
                      <a:gd name="connsiteX39" fmla="*/ 546100 w 873125"/>
                      <a:gd name="connsiteY39" fmla="*/ 342900 h 803275"/>
                      <a:gd name="connsiteX40" fmla="*/ 555625 w 873125"/>
                      <a:gd name="connsiteY40" fmla="*/ 339725 h 803275"/>
                      <a:gd name="connsiteX41" fmla="*/ 587375 w 873125"/>
                      <a:gd name="connsiteY41" fmla="*/ 320675 h 803275"/>
                      <a:gd name="connsiteX42" fmla="*/ 600075 w 873125"/>
                      <a:gd name="connsiteY42" fmla="*/ 317500 h 803275"/>
                      <a:gd name="connsiteX43" fmla="*/ 622300 w 873125"/>
                      <a:gd name="connsiteY43" fmla="*/ 307975 h 803275"/>
                      <a:gd name="connsiteX44" fmla="*/ 641350 w 873125"/>
                      <a:gd name="connsiteY44" fmla="*/ 295275 h 803275"/>
                      <a:gd name="connsiteX45" fmla="*/ 650875 w 873125"/>
                      <a:gd name="connsiteY45" fmla="*/ 279400 h 803275"/>
                      <a:gd name="connsiteX46" fmla="*/ 657225 w 873125"/>
                      <a:gd name="connsiteY46" fmla="*/ 269875 h 803275"/>
                      <a:gd name="connsiteX47" fmla="*/ 663575 w 873125"/>
                      <a:gd name="connsiteY47" fmla="*/ 250825 h 803275"/>
                      <a:gd name="connsiteX48" fmla="*/ 669925 w 873125"/>
                      <a:gd name="connsiteY48" fmla="*/ 231775 h 803275"/>
                      <a:gd name="connsiteX49" fmla="*/ 673100 w 873125"/>
                      <a:gd name="connsiteY49" fmla="*/ 222250 h 803275"/>
                      <a:gd name="connsiteX50" fmla="*/ 679450 w 873125"/>
                      <a:gd name="connsiteY50" fmla="*/ 190500 h 803275"/>
                      <a:gd name="connsiteX51" fmla="*/ 682625 w 873125"/>
                      <a:gd name="connsiteY51" fmla="*/ 174625 h 803275"/>
                      <a:gd name="connsiteX52" fmla="*/ 708025 w 873125"/>
                      <a:gd name="connsiteY52" fmla="*/ 146050 h 803275"/>
                      <a:gd name="connsiteX53" fmla="*/ 717550 w 873125"/>
                      <a:gd name="connsiteY53" fmla="*/ 136525 h 803275"/>
                      <a:gd name="connsiteX54" fmla="*/ 727075 w 873125"/>
                      <a:gd name="connsiteY54" fmla="*/ 130175 h 803275"/>
                      <a:gd name="connsiteX55" fmla="*/ 746125 w 873125"/>
                      <a:gd name="connsiteY55" fmla="*/ 111125 h 803275"/>
                      <a:gd name="connsiteX56" fmla="*/ 765175 w 873125"/>
                      <a:gd name="connsiteY56" fmla="*/ 95250 h 803275"/>
                      <a:gd name="connsiteX57" fmla="*/ 774700 w 873125"/>
                      <a:gd name="connsiteY57" fmla="*/ 88900 h 803275"/>
                      <a:gd name="connsiteX58" fmla="*/ 803275 w 873125"/>
                      <a:gd name="connsiteY58" fmla="*/ 57150 h 803275"/>
                      <a:gd name="connsiteX59" fmla="*/ 822325 w 873125"/>
                      <a:gd name="connsiteY59" fmla="*/ 41275 h 803275"/>
                      <a:gd name="connsiteX60" fmla="*/ 841375 w 873125"/>
                      <a:gd name="connsiteY60" fmla="*/ 28575 h 803275"/>
                      <a:gd name="connsiteX61" fmla="*/ 847725 w 873125"/>
                      <a:gd name="connsiteY61" fmla="*/ 19050 h 803275"/>
                      <a:gd name="connsiteX62" fmla="*/ 866775 w 873125"/>
                      <a:gd name="connsiteY62" fmla="*/ 6350 h 803275"/>
                      <a:gd name="connsiteX63" fmla="*/ 873125 w 873125"/>
                      <a:gd name="connsiteY63" fmla="*/ 0 h 803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873125" h="803275">
                        <a:moveTo>
                          <a:pt x="0" y="803275"/>
                        </a:moveTo>
                        <a:cubicBezTo>
                          <a:pt x="20647" y="789511"/>
                          <a:pt x="28748" y="783298"/>
                          <a:pt x="53975" y="771525"/>
                        </a:cubicBezTo>
                        <a:cubicBezTo>
                          <a:pt x="57929" y="769680"/>
                          <a:pt x="62442" y="769408"/>
                          <a:pt x="66675" y="768350"/>
                        </a:cubicBezTo>
                        <a:cubicBezTo>
                          <a:pt x="114823" y="736252"/>
                          <a:pt x="65407" y="770994"/>
                          <a:pt x="95250" y="746125"/>
                        </a:cubicBezTo>
                        <a:cubicBezTo>
                          <a:pt x="98181" y="743682"/>
                          <a:pt x="101878" y="742258"/>
                          <a:pt x="104775" y="739775"/>
                        </a:cubicBezTo>
                        <a:cubicBezTo>
                          <a:pt x="109321" y="735879"/>
                          <a:pt x="112800" y="730815"/>
                          <a:pt x="117475" y="727075"/>
                        </a:cubicBezTo>
                        <a:cubicBezTo>
                          <a:pt x="123434" y="722307"/>
                          <a:pt x="136525" y="714375"/>
                          <a:pt x="136525" y="714375"/>
                        </a:cubicBezTo>
                        <a:cubicBezTo>
                          <a:pt x="138642" y="711200"/>
                          <a:pt x="139562" y="706743"/>
                          <a:pt x="142875" y="704850"/>
                        </a:cubicBezTo>
                        <a:cubicBezTo>
                          <a:pt x="171569" y="688453"/>
                          <a:pt x="147841" y="713488"/>
                          <a:pt x="168275" y="695325"/>
                        </a:cubicBezTo>
                        <a:cubicBezTo>
                          <a:pt x="174987" y="689359"/>
                          <a:pt x="187325" y="676275"/>
                          <a:pt x="187325" y="676275"/>
                        </a:cubicBezTo>
                        <a:cubicBezTo>
                          <a:pt x="188383" y="673100"/>
                          <a:pt x="188875" y="669676"/>
                          <a:pt x="190500" y="666750"/>
                        </a:cubicBezTo>
                        <a:cubicBezTo>
                          <a:pt x="194206" y="660079"/>
                          <a:pt x="200787" y="654940"/>
                          <a:pt x="203200" y="647700"/>
                        </a:cubicBezTo>
                        <a:cubicBezTo>
                          <a:pt x="204258" y="644525"/>
                          <a:pt x="204750" y="641101"/>
                          <a:pt x="206375" y="638175"/>
                        </a:cubicBezTo>
                        <a:cubicBezTo>
                          <a:pt x="210081" y="631504"/>
                          <a:pt x="211835" y="621538"/>
                          <a:pt x="219075" y="619125"/>
                        </a:cubicBezTo>
                        <a:cubicBezTo>
                          <a:pt x="222250" y="618067"/>
                          <a:pt x="225607" y="617447"/>
                          <a:pt x="228600" y="615950"/>
                        </a:cubicBezTo>
                        <a:cubicBezTo>
                          <a:pt x="232013" y="614243"/>
                          <a:pt x="234618" y="611103"/>
                          <a:pt x="238125" y="609600"/>
                        </a:cubicBezTo>
                        <a:cubicBezTo>
                          <a:pt x="242136" y="607881"/>
                          <a:pt x="246645" y="607679"/>
                          <a:pt x="250825" y="606425"/>
                        </a:cubicBezTo>
                        <a:cubicBezTo>
                          <a:pt x="289474" y="594830"/>
                          <a:pt x="253303" y="604218"/>
                          <a:pt x="282575" y="596900"/>
                        </a:cubicBezTo>
                        <a:cubicBezTo>
                          <a:pt x="300880" y="584697"/>
                          <a:pt x="283222" y="595262"/>
                          <a:pt x="301625" y="587375"/>
                        </a:cubicBezTo>
                        <a:cubicBezTo>
                          <a:pt x="305975" y="585511"/>
                          <a:pt x="309931" y="582783"/>
                          <a:pt x="314325" y="581025"/>
                        </a:cubicBezTo>
                        <a:cubicBezTo>
                          <a:pt x="320540" y="578539"/>
                          <a:pt x="333375" y="574675"/>
                          <a:pt x="333375" y="574675"/>
                        </a:cubicBezTo>
                        <a:cubicBezTo>
                          <a:pt x="340397" y="567653"/>
                          <a:pt x="343584" y="563220"/>
                          <a:pt x="352425" y="558800"/>
                        </a:cubicBezTo>
                        <a:cubicBezTo>
                          <a:pt x="355418" y="557303"/>
                          <a:pt x="358775" y="556683"/>
                          <a:pt x="361950" y="555625"/>
                        </a:cubicBezTo>
                        <a:cubicBezTo>
                          <a:pt x="365125" y="552450"/>
                          <a:pt x="367687" y="548511"/>
                          <a:pt x="371475" y="546100"/>
                        </a:cubicBezTo>
                        <a:cubicBezTo>
                          <a:pt x="379461" y="541018"/>
                          <a:pt x="390182" y="540093"/>
                          <a:pt x="396875" y="533400"/>
                        </a:cubicBezTo>
                        <a:cubicBezTo>
                          <a:pt x="400050" y="530225"/>
                          <a:pt x="402856" y="526632"/>
                          <a:pt x="406400" y="523875"/>
                        </a:cubicBezTo>
                        <a:cubicBezTo>
                          <a:pt x="412424" y="519190"/>
                          <a:pt x="420054" y="516571"/>
                          <a:pt x="425450" y="511175"/>
                        </a:cubicBezTo>
                        <a:lnTo>
                          <a:pt x="444500" y="492125"/>
                        </a:lnTo>
                        <a:cubicBezTo>
                          <a:pt x="446617" y="485775"/>
                          <a:pt x="449227" y="479569"/>
                          <a:pt x="450850" y="473075"/>
                        </a:cubicBezTo>
                        <a:cubicBezTo>
                          <a:pt x="451908" y="468842"/>
                          <a:pt x="452771" y="464555"/>
                          <a:pt x="454025" y="460375"/>
                        </a:cubicBezTo>
                        <a:cubicBezTo>
                          <a:pt x="455948" y="453964"/>
                          <a:pt x="458752" y="447819"/>
                          <a:pt x="460375" y="441325"/>
                        </a:cubicBezTo>
                        <a:cubicBezTo>
                          <a:pt x="462150" y="434226"/>
                          <a:pt x="466808" y="414213"/>
                          <a:pt x="469900" y="409575"/>
                        </a:cubicBezTo>
                        <a:cubicBezTo>
                          <a:pt x="472017" y="406400"/>
                          <a:pt x="473807" y="402981"/>
                          <a:pt x="476250" y="400050"/>
                        </a:cubicBezTo>
                        <a:cubicBezTo>
                          <a:pt x="479125" y="396601"/>
                          <a:pt x="482600" y="393700"/>
                          <a:pt x="485775" y="390525"/>
                        </a:cubicBezTo>
                        <a:cubicBezTo>
                          <a:pt x="487867" y="384250"/>
                          <a:pt x="489705" y="375951"/>
                          <a:pt x="495300" y="371475"/>
                        </a:cubicBezTo>
                        <a:cubicBezTo>
                          <a:pt x="497913" y="369384"/>
                          <a:pt x="501832" y="369797"/>
                          <a:pt x="504825" y="368300"/>
                        </a:cubicBezTo>
                        <a:cubicBezTo>
                          <a:pt x="508238" y="366593"/>
                          <a:pt x="511419" y="364393"/>
                          <a:pt x="514350" y="361950"/>
                        </a:cubicBezTo>
                        <a:cubicBezTo>
                          <a:pt x="517799" y="359075"/>
                          <a:pt x="520139" y="354916"/>
                          <a:pt x="523875" y="352425"/>
                        </a:cubicBezTo>
                        <a:cubicBezTo>
                          <a:pt x="526660" y="350569"/>
                          <a:pt x="530324" y="350568"/>
                          <a:pt x="533400" y="349250"/>
                        </a:cubicBezTo>
                        <a:cubicBezTo>
                          <a:pt x="537750" y="347386"/>
                          <a:pt x="541750" y="344764"/>
                          <a:pt x="546100" y="342900"/>
                        </a:cubicBezTo>
                        <a:cubicBezTo>
                          <a:pt x="549176" y="341582"/>
                          <a:pt x="552699" y="341350"/>
                          <a:pt x="555625" y="339725"/>
                        </a:cubicBezTo>
                        <a:cubicBezTo>
                          <a:pt x="570962" y="331204"/>
                          <a:pt x="572594" y="326218"/>
                          <a:pt x="587375" y="320675"/>
                        </a:cubicBezTo>
                        <a:cubicBezTo>
                          <a:pt x="591461" y="319143"/>
                          <a:pt x="595879" y="318699"/>
                          <a:pt x="600075" y="317500"/>
                        </a:cubicBezTo>
                        <a:cubicBezTo>
                          <a:pt x="608436" y="315111"/>
                          <a:pt x="614603" y="312593"/>
                          <a:pt x="622300" y="307975"/>
                        </a:cubicBezTo>
                        <a:cubicBezTo>
                          <a:pt x="628844" y="304048"/>
                          <a:pt x="641350" y="295275"/>
                          <a:pt x="641350" y="295275"/>
                        </a:cubicBezTo>
                        <a:cubicBezTo>
                          <a:pt x="644525" y="289983"/>
                          <a:pt x="647604" y="284633"/>
                          <a:pt x="650875" y="279400"/>
                        </a:cubicBezTo>
                        <a:cubicBezTo>
                          <a:pt x="652897" y="276164"/>
                          <a:pt x="655675" y="273362"/>
                          <a:pt x="657225" y="269875"/>
                        </a:cubicBezTo>
                        <a:cubicBezTo>
                          <a:pt x="659943" y="263758"/>
                          <a:pt x="661458" y="257175"/>
                          <a:pt x="663575" y="250825"/>
                        </a:cubicBezTo>
                        <a:lnTo>
                          <a:pt x="669925" y="231775"/>
                        </a:lnTo>
                        <a:cubicBezTo>
                          <a:pt x="670983" y="228600"/>
                          <a:pt x="672288" y="225497"/>
                          <a:pt x="673100" y="222250"/>
                        </a:cubicBezTo>
                        <a:cubicBezTo>
                          <a:pt x="678716" y="199787"/>
                          <a:pt x="674260" y="219044"/>
                          <a:pt x="679450" y="190500"/>
                        </a:cubicBezTo>
                        <a:cubicBezTo>
                          <a:pt x="680415" y="185191"/>
                          <a:pt x="680730" y="179678"/>
                          <a:pt x="682625" y="174625"/>
                        </a:cubicBezTo>
                        <a:cubicBezTo>
                          <a:pt x="686024" y="165560"/>
                          <a:pt x="704944" y="149131"/>
                          <a:pt x="708025" y="146050"/>
                        </a:cubicBezTo>
                        <a:cubicBezTo>
                          <a:pt x="711200" y="142875"/>
                          <a:pt x="713814" y="139016"/>
                          <a:pt x="717550" y="136525"/>
                        </a:cubicBezTo>
                        <a:cubicBezTo>
                          <a:pt x="720725" y="134408"/>
                          <a:pt x="724223" y="132710"/>
                          <a:pt x="727075" y="130175"/>
                        </a:cubicBezTo>
                        <a:cubicBezTo>
                          <a:pt x="733787" y="124209"/>
                          <a:pt x="738653" y="116106"/>
                          <a:pt x="746125" y="111125"/>
                        </a:cubicBezTo>
                        <a:cubicBezTo>
                          <a:pt x="769774" y="95359"/>
                          <a:pt x="740729" y="115622"/>
                          <a:pt x="765175" y="95250"/>
                        </a:cubicBezTo>
                        <a:cubicBezTo>
                          <a:pt x="768106" y="92807"/>
                          <a:pt x="772002" y="91598"/>
                          <a:pt x="774700" y="88900"/>
                        </a:cubicBezTo>
                        <a:cubicBezTo>
                          <a:pt x="791096" y="72504"/>
                          <a:pt x="777967" y="74022"/>
                          <a:pt x="803275" y="57150"/>
                        </a:cubicBezTo>
                        <a:cubicBezTo>
                          <a:pt x="837312" y="34459"/>
                          <a:pt x="785655" y="69796"/>
                          <a:pt x="822325" y="41275"/>
                        </a:cubicBezTo>
                        <a:cubicBezTo>
                          <a:pt x="828349" y="36590"/>
                          <a:pt x="841375" y="28575"/>
                          <a:pt x="841375" y="28575"/>
                        </a:cubicBezTo>
                        <a:cubicBezTo>
                          <a:pt x="843492" y="25400"/>
                          <a:pt x="844853" y="21563"/>
                          <a:pt x="847725" y="19050"/>
                        </a:cubicBezTo>
                        <a:cubicBezTo>
                          <a:pt x="853468" y="14024"/>
                          <a:pt x="861379" y="11746"/>
                          <a:pt x="866775" y="6350"/>
                        </a:cubicBezTo>
                        <a:lnTo>
                          <a:pt x="873125" y="0"/>
                        </a:ln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58" name="Forma livre 57"/>
                  <p:cNvSpPr/>
                  <p:nvPr/>
                </p:nvSpPr>
                <p:spPr>
                  <a:xfrm>
                    <a:off x="5802238" y="3655219"/>
                    <a:ext cx="1749561" cy="404037"/>
                  </a:xfrm>
                  <a:custGeom>
                    <a:avLst/>
                    <a:gdLst>
                      <a:gd name="connsiteX0" fmla="*/ 0 w 920750"/>
                      <a:gd name="connsiteY0" fmla="*/ 308033 h 312070"/>
                      <a:gd name="connsiteX1" fmla="*/ 57150 w 920750"/>
                      <a:gd name="connsiteY1" fmla="*/ 308033 h 312070"/>
                      <a:gd name="connsiteX2" fmla="*/ 92075 w 920750"/>
                      <a:gd name="connsiteY2" fmla="*/ 295333 h 312070"/>
                      <a:gd name="connsiteX3" fmla="*/ 111125 w 920750"/>
                      <a:gd name="connsiteY3" fmla="*/ 292158 h 312070"/>
                      <a:gd name="connsiteX4" fmla="*/ 130175 w 920750"/>
                      <a:gd name="connsiteY4" fmla="*/ 285808 h 312070"/>
                      <a:gd name="connsiteX5" fmla="*/ 244475 w 920750"/>
                      <a:gd name="connsiteY5" fmla="*/ 288983 h 312070"/>
                      <a:gd name="connsiteX6" fmla="*/ 254000 w 920750"/>
                      <a:gd name="connsiteY6" fmla="*/ 295333 h 312070"/>
                      <a:gd name="connsiteX7" fmla="*/ 263525 w 920750"/>
                      <a:gd name="connsiteY7" fmla="*/ 298508 h 312070"/>
                      <a:gd name="connsiteX8" fmla="*/ 374650 w 920750"/>
                      <a:gd name="connsiteY8" fmla="*/ 295333 h 312070"/>
                      <a:gd name="connsiteX9" fmla="*/ 393700 w 920750"/>
                      <a:gd name="connsiteY9" fmla="*/ 279458 h 312070"/>
                      <a:gd name="connsiteX10" fmla="*/ 403225 w 920750"/>
                      <a:gd name="connsiteY10" fmla="*/ 260408 h 312070"/>
                      <a:gd name="connsiteX11" fmla="*/ 412750 w 920750"/>
                      <a:gd name="connsiteY11" fmla="*/ 241358 h 312070"/>
                      <a:gd name="connsiteX12" fmla="*/ 428625 w 920750"/>
                      <a:gd name="connsiteY12" fmla="*/ 209608 h 312070"/>
                      <a:gd name="connsiteX13" fmla="*/ 447675 w 920750"/>
                      <a:gd name="connsiteY13" fmla="*/ 196908 h 312070"/>
                      <a:gd name="connsiteX14" fmla="*/ 476250 w 920750"/>
                      <a:gd name="connsiteY14" fmla="*/ 174683 h 312070"/>
                      <a:gd name="connsiteX15" fmla="*/ 485775 w 920750"/>
                      <a:gd name="connsiteY15" fmla="*/ 171508 h 312070"/>
                      <a:gd name="connsiteX16" fmla="*/ 530225 w 920750"/>
                      <a:gd name="connsiteY16" fmla="*/ 168333 h 312070"/>
                      <a:gd name="connsiteX17" fmla="*/ 561975 w 920750"/>
                      <a:gd name="connsiteY17" fmla="*/ 158808 h 312070"/>
                      <a:gd name="connsiteX18" fmla="*/ 581025 w 920750"/>
                      <a:gd name="connsiteY18" fmla="*/ 149283 h 312070"/>
                      <a:gd name="connsiteX19" fmla="*/ 603250 w 920750"/>
                      <a:gd name="connsiteY19" fmla="*/ 139758 h 312070"/>
                      <a:gd name="connsiteX20" fmla="*/ 663575 w 920750"/>
                      <a:gd name="connsiteY20" fmla="*/ 136583 h 312070"/>
                      <a:gd name="connsiteX21" fmla="*/ 679450 w 920750"/>
                      <a:gd name="connsiteY21" fmla="*/ 133408 h 312070"/>
                      <a:gd name="connsiteX22" fmla="*/ 692150 w 920750"/>
                      <a:gd name="connsiteY22" fmla="*/ 130233 h 312070"/>
                      <a:gd name="connsiteX23" fmla="*/ 749300 w 920750"/>
                      <a:gd name="connsiteY23" fmla="*/ 127058 h 312070"/>
                      <a:gd name="connsiteX24" fmla="*/ 762000 w 920750"/>
                      <a:gd name="connsiteY24" fmla="*/ 73083 h 312070"/>
                      <a:gd name="connsiteX25" fmla="*/ 771525 w 920750"/>
                      <a:gd name="connsiteY25" fmla="*/ 63558 h 312070"/>
                      <a:gd name="connsiteX26" fmla="*/ 784225 w 920750"/>
                      <a:gd name="connsiteY26" fmla="*/ 57208 h 312070"/>
                      <a:gd name="connsiteX27" fmla="*/ 793750 w 920750"/>
                      <a:gd name="connsiteY27" fmla="*/ 50858 h 312070"/>
                      <a:gd name="connsiteX28" fmla="*/ 812800 w 920750"/>
                      <a:gd name="connsiteY28" fmla="*/ 41333 h 312070"/>
                      <a:gd name="connsiteX29" fmla="*/ 831850 w 920750"/>
                      <a:gd name="connsiteY29" fmla="*/ 25458 h 312070"/>
                      <a:gd name="connsiteX30" fmla="*/ 850900 w 920750"/>
                      <a:gd name="connsiteY30" fmla="*/ 12758 h 312070"/>
                      <a:gd name="connsiteX31" fmla="*/ 869950 w 920750"/>
                      <a:gd name="connsiteY31" fmla="*/ 3233 h 312070"/>
                      <a:gd name="connsiteX32" fmla="*/ 914400 w 920750"/>
                      <a:gd name="connsiteY32" fmla="*/ 58 h 312070"/>
                      <a:gd name="connsiteX33" fmla="*/ 920750 w 920750"/>
                      <a:gd name="connsiteY33" fmla="*/ 58 h 312070"/>
                      <a:gd name="connsiteX0" fmla="*/ 0 w 1685681"/>
                      <a:gd name="connsiteY0" fmla="*/ 422275 h 426312"/>
                      <a:gd name="connsiteX1" fmla="*/ 57150 w 1685681"/>
                      <a:gd name="connsiteY1" fmla="*/ 422275 h 426312"/>
                      <a:gd name="connsiteX2" fmla="*/ 92075 w 1685681"/>
                      <a:gd name="connsiteY2" fmla="*/ 409575 h 426312"/>
                      <a:gd name="connsiteX3" fmla="*/ 111125 w 1685681"/>
                      <a:gd name="connsiteY3" fmla="*/ 406400 h 426312"/>
                      <a:gd name="connsiteX4" fmla="*/ 130175 w 1685681"/>
                      <a:gd name="connsiteY4" fmla="*/ 400050 h 426312"/>
                      <a:gd name="connsiteX5" fmla="*/ 244475 w 1685681"/>
                      <a:gd name="connsiteY5" fmla="*/ 403225 h 426312"/>
                      <a:gd name="connsiteX6" fmla="*/ 254000 w 1685681"/>
                      <a:gd name="connsiteY6" fmla="*/ 409575 h 426312"/>
                      <a:gd name="connsiteX7" fmla="*/ 263525 w 1685681"/>
                      <a:gd name="connsiteY7" fmla="*/ 412750 h 426312"/>
                      <a:gd name="connsiteX8" fmla="*/ 374650 w 1685681"/>
                      <a:gd name="connsiteY8" fmla="*/ 409575 h 426312"/>
                      <a:gd name="connsiteX9" fmla="*/ 393700 w 1685681"/>
                      <a:gd name="connsiteY9" fmla="*/ 393700 h 426312"/>
                      <a:gd name="connsiteX10" fmla="*/ 403225 w 1685681"/>
                      <a:gd name="connsiteY10" fmla="*/ 374650 h 426312"/>
                      <a:gd name="connsiteX11" fmla="*/ 412750 w 1685681"/>
                      <a:gd name="connsiteY11" fmla="*/ 355600 h 426312"/>
                      <a:gd name="connsiteX12" fmla="*/ 428625 w 1685681"/>
                      <a:gd name="connsiteY12" fmla="*/ 323850 h 426312"/>
                      <a:gd name="connsiteX13" fmla="*/ 447675 w 1685681"/>
                      <a:gd name="connsiteY13" fmla="*/ 311150 h 426312"/>
                      <a:gd name="connsiteX14" fmla="*/ 476250 w 1685681"/>
                      <a:gd name="connsiteY14" fmla="*/ 288925 h 426312"/>
                      <a:gd name="connsiteX15" fmla="*/ 485775 w 1685681"/>
                      <a:gd name="connsiteY15" fmla="*/ 285750 h 426312"/>
                      <a:gd name="connsiteX16" fmla="*/ 530225 w 1685681"/>
                      <a:gd name="connsiteY16" fmla="*/ 282575 h 426312"/>
                      <a:gd name="connsiteX17" fmla="*/ 561975 w 1685681"/>
                      <a:gd name="connsiteY17" fmla="*/ 273050 h 426312"/>
                      <a:gd name="connsiteX18" fmla="*/ 581025 w 1685681"/>
                      <a:gd name="connsiteY18" fmla="*/ 263525 h 426312"/>
                      <a:gd name="connsiteX19" fmla="*/ 603250 w 1685681"/>
                      <a:gd name="connsiteY19" fmla="*/ 254000 h 426312"/>
                      <a:gd name="connsiteX20" fmla="*/ 663575 w 1685681"/>
                      <a:gd name="connsiteY20" fmla="*/ 250825 h 426312"/>
                      <a:gd name="connsiteX21" fmla="*/ 679450 w 1685681"/>
                      <a:gd name="connsiteY21" fmla="*/ 247650 h 426312"/>
                      <a:gd name="connsiteX22" fmla="*/ 692150 w 1685681"/>
                      <a:gd name="connsiteY22" fmla="*/ 244475 h 426312"/>
                      <a:gd name="connsiteX23" fmla="*/ 749300 w 1685681"/>
                      <a:gd name="connsiteY23" fmla="*/ 241300 h 426312"/>
                      <a:gd name="connsiteX24" fmla="*/ 762000 w 1685681"/>
                      <a:gd name="connsiteY24" fmla="*/ 187325 h 426312"/>
                      <a:gd name="connsiteX25" fmla="*/ 771525 w 1685681"/>
                      <a:gd name="connsiteY25" fmla="*/ 177800 h 426312"/>
                      <a:gd name="connsiteX26" fmla="*/ 784225 w 1685681"/>
                      <a:gd name="connsiteY26" fmla="*/ 171450 h 426312"/>
                      <a:gd name="connsiteX27" fmla="*/ 793750 w 1685681"/>
                      <a:gd name="connsiteY27" fmla="*/ 165100 h 426312"/>
                      <a:gd name="connsiteX28" fmla="*/ 812800 w 1685681"/>
                      <a:gd name="connsiteY28" fmla="*/ 155575 h 426312"/>
                      <a:gd name="connsiteX29" fmla="*/ 831850 w 1685681"/>
                      <a:gd name="connsiteY29" fmla="*/ 139700 h 426312"/>
                      <a:gd name="connsiteX30" fmla="*/ 850900 w 1685681"/>
                      <a:gd name="connsiteY30" fmla="*/ 127000 h 426312"/>
                      <a:gd name="connsiteX31" fmla="*/ 869950 w 1685681"/>
                      <a:gd name="connsiteY31" fmla="*/ 117475 h 426312"/>
                      <a:gd name="connsiteX32" fmla="*/ 914400 w 1685681"/>
                      <a:gd name="connsiteY32" fmla="*/ 114300 h 426312"/>
                      <a:gd name="connsiteX33" fmla="*/ 1685681 w 1685681"/>
                      <a:gd name="connsiteY33" fmla="*/ 0 h 426312"/>
                      <a:gd name="connsiteX0" fmla="*/ 0 w 1685681"/>
                      <a:gd name="connsiteY0" fmla="*/ 422275 h 426312"/>
                      <a:gd name="connsiteX1" fmla="*/ 57150 w 1685681"/>
                      <a:gd name="connsiteY1" fmla="*/ 422275 h 426312"/>
                      <a:gd name="connsiteX2" fmla="*/ 92075 w 1685681"/>
                      <a:gd name="connsiteY2" fmla="*/ 409575 h 426312"/>
                      <a:gd name="connsiteX3" fmla="*/ 111125 w 1685681"/>
                      <a:gd name="connsiteY3" fmla="*/ 406400 h 426312"/>
                      <a:gd name="connsiteX4" fmla="*/ 130175 w 1685681"/>
                      <a:gd name="connsiteY4" fmla="*/ 400050 h 426312"/>
                      <a:gd name="connsiteX5" fmla="*/ 244475 w 1685681"/>
                      <a:gd name="connsiteY5" fmla="*/ 403225 h 426312"/>
                      <a:gd name="connsiteX6" fmla="*/ 254000 w 1685681"/>
                      <a:gd name="connsiteY6" fmla="*/ 409575 h 426312"/>
                      <a:gd name="connsiteX7" fmla="*/ 263525 w 1685681"/>
                      <a:gd name="connsiteY7" fmla="*/ 412750 h 426312"/>
                      <a:gd name="connsiteX8" fmla="*/ 374650 w 1685681"/>
                      <a:gd name="connsiteY8" fmla="*/ 409575 h 426312"/>
                      <a:gd name="connsiteX9" fmla="*/ 393700 w 1685681"/>
                      <a:gd name="connsiteY9" fmla="*/ 393700 h 426312"/>
                      <a:gd name="connsiteX10" fmla="*/ 403225 w 1685681"/>
                      <a:gd name="connsiteY10" fmla="*/ 374650 h 426312"/>
                      <a:gd name="connsiteX11" fmla="*/ 412750 w 1685681"/>
                      <a:gd name="connsiteY11" fmla="*/ 355600 h 426312"/>
                      <a:gd name="connsiteX12" fmla="*/ 428625 w 1685681"/>
                      <a:gd name="connsiteY12" fmla="*/ 323850 h 426312"/>
                      <a:gd name="connsiteX13" fmla="*/ 447675 w 1685681"/>
                      <a:gd name="connsiteY13" fmla="*/ 311150 h 426312"/>
                      <a:gd name="connsiteX14" fmla="*/ 476250 w 1685681"/>
                      <a:gd name="connsiteY14" fmla="*/ 288925 h 426312"/>
                      <a:gd name="connsiteX15" fmla="*/ 485775 w 1685681"/>
                      <a:gd name="connsiteY15" fmla="*/ 285750 h 426312"/>
                      <a:gd name="connsiteX16" fmla="*/ 530225 w 1685681"/>
                      <a:gd name="connsiteY16" fmla="*/ 282575 h 426312"/>
                      <a:gd name="connsiteX17" fmla="*/ 561975 w 1685681"/>
                      <a:gd name="connsiteY17" fmla="*/ 273050 h 426312"/>
                      <a:gd name="connsiteX18" fmla="*/ 581025 w 1685681"/>
                      <a:gd name="connsiteY18" fmla="*/ 263525 h 426312"/>
                      <a:gd name="connsiteX19" fmla="*/ 603250 w 1685681"/>
                      <a:gd name="connsiteY19" fmla="*/ 254000 h 426312"/>
                      <a:gd name="connsiteX20" fmla="*/ 663575 w 1685681"/>
                      <a:gd name="connsiteY20" fmla="*/ 250825 h 426312"/>
                      <a:gd name="connsiteX21" fmla="*/ 679450 w 1685681"/>
                      <a:gd name="connsiteY21" fmla="*/ 247650 h 426312"/>
                      <a:gd name="connsiteX22" fmla="*/ 692150 w 1685681"/>
                      <a:gd name="connsiteY22" fmla="*/ 244475 h 426312"/>
                      <a:gd name="connsiteX23" fmla="*/ 749300 w 1685681"/>
                      <a:gd name="connsiteY23" fmla="*/ 241300 h 426312"/>
                      <a:gd name="connsiteX24" fmla="*/ 762000 w 1685681"/>
                      <a:gd name="connsiteY24" fmla="*/ 187325 h 426312"/>
                      <a:gd name="connsiteX25" fmla="*/ 771525 w 1685681"/>
                      <a:gd name="connsiteY25" fmla="*/ 177800 h 426312"/>
                      <a:gd name="connsiteX26" fmla="*/ 784225 w 1685681"/>
                      <a:gd name="connsiteY26" fmla="*/ 171450 h 426312"/>
                      <a:gd name="connsiteX27" fmla="*/ 793750 w 1685681"/>
                      <a:gd name="connsiteY27" fmla="*/ 165100 h 426312"/>
                      <a:gd name="connsiteX28" fmla="*/ 812800 w 1685681"/>
                      <a:gd name="connsiteY28" fmla="*/ 155575 h 426312"/>
                      <a:gd name="connsiteX29" fmla="*/ 831850 w 1685681"/>
                      <a:gd name="connsiteY29" fmla="*/ 139700 h 426312"/>
                      <a:gd name="connsiteX30" fmla="*/ 850900 w 1685681"/>
                      <a:gd name="connsiteY30" fmla="*/ 127000 h 426312"/>
                      <a:gd name="connsiteX31" fmla="*/ 869950 w 1685681"/>
                      <a:gd name="connsiteY31" fmla="*/ 117475 h 426312"/>
                      <a:gd name="connsiteX32" fmla="*/ 914400 w 1685681"/>
                      <a:gd name="connsiteY32" fmla="*/ 114300 h 426312"/>
                      <a:gd name="connsiteX33" fmla="*/ 1595071 w 1685681"/>
                      <a:gd name="connsiteY33" fmla="*/ 139456 h 426312"/>
                      <a:gd name="connsiteX34" fmla="*/ 1685681 w 1685681"/>
                      <a:gd name="connsiteY34" fmla="*/ 0 h 426312"/>
                      <a:gd name="connsiteX0" fmla="*/ 0 w 1685681"/>
                      <a:gd name="connsiteY0" fmla="*/ 422275 h 426312"/>
                      <a:gd name="connsiteX1" fmla="*/ 57150 w 1685681"/>
                      <a:gd name="connsiteY1" fmla="*/ 422275 h 426312"/>
                      <a:gd name="connsiteX2" fmla="*/ 92075 w 1685681"/>
                      <a:gd name="connsiteY2" fmla="*/ 409575 h 426312"/>
                      <a:gd name="connsiteX3" fmla="*/ 111125 w 1685681"/>
                      <a:gd name="connsiteY3" fmla="*/ 406400 h 426312"/>
                      <a:gd name="connsiteX4" fmla="*/ 130175 w 1685681"/>
                      <a:gd name="connsiteY4" fmla="*/ 400050 h 426312"/>
                      <a:gd name="connsiteX5" fmla="*/ 244475 w 1685681"/>
                      <a:gd name="connsiteY5" fmla="*/ 403225 h 426312"/>
                      <a:gd name="connsiteX6" fmla="*/ 254000 w 1685681"/>
                      <a:gd name="connsiteY6" fmla="*/ 409575 h 426312"/>
                      <a:gd name="connsiteX7" fmla="*/ 263525 w 1685681"/>
                      <a:gd name="connsiteY7" fmla="*/ 412750 h 426312"/>
                      <a:gd name="connsiteX8" fmla="*/ 374650 w 1685681"/>
                      <a:gd name="connsiteY8" fmla="*/ 409575 h 426312"/>
                      <a:gd name="connsiteX9" fmla="*/ 393700 w 1685681"/>
                      <a:gd name="connsiteY9" fmla="*/ 393700 h 426312"/>
                      <a:gd name="connsiteX10" fmla="*/ 403225 w 1685681"/>
                      <a:gd name="connsiteY10" fmla="*/ 374650 h 426312"/>
                      <a:gd name="connsiteX11" fmla="*/ 412750 w 1685681"/>
                      <a:gd name="connsiteY11" fmla="*/ 355600 h 426312"/>
                      <a:gd name="connsiteX12" fmla="*/ 428625 w 1685681"/>
                      <a:gd name="connsiteY12" fmla="*/ 323850 h 426312"/>
                      <a:gd name="connsiteX13" fmla="*/ 447675 w 1685681"/>
                      <a:gd name="connsiteY13" fmla="*/ 311150 h 426312"/>
                      <a:gd name="connsiteX14" fmla="*/ 476250 w 1685681"/>
                      <a:gd name="connsiteY14" fmla="*/ 288925 h 426312"/>
                      <a:gd name="connsiteX15" fmla="*/ 485775 w 1685681"/>
                      <a:gd name="connsiteY15" fmla="*/ 285750 h 426312"/>
                      <a:gd name="connsiteX16" fmla="*/ 530225 w 1685681"/>
                      <a:gd name="connsiteY16" fmla="*/ 282575 h 426312"/>
                      <a:gd name="connsiteX17" fmla="*/ 561975 w 1685681"/>
                      <a:gd name="connsiteY17" fmla="*/ 273050 h 426312"/>
                      <a:gd name="connsiteX18" fmla="*/ 581025 w 1685681"/>
                      <a:gd name="connsiteY18" fmla="*/ 263525 h 426312"/>
                      <a:gd name="connsiteX19" fmla="*/ 603250 w 1685681"/>
                      <a:gd name="connsiteY19" fmla="*/ 254000 h 426312"/>
                      <a:gd name="connsiteX20" fmla="*/ 663575 w 1685681"/>
                      <a:gd name="connsiteY20" fmla="*/ 250825 h 426312"/>
                      <a:gd name="connsiteX21" fmla="*/ 679450 w 1685681"/>
                      <a:gd name="connsiteY21" fmla="*/ 247650 h 426312"/>
                      <a:gd name="connsiteX22" fmla="*/ 692150 w 1685681"/>
                      <a:gd name="connsiteY22" fmla="*/ 244475 h 426312"/>
                      <a:gd name="connsiteX23" fmla="*/ 749300 w 1685681"/>
                      <a:gd name="connsiteY23" fmla="*/ 241300 h 426312"/>
                      <a:gd name="connsiteX24" fmla="*/ 762000 w 1685681"/>
                      <a:gd name="connsiteY24" fmla="*/ 187325 h 426312"/>
                      <a:gd name="connsiteX25" fmla="*/ 771525 w 1685681"/>
                      <a:gd name="connsiteY25" fmla="*/ 177800 h 426312"/>
                      <a:gd name="connsiteX26" fmla="*/ 784225 w 1685681"/>
                      <a:gd name="connsiteY26" fmla="*/ 171450 h 426312"/>
                      <a:gd name="connsiteX27" fmla="*/ 793750 w 1685681"/>
                      <a:gd name="connsiteY27" fmla="*/ 165100 h 426312"/>
                      <a:gd name="connsiteX28" fmla="*/ 812800 w 1685681"/>
                      <a:gd name="connsiteY28" fmla="*/ 155575 h 426312"/>
                      <a:gd name="connsiteX29" fmla="*/ 831850 w 1685681"/>
                      <a:gd name="connsiteY29" fmla="*/ 139700 h 426312"/>
                      <a:gd name="connsiteX30" fmla="*/ 850900 w 1685681"/>
                      <a:gd name="connsiteY30" fmla="*/ 127000 h 426312"/>
                      <a:gd name="connsiteX31" fmla="*/ 869950 w 1685681"/>
                      <a:gd name="connsiteY31" fmla="*/ 117475 h 426312"/>
                      <a:gd name="connsiteX32" fmla="*/ 914400 w 1685681"/>
                      <a:gd name="connsiteY32" fmla="*/ 114300 h 426312"/>
                      <a:gd name="connsiteX33" fmla="*/ 1304925 w 1685681"/>
                      <a:gd name="connsiteY33" fmla="*/ 227379 h 426312"/>
                      <a:gd name="connsiteX34" fmla="*/ 1595071 w 1685681"/>
                      <a:gd name="connsiteY34" fmla="*/ 139456 h 426312"/>
                      <a:gd name="connsiteX35" fmla="*/ 1685681 w 1685681"/>
                      <a:gd name="connsiteY35" fmla="*/ 0 h 426312"/>
                      <a:gd name="connsiteX0" fmla="*/ 0 w 1685681"/>
                      <a:gd name="connsiteY0" fmla="*/ 422275 h 426312"/>
                      <a:gd name="connsiteX1" fmla="*/ 57150 w 1685681"/>
                      <a:gd name="connsiteY1" fmla="*/ 422275 h 426312"/>
                      <a:gd name="connsiteX2" fmla="*/ 92075 w 1685681"/>
                      <a:gd name="connsiteY2" fmla="*/ 409575 h 426312"/>
                      <a:gd name="connsiteX3" fmla="*/ 111125 w 1685681"/>
                      <a:gd name="connsiteY3" fmla="*/ 406400 h 426312"/>
                      <a:gd name="connsiteX4" fmla="*/ 130175 w 1685681"/>
                      <a:gd name="connsiteY4" fmla="*/ 400050 h 426312"/>
                      <a:gd name="connsiteX5" fmla="*/ 244475 w 1685681"/>
                      <a:gd name="connsiteY5" fmla="*/ 403225 h 426312"/>
                      <a:gd name="connsiteX6" fmla="*/ 254000 w 1685681"/>
                      <a:gd name="connsiteY6" fmla="*/ 409575 h 426312"/>
                      <a:gd name="connsiteX7" fmla="*/ 263525 w 1685681"/>
                      <a:gd name="connsiteY7" fmla="*/ 412750 h 426312"/>
                      <a:gd name="connsiteX8" fmla="*/ 374650 w 1685681"/>
                      <a:gd name="connsiteY8" fmla="*/ 409575 h 426312"/>
                      <a:gd name="connsiteX9" fmla="*/ 393700 w 1685681"/>
                      <a:gd name="connsiteY9" fmla="*/ 393700 h 426312"/>
                      <a:gd name="connsiteX10" fmla="*/ 403225 w 1685681"/>
                      <a:gd name="connsiteY10" fmla="*/ 374650 h 426312"/>
                      <a:gd name="connsiteX11" fmla="*/ 412750 w 1685681"/>
                      <a:gd name="connsiteY11" fmla="*/ 355600 h 426312"/>
                      <a:gd name="connsiteX12" fmla="*/ 428625 w 1685681"/>
                      <a:gd name="connsiteY12" fmla="*/ 323850 h 426312"/>
                      <a:gd name="connsiteX13" fmla="*/ 447675 w 1685681"/>
                      <a:gd name="connsiteY13" fmla="*/ 311150 h 426312"/>
                      <a:gd name="connsiteX14" fmla="*/ 476250 w 1685681"/>
                      <a:gd name="connsiteY14" fmla="*/ 288925 h 426312"/>
                      <a:gd name="connsiteX15" fmla="*/ 485775 w 1685681"/>
                      <a:gd name="connsiteY15" fmla="*/ 285750 h 426312"/>
                      <a:gd name="connsiteX16" fmla="*/ 530225 w 1685681"/>
                      <a:gd name="connsiteY16" fmla="*/ 282575 h 426312"/>
                      <a:gd name="connsiteX17" fmla="*/ 561975 w 1685681"/>
                      <a:gd name="connsiteY17" fmla="*/ 273050 h 426312"/>
                      <a:gd name="connsiteX18" fmla="*/ 581025 w 1685681"/>
                      <a:gd name="connsiteY18" fmla="*/ 263525 h 426312"/>
                      <a:gd name="connsiteX19" fmla="*/ 603250 w 1685681"/>
                      <a:gd name="connsiteY19" fmla="*/ 254000 h 426312"/>
                      <a:gd name="connsiteX20" fmla="*/ 663575 w 1685681"/>
                      <a:gd name="connsiteY20" fmla="*/ 250825 h 426312"/>
                      <a:gd name="connsiteX21" fmla="*/ 679450 w 1685681"/>
                      <a:gd name="connsiteY21" fmla="*/ 247650 h 426312"/>
                      <a:gd name="connsiteX22" fmla="*/ 692150 w 1685681"/>
                      <a:gd name="connsiteY22" fmla="*/ 244475 h 426312"/>
                      <a:gd name="connsiteX23" fmla="*/ 749300 w 1685681"/>
                      <a:gd name="connsiteY23" fmla="*/ 241300 h 426312"/>
                      <a:gd name="connsiteX24" fmla="*/ 762000 w 1685681"/>
                      <a:gd name="connsiteY24" fmla="*/ 187325 h 426312"/>
                      <a:gd name="connsiteX25" fmla="*/ 771525 w 1685681"/>
                      <a:gd name="connsiteY25" fmla="*/ 177800 h 426312"/>
                      <a:gd name="connsiteX26" fmla="*/ 784225 w 1685681"/>
                      <a:gd name="connsiteY26" fmla="*/ 171450 h 426312"/>
                      <a:gd name="connsiteX27" fmla="*/ 793750 w 1685681"/>
                      <a:gd name="connsiteY27" fmla="*/ 165100 h 426312"/>
                      <a:gd name="connsiteX28" fmla="*/ 812800 w 1685681"/>
                      <a:gd name="connsiteY28" fmla="*/ 155575 h 426312"/>
                      <a:gd name="connsiteX29" fmla="*/ 831850 w 1685681"/>
                      <a:gd name="connsiteY29" fmla="*/ 139700 h 426312"/>
                      <a:gd name="connsiteX30" fmla="*/ 850900 w 1685681"/>
                      <a:gd name="connsiteY30" fmla="*/ 127000 h 426312"/>
                      <a:gd name="connsiteX31" fmla="*/ 869950 w 1685681"/>
                      <a:gd name="connsiteY31" fmla="*/ 117475 h 426312"/>
                      <a:gd name="connsiteX32" fmla="*/ 914400 w 1685681"/>
                      <a:gd name="connsiteY32" fmla="*/ 114300 h 426312"/>
                      <a:gd name="connsiteX33" fmla="*/ 1217002 w 1685681"/>
                      <a:gd name="connsiteY33" fmla="*/ 33948 h 426312"/>
                      <a:gd name="connsiteX34" fmla="*/ 1304925 w 1685681"/>
                      <a:gd name="connsiteY34" fmla="*/ 227379 h 426312"/>
                      <a:gd name="connsiteX35" fmla="*/ 1595071 w 1685681"/>
                      <a:gd name="connsiteY35" fmla="*/ 139456 h 426312"/>
                      <a:gd name="connsiteX36" fmla="*/ 1685681 w 1685681"/>
                      <a:gd name="connsiteY36" fmla="*/ 0 h 426312"/>
                      <a:gd name="connsiteX0" fmla="*/ 0 w 1685681"/>
                      <a:gd name="connsiteY0" fmla="*/ 422275 h 426312"/>
                      <a:gd name="connsiteX1" fmla="*/ 57150 w 1685681"/>
                      <a:gd name="connsiteY1" fmla="*/ 422275 h 426312"/>
                      <a:gd name="connsiteX2" fmla="*/ 92075 w 1685681"/>
                      <a:gd name="connsiteY2" fmla="*/ 409575 h 426312"/>
                      <a:gd name="connsiteX3" fmla="*/ 111125 w 1685681"/>
                      <a:gd name="connsiteY3" fmla="*/ 406400 h 426312"/>
                      <a:gd name="connsiteX4" fmla="*/ 130175 w 1685681"/>
                      <a:gd name="connsiteY4" fmla="*/ 400050 h 426312"/>
                      <a:gd name="connsiteX5" fmla="*/ 244475 w 1685681"/>
                      <a:gd name="connsiteY5" fmla="*/ 403225 h 426312"/>
                      <a:gd name="connsiteX6" fmla="*/ 254000 w 1685681"/>
                      <a:gd name="connsiteY6" fmla="*/ 409575 h 426312"/>
                      <a:gd name="connsiteX7" fmla="*/ 263525 w 1685681"/>
                      <a:gd name="connsiteY7" fmla="*/ 412750 h 426312"/>
                      <a:gd name="connsiteX8" fmla="*/ 374650 w 1685681"/>
                      <a:gd name="connsiteY8" fmla="*/ 409575 h 426312"/>
                      <a:gd name="connsiteX9" fmla="*/ 393700 w 1685681"/>
                      <a:gd name="connsiteY9" fmla="*/ 393700 h 426312"/>
                      <a:gd name="connsiteX10" fmla="*/ 403225 w 1685681"/>
                      <a:gd name="connsiteY10" fmla="*/ 374650 h 426312"/>
                      <a:gd name="connsiteX11" fmla="*/ 412750 w 1685681"/>
                      <a:gd name="connsiteY11" fmla="*/ 355600 h 426312"/>
                      <a:gd name="connsiteX12" fmla="*/ 428625 w 1685681"/>
                      <a:gd name="connsiteY12" fmla="*/ 323850 h 426312"/>
                      <a:gd name="connsiteX13" fmla="*/ 447675 w 1685681"/>
                      <a:gd name="connsiteY13" fmla="*/ 311150 h 426312"/>
                      <a:gd name="connsiteX14" fmla="*/ 476250 w 1685681"/>
                      <a:gd name="connsiteY14" fmla="*/ 288925 h 426312"/>
                      <a:gd name="connsiteX15" fmla="*/ 485775 w 1685681"/>
                      <a:gd name="connsiteY15" fmla="*/ 285750 h 426312"/>
                      <a:gd name="connsiteX16" fmla="*/ 530225 w 1685681"/>
                      <a:gd name="connsiteY16" fmla="*/ 282575 h 426312"/>
                      <a:gd name="connsiteX17" fmla="*/ 561975 w 1685681"/>
                      <a:gd name="connsiteY17" fmla="*/ 273050 h 426312"/>
                      <a:gd name="connsiteX18" fmla="*/ 581025 w 1685681"/>
                      <a:gd name="connsiteY18" fmla="*/ 263525 h 426312"/>
                      <a:gd name="connsiteX19" fmla="*/ 603250 w 1685681"/>
                      <a:gd name="connsiteY19" fmla="*/ 254000 h 426312"/>
                      <a:gd name="connsiteX20" fmla="*/ 663575 w 1685681"/>
                      <a:gd name="connsiteY20" fmla="*/ 250825 h 426312"/>
                      <a:gd name="connsiteX21" fmla="*/ 679450 w 1685681"/>
                      <a:gd name="connsiteY21" fmla="*/ 247650 h 426312"/>
                      <a:gd name="connsiteX22" fmla="*/ 692150 w 1685681"/>
                      <a:gd name="connsiteY22" fmla="*/ 244475 h 426312"/>
                      <a:gd name="connsiteX23" fmla="*/ 749300 w 1685681"/>
                      <a:gd name="connsiteY23" fmla="*/ 241300 h 426312"/>
                      <a:gd name="connsiteX24" fmla="*/ 762000 w 1685681"/>
                      <a:gd name="connsiteY24" fmla="*/ 187325 h 426312"/>
                      <a:gd name="connsiteX25" fmla="*/ 771525 w 1685681"/>
                      <a:gd name="connsiteY25" fmla="*/ 177800 h 426312"/>
                      <a:gd name="connsiteX26" fmla="*/ 784225 w 1685681"/>
                      <a:gd name="connsiteY26" fmla="*/ 171450 h 426312"/>
                      <a:gd name="connsiteX27" fmla="*/ 793750 w 1685681"/>
                      <a:gd name="connsiteY27" fmla="*/ 165100 h 426312"/>
                      <a:gd name="connsiteX28" fmla="*/ 812800 w 1685681"/>
                      <a:gd name="connsiteY28" fmla="*/ 155575 h 426312"/>
                      <a:gd name="connsiteX29" fmla="*/ 831850 w 1685681"/>
                      <a:gd name="connsiteY29" fmla="*/ 139700 h 426312"/>
                      <a:gd name="connsiteX30" fmla="*/ 850900 w 1685681"/>
                      <a:gd name="connsiteY30" fmla="*/ 127000 h 426312"/>
                      <a:gd name="connsiteX31" fmla="*/ 869950 w 1685681"/>
                      <a:gd name="connsiteY31" fmla="*/ 117475 h 426312"/>
                      <a:gd name="connsiteX32" fmla="*/ 914400 w 1685681"/>
                      <a:gd name="connsiteY32" fmla="*/ 114300 h 426312"/>
                      <a:gd name="connsiteX33" fmla="*/ 1217002 w 1685681"/>
                      <a:gd name="connsiteY33" fmla="*/ 33948 h 426312"/>
                      <a:gd name="connsiteX34" fmla="*/ 1304925 w 1685681"/>
                      <a:gd name="connsiteY34" fmla="*/ 227379 h 426312"/>
                      <a:gd name="connsiteX35" fmla="*/ 1595071 w 1685681"/>
                      <a:gd name="connsiteY35" fmla="*/ 139456 h 426312"/>
                      <a:gd name="connsiteX36" fmla="*/ 1685681 w 1685681"/>
                      <a:gd name="connsiteY36" fmla="*/ 0 h 426312"/>
                      <a:gd name="connsiteX0" fmla="*/ 0 w 1685681"/>
                      <a:gd name="connsiteY0" fmla="*/ 422275 h 426312"/>
                      <a:gd name="connsiteX1" fmla="*/ 57150 w 1685681"/>
                      <a:gd name="connsiteY1" fmla="*/ 422275 h 426312"/>
                      <a:gd name="connsiteX2" fmla="*/ 92075 w 1685681"/>
                      <a:gd name="connsiteY2" fmla="*/ 409575 h 426312"/>
                      <a:gd name="connsiteX3" fmla="*/ 111125 w 1685681"/>
                      <a:gd name="connsiteY3" fmla="*/ 406400 h 426312"/>
                      <a:gd name="connsiteX4" fmla="*/ 130175 w 1685681"/>
                      <a:gd name="connsiteY4" fmla="*/ 400050 h 426312"/>
                      <a:gd name="connsiteX5" fmla="*/ 244475 w 1685681"/>
                      <a:gd name="connsiteY5" fmla="*/ 403225 h 426312"/>
                      <a:gd name="connsiteX6" fmla="*/ 254000 w 1685681"/>
                      <a:gd name="connsiteY6" fmla="*/ 409575 h 426312"/>
                      <a:gd name="connsiteX7" fmla="*/ 263525 w 1685681"/>
                      <a:gd name="connsiteY7" fmla="*/ 412750 h 426312"/>
                      <a:gd name="connsiteX8" fmla="*/ 374650 w 1685681"/>
                      <a:gd name="connsiteY8" fmla="*/ 409575 h 426312"/>
                      <a:gd name="connsiteX9" fmla="*/ 393700 w 1685681"/>
                      <a:gd name="connsiteY9" fmla="*/ 393700 h 426312"/>
                      <a:gd name="connsiteX10" fmla="*/ 403225 w 1685681"/>
                      <a:gd name="connsiteY10" fmla="*/ 374650 h 426312"/>
                      <a:gd name="connsiteX11" fmla="*/ 412750 w 1685681"/>
                      <a:gd name="connsiteY11" fmla="*/ 355600 h 426312"/>
                      <a:gd name="connsiteX12" fmla="*/ 428625 w 1685681"/>
                      <a:gd name="connsiteY12" fmla="*/ 323850 h 426312"/>
                      <a:gd name="connsiteX13" fmla="*/ 447675 w 1685681"/>
                      <a:gd name="connsiteY13" fmla="*/ 311150 h 426312"/>
                      <a:gd name="connsiteX14" fmla="*/ 476250 w 1685681"/>
                      <a:gd name="connsiteY14" fmla="*/ 288925 h 426312"/>
                      <a:gd name="connsiteX15" fmla="*/ 485775 w 1685681"/>
                      <a:gd name="connsiteY15" fmla="*/ 285750 h 426312"/>
                      <a:gd name="connsiteX16" fmla="*/ 530225 w 1685681"/>
                      <a:gd name="connsiteY16" fmla="*/ 282575 h 426312"/>
                      <a:gd name="connsiteX17" fmla="*/ 561975 w 1685681"/>
                      <a:gd name="connsiteY17" fmla="*/ 273050 h 426312"/>
                      <a:gd name="connsiteX18" fmla="*/ 581025 w 1685681"/>
                      <a:gd name="connsiteY18" fmla="*/ 263525 h 426312"/>
                      <a:gd name="connsiteX19" fmla="*/ 603250 w 1685681"/>
                      <a:gd name="connsiteY19" fmla="*/ 254000 h 426312"/>
                      <a:gd name="connsiteX20" fmla="*/ 663575 w 1685681"/>
                      <a:gd name="connsiteY20" fmla="*/ 250825 h 426312"/>
                      <a:gd name="connsiteX21" fmla="*/ 679450 w 1685681"/>
                      <a:gd name="connsiteY21" fmla="*/ 247650 h 426312"/>
                      <a:gd name="connsiteX22" fmla="*/ 692150 w 1685681"/>
                      <a:gd name="connsiteY22" fmla="*/ 244475 h 426312"/>
                      <a:gd name="connsiteX23" fmla="*/ 749300 w 1685681"/>
                      <a:gd name="connsiteY23" fmla="*/ 241300 h 426312"/>
                      <a:gd name="connsiteX24" fmla="*/ 762000 w 1685681"/>
                      <a:gd name="connsiteY24" fmla="*/ 187325 h 426312"/>
                      <a:gd name="connsiteX25" fmla="*/ 771525 w 1685681"/>
                      <a:gd name="connsiteY25" fmla="*/ 177800 h 426312"/>
                      <a:gd name="connsiteX26" fmla="*/ 784225 w 1685681"/>
                      <a:gd name="connsiteY26" fmla="*/ 171450 h 426312"/>
                      <a:gd name="connsiteX27" fmla="*/ 793750 w 1685681"/>
                      <a:gd name="connsiteY27" fmla="*/ 165100 h 426312"/>
                      <a:gd name="connsiteX28" fmla="*/ 812800 w 1685681"/>
                      <a:gd name="connsiteY28" fmla="*/ 155575 h 426312"/>
                      <a:gd name="connsiteX29" fmla="*/ 831850 w 1685681"/>
                      <a:gd name="connsiteY29" fmla="*/ 139700 h 426312"/>
                      <a:gd name="connsiteX30" fmla="*/ 850900 w 1685681"/>
                      <a:gd name="connsiteY30" fmla="*/ 127000 h 426312"/>
                      <a:gd name="connsiteX31" fmla="*/ 869950 w 1685681"/>
                      <a:gd name="connsiteY31" fmla="*/ 117475 h 426312"/>
                      <a:gd name="connsiteX32" fmla="*/ 914400 w 1685681"/>
                      <a:gd name="connsiteY32" fmla="*/ 114300 h 426312"/>
                      <a:gd name="connsiteX33" fmla="*/ 970817 w 1685681"/>
                      <a:gd name="connsiteY33" fmla="*/ 51533 h 426312"/>
                      <a:gd name="connsiteX34" fmla="*/ 1217002 w 1685681"/>
                      <a:gd name="connsiteY34" fmla="*/ 33948 h 426312"/>
                      <a:gd name="connsiteX35" fmla="*/ 1304925 w 1685681"/>
                      <a:gd name="connsiteY35" fmla="*/ 227379 h 426312"/>
                      <a:gd name="connsiteX36" fmla="*/ 1595071 w 1685681"/>
                      <a:gd name="connsiteY36" fmla="*/ 139456 h 426312"/>
                      <a:gd name="connsiteX37" fmla="*/ 1685681 w 1685681"/>
                      <a:gd name="connsiteY37" fmla="*/ 0 h 426312"/>
                      <a:gd name="connsiteX0" fmla="*/ 0 w 1739564"/>
                      <a:gd name="connsiteY0" fmla="*/ 422275 h 426312"/>
                      <a:gd name="connsiteX1" fmla="*/ 57150 w 1739564"/>
                      <a:gd name="connsiteY1" fmla="*/ 422275 h 426312"/>
                      <a:gd name="connsiteX2" fmla="*/ 92075 w 1739564"/>
                      <a:gd name="connsiteY2" fmla="*/ 409575 h 426312"/>
                      <a:gd name="connsiteX3" fmla="*/ 111125 w 1739564"/>
                      <a:gd name="connsiteY3" fmla="*/ 406400 h 426312"/>
                      <a:gd name="connsiteX4" fmla="*/ 130175 w 1739564"/>
                      <a:gd name="connsiteY4" fmla="*/ 400050 h 426312"/>
                      <a:gd name="connsiteX5" fmla="*/ 244475 w 1739564"/>
                      <a:gd name="connsiteY5" fmla="*/ 403225 h 426312"/>
                      <a:gd name="connsiteX6" fmla="*/ 254000 w 1739564"/>
                      <a:gd name="connsiteY6" fmla="*/ 409575 h 426312"/>
                      <a:gd name="connsiteX7" fmla="*/ 263525 w 1739564"/>
                      <a:gd name="connsiteY7" fmla="*/ 412750 h 426312"/>
                      <a:gd name="connsiteX8" fmla="*/ 374650 w 1739564"/>
                      <a:gd name="connsiteY8" fmla="*/ 409575 h 426312"/>
                      <a:gd name="connsiteX9" fmla="*/ 393700 w 1739564"/>
                      <a:gd name="connsiteY9" fmla="*/ 393700 h 426312"/>
                      <a:gd name="connsiteX10" fmla="*/ 403225 w 1739564"/>
                      <a:gd name="connsiteY10" fmla="*/ 374650 h 426312"/>
                      <a:gd name="connsiteX11" fmla="*/ 412750 w 1739564"/>
                      <a:gd name="connsiteY11" fmla="*/ 355600 h 426312"/>
                      <a:gd name="connsiteX12" fmla="*/ 428625 w 1739564"/>
                      <a:gd name="connsiteY12" fmla="*/ 323850 h 426312"/>
                      <a:gd name="connsiteX13" fmla="*/ 447675 w 1739564"/>
                      <a:gd name="connsiteY13" fmla="*/ 311150 h 426312"/>
                      <a:gd name="connsiteX14" fmla="*/ 476250 w 1739564"/>
                      <a:gd name="connsiteY14" fmla="*/ 288925 h 426312"/>
                      <a:gd name="connsiteX15" fmla="*/ 485775 w 1739564"/>
                      <a:gd name="connsiteY15" fmla="*/ 285750 h 426312"/>
                      <a:gd name="connsiteX16" fmla="*/ 530225 w 1739564"/>
                      <a:gd name="connsiteY16" fmla="*/ 282575 h 426312"/>
                      <a:gd name="connsiteX17" fmla="*/ 561975 w 1739564"/>
                      <a:gd name="connsiteY17" fmla="*/ 273050 h 426312"/>
                      <a:gd name="connsiteX18" fmla="*/ 581025 w 1739564"/>
                      <a:gd name="connsiteY18" fmla="*/ 263525 h 426312"/>
                      <a:gd name="connsiteX19" fmla="*/ 603250 w 1739564"/>
                      <a:gd name="connsiteY19" fmla="*/ 254000 h 426312"/>
                      <a:gd name="connsiteX20" fmla="*/ 663575 w 1739564"/>
                      <a:gd name="connsiteY20" fmla="*/ 250825 h 426312"/>
                      <a:gd name="connsiteX21" fmla="*/ 679450 w 1739564"/>
                      <a:gd name="connsiteY21" fmla="*/ 247650 h 426312"/>
                      <a:gd name="connsiteX22" fmla="*/ 692150 w 1739564"/>
                      <a:gd name="connsiteY22" fmla="*/ 244475 h 426312"/>
                      <a:gd name="connsiteX23" fmla="*/ 749300 w 1739564"/>
                      <a:gd name="connsiteY23" fmla="*/ 241300 h 426312"/>
                      <a:gd name="connsiteX24" fmla="*/ 762000 w 1739564"/>
                      <a:gd name="connsiteY24" fmla="*/ 187325 h 426312"/>
                      <a:gd name="connsiteX25" fmla="*/ 771525 w 1739564"/>
                      <a:gd name="connsiteY25" fmla="*/ 177800 h 426312"/>
                      <a:gd name="connsiteX26" fmla="*/ 784225 w 1739564"/>
                      <a:gd name="connsiteY26" fmla="*/ 171450 h 426312"/>
                      <a:gd name="connsiteX27" fmla="*/ 793750 w 1739564"/>
                      <a:gd name="connsiteY27" fmla="*/ 165100 h 426312"/>
                      <a:gd name="connsiteX28" fmla="*/ 812800 w 1739564"/>
                      <a:gd name="connsiteY28" fmla="*/ 155575 h 426312"/>
                      <a:gd name="connsiteX29" fmla="*/ 831850 w 1739564"/>
                      <a:gd name="connsiteY29" fmla="*/ 139700 h 426312"/>
                      <a:gd name="connsiteX30" fmla="*/ 850900 w 1739564"/>
                      <a:gd name="connsiteY30" fmla="*/ 127000 h 426312"/>
                      <a:gd name="connsiteX31" fmla="*/ 869950 w 1739564"/>
                      <a:gd name="connsiteY31" fmla="*/ 117475 h 426312"/>
                      <a:gd name="connsiteX32" fmla="*/ 914400 w 1739564"/>
                      <a:gd name="connsiteY32" fmla="*/ 114300 h 426312"/>
                      <a:gd name="connsiteX33" fmla="*/ 970817 w 1739564"/>
                      <a:gd name="connsiteY33" fmla="*/ 51533 h 426312"/>
                      <a:gd name="connsiteX34" fmla="*/ 1217002 w 1739564"/>
                      <a:gd name="connsiteY34" fmla="*/ 33948 h 426312"/>
                      <a:gd name="connsiteX35" fmla="*/ 1304925 w 1739564"/>
                      <a:gd name="connsiteY35" fmla="*/ 227379 h 426312"/>
                      <a:gd name="connsiteX36" fmla="*/ 1690855 w 1739564"/>
                      <a:gd name="connsiteY36" fmla="*/ 150212 h 426312"/>
                      <a:gd name="connsiteX37" fmla="*/ 1685681 w 1739564"/>
                      <a:gd name="connsiteY37" fmla="*/ 0 h 426312"/>
                      <a:gd name="connsiteX0" fmla="*/ 0 w 1739564"/>
                      <a:gd name="connsiteY0" fmla="*/ 422275 h 426312"/>
                      <a:gd name="connsiteX1" fmla="*/ 57150 w 1739564"/>
                      <a:gd name="connsiteY1" fmla="*/ 422275 h 426312"/>
                      <a:gd name="connsiteX2" fmla="*/ 92075 w 1739564"/>
                      <a:gd name="connsiteY2" fmla="*/ 409575 h 426312"/>
                      <a:gd name="connsiteX3" fmla="*/ 111125 w 1739564"/>
                      <a:gd name="connsiteY3" fmla="*/ 406400 h 426312"/>
                      <a:gd name="connsiteX4" fmla="*/ 130175 w 1739564"/>
                      <a:gd name="connsiteY4" fmla="*/ 400050 h 426312"/>
                      <a:gd name="connsiteX5" fmla="*/ 244475 w 1739564"/>
                      <a:gd name="connsiteY5" fmla="*/ 403225 h 426312"/>
                      <a:gd name="connsiteX6" fmla="*/ 254000 w 1739564"/>
                      <a:gd name="connsiteY6" fmla="*/ 409575 h 426312"/>
                      <a:gd name="connsiteX7" fmla="*/ 263525 w 1739564"/>
                      <a:gd name="connsiteY7" fmla="*/ 412750 h 426312"/>
                      <a:gd name="connsiteX8" fmla="*/ 374650 w 1739564"/>
                      <a:gd name="connsiteY8" fmla="*/ 409575 h 426312"/>
                      <a:gd name="connsiteX9" fmla="*/ 393700 w 1739564"/>
                      <a:gd name="connsiteY9" fmla="*/ 393700 h 426312"/>
                      <a:gd name="connsiteX10" fmla="*/ 403225 w 1739564"/>
                      <a:gd name="connsiteY10" fmla="*/ 374650 h 426312"/>
                      <a:gd name="connsiteX11" fmla="*/ 412750 w 1739564"/>
                      <a:gd name="connsiteY11" fmla="*/ 355600 h 426312"/>
                      <a:gd name="connsiteX12" fmla="*/ 428625 w 1739564"/>
                      <a:gd name="connsiteY12" fmla="*/ 323850 h 426312"/>
                      <a:gd name="connsiteX13" fmla="*/ 447675 w 1739564"/>
                      <a:gd name="connsiteY13" fmla="*/ 311150 h 426312"/>
                      <a:gd name="connsiteX14" fmla="*/ 476250 w 1739564"/>
                      <a:gd name="connsiteY14" fmla="*/ 288925 h 426312"/>
                      <a:gd name="connsiteX15" fmla="*/ 485775 w 1739564"/>
                      <a:gd name="connsiteY15" fmla="*/ 285750 h 426312"/>
                      <a:gd name="connsiteX16" fmla="*/ 530225 w 1739564"/>
                      <a:gd name="connsiteY16" fmla="*/ 282575 h 426312"/>
                      <a:gd name="connsiteX17" fmla="*/ 561975 w 1739564"/>
                      <a:gd name="connsiteY17" fmla="*/ 273050 h 426312"/>
                      <a:gd name="connsiteX18" fmla="*/ 581025 w 1739564"/>
                      <a:gd name="connsiteY18" fmla="*/ 263525 h 426312"/>
                      <a:gd name="connsiteX19" fmla="*/ 603250 w 1739564"/>
                      <a:gd name="connsiteY19" fmla="*/ 254000 h 426312"/>
                      <a:gd name="connsiteX20" fmla="*/ 663575 w 1739564"/>
                      <a:gd name="connsiteY20" fmla="*/ 250825 h 426312"/>
                      <a:gd name="connsiteX21" fmla="*/ 679450 w 1739564"/>
                      <a:gd name="connsiteY21" fmla="*/ 247650 h 426312"/>
                      <a:gd name="connsiteX22" fmla="*/ 692150 w 1739564"/>
                      <a:gd name="connsiteY22" fmla="*/ 244475 h 426312"/>
                      <a:gd name="connsiteX23" fmla="*/ 749300 w 1739564"/>
                      <a:gd name="connsiteY23" fmla="*/ 241300 h 426312"/>
                      <a:gd name="connsiteX24" fmla="*/ 762000 w 1739564"/>
                      <a:gd name="connsiteY24" fmla="*/ 187325 h 426312"/>
                      <a:gd name="connsiteX25" fmla="*/ 771525 w 1739564"/>
                      <a:gd name="connsiteY25" fmla="*/ 177800 h 426312"/>
                      <a:gd name="connsiteX26" fmla="*/ 784225 w 1739564"/>
                      <a:gd name="connsiteY26" fmla="*/ 171450 h 426312"/>
                      <a:gd name="connsiteX27" fmla="*/ 793750 w 1739564"/>
                      <a:gd name="connsiteY27" fmla="*/ 165100 h 426312"/>
                      <a:gd name="connsiteX28" fmla="*/ 812800 w 1739564"/>
                      <a:gd name="connsiteY28" fmla="*/ 155575 h 426312"/>
                      <a:gd name="connsiteX29" fmla="*/ 831850 w 1739564"/>
                      <a:gd name="connsiteY29" fmla="*/ 139700 h 426312"/>
                      <a:gd name="connsiteX30" fmla="*/ 850900 w 1739564"/>
                      <a:gd name="connsiteY30" fmla="*/ 127000 h 426312"/>
                      <a:gd name="connsiteX31" fmla="*/ 869950 w 1739564"/>
                      <a:gd name="connsiteY31" fmla="*/ 117475 h 426312"/>
                      <a:gd name="connsiteX32" fmla="*/ 914400 w 1739564"/>
                      <a:gd name="connsiteY32" fmla="*/ 114300 h 426312"/>
                      <a:gd name="connsiteX33" fmla="*/ 970817 w 1739564"/>
                      <a:gd name="connsiteY33" fmla="*/ 51533 h 426312"/>
                      <a:gd name="connsiteX34" fmla="*/ 1217002 w 1739564"/>
                      <a:gd name="connsiteY34" fmla="*/ 33948 h 426312"/>
                      <a:gd name="connsiteX35" fmla="*/ 1347495 w 1739564"/>
                      <a:gd name="connsiteY35" fmla="*/ 227379 h 426312"/>
                      <a:gd name="connsiteX36" fmla="*/ 1690855 w 1739564"/>
                      <a:gd name="connsiteY36" fmla="*/ 150212 h 426312"/>
                      <a:gd name="connsiteX37" fmla="*/ 1685681 w 1739564"/>
                      <a:gd name="connsiteY37" fmla="*/ 0 h 426312"/>
                      <a:gd name="connsiteX0" fmla="*/ 0 w 1749561"/>
                      <a:gd name="connsiteY0" fmla="*/ 400001 h 404038"/>
                      <a:gd name="connsiteX1" fmla="*/ 57150 w 1749561"/>
                      <a:gd name="connsiteY1" fmla="*/ 400001 h 404038"/>
                      <a:gd name="connsiteX2" fmla="*/ 92075 w 1749561"/>
                      <a:gd name="connsiteY2" fmla="*/ 387301 h 404038"/>
                      <a:gd name="connsiteX3" fmla="*/ 111125 w 1749561"/>
                      <a:gd name="connsiteY3" fmla="*/ 384126 h 404038"/>
                      <a:gd name="connsiteX4" fmla="*/ 130175 w 1749561"/>
                      <a:gd name="connsiteY4" fmla="*/ 377776 h 404038"/>
                      <a:gd name="connsiteX5" fmla="*/ 244475 w 1749561"/>
                      <a:gd name="connsiteY5" fmla="*/ 380951 h 404038"/>
                      <a:gd name="connsiteX6" fmla="*/ 254000 w 1749561"/>
                      <a:gd name="connsiteY6" fmla="*/ 387301 h 404038"/>
                      <a:gd name="connsiteX7" fmla="*/ 263525 w 1749561"/>
                      <a:gd name="connsiteY7" fmla="*/ 390476 h 404038"/>
                      <a:gd name="connsiteX8" fmla="*/ 374650 w 1749561"/>
                      <a:gd name="connsiteY8" fmla="*/ 387301 h 404038"/>
                      <a:gd name="connsiteX9" fmla="*/ 393700 w 1749561"/>
                      <a:gd name="connsiteY9" fmla="*/ 371426 h 404038"/>
                      <a:gd name="connsiteX10" fmla="*/ 403225 w 1749561"/>
                      <a:gd name="connsiteY10" fmla="*/ 352376 h 404038"/>
                      <a:gd name="connsiteX11" fmla="*/ 412750 w 1749561"/>
                      <a:gd name="connsiteY11" fmla="*/ 333326 h 404038"/>
                      <a:gd name="connsiteX12" fmla="*/ 428625 w 1749561"/>
                      <a:gd name="connsiteY12" fmla="*/ 301576 h 404038"/>
                      <a:gd name="connsiteX13" fmla="*/ 447675 w 1749561"/>
                      <a:gd name="connsiteY13" fmla="*/ 288876 h 404038"/>
                      <a:gd name="connsiteX14" fmla="*/ 476250 w 1749561"/>
                      <a:gd name="connsiteY14" fmla="*/ 266651 h 404038"/>
                      <a:gd name="connsiteX15" fmla="*/ 485775 w 1749561"/>
                      <a:gd name="connsiteY15" fmla="*/ 263476 h 404038"/>
                      <a:gd name="connsiteX16" fmla="*/ 530225 w 1749561"/>
                      <a:gd name="connsiteY16" fmla="*/ 260301 h 404038"/>
                      <a:gd name="connsiteX17" fmla="*/ 561975 w 1749561"/>
                      <a:gd name="connsiteY17" fmla="*/ 250776 h 404038"/>
                      <a:gd name="connsiteX18" fmla="*/ 581025 w 1749561"/>
                      <a:gd name="connsiteY18" fmla="*/ 241251 h 404038"/>
                      <a:gd name="connsiteX19" fmla="*/ 603250 w 1749561"/>
                      <a:gd name="connsiteY19" fmla="*/ 231726 h 404038"/>
                      <a:gd name="connsiteX20" fmla="*/ 663575 w 1749561"/>
                      <a:gd name="connsiteY20" fmla="*/ 228551 h 404038"/>
                      <a:gd name="connsiteX21" fmla="*/ 679450 w 1749561"/>
                      <a:gd name="connsiteY21" fmla="*/ 225376 h 404038"/>
                      <a:gd name="connsiteX22" fmla="*/ 692150 w 1749561"/>
                      <a:gd name="connsiteY22" fmla="*/ 222201 h 404038"/>
                      <a:gd name="connsiteX23" fmla="*/ 749300 w 1749561"/>
                      <a:gd name="connsiteY23" fmla="*/ 219026 h 404038"/>
                      <a:gd name="connsiteX24" fmla="*/ 762000 w 1749561"/>
                      <a:gd name="connsiteY24" fmla="*/ 165051 h 404038"/>
                      <a:gd name="connsiteX25" fmla="*/ 771525 w 1749561"/>
                      <a:gd name="connsiteY25" fmla="*/ 155526 h 404038"/>
                      <a:gd name="connsiteX26" fmla="*/ 784225 w 1749561"/>
                      <a:gd name="connsiteY26" fmla="*/ 149176 h 404038"/>
                      <a:gd name="connsiteX27" fmla="*/ 793750 w 1749561"/>
                      <a:gd name="connsiteY27" fmla="*/ 142826 h 404038"/>
                      <a:gd name="connsiteX28" fmla="*/ 812800 w 1749561"/>
                      <a:gd name="connsiteY28" fmla="*/ 133301 h 404038"/>
                      <a:gd name="connsiteX29" fmla="*/ 831850 w 1749561"/>
                      <a:gd name="connsiteY29" fmla="*/ 117426 h 404038"/>
                      <a:gd name="connsiteX30" fmla="*/ 850900 w 1749561"/>
                      <a:gd name="connsiteY30" fmla="*/ 104726 h 404038"/>
                      <a:gd name="connsiteX31" fmla="*/ 869950 w 1749561"/>
                      <a:gd name="connsiteY31" fmla="*/ 95201 h 404038"/>
                      <a:gd name="connsiteX32" fmla="*/ 914400 w 1749561"/>
                      <a:gd name="connsiteY32" fmla="*/ 92026 h 404038"/>
                      <a:gd name="connsiteX33" fmla="*/ 970817 w 1749561"/>
                      <a:gd name="connsiteY33" fmla="*/ 29259 h 404038"/>
                      <a:gd name="connsiteX34" fmla="*/ 1217002 w 1749561"/>
                      <a:gd name="connsiteY34" fmla="*/ 11674 h 404038"/>
                      <a:gd name="connsiteX35" fmla="*/ 1347495 w 1749561"/>
                      <a:gd name="connsiteY35" fmla="*/ 205105 h 404038"/>
                      <a:gd name="connsiteX36" fmla="*/ 1690855 w 1749561"/>
                      <a:gd name="connsiteY36" fmla="*/ 127938 h 404038"/>
                      <a:gd name="connsiteX37" fmla="*/ 1728251 w 1749561"/>
                      <a:gd name="connsiteY37" fmla="*/ 20752 h 404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749561" h="404038">
                        <a:moveTo>
                          <a:pt x="0" y="400001"/>
                        </a:moveTo>
                        <a:cubicBezTo>
                          <a:pt x="25278" y="405057"/>
                          <a:pt x="21050" y="405701"/>
                          <a:pt x="57150" y="400001"/>
                        </a:cubicBezTo>
                        <a:cubicBezTo>
                          <a:pt x="72996" y="397499"/>
                          <a:pt x="77317" y="391326"/>
                          <a:pt x="92075" y="387301"/>
                        </a:cubicBezTo>
                        <a:cubicBezTo>
                          <a:pt x="98286" y="385607"/>
                          <a:pt x="104880" y="385687"/>
                          <a:pt x="111125" y="384126"/>
                        </a:cubicBezTo>
                        <a:cubicBezTo>
                          <a:pt x="117619" y="382503"/>
                          <a:pt x="130175" y="377776"/>
                          <a:pt x="130175" y="377776"/>
                        </a:cubicBezTo>
                        <a:cubicBezTo>
                          <a:pt x="168275" y="378834"/>
                          <a:pt x="206473" y="378028"/>
                          <a:pt x="244475" y="380951"/>
                        </a:cubicBezTo>
                        <a:cubicBezTo>
                          <a:pt x="248280" y="381244"/>
                          <a:pt x="250587" y="385594"/>
                          <a:pt x="254000" y="387301"/>
                        </a:cubicBezTo>
                        <a:cubicBezTo>
                          <a:pt x="256993" y="388798"/>
                          <a:pt x="260350" y="389418"/>
                          <a:pt x="263525" y="390476"/>
                        </a:cubicBezTo>
                        <a:cubicBezTo>
                          <a:pt x="300567" y="389418"/>
                          <a:pt x="337708" y="390217"/>
                          <a:pt x="374650" y="387301"/>
                        </a:cubicBezTo>
                        <a:cubicBezTo>
                          <a:pt x="379106" y="386949"/>
                          <a:pt x="391838" y="373660"/>
                          <a:pt x="393700" y="371426"/>
                        </a:cubicBezTo>
                        <a:cubicBezTo>
                          <a:pt x="405074" y="357777"/>
                          <a:pt x="396065" y="366695"/>
                          <a:pt x="403225" y="352376"/>
                        </a:cubicBezTo>
                        <a:cubicBezTo>
                          <a:pt x="412502" y="333823"/>
                          <a:pt x="407430" y="351947"/>
                          <a:pt x="412750" y="333326"/>
                        </a:cubicBezTo>
                        <a:cubicBezTo>
                          <a:pt x="416120" y="321531"/>
                          <a:pt x="416400" y="309726"/>
                          <a:pt x="428625" y="301576"/>
                        </a:cubicBezTo>
                        <a:cubicBezTo>
                          <a:pt x="434975" y="297343"/>
                          <a:pt x="442279" y="294272"/>
                          <a:pt x="447675" y="288876"/>
                        </a:cubicBezTo>
                        <a:cubicBezTo>
                          <a:pt x="455893" y="280658"/>
                          <a:pt x="464857" y="270449"/>
                          <a:pt x="476250" y="266651"/>
                        </a:cubicBezTo>
                        <a:cubicBezTo>
                          <a:pt x="479425" y="265593"/>
                          <a:pt x="482451" y="263867"/>
                          <a:pt x="485775" y="263476"/>
                        </a:cubicBezTo>
                        <a:cubicBezTo>
                          <a:pt x="500528" y="261740"/>
                          <a:pt x="515408" y="261359"/>
                          <a:pt x="530225" y="260301"/>
                        </a:cubicBezTo>
                        <a:cubicBezTo>
                          <a:pt x="553415" y="252571"/>
                          <a:pt x="542781" y="255574"/>
                          <a:pt x="561975" y="250776"/>
                        </a:cubicBezTo>
                        <a:cubicBezTo>
                          <a:pt x="589272" y="232578"/>
                          <a:pt x="554735" y="254396"/>
                          <a:pt x="581025" y="241251"/>
                        </a:cubicBezTo>
                        <a:cubicBezTo>
                          <a:pt x="593827" y="234850"/>
                          <a:pt x="587252" y="233117"/>
                          <a:pt x="603250" y="231726"/>
                        </a:cubicBezTo>
                        <a:cubicBezTo>
                          <a:pt x="623310" y="229982"/>
                          <a:pt x="643467" y="229609"/>
                          <a:pt x="663575" y="228551"/>
                        </a:cubicBezTo>
                        <a:cubicBezTo>
                          <a:pt x="668867" y="227493"/>
                          <a:pt x="674182" y="226547"/>
                          <a:pt x="679450" y="225376"/>
                        </a:cubicBezTo>
                        <a:cubicBezTo>
                          <a:pt x="683710" y="224429"/>
                          <a:pt x="687804" y="222596"/>
                          <a:pt x="692150" y="222201"/>
                        </a:cubicBezTo>
                        <a:cubicBezTo>
                          <a:pt x="711151" y="220474"/>
                          <a:pt x="730250" y="220084"/>
                          <a:pt x="749300" y="219026"/>
                        </a:cubicBezTo>
                        <a:cubicBezTo>
                          <a:pt x="776621" y="209919"/>
                          <a:pt x="749997" y="222064"/>
                          <a:pt x="762000" y="165051"/>
                        </a:cubicBezTo>
                        <a:cubicBezTo>
                          <a:pt x="762925" y="160657"/>
                          <a:pt x="767871" y="158136"/>
                          <a:pt x="771525" y="155526"/>
                        </a:cubicBezTo>
                        <a:cubicBezTo>
                          <a:pt x="775376" y="152775"/>
                          <a:pt x="780116" y="151524"/>
                          <a:pt x="784225" y="149176"/>
                        </a:cubicBezTo>
                        <a:cubicBezTo>
                          <a:pt x="787538" y="147283"/>
                          <a:pt x="790337" y="144533"/>
                          <a:pt x="793750" y="142826"/>
                        </a:cubicBezTo>
                        <a:cubicBezTo>
                          <a:pt x="820040" y="129681"/>
                          <a:pt x="785503" y="151499"/>
                          <a:pt x="812800" y="133301"/>
                        </a:cubicBezTo>
                        <a:cubicBezTo>
                          <a:pt x="823219" y="117673"/>
                          <a:pt x="813947" y="128168"/>
                          <a:pt x="831850" y="117426"/>
                        </a:cubicBezTo>
                        <a:cubicBezTo>
                          <a:pt x="838394" y="113499"/>
                          <a:pt x="844550" y="108959"/>
                          <a:pt x="850900" y="104726"/>
                        </a:cubicBezTo>
                        <a:cubicBezTo>
                          <a:pt x="857322" y="100445"/>
                          <a:pt x="861969" y="96140"/>
                          <a:pt x="869950" y="95201"/>
                        </a:cubicBezTo>
                        <a:cubicBezTo>
                          <a:pt x="884703" y="93465"/>
                          <a:pt x="899575" y="92953"/>
                          <a:pt x="914400" y="92026"/>
                        </a:cubicBezTo>
                        <a:cubicBezTo>
                          <a:pt x="940003" y="81036"/>
                          <a:pt x="920383" y="42651"/>
                          <a:pt x="970817" y="29259"/>
                        </a:cubicBezTo>
                        <a:cubicBezTo>
                          <a:pt x="1021251" y="15867"/>
                          <a:pt x="1170110" y="-17634"/>
                          <a:pt x="1217002" y="11674"/>
                        </a:cubicBezTo>
                        <a:cubicBezTo>
                          <a:pt x="1282089" y="30520"/>
                          <a:pt x="1263968" y="209501"/>
                          <a:pt x="1347495" y="205105"/>
                        </a:cubicBezTo>
                        <a:cubicBezTo>
                          <a:pt x="1431022" y="200709"/>
                          <a:pt x="1636188" y="151181"/>
                          <a:pt x="1690855" y="127938"/>
                        </a:cubicBezTo>
                        <a:cubicBezTo>
                          <a:pt x="1819402" y="108888"/>
                          <a:pt x="1691169" y="27875"/>
                          <a:pt x="1728251" y="20752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sp>
              <p:nvSpPr>
                <p:cNvPr id="59" name="CaixaDeTexto 58"/>
                <p:cNvSpPr txBox="1"/>
                <p:nvPr/>
              </p:nvSpPr>
              <p:spPr>
                <a:xfrm>
                  <a:off x="6527799" y="3427201"/>
                  <a:ext cx="758541" cy="20005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700" b="1" dirty="0"/>
                    <a:t>Epitácio Pessoa</a:t>
                  </a:r>
                </a:p>
              </p:txBody>
            </p:sp>
            <p:sp>
              <p:nvSpPr>
                <p:cNvPr id="65" name="CaixaDeTexto 64"/>
                <p:cNvSpPr txBox="1"/>
                <p:nvPr/>
              </p:nvSpPr>
              <p:spPr>
                <a:xfrm>
                  <a:off x="5298281" y="1678606"/>
                  <a:ext cx="824265" cy="20005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700" b="1" dirty="0"/>
                    <a:t>Armando Ribeiro</a:t>
                  </a:r>
                </a:p>
              </p:txBody>
            </p:sp>
            <p:sp>
              <p:nvSpPr>
                <p:cNvPr id="66" name="CaixaDeTexto 65"/>
                <p:cNvSpPr txBox="1"/>
                <p:nvPr/>
              </p:nvSpPr>
              <p:spPr>
                <a:xfrm>
                  <a:off x="3492948" y="1476345"/>
                  <a:ext cx="577402" cy="20005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700" b="1" dirty="0"/>
                    <a:t>Castanhão</a:t>
                  </a:r>
                </a:p>
              </p:txBody>
            </p:sp>
            <p:sp>
              <p:nvSpPr>
                <p:cNvPr id="67" name="CaixaDeTexto 66"/>
                <p:cNvSpPr txBox="1"/>
                <p:nvPr/>
              </p:nvSpPr>
              <p:spPr>
                <a:xfrm>
                  <a:off x="4302125" y="4304108"/>
                  <a:ext cx="649537" cy="20005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700" b="1" dirty="0"/>
                    <a:t>Barra do Juá</a:t>
                  </a:r>
                </a:p>
              </p:txBody>
            </p:sp>
            <p:sp>
              <p:nvSpPr>
                <p:cNvPr id="33" name="CaixaDeTexto 32"/>
                <p:cNvSpPr txBox="1"/>
                <p:nvPr/>
              </p:nvSpPr>
              <p:spPr>
                <a:xfrm>
                  <a:off x="7398032" y="3527228"/>
                  <a:ext cx="413896" cy="20005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700" b="1" dirty="0"/>
                    <a:t>Acauã</a:t>
                  </a:r>
                </a:p>
              </p:txBody>
            </p:sp>
          </p:grpSp>
          <p:grpSp>
            <p:nvGrpSpPr>
              <p:cNvPr id="64" name="Grupo 63"/>
              <p:cNvGrpSpPr/>
              <p:nvPr/>
            </p:nvGrpSpPr>
            <p:grpSpPr>
              <a:xfrm>
                <a:off x="342900" y="4959652"/>
                <a:ext cx="1101572" cy="200055"/>
                <a:chOff x="342900" y="4959652"/>
                <a:chExt cx="1101572" cy="200055"/>
              </a:xfrm>
            </p:grpSpPr>
            <p:sp>
              <p:nvSpPr>
                <p:cNvPr id="63" name="Forma livre 62"/>
                <p:cNvSpPr/>
                <p:nvPr/>
              </p:nvSpPr>
              <p:spPr>
                <a:xfrm>
                  <a:off x="342900" y="5059680"/>
                  <a:ext cx="426720" cy="0"/>
                </a:xfrm>
                <a:custGeom>
                  <a:avLst/>
                  <a:gdLst>
                    <a:gd name="connsiteX0" fmla="*/ 0 w 426720"/>
                    <a:gd name="connsiteY0" fmla="*/ 0 h 0"/>
                    <a:gd name="connsiteX1" fmla="*/ 426720 w 42672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6720">
                      <a:moveTo>
                        <a:pt x="0" y="0"/>
                      </a:moveTo>
                      <a:lnTo>
                        <a:pt x="426720" y="0"/>
                      </a:lnTo>
                    </a:path>
                  </a:pathLst>
                </a:custGeom>
                <a:noFill/>
                <a:ln w="381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2" name="CaixaDeTexto 71"/>
                <p:cNvSpPr txBox="1"/>
                <p:nvPr/>
              </p:nvSpPr>
              <p:spPr>
                <a:xfrm>
                  <a:off x="701961" y="4959652"/>
                  <a:ext cx="742511" cy="20005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700" b="1" dirty="0"/>
                    <a:t>Leitos Naturais</a:t>
                  </a:r>
                </a:p>
              </p:txBody>
            </p:sp>
          </p:grpSp>
        </p:grpSp>
        <p:sp>
          <p:nvSpPr>
            <p:cNvPr id="69" name="CaixaDeTexto 68"/>
            <p:cNvSpPr txBox="1"/>
            <p:nvPr/>
          </p:nvSpPr>
          <p:spPr>
            <a:xfrm>
              <a:off x="5723112" y="2136576"/>
              <a:ext cx="1105535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700" b="1" dirty="0"/>
                <a:t>24 Municípios Diretamente</a:t>
              </a:r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3344397" y="1778633"/>
              <a:ext cx="850243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700" b="1" dirty="0"/>
                <a:t>23 Municípios Diretamente</a:t>
              </a:r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6272530" y="3829452"/>
              <a:ext cx="1105535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700" b="1" dirty="0"/>
                <a:t>26 Municípios Diretamente</a:t>
              </a: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4203700" y="4461816"/>
              <a:ext cx="1105535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700" b="1" dirty="0"/>
                <a:t>2 Municípios Diretamente</a:t>
              </a:r>
            </a:p>
          </p:txBody>
        </p:sp>
        <p:sp>
          <p:nvSpPr>
            <p:cNvPr id="79" name="CaixaDeTexto 78"/>
            <p:cNvSpPr txBox="1"/>
            <p:nvPr/>
          </p:nvSpPr>
          <p:spPr>
            <a:xfrm>
              <a:off x="5272247" y="4378643"/>
              <a:ext cx="781720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700" b="1" dirty="0"/>
                <a:t>3 Municípios Diretamente</a:t>
              </a:r>
            </a:p>
          </p:txBody>
        </p:sp>
      </p:grpSp>
      <p:sp>
        <p:nvSpPr>
          <p:cNvPr id="35" name="Retângulo 34"/>
          <p:cNvSpPr/>
          <p:nvPr/>
        </p:nvSpPr>
        <p:spPr>
          <a:xfrm>
            <a:off x="108858" y="787213"/>
            <a:ext cx="8942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105766"/>
                </a:solidFill>
                <a:latin typeface="Gotham Book"/>
                <a:ea typeface="Times New Roman" panose="02020603050405020304" pitchFamily="18" charset="0"/>
              </a:rPr>
              <a:t>PISF – O CAMINHO DAS ÁGUAS</a:t>
            </a:r>
            <a:endParaRPr lang="pt-BR" dirty="0">
              <a:solidFill>
                <a:srgbClr val="105766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171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PISF – EIXO LESTE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215" y="3464678"/>
            <a:ext cx="3879813" cy="25865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1" y="3464678"/>
            <a:ext cx="3879813" cy="2586542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6217" y="605652"/>
            <a:ext cx="6881091" cy="27964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268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02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PISF – EIXO LESTE – Chegada da Água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731905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73" y="831753"/>
            <a:ext cx="8114308" cy="524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113" y="3980873"/>
            <a:ext cx="3459078" cy="194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5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02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PISF – EIXO LESTE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731905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62308" y="851248"/>
            <a:ext cx="86914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105766"/>
                </a:solidFill>
                <a:latin typeface="Gotham Book"/>
              </a:rPr>
              <a:t>Eixo Leste</a:t>
            </a:r>
          </a:p>
          <a:p>
            <a:pPr marL="285750" lvl="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105766"/>
              </a:solidFill>
              <a:latin typeface="Gotham Book"/>
            </a:endParaRP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Leva água para PE e PB. Pela calha do Rio Paraíba a água chega ao açude Epitácio Pessoa (PB) para abastecer a região de Campina Grande.</a:t>
            </a: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105766"/>
              </a:solidFill>
              <a:latin typeface="Gotham Book"/>
            </a:endParaRP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Inauguração do Eixo Leste (Caminho das Águas) em 10/03</a:t>
            </a: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105766"/>
              </a:solidFill>
              <a:latin typeface="Gotham Book"/>
            </a:endParaRP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217 km entre a captação (</a:t>
            </a:r>
            <a:r>
              <a:rPr lang="pt-BR" sz="1600" dirty="0" err="1">
                <a:solidFill>
                  <a:srgbClr val="105766"/>
                </a:solidFill>
                <a:latin typeface="Gotham Book"/>
              </a:rPr>
              <a:t>Floresta-PE</a:t>
            </a:r>
            <a:r>
              <a:rPr lang="pt-BR" sz="1600" dirty="0">
                <a:solidFill>
                  <a:srgbClr val="105766"/>
                </a:solidFill>
                <a:latin typeface="Gotham Book"/>
              </a:rPr>
              <a:t>) e Açude Poções (Monteiro-PB)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Execução Física: 98,1%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Em testes e comissionamento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Conclusão em 2017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105766"/>
              </a:solidFill>
              <a:latin typeface="Gotham Book"/>
            </a:endParaRP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Adutora do Pajeú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1ª fase da 2ª Etapa conclui em 2017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FF0000"/>
              </a:solidFill>
              <a:latin typeface="Gotham Book"/>
            </a:endParaRP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Adutora do Agreste 1ª Etapa (Trecho denominado adutora do </a:t>
            </a:r>
            <a:r>
              <a:rPr lang="pt-BR" sz="1600" dirty="0" err="1">
                <a:solidFill>
                  <a:srgbClr val="105766"/>
                </a:solidFill>
                <a:latin typeface="Gotham Book"/>
              </a:rPr>
              <a:t>Moxotó</a:t>
            </a:r>
            <a:r>
              <a:rPr lang="pt-BR" sz="1600" dirty="0">
                <a:solidFill>
                  <a:srgbClr val="105766"/>
                </a:solidFill>
                <a:latin typeface="Gotham Book"/>
              </a:rPr>
              <a:t>)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Reforço do Abastecimento de Arco Verde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105766"/>
              </a:solidFill>
              <a:latin typeface="Gotham Book"/>
            </a:endParaRP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Vertente Litorânea da Paraíba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Conclusão e teste dos do Trecho I e parte do Trecho II - Testes</a:t>
            </a:r>
          </a:p>
        </p:txBody>
      </p:sp>
    </p:spTree>
    <p:extLst>
      <p:ext uri="{BB962C8B-B14F-4D97-AF65-F5344CB8AC3E}">
        <p14:creationId xmlns:p14="http://schemas.microsoft.com/office/powerpoint/2010/main" val="104232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PISF – EIXO NORTE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30909" y="712358"/>
            <a:ext cx="86914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105766"/>
                </a:solidFill>
                <a:latin typeface="Gotham Book"/>
              </a:rPr>
              <a:t>Eixo Norte</a:t>
            </a:r>
          </a:p>
          <a:p>
            <a:pPr marL="285750" lvl="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105766"/>
              </a:solidFill>
              <a:latin typeface="Gotham Book"/>
            </a:endParaRP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Levará água para PE, CE, PB e RN. 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spc="-10" dirty="0">
                <a:solidFill>
                  <a:srgbClr val="105766"/>
                </a:solidFill>
                <a:latin typeface="Gotham Book"/>
              </a:rPr>
              <a:t>RN: Pela calha do Rio Piranhas-Açu, saindo do Reservatório Engenheiro Ávidos (Tomada de Uso Difuso do Reservatório Morros)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PB: Saída pelos reservatórios de Morros, Boa Vista e Caiçara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CE: Reservatórios de Jati (CAC), Boa Vista e Porcos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PE: Reservatórios de </a:t>
            </a:r>
            <a:r>
              <a:rPr lang="pt-BR" sz="1600" dirty="0" err="1">
                <a:solidFill>
                  <a:srgbClr val="105766"/>
                </a:solidFill>
                <a:latin typeface="Gotham Book"/>
              </a:rPr>
              <a:t>Tucutu</a:t>
            </a:r>
            <a:r>
              <a:rPr lang="pt-BR" sz="1600" dirty="0">
                <a:solidFill>
                  <a:srgbClr val="105766"/>
                </a:solidFill>
                <a:latin typeface="Gotham Book"/>
              </a:rPr>
              <a:t>, Terra Nova, Serra do Livramento, Mangueira, Negreiros e Milagres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105766"/>
              </a:solidFill>
              <a:latin typeface="Gotham Book"/>
            </a:endParaRP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Trecho I, 140 km entre a captação (Cabrobó-PE) e Reservatório de Jati (Jati-CE)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Execução Física: 92,3%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Em licitação do remanescente (</a:t>
            </a:r>
            <a:r>
              <a:rPr lang="pt-BR" sz="1600" b="1" dirty="0">
                <a:solidFill>
                  <a:srgbClr val="105766"/>
                </a:solidFill>
                <a:latin typeface="Gotham Book"/>
              </a:rPr>
              <a:t>finalização prevista para esta semana</a:t>
            </a:r>
            <a:r>
              <a:rPr lang="pt-BR" sz="1600" dirty="0">
                <a:solidFill>
                  <a:srgbClr val="105766"/>
                </a:solidFill>
                <a:latin typeface="Gotham Book"/>
              </a:rPr>
              <a:t>)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FF0000"/>
                </a:solidFill>
                <a:latin typeface="Gotham Book"/>
              </a:rPr>
              <a:t>Previsão de conclusão da etapa funcional em dez/2017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Conclusão prevista em 2018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105766"/>
              </a:solidFill>
              <a:latin typeface="Gotham Book"/>
            </a:endParaRP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Trecho II, 120 km entre Reservatório de Jati (Jati-CE) e Açude Eng. Ávidos (PB)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Execução Física: 98%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Definindo projeto entre Reservatório Caiçara (São José de Piranhas-PB) e Açude Eng. Ávidos (PB)</a:t>
            </a:r>
          </a:p>
          <a:p>
            <a:pPr marL="1200150" lvl="2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Conclusão em 2017</a:t>
            </a:r>
          </a:p>
        </p:txBody>
      </p:sp>
    </p:spTree>
    <p:extLst>
      <p:ext uri="{BB962C8B-B14F-4D97-AF65-F5344CB8AC3E}">
        <p14:creationId xmlns:p14="http://schemas.microsoft.com/office/powerpoint/2010/main" val="1096528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OBRAS HÍDRICAS ESTRUTURANTES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720" y="2502973"/>
            <a:ext cx="21183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105766"/>
              </a:buClr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Reservatórios Estratégicos</a:t>
            </a:r>
          </a:p>
          <a:p>
            <a:pPr marL="0" lvl="1" algn="ctr">
              <a:buClr>
                <a:srgbClr val="105766"/>
              </a:buClr>
            </a:pPr>
            <a:r>
              <a:rPr lang="pt-BR" sz="1400" dirty="0">
                <a:solidFill>
                  <a:srgbClr val="105766"/>
                </a:solidFill>
                <a:latin typeface="Gotham Book"/>
              </a:rPr>
              <a:t>Total 24 açudes: 160 mi</a:t>
            </a:r>
          </a:p>
          <a:p>
            <a:pPr marL="0" lvl="1" algn="ctr">
              <a:buClr>
                <a:srgbClr val="105766"/>
              </a:buClr>
            </a:pPr>
            <a:r>
              <a:rPr lang="pt-BR" sz="1400" dirty="0">
                <a:solidFill>
                  <a:srgbClr val="105766"/>
                </a:solidFill>
                <a:latin typeface="Gotham Book"/>
              </a:rPr>
              <a:t> </a:t>
            </a:r>
          </a:p>
          <a:p>
            <a:pPr marL="0" lvl="2" algn="ctr">
              <a:buClr>
                <a:srgbClr val="105766"/>
              </a:buClr>
            </a:pPr>
            <a:r>
              <a:rPr lang="pt-BR" sz="1400" b="1" dirty="0">
                <a:solidFill>
                  <a:srgbClr val="105766"/>
                </a:solidFill>
                <a:latin typeface="Gotham Book"/>
              </a:rPr>
              <a:t>Em Obras</a:t>
            </a:r>
          </a:p>
          <a:p>
            <a:pPr marL="0" lvl="2" algn="ctr">
              <a:buClr>
                <a:srgbClr val="105766"/>
              </a:buClr>
            </a:pPr>
            <a:r>
              <a:rPr lang="pt-BR" sz="1400" dirty="0">
                <a:solidFill>
                  <a:srgbClr val="105766"/>
                </a:solidFill>
                <a:latin typeface="Gotham Book"/>
              </a:rPr>
              <a:t>Castanhão</a:t>
            </a:r>
          </a:p>
          <a:p>
            <a:pPr marL="0" lvl="2" algn="ctr">
              <a:buClr>
                <a:srgbClr val="105766"/>
              </a:buClr>
            </a:pPr>
            <a:r>
              <a:rPr lang="pt-BR" sz="1400" dirty="0">
                <a:solidFill>
                  <a:srgbClr val="105766"/>
                </a:solidFill>
                <a:latin typeface="Gotham Book"/>
              </a:rPr>
              <a:t>Epitácio Pessoa</a:t>
            </a:r>
          </a:p>
          <a:p>
            <a:pPr marL="0" lvl="2" algn="ctr">
              <a:buClr>
                <a:srgbClr val="105766"/>
              </a:buClr>
            </a:pPr>
            <a:r>
              <a:rPr lang="pt-BR" sz="1400" dirty="0">
                <a:solidFill>
                  <a:srgbClr val="105766"/>
                </a:solidFill>
                <a:latin typeface="Gotham Book"/>
              </a:rPr>
              <a:t>Poções</a:t>
            </a:r>
          </a:p>
          <a:p>
            <a:pPr marL="0" lvl="2" algn="ctr">
              <a:buClr>
                <a:srgbClr val="105766"/>
              </a:buClr>
            </a:pPr>
            <a:r>
              <a:rPr lang="pt-BR" sz="1400" dirty="0">
                <a:solidFill>
                  <a:srgbClr val="105766"/>
                </a:solidFill>
                <a:latin typeface="Gotham Book"/>
              </a:rPr>
              <a:t>Camalaú</a:t>
            </a:r>
          </a:p>
        </p:txBody>
      </p:sp>
      <p:pic>
        <p:nvPicPr>
          <p:cNvPr id="20482" name="Picture 2" descr="d:\users\cicero.meneses\Desktop\Ultimos Arquivos\Mapa Projetos - 23 AÇUDES- RESERVATORIOS-PISF-25-05-201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4560" y="889000"/>
            <a:ext cx="6261120" cy="523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users\cicero.meneses\Desktop\Ultimos Arquivos\Mapa Projetos - 23 AÇUDES- RESERVATORIOS-PISF-25-05-201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6034" y="5311140"/>
            <a:ext cx="2399646" cy="81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5010" y="1145380"/>
            <a:ext cx="127498" cy="12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439" y="1652029"/>
            <a:ext cx="132736" cy="1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93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Secretaria de Fundos Regionais e Incentivos Fiscais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SFRI/MI</a:t>
            </a:r>
          </a:p>
        </p:txBody>
      </p:sp>
      <p:sp>
        <p:nvSpPr>
          <p:cNvPr id="10" name="Rectangle 16"/>
          <p:cNvSpPr/>
          <p:nvPr/>
        </p:nvSpPr>
        <p:spPr>
          <a:xfrm>
            <a:off x="2969490" y="2835344"/>
            <a:ext cx="3205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5AA1"/>
                </a:solidFill>
                <a:latin typeface="Gotham Book"/>
                <a:cs typeface="Gotham Book"/>
              </a:rPr>
              <a:t>SFRI/MI</a:t>
            </a:r>
          </a:p>
        </p:txBody>
      </p:sp>
    </p:spTree>
    <p:extLst>
      <p:ext uri="{BB962C8B-B14F-4D97-AF65-F5344CB8AC3E}">
        <p14:creationId xmlns:p14="http://schemas.microsoft.com/office/powerpoint/2010/main" val="965684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OBRAS HÍDRICAS ESTRUTURANTES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pic>
        <p:nvPicPr>
          <p:cNvPr id="18435" name="Picture 3" descr="D:\users\cicero.meneses\Documents\CGOC\Luitgards\Mapa Obras Minstro-04-04-201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492269" y="-610690"/>
            <a:ext cx="6714096" cy="426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users\cicero.meneses\Documents\CGOC\Luitgards\Mapa Obras Minstro-04-04-201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3812" y="586298"/>
            <a:ext cx="5224881" cy="537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68544" y="2959472"/>
            <a:ext cx="2794389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buClr>
                <a:srgbClr val="105766"/>
              </a:buClr>
            </a:pPr>
            <a:r>
              <a:rPr lang="pt-BR" sz="1200" b="1" dirty="0">
                <a:solidFill>
                  <a:srgbClr val="105766"/>
                </a:solidFill>
                <a:latin typeface="Gotham Book"/>
              </a:rPr>
              <a:t>Cinturão das Águas do Ceará (CAC)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LOA2017 +RAP - 210 milhões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375706" y="2281211"/>
            <a:ext cx="2413435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105766"/>
              </a:buClr>
            </a:pPr>
            <a:r>
              <a:rPr lang="pt-BR" sz="1200" b="1" dirty="0">
                <a:solidFill>
                  <a:srgbClr val="105766"/>
                </a:solidFill>
                <a:latin typeface="Gotham Book"/>
              </a:rPr>
              <a:t>Ramal do Salgado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1,9 bi (estimativa)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Projeto Executivo Finalizado</a:t>
            </a:r>
          </a:p>
        </p:txBody>
      </p:sp>
      <p:sp>
        <p:nvSpPr>
          <p:cNvPr id="9" name="Retângulo 8"/>
          <p:cNvSpPr/>
          <p:nvPr/>
        </p:nvSpPr>
        <p:spPr>
          <a:xfrm>
            <a:off x="6341156" y="1740463"/>
            <a:ext cx="2190102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105766"/>
              </a:buClr>
            </a:pPr>
            <a:r>
              <a:rPr lang="pt-BR" sz="1200" b="1" dirty="0">
                <a:solidFill>
                  <a:srgbClr val="105766"/>
                </a:solidFill>
                <a:latin typeface="Gotham Book"/>
              </a:rPr>
              <a:t>Ramal do Apodi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1,9 bi (estimativa)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Finalizando o Projeto Executivo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27860" y="3679458"/>
            <a:ext cx="2191326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105766"/>
              </a:buClr>
            </a:pPr>
            <a:r>
              <a:rPr lang="pt-BR" sz="1200" b="1" dirty="0">
                <a:solidFill>
                  <a:srgbClr val="105766"/>
                </a:solidFill>
                <a:latin typeface="Gotham Book"/>
              </a:rPr>
              <a:t>Ramal do Piancó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EVTEA  - Programa Interáguas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Banco Mundial (2017)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17613" y="4153699"/>
            <a:ext cx="2150060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105766"/>
              </a:buClr>
            </a:pPr>
            <a:r>
              <a:rPr lang="pt-BR" sz="1200" b="1" dirty="0">
                <a:solidFill>
                  <a:srgbClr val="105766"/>
                </a:solidFill>
                <a:latin typeface="Gotham Book"/>
              </a:rPr>
              <a:t>Ramal do Entremontes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Projeto executivo concluído</a:t>
            </a:r>
          </a:p>
        </p:txBody>
      </p:sp>
    </p:spTree>
    <p:extLst>
      <p:ext uri="{BB962C8B-B14F-4D97-AF65-F5344CB8AC3E}">
        <p14:creationId xmlns:p14="http://schemas.microsoft.com/office/powerpoint/2010/main" val="4705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OBRAS HÍDRICAS ESTRUTURANTES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53721" y="524549"/>
            <a:ext cx="5786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105766"/>
              </a:buClr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Adutora do Pajeú (2ª etapa)</a:t>
            </a:r>
          </a:p>
          <a:p>
            <a:pPr marL="0" lvl="1" algn="ctr">
              <a:buClr>
                <a:srgbClr val="105766"/>
              </a:buClr>
            </a:pPr>
            <a:r>
              <a:rPr lang="pt-BR" sz="1400" dirty="0">
                <a:solidFill>
                  <a:srgbClr val="105766"/>
                </a:solidFill>
                <a:latin typeface="Gotham Book"/>
              </a:rPr>
              <a:t>78% concluído (Out/2017)</a:t>
            </a:r>
          </a:p>
          <a:p>
            <a:pPr marL="0" lvl="1" algn="ctr">
              <a:buClr>
                <a:srgbClr val="105766"/>
              </a:buClr>
            </a:pPr>
            <a:r>
              <a:rPr lang="pt-BR" sz="1400" dirty="0">
                <a:solidFill>
                  <a:srgbClr val="105766"/>
                </a:solidFill>
                <a:latin typeface="Gotham Book"/>
              </a:rPr>
              <a:t>2ª fase: 2018</a:t>
            </a:r>
          </a:p>
        </p:txBody>
      </p:sp>
      <p:pic>
        <p:nvPicPr>
          <p:cNvPr id="19458" name="Picture 2" descr="D:\users\cicero.meneses\Documents\CGOC\Luitgards\Mapa Obras Minstro-04-04-201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7076" y="1293989"/>
            <a:ext cx="4917924" cy="439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6015182" y="749905"/>
            <a:ext cx="662709" cy="0"/>
          </a:xfrm>
          <a:prstGeom prst="line">
            <a:avLst/>
          </a:prstGeom>
          <a:ln w="57150">
            <a:solidFill>
              <a:srgbClr val="C684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46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OBRAS HÍDRICAS ESTRUTURANTES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pic>
        <p:nvPicPr>
          <p:cNvPr id="21506" name="Picture 2" descr="D:\users\cicero.meneses\Documents\CGOC\Luitgards\Mapa Obras Minstro-04-04-201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921" y="487382"/>
            <a:ext cx="7057410" cy="564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589286" y="1491103"/>
            <a:ext cx="2222500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buClr>
                <a:srgbClr val="105766"/>
              </a:buClr>
            </a:pPr>
            <a:r>
              <a:rPr lang="pt-BR" sz="1200" b="1" dirty="0">
                <a:solidFill>
                  <a:srgbClr val="105766"/>
                </a:solidFill>
                <a:latin typeface="Gotham Book"/>
              </a:rPr>
              <a:t>Vertente Litorânea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LOA2017+RAP - 225 milhões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Projeto executivo concluído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301376" y="5115805"/>
            <a:ext cx="2222500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buClr>
                <a:srgbClr val="105766"/>
              </a:buClr>
            </a:pPr>
            <a:r>
              <a:rPr lang="pt-BR" sz="1200" b="1" dirty="0">
                <a:solidFill>
                  <a:srgbClr val="105766"/>
                </a:solidFill>
                <a:latin typeface="Gotham Book"/>
              </a:rPr>
              <a:t>Canal do Sertão Alagoano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LOA2017+RAP - 266 milhões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Projeto executivo concluído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121594" y="3001220"/>
            <a:ext cx="2222500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buClr>
                <a:srgbClr val="105766"/>
              </a:buClr>
            </a:pPr>
            <a:r>
              <a:rPr lang="pt-BR" sz="1200" b="1" dirty="0">
                <a:solidFill>
                  <a:srgbClr val="105766"/>
                </a:solidFill>
                <a:latin typeface="Gotham Book"/>
              </a:rPr>
              <a:t>Adutora do Agreste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LOA2017+RAP - 210 milhões</a:t>
            </a:r>
          </a:p>
          <a:p>
            <a:pPr marL="0" lvl="1" algn="ctr">
              <a:buClr>
                <a:srgbClr val="105766"/>
              </a:buClr>
            </a:pPr>
            <a:r>
              <a:rPr lang="pt-BR" sz="1100" dirty="0">
                <a:solidFill>
                  <a:srgbClr val="105766"/>
                </a:solidFill>
                <a:latin typeface="Gotham Book"/>
              </a:rPr>
              <a:t>Projeto executivo concluído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361326" y="2720374"/>
            <a:ext cx="1450820" cy="5616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buClr>
                <a:srgbClr val="105766"/>
              </a:buClr>
            </a:pPr>
            <a:r>
              <a:rPr lang="pt-BR" sz="1050" b="1" dirty="0">
                <a:solidFill>
                  <a:srgbClr val="FF0000"/>
                </a:solidFill>
                <a:latin typeface="Gotham Book"/>
              </a:rPr>
              <a:t>* </a:t>
            </a:r>
            <a:r>
              <a:rPr lang="pt-BR" sz="1050" b="1" dirty="0">
                <a:solidFill>
                  <a:srgbClr val="105766"/>
                </a:solidFill>
                <a:latin typeface="Gotham Book"/>
              </a:rPr>
              <a:t>Ramal do Agreste</a:t>
            </a:r>
          </a:p>
          <a:p>
            <a:pPr marL="0" lvl="1" algn="ctr">
              <a:buClr>
                <a:srgbClr val="105766"/>
              </a:buClr>
            </a:pPr>
            <a:r>
              <a:rPr lang="pt-BR" sz="1000" dirty="0">
                <a:solidFill>
                  <a:srgbClr val="105766"/>
                </a:solidFill>
                <a:latin typeface="Gotham Book"/>
              </a:rPr>
              <a:t>1,246 bilhões</a:t>
            </a:r>
          </a:p>
          <a:p>
            <a:pPr marL="0" lvl="1" algn="ctr">
              <a:buClr>
                <a:srgbClr val="105766"/>
              </a:buClr>
            </a:pPr>
            <a:r>
              <a:rPr lang="pt-BR" sz="1000" dirty="0">
                <a:solidFill>
                  <a:srgbClr val="105766"/>
                </a:solidFill>
                <a:latin typeface="Gotham Book"/>
              </a:rPr>
              <a:t>Contratado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-9235" y="5822621"/>
            <a:ext cx="381461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buClr>
                <a:srgbClr val="105766"/>
              </a:buClr>
            </a:pPr>
            <a:r>
              <a:rPr lang="pt-BR" sz="1400" b="1" dirty="0">
                <a:solidFill>
                  <a:srgbClr val="FF0000"/>
                </a:solidFill>
                <a:latin typeface="Gotham Book"/>
              </a:rPr>
              <a:t>* </a:t>
            </a:r>
            <a:r>
              <a:rPr lang="pt-BR" sz="1000" b="1" dirty="0">
                <a:solidFill>
                  <a:srgbClr val="105766"/>
                </a:solidFill>
                <a:latin typeface="Gotham Book"/>
              </a:rPr>
              <a:t>Dialogando solução orçamentária com a bancada de PE</a:t>
            </a:r>
            <a:endParaRPr lang="pt-BR" sz="900" dirty="0">
              <a:solidFill>
                <a:srgbClr val="105766"/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632269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SIH/MI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6503"/>
              </p:ext>
            </p:extLst>
          </p:nvPr>
        </p:nvGraphicFramePr>
        <p:xfrm>
          <a:off x="696912" y="2289175"/>
          <a:ext cx="775017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Worksheet" r:id="rId4" imgW="5953190" imgH="1533600" progId="Excel.Sheet.12">
                  <p:embed/>
                </p:oleObj>
              </mc:Choice>
              <mc:Fallback>
                <p:oleObj name="Worksheet" r:id="rId4" imgW="5953190" imgH="153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912" y="2289175"/>
                        <a:ext cx="7750175" cy="199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OBRAS HÍDRICAS ESTRUTURANTES</a:t>
            </a:r>
          </a:p>
        </p:txBody>
      </p:sp>
    </p:spTree>
    <p:extLst>
      <p:ext uri="{BB962C8B-B14F-4D97-AF65-F5344CB8AC3E}">
        <p14:creationId xmlns:p14="http://schemas.microsoft.com/office/powerpoint/2010/main" val="77875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Secretaria Nacional de Proteção e Defesa Civil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7804727" y="-220"/>
            <a:ext cx="1339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SEDEC/MI</a:t>
            </a:r>
          </a:p>
        </p:txBody>
      </p:sp>
      <p:sp>
        <p:nvSpPr>
          <p:cNvPr id="10" name="Rectangle 16"/>
          <p:cNvSpPr/>
          <p:nvPr/>
        </p:nvSpPr>
        <p:spPr>
          <a:xfrm>
            <a:off x="2969490" y="2835344"/>
            <a:ext cx="3205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5AA1"/>
                </a:solidFill>
                <a:latin typeface="Gotham Book"/>
                <a:cs typeface="Gotham Book"/>
              </a:rPr>
              <a:t>SEDEC/MI</a:t>
            </a:r>
          </a:p>
        </p:txBody>
      </p:sp>
    </p:spTree>
    <p:extLst>
      <p:ext uri="{BB962C8B-B14F-4D97-AF65-F5344CB8AC3E}">
        <p14:creationId xmlns:p14="http://schemas.microsoft.com/office/powerpoint/2010/main" val="1652867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Operação Carro-Pipa Federal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016259"/>
              </p:ext>
            </p:extLst>
          </p:nvPr>
        </p:nvGraphicFramePr>
        <p:xfrm>
          <a:off x="749905" y="1468582"/>
          <a:ext cx="7410915" cy="3937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Worksheet" r:id="rId4" imgW="4857801" imgH="2581200" progId="Excel.Sheet.12">
                  <p:embed/>
                </p:oleObj>
              </mc:Choice>
              <mc:Fallback>
                <p:oleObj name="Worksheet" r:id="rId4" imgW="4857801" imgH="2581200" progId="Excel.Sheet.12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905" y="1468582"/>
                        <a:ext cx="7410915" cy="3937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6"/>
          <p:cNvSpPr/>
          <p:nvPr/>
        </p:nvSpPr>
        <p:spPr>
          <a:xfrm>
            <a:off x="7804727" y="-220"/>
            <a:ext cx="1339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SEDEC/MI</a:t>
            </a:r>
          </a:p>
        </p:txBody>
      </p:sp>
    </p:spTree>
    <p:extLst>
      <p:ext uri="{BB962C8B-B14F-4D97-AF65-F5344CB8AC3E}">
        <p14:creationId xmlns:p14="http://schemas.microsoft.com/office/powerpoint/2010/main" val="2101185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184729" y="1049731"/>
          <a:ext cx="8864720" cy="4815346"/>
        </p:xfrm>
        <a:graphic>
          <a:graphicData uri="http://schemas.openxmlformats.org/drawingml/2006/table">
            <a:tbl>
              <a:tblPr/>
              <a:tblGrid>
                <a:gridCol w="358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2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3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32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3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9411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/16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/16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/16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ago/16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set/16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out/16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nov/16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dez/16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3.042.839,52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2.576.706,58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2.708.294,73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2.961.945,71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2.910.539,09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3.491.352,33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2.506.832,82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3.479.484,41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18.827.730,18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16.455.232,23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16.290.248,85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16.191.249,69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16.288.518,14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16.296.960,07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16.375.192,62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15.542.315,09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21.452.826,48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21.833.614,08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21.639.642,16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22.886.301,03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23.572.120,32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23.591.169,17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23.789.231,50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23.769.275,94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715.693,45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636.912,15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452.632,40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403.690,71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557.958,82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446.435,48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425.178,32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425.178,32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13.386.215,31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14.607.835,35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14.212.491,83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14.686.562,32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13.885.398,00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13.106.022,02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13.112.802,22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14.417.210,29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12.430.250,82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12.075.157,23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13.024.395,26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12.308.950,43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12.680.107,24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12.522.462,99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13.465.364,22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13.439.052,40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7.549.312,64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7.556.107,66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7.564.457,69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7.603.061,99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7.642.341,45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7.687.850,26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7.662.590,42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7.687.555,12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7.914.883,87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7.662.795,82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7.574.590,12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7.319.131,64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7.256.694,08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7.038.552,06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7.180.649,03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7.320.884,91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479.427,79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403.481,40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498.978,30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438.529,15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429.223,43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415.547,59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446.770,22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413.591,21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9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85.799.180,06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83.807.843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83.965.731,34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84.799.422,67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85.222.900,57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84.596.351,97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84.964.611,37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86.494.547,69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41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8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/17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fev/17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mar/17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2.490.633,68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3.054.846,13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3.573.177,26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16.815.515,43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11.261.696,89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14.731.187,19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25.404.288,32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24.357.627,27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23.224.139,29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535.390,51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562.830,66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1.105.095,82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14.205.819,28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12.158.827,23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12.663.108,42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15.209.573,77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22.092.898,76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20.061.965,86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6.063.080,72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7.415.643,13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8.855.757,88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7.768.249,72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9.010.240,87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8.886.839,38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576.114,66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4.096.740,46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5.012.428,37</a:t>
                      </a:r>
                    </a:p>
                  </a:txBody>
                  <a:tcPr marL="7303" marR="7303" marT="73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84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89.068.666,09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94.011.351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98.113.699,47</a:t>
                      </a: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3805382" y="3482109"/>
          <a:ext cx="5338618" cy="259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16"/>
          <p:cNvSpPr/>
          <p:nvPr/>
        </p:nvSpPr>
        <p:spPr>
          <a:xfrm>
            <a:off x="7804727" y="-220"/>
            <a:ext cx="1339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SEDEC/MI</a:t>
            </a:r>
          </a:p>
        </p:txBody>
      </p:sp>
      <p:sp>
        <p:nvSpPr>
          <p:cNvPr id="12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Operação Carro-Pipa Federal</a:t>
            </a:r>
          </a:p>
        </p:txBody>
      </p:sp>
    </p:spTree>
    <p:extLst>
      <p:ext uri="{BB962C8B-B14F-4D97-AF65-F5344CB8AC3E}">
        <p14:creationId xmlns:p14="http://schemas.microsoft.com/office/powerpoint/2010/main" val="3698763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Investimentos Emergenciais para Enfrentamento à Seca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85231"/>
              </p:ext>
            </p:extLst>
          </p:nvPr>
        </p:nvGraphicFramePr>
        <p:xfrm>
          <a:off x="17463" y="1049338"/>
          <a:ext cx="910590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Worksheet" r:id="rId4" imgW="9105911" imgH="4324320" progId="Excel.Sheet.12">
                  <p:embed/>
                </p:oleObj>
              </mc:Choice>
              <mc:Fallback>
                <p:oleObj name="Worksheet" r:id="rId4" imgW="9105911" imgH="4324320" progId="Excel.Sheet.12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63" y="1049338"/>
                        <a:ext cx="9105900" cy="432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6"/>
          <p:cNvSpPr/>
          <p:nvPr/>
        </p:nvSpPr>
        <p:spPr>
          <a:xfrm>
            <a:off x="7804727" y="-220"/>
            <a:ext cx="1339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SEDEC/MI</a:t>
            </a:r>
          </a:p>
        </p:txBody>
      </p:sp>
    </p:spTree>
    <p:extLst>
      <p:ext uri="{BB962C8B-B14F-4D97-AF65-F5344CB8AC3E}">
        <p14:creationId xmlns:p14="http://schemas.microsoft.com/office/powerpoint/2010/main" val="4181357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438" y="2363251"/>
            <a:ext cx="3600000" cy="5142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117167"/>
            <a:ext cx="9144001" cy="740833"/>
          </a:xfrm>
          <a:prstGeom prst="rect">
            <a:avLst/>
          </a:prstGeom>
          <a:gradFill flip="none" rotWithShape="1">
            <a:gsLst>
              <a:gs pos="0">
                <a:srgbClr val="005AA1"/>
              </a:gs>
              <a:gs pos="100000">
                <a:srgbClr val="00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0800000">
            <a:off x="0" y="345084"/>
            <a:ext cx="9144001" cy="36000"/>
          </a:xfrm>
          <a:prstGeom prst="rect">
            <a:avLst/>
          </a:prstGeom>
          <a:gradFill flip="none" rotWithShape="1">
            <a:gsLst>
              <a:gs pos="0">
                <a:srgbClr val="005AA1"/>
              </a:gs>
              <a:gs pos="100000">
                <a:srgbClr val="008CA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pic>
        <p:nvPicPr>
          <p:cNvPr id="12" name="Picture 11" descr="lg_BRASI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292" y="3600450"/>
            <a:ext cx="388029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0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SFRI – Perspectivas para 2017 e 2018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SFRI/MI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5858" y="310759"/>
            <a:ext cx="90351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105766"/>
              </a:solidFill>
              <a:latin typeface="Gotham Book"/>
            </a:endParaRP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105766"/>
              </a:solidFill>
              <a:latin typeface="Gotham Book"/>
            </a:endParaRP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105766"/>
                </a:solidFill>
                <a:latin typeface="Gotham Book"/>
              </a:rPr>
              <a:t>Os Fundos Regionais contam com orçamento aproximado para o ano de 2017 de R$ 44,2 bilhões, para serem investidos nas regiões Norte, Nordeste e Centro-Oeste.</a:t>
            </a: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105766"/>
              </a:solidFill>
              <a:latin typeface="Gotham Book"/>
            </a:endParaRP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05766"/>
                </a:solidFill>
                <a:latin typeface="Gotham Book"/>
              </a:rPr>
              <a:t>Fundos Constitucionais de Financiamento: R$ 40,8 bilhões</a:t>
            </a: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105766"/>
              </a:solidFill>
              <a:latin typeface="Gotham Book"/>
            </a:endParaRP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105766"/>
                </a:solidFill>
                <a:latin typeface="Gotham Book"/>
              </a:rPr>
              <a:t>Fundo de Desenvolvimento: R$ 3,4 bilhões</a:t>
            </a: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105766"/>
              </a:solidFill>
              <a:latin typeface="Gotham Book"/>
            </a:endParaRP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105766"/>
              </a:solidFill>
              <a:latin typeface="Gotham Book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15621"/>
              </p:ext>
            </p:extLst>
          </p:nvPr>
        </p:nvGraphicFramePr>
        <p:xfrm>
          <a:off x="295567" y="3642817"/>
          <a:ext cx="3959997" cy="2332344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319999">
                  <a:extLst>
                    <a:ext uri="{9D8B030D-6E8A-4147-A177-3AD203B41FA5}">
                      <a16:colId xmlns:a16="http://schemas.microsoft.com/office/drawing/2014/main" val="2084701329"/>
                    </a:ext>
                  </a:extLst>
                </a:gridCol>
                <a:gridCol w="1319999">
                  <a:extLst>
                    <a:ext uri="{9D8B030D-6E8A-4147-A177-3AD203B41FA5}">
                      <a16:colId xmlns:a16="http://schemas.microsoft.com/office/drawing/2014/main" val="3168057814"/>
                    </a:ext>
                  </a:extLst>
                </a:gridCol>
                <a:gridCol w="1319999">
                  <a:extLst>
                    <a:ext uri="{9D8B030D-6E8A-4147-A177-3AD203B41FA5}">
                      <a16:colId xmlns:a16="http://schemas.microsoft.com/office/drawing/2014/main" val="2565247385"/>
                    </a:ext>
                  </a:extLst>
                </a:gridCol>
              </a:tblGrid>
              <a:tr h="388724">
                <a:tc gridSpan="3"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bilhões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66427"/>
                  </a:ext>
                </a:extLst>
              </a:tr>
              <a:tr h="3887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Fundo</a:t>
                      </a:r>
                      <a:endParaRPr lang="pt-BR" sz="1600" b="1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2017</a:t>
                      </a:r>
                      <a:endParaRPr lang="pt-BR" sz="1600" b="1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2018*</a:t>
                      </a:r>
                      <a:endParaRPr lang="pt-BR" sz="1600" b="1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3330750"/>
                  </a:ext>
                </a:extLst>
              </a:tr>
              <a:tr h="3887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FCO</a:t>
                      </a:r>
                      <a:endParaRPr lang="pt-BR" sz="1600" b="0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10,1</a:t>
                      </a:r>
                      <a:endParaRPr lang="pt-BR" sz="1600" b="0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10,5</a:t>
                      </a:r>
                      <a:endParaRPr lang="pt-BR" sz="1600" b="0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8602668"/>
                  </a:ext>
                </a:extLst>
              </a:tr>
              <a:tr h="3887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FNE</a:t>
                      </a:r>
                      <a:endParaRPr lang="pt-BR" sz="1600" b="0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26,1</a:t>
                      </a:r>
                      <a:endParaRPr lang="pt-BR" sz="1600" b="0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27,0</a:t>
                      </a:r>
                      <a:endParaRPr lang="pt-BR" sz="1600" b="0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3247216"/>
                  </a:ext>
                </a:extLst>
              </a:tr>
              <a:tr h="3887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FNO</a:t>
                      </a:r>
                      <a:endParaRPr lang="pt-BR" sz="1600" b="0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4,6</a:t>
                      </a:r>
                      <a:endParaRPr lang="pt-BR" sz="1600" b="0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5,0</a:t>
                      </a:r>
                      <a:endParaRPr lang="pt-BR" sz="1600" b="0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7650514"/>
                  </a:ext>
                </a:extLst>
              </a:tr>
              <a:tr h="3887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40,8</a:t>
                      </a:r>
                      <a:endParaRPr lang="pt-BR" sz="1600" b="1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42,5</a:t>
                      </a:r>
                      <a:endParaRPr lang="pt-BR" sz="1600" b="1" i="0" u="none" strike="noStrike" dirty="0">
                        <a:solidFill>
                          <a:srgbClr val="105766"/>
                        </a:solidFill>
                        <a:effectLst/>
                        <a:latin typeface="Gotham Boo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7043969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75097"/>
              </p:ext>
            </p:extLst>
          </p:nvPr>
        </p:nvGraphicFramePr>
        <p:xfrm>
          <a:off x="4858329" y="3670244"/>
          <a:ext cx="3973944" cy="2308728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324648">
                  <a:extLst>
                    <a:ext uri="{9D8B030D-6E8A-4147-A177-3AD203B41FA5}">
                      <a16:colId xmlns:a16="http://schemas.microsoft.com/office/drawing/2014/main" val="2390875447"/>
                    </a:ext>
                  </a:extLst>
                </a:gridCol>
                <a:gridCol w="1324648">
                  <a:extLst>
                    <a:ext uri="{9D8B030D-6E8A-4147-A177-3AD203B41FA5}">
                      <a16:colId xmlns:a16="http://schemas.microsoft.com/office/drawing/2014/main" val="1761493965"/>
                    </a:ext>
                  </a:extLst>
                </a:gridCol>
                <a:gridCol w="1324648">
                  <a:extLst>
                    <a:ext uri="{9D8B030D-6E8A-4147-A177-3AD203B41FA5}">
                      <a16:colId xmlns:a16="http://schemas.microsoft.com/office/drawing/2014/main" val="2490772374"/>
                    </a:ext>
                  </a:extLst>
                </a:gridCol>
              </a:tblGrid>
              <a:tr h="384788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pt-BR" sz="11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1100" u="none" strike="noStrike" kern="1200" dirty="0">
                          <a:effectLst/>
                        </a:rPr>
                        <a:t>R$ bilhões</a:t>
                      </a:r>
                      <a:endParaRPr lang="pt-BR" sz="11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170023"/>
                  </a:ext>
                </a:extLst>
              </a:tr>
              <a:tr h="38478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b="1" u="none" strike="noStrike" kern="1200" dirty="0">
                          <a:effectLst/>
                        </a:rPr>
                        <a:t>Fundo</a:t>
                      </a:r>
                      <a:endParaRPr lang="pt-BR" sz="1600" b="1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b="1" u="none" strike="noStrike" kern="1200" dirty="0">
                          <a:effectLst/>
                        </a:rPr>
                        <a:t>2017</a:t>
                      </a:r>
                      <a:endParaRPr lang="pt-BR" sz="1600" b="1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b="1" u="none" strike="noStrike" kern="1200" dirty="0">
                          <a:effectLst/>
                        </a:rPr>
                        <a:t>2018*</a:t>
                      </a:r>
                      <a:endParaRPr lang="pt-BR" sz="1600" b="1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5911756"/>
                  </a:ext>
                </a:extLst>
              </a:tr>
              <a:tr h="38478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u="none" strike="noStrike" kern="1200" dirty="0" err="1">
                          <a:effectLst/>
                        </a:rPr>
                        <a:t>FDCO</a:t>
                      </a:r>
                      <a:endParaRPr lang="pt-BR" sz="16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u="none" strike="noStrike" kern="1200" dirty="0">
                          <a:effectLst/>
                        </a:rPr>
                        <a:t>0,8</a:t>
                      </a:r>
                      <a:endParaRPr lang="pt-BR" sz="16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u="none" strike="noStrike" kern="1200" dirty="0">
                          <a:effectLst/>
                        </a:rPr>
                        <a:t>1,1</a:t>
                      </a:r>
                      <a:endParaRPr lang="pt-BR" sz="16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6382225"/>
                  </a:ext>
                </a:extLst>
              </a:tr>
              <a:tr h="38478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u="none" strike="noStrike" kern="1200" dirty="0" err="1">
                          <a:effectLst/>
                        </a:rPr>
                        <a:t>FDNE</a:t>
                      </a:r>
                      <a:endParaRPr lang="pt-BR" sz="16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u="none" strike="noStrike" kern="1200" dirty="0">
                          <a:effectLst/>
                        </a:rPr>
                        <a:t>1,5</a:t>
                      </a:r>
                      <a:endParaRPr lang="pt-BR" sz="16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u="none" strike="noStrike" kern="1200" dirty="0">
                          <a:effectLst/>
                        </a:rPr>
                        <a:t>2,2</a:t>
                      </a:r>
                      <a:endParaRPr lang="pt-BR" sz="16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7075239"/>
                  </a:ext>
                </a:extLst>
              </a:tr>
              <a:tr h="38478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u="none" strike="noStrike" kern="1200" dirty="0">
                          <a:effectLst/>
                        </a:rPr>
                        <a:t>FDA</a:t>
                      </a:r>
                      <a:endParaRPr lang="pt-BR" sz="16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u="none" strike="noStrike" kern="1200">
                          <a:effectLst/>
                        </a:rPr>
                        <a:t>1,1</a:t>
                      </a:r>
                      <a:endParaRPr lang="pt-BR" sz="1600" b="0" i="0" u="none" strike="noStrike" kern="120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u="none" strike="noStrike" kern="1200" dirty="0">
                          <a:effectLst/>
                        </a:rPr>
                        <a:t>1,4</a:t>
                      </a:r>
                      <a:endParaRPr lang="pt-BR" sz="16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581975"/>
                  </a:ext>
                </a:extLst>
              </a:tr>
              <a:tr h="38478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u="none" strike="noStrike" kern="1200" dirty="0">
                          <a:effectLst/>
                        </a:rPr>
                        <a:t>Total</a:t>
                      </a:r>
                      <a:endParaRPr lang="pt-BR" sz="16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u="none" strike="noStrike" kern="1200" dirty="0">
                          <a:effectLst/>
                        </a:rPr>
                        <a:t>3,4</a:t>
                      </a:r>
                      <a:endParaRPr lang="pt-BR" sz="16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600" u="none" strike="noStrike" kern="1200" dirty="0">
                          <a:effectLst/>
                        </a:rPr>
                        <a:t>4,7</a:t>
                      </a:r>
                      <a:endParaRPr lang="pt-BR" sz="1600" b="0" i="0" u="none" strike="noStrike" kern="1200" dirty="0">
                        <a:solidFill>
                          <a:srgbClr val="105766"/>
                        </a:solidFill>
                        <a:effectLst/>
                        <a:latin typeface="Gotham Book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5245237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95564" y="3338139"/>
            <a:ext cx="39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105766"/>
                </a:solidFill>
                <a:latin typeface="Gotham Book"/>
              </a:rPr>
              <a:t>Fundos Constitucionais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858329" y="3349215"/>
            <a:ext cx="397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A5766"/>
                </a:solidFill>
                <a:latin typeface="Gotham Book"/>
              </a:rPr>
              <a:t>Fundos de Desenvolvimento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858329" y="5947096"/>
            <a:ext cx="396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>
                <a:solidFill>
                  <a:srgbClr val="0A5766"/>
                </a:solidFill>
                <a:latin typeface="Gotham Book"/>
              </a:rPr>
              <a:t>*A SER APRESENTADO NO PLOA 2018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95564" y="5947096"/>
            <a:ext cx="396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>
                <a:solidFill>
                  <a:srgbClr val="0A5766"/>
                </a:solidFill>
                <a:latin typeface="Gotham Book"/>
              </a:rPr>
              <a:t>*PROJEÇÃO ESTIMADA</a:t>
            </a:r>
          </a:p>
        </p:txBody>
      </p:sp>
    </p:spTree>
    <p:extLst>
      <p:ext uri="{BB962C8B-B14F-4D97-AF65-F5344CB8AC3E}">
        <p14:creationId xmlns:p14="http://schemas.microsoft.com/office/powerpoint/2010/main" val="232975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SFRI – Perspectivas para 2017 e 2018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SFRI/MI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0909" y="758538"/>
            <a:ext cx="86914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Elaborar a Política de Governança dos Fundos Regionais;</a:t>
            </a: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105766"/>
              </a:solidFill>
              <a:latin typeface="Gotham Book"/>
            </a:endParaRPr>
          </a:p>
          <a:p>
            <a:pPr marL="285750" lvl="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Ampliar e uniformizar o prazo de vigências do benefício dos Incentivos Fiscais: </a:t>
            </a: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Redução fixa de 75% do IRPJ;</a:t>
            </a: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Reinvestimento de 30% dos 25% restantes do IRPJ; </a:t>
            </a: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105766"/>
                </a:solidFill>
                <a:latin typeface="Gotham Book"/>
              </a:rPr>
              <a:t>Depreciação acelerada (vencimento 31/12/2018).</a:t>
            </a:r>
          </a:p>
          <a:p>
            <a:pPr marL="742950" lvl="1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105766"/>
              </a:solidFill>
              <a:latin typeface="Gotham Book"/>
            </a:endParaRP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Recriar o incentivo de Adicional ao Frete para a Renovação da Marinha Mercante (AFRMM);</a:t>
            </a:r>
          </a:p>
          <a:p>
            <a:pPr marL="285750" lvl="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105766"/>
              </a:solidFill>
              <a:latin typeface="Gotham Book"/>
            </a:endParaRPr>
          </a:p>
          <a:p>
            <a:pPr marL="285750" lvl="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Ampliar o prazo para que as pessoas jurídicas optem pela aplicação do imposto devido nos Fundos de Investimentos </a:t>
            </a:r>
            <a:r>
              <a:rPr lang="pt-BR" sz="1600" dirty="0">
                <a:solidFill>
                  <a:srgbClr val="105766"/>
                </a:solidFill>
                <a:latin typeface="Gotham Book"/>
              </a:rPr>
              <a:t>(FINAM e FINOR);</a:t>
            </a:r>
          </a:p>
          <a:p>
            <a:pPr marL="285750" lvl="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rgbClr val="105766"/>
              </a:solidFill>
              <a:latin typeface="Gotham Book"/>
            </a:endParaRP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Estabelecer condições para renegociação de dívidas com operações, dos Fundos Constitucionais de Financiamento, contratadas antes do ano 2000 – similar Lei 13.340;</a:t>
            </a: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105766"/>
              </a:solidFill>
              <a:latin typeface="Gotham Book"/>
            </a:endParaRP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Estabelecer as diretrizes e orientações gerais para os Fundos Constitucionais de Financiamento de Desenvolvimento;</a:t>
            </a: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105766"/>
              </a:solidFill>
              <a:latin typeface="Gotham Book"/>
            </a:endParaRP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Divulgar os Fundos Constitucionais (FNO, FNE E FCO) mediante ações itinerantes, com os Bancos operadores, nas áreas de atuação das Superintendências;</a:t>
            </a:r>
          </a:p>
        </p:txBody>
      </p:sp>
    </p:spTree>
    <p:extLst>
      <p:ext uri="{BB962C8B-B14F-4D97-AF65-F5344CB8AC3E}">
        <p14:creationId xmlns:p14="http://schemas.microsoft.com/office/powerpoint/2010/main" val="65874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SFRI – Perspectivas para 2017 e 2018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SFRI/MI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0909" y="758538"/>
            <a:ext cx="86914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Criação de mecanismos para aumentar a eficiência da aplicação dos recursos dos Fundos Constitucionais;</a:t>
            </a: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105766"/>
              </a:solidFill>
              <a:latin typeface="Gotham Book"/>
            </a:endParaRP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Flexibilizar e desburocratizar os atos legais que normatizam os Fundos Constitucionais de Financiamento; </a:t>
            </a: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105766"/>
              </a:solidFill>
              <a:latin typeface="Gotham Book"/>
            </a:endParaRP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Propor a revisão e atualização da legislação e normas aplicáveis aos Fundos de Desenvolvimento;</a:t>
            </a: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105766"/>
              </a:solidFill>
              <a:latin typeface="Gotham Book"/>
            </a:endParaRP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Consolidar e atualizar as normas relativas aos Incentivos Fiscais;</a:t>
            </a: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endParaRPr lang="pt-BR" sz="1600" b="1" dirty="0">
              <a:solidFill>
                <a:srgbClr val="105766"/>
              </a:solidFill>
              <a:latin typeface="Gotham Book"/>
            </a:endParaRPr>
          </a:p>
          <a:p>
            <a:pPr marL="285750" indent="-285750" algn="just">
              <a:buClr>
                <a:srgbClr val="105766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rgbClr val="105766"/>
                </a:solidFill>
                <a:latin typeface="Gotham Book"/>
              </a:rPr>
              <a:t>Renegociação das dívidas de debêntures dos Fundos de Investimentos da Amazônia e do Nordeste – FINAM e FINOR, a exemplo do que foi realizado para as operações rurais contratadas com os Fundos Constitucionais pela Lei nº 13.340/2016</a:t>
            </a:r>
          </a:p>
        </p:txBody>
      </p:sp>
    </p:spTree>
    <p:extLst>
      <p:ext uri="{BB962C8B-B14F-4D97-AF65-F5344CB8AC3E}">
        <p14:creationId xmlns:p14="http://schemas.microsoft.com/office/powerpoint/2010/main" val="275369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Secretaria de Desenvolvimento Regional</a:t>
            </a:r>
          </a:p>
        </p:txBody>
      </p:sp>
      <p:sp>
        <p:nvSpPr>
          <p:cNvPr id="11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109527" y="-220"/>
            <a:ext cx="1034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rgbClr val="005AA1"/>
                </a:solidFill>
                <a:latin typeface="Gotham Book"/>
                <a:cs typeface="Gotham Book"/>
              </a:rPr>
              <a:t>SDR/MI</a:t>
            </a:r>
          </a:p>
        </p:txBody>
      </p:sp>
      <p:sp>
        <p:nvSpPr>
          <p:cNvPr id="10" name="Rectangle 16"/>
          <p:cNvSpPr/>
          <p:nvPr/>
        </p:nvSpPr>
        <p:spPr>
          <a:xfrm>
            <a:off x="2969490" y="2835344"/>
            <a:ext cx="3205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5AA1"/>
                </a:solidFill>
                <a:latin typeface="Gotham Book"/>
                <a:cs typeface="Gotham Book"/>
              </a:rPr>
              <a:t>SDR/MI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88" y="1972009"/>
            <a:ext cx="2749534" cy="108518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217" y="1758630"/>
            <a:ext cx="2706859" cy="151193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448" y="4079904"/>
            <a:ext cx="188382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3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Secretaria de Desenvolvimento Regional - SDR</a:t>
            </a:r>
          </a:p>
        </p:txBody>
      </p:sp>
      <p:sp>
        <p:nvSpPr>
          <p:cNvPr id="10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34122" y="487382"/>
            <a:ext cx="1939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5AA1"/>
                </a:solidFill>
              </a:rPr>
              <a:t>Água para Todos</a:t>
            </a:r>
          </a:p>
        </p:txBody>
      </p:sp>
      <p:sp>
        <p:nvSpPr>
          <p:cNvPr id="13" name="TextBox 28"/>
          <p:cNvSpPr txBox="1"/>
          <p:nvPr/>
        </p:nvSpPr>
        <p:spPr>
          <a:xfrm>
            <a:off x="272156" y="4034178"/>
            <a:ext cx="2208687" cy="584775"/>
          </a:xfrm>
          <a:prstGeom prst="rect">
            <a:avLst/>
          </a:prstGeom>
          <a:solidFill>
            <a:srgbClr val="005AA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Pequenas</a:t>
            </a:r>
            <a:r>
              <a:rPr lang="en-US" sz="1600" dirty="0">
                <a:solidFill>
                  <a:schemeClr val="bg1"/>
                </a:solidFill>
                <a:latin typeface="Gotham Black"/>
                <a:cs typeface="Gotham Black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barragens</a:t>
            </a:r>
            <a:r>
              <a:rPr lang="en-US" sz="1600" dirty="0">
                <a:solidFill>
                  <a:schemeClr val="bg1"/>
                </a:solidFill>
                <a:latin typeface="Gotham Black"/>
                <a:cs typeface="Gotham Black"/>
              </a:rPr>
              <a:t> -  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barreiros</a:t>
            </a:r>
            <a:endParaRPr lang="en-US" sz="1600" dirty="0">
              <a:solidFill>
                <a:schemeClr val="bg1"/>
              </a:solidFill>
              <a:latin typeface="Gotham Black"/>
              <a:cs typeface="Gotham Black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3323268" y="2432709"/>
            <a:ext cx="2520000" cy="584775"/>
          </a:xfrm>
          <a:prstGeom prst="rect">
            <a:avLst/>
          </a:prstGeom>
          <a:solidFill>
            <a:srgbClr val="008CA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Sistemas</a:t>
            </a:r>
            <a:r>
              <a:rPr lang="en-US" sz="1600" dirty="0">
                <a:solidFill>
                  <a:schemeClr val="bg1"/>
                </a:solidFill>
                <a:latin typeface="Gotham Black"/>
                <a:cs typeface="Gotham Black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coletivos</a:t>
            </a:r>
            <a:r>
              <a:rPr lang="en-US" sz="1600" dirty="0">
                <a:solidFill>
                  <a:schemeClr val="bg1"/>
                </a:solidFill>
                <a:latin typeface="Gotham Black"/>
                <a:cs typeface="Gotham Black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abastecimento</a:t>
            </a:r>
            <a:endParaRPr lang="en-US" sz="1600" dirty="0">
              <a:solidFill>
                <a:schemeClr val="bg1"/>
              </a:solidFill>
              <a:latin typeface="Gotham Black"/>
              <a:cs typeface="Gotham Black"/>
            </a:endParaRPr>
          </a:p>
        </p:txBody>
      </p:sp>
      <p:sp>
        <p:nvSpPr>
          <p:cNvPr id="15" name="TextBox 36"/>
          <p:cNvSpPr txBox="1"/>
          <p:nvPr/>
        </p:nvSpPr>
        <p:spPr>
          <a:xfrm>
            <a:off x="6394411" y="2432709"/>
            <a:ext cx="2520000" cy="584775"/>
          </a:xfrm>
          <a:prstGeom prst="rect">
            <a:avLst/>
          </a:prstGeom>
          <a:solidFill>
            <a:srgbClr val="00AA6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Poços</a:t>
            </a:r>
            <a:endParaRPr lang="en-US" sz="1600" dirty="0">
              <a:solidFill>
                <a:schemeClr val="bg1"/>
              </a:solidFill>
              <a:latin typeface="Gotham Black"/>
              <a:cs typeface="Gotham Black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Gotham Black"/>
              <a:cs typeface="Gotham Black"/>
            </a:endParaRPr>
          </a:p>
        </p:txBody>
      </p:sp>
      <p:sp>
        <p:nvSpPr>
          <p:cNvPr id="16" name="TextBox 28"/>
          <p:cNvSpPr txBox="1"/>
          <p:nvPr/>
        </p:nvSpPr>
        <p:spPr>
          <a:xfrm>
            <a:off x="263268" y="2432709"/>
            <a:ext cx="2520000" cy="584775"/>
          </a:xfrm>
          <a:prstGeom prst="rect">
            <a:avLst/>
          </a:prstGeom>
          <a:solidFill>
            <a:srgbClr val="005AA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Cisternas</a:t>
            </a:r>
            <a:r>
              <a:rPr lang="en-US" sz="1600" dirty="0">
                <a:solidFill>
                  <a:schemeClr val="bg1"/>
                </a:solidFill>
                <a:latin typeface="Gotham Black"/>
                <a:cs typeface="Gotham Black"/>
              </a:rPr>
              <a:t> de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consumo</a:t>
            </a:r>
            <a:endParaRPr lang="en-US" sz="1600" dirty="0">
              <a:solidFill>
                <a:schemeClr val="bg1"/>
              </a:solidFill>
              <a:latin typeface="Gotham Black"/>
              <a:cs typeface="Gotham Black"/>
            </a:endParaRPr>
          </a:p>
        </p:txBody>
      </p:sp>
      <p:sp>
        <p:nvSpPr>
          <p:cNvPr id="17" name="TextBox 36"/>
          <p:cNvSpPr txBox="1"/>
          <p:nvPr/>
        </p:nvSpPr>
        <p:spPr>
          <a:xfrm>
            <a:off x="4814053" y="4034178"/>
            <a:ext cx="1968600" cy="584775"/>
          </a:xfrm>
          <a:prstGeom prst="rect">
            <a:avLst/>
          </a:prstGeom>
          <a:solidFill>
            <a:srgbClr val="00AA6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Cisternas</a:t>
            </a:r>
            <a:r>
              <a:rPr lang="en-US" sz="1600" dirty="0">
                <a:solidFill>
                  <a:schemeClr val="bg1"/>
                </a:solidFill>
                <a:latin typeface="Gotham Black"/>
                <a:cs typeface="Gotham Black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produção</a:t>
            </a:r>
            <a:endParaRPr lang="en-US" sz="1600" dirty="0">
              <a:solidFill>
                <a:schemeClr val="bg1"/>
              </a:solidFill>
              <a:latin typeface="Gotham Black"/>
              <a:cs typeface="Gotham Black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78114" y="323553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Gotham Book"/>
              </a:rPr>
              <a:t>Água para consumo</a:t>
            </a:r>
          </a:p>
        </p:txBody>
      </p:sp>
      <p:sp>
        <p:nvSpPr>
          <p:cNvPr id="19" name="TextBox 33"/>
          <p:cNvSpPr txBox="1"/>
          <p:nvPr/>
        </p:nvSpPr>
        <p:spPr>
          <a:xfrm>
            <a:off x="2644002" y="4034178"/>
            <a:ext cx="2021511" cy="584775"/>
          </a:xfrm>
          <a:prstGeom prst="rect">
            <a:avLst/>
          </a:prstGeom>
          <a:solidFill>
            <a:srgbClr val="008CA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Sistemas</a:t>
            </a:r>
            <a:r>
              <a:rPr lang="en-US" sz="1600" dirty="0">
                <a:solidFill>
                  <a:schemeClr val="bg1"/>
                </a:solidFill>
                <a:latin typeface="Gotham Black"/>
                <a:cs typeface="Gotham Black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coletivos</a:t>
            </a:r>
            <a:r>
              <a:rPr lang="en-US" sz="1600" dirty="0">
                <a:solidFill>
                  <a:schemeClr val="bg1"/>
                </a:solidFill>
                <a:latin typeface="Gotham Black"/>
                <a:cs typeface="Gotham Black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abastecimento</a:t>
            </a:r>
            <a:endParaRPr lang="en-US" sz="1600" dirty="0">
              <a:solidFill>
                <a:schemeClr val="bg1"/>
              </a:solidFill>
              <a:latin typeface="Gotham Black"/>
              <a:cs typeface="Gotham Black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6945811" y="4032482"/>
            <a:ext cx="1968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otham Black"/>
                <a:cs typeface="Gotham Black"/>
              </a:rPr>
              <a:t>Kits de </a:t>
            </a:r>
            <a:r>
              <a:rPr lang="en-US" sz="1600" dirty="0" err="1">
                <a:solidFill>
                  <a:schemeClr val="bg1"/>
                </a:solidFill>
                <a:latin typeface="Gotham Black"/>
                <a:cs typeface="Gotham Black"/>
              </a:rPr>
              <a:t>irrigação</a:t>
            </a:r>
            <a:endParaRPr lang="en-US" sz="1600" dirty="0">
              <a:solidFill>
                <a:schemeClr val="bg1"/>
              </a:solidFill>
              <a:latin typeface="Gotham Black"/>
              <a:cs typeface="Gotham Black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Gotham Black"/>
              <a:cs typeface="Gotham Black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427211" y="4832819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Gotham Book"/>
              </a:rPr>
              <a:t>Água para produção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81029" y="5415401"/>
            <a:ext cx="23610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2017</a:t>
            </a:r>
          </a:p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R$   58.775.808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052492" y="5415868"/>
            <a:ext cx="23610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Gotham Book"/>
              </a:rPr>
              <a:t>2018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Gotham Book"/>
              </a:rPr>
              <a:t>R$ 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60.000.000</a:t>
            </a:r>
            <a:endParaRPr lang="pt-BR" sz="1600" b="1" dirty="0">
              <a:solidFill>
                <a:srgbClr val="002060"/>
              </a:solidFill>
              <a:latin typeface="Gotham Book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14" y="357423"/>
            <a:ext cx="1559986" cy="926874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317021" y="1164507"/>
            <a:ext cx="8652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spc="-30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Objetivo: </a:t>
            </a:r>
            <a:r>
              <a:rPr lang="pt-BR" sz="1600" spc="-30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Contribuir para ampliar o acesso à água para consumo humano para a população pobre no meio rural</a:t>
            </a:r>
          </a:p>
          <a:p>
            <a:pPr>
              <a:defRPr/>
            </a:pPr>
            <a:r>
              <a:rPr lang="pt-BR" sz="1600" b="1" spc="-30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Meta 2017: </a:t>
            </a:r>
            <a:r>
              <a:rPr lang="pt-BR" sz="1600" spc="-30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Implantar 5.412 cisternas, 300 sistemas, 50 barreiros 2 açudes, 60 poços</a:t>
            </a:r>
          </a:p>
          <a:p>
            <a:pPr>
              <a:defRPr/>
            </a:pPr>
            <a:r>
              <a:rPr lang="pt-BR" sz="1600" b="1" spc="-30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Meta 2018: </a:t>
            </a:r>
            <a:r>
              <a:rPr lang="pt-BR" sz="1600" spc="-30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Implantar 72 sistemas, 100 barreiros 147 poços</a:t>
            </a:r>
          </a:p>
          <a:p>
            <a:pPr>
              <a:defRPr/>
            </a:pPr>
            <a:endParaRPr lang="pt-BR" sz="1600" spc="-30" dirty="0">
              <a:solidFill>
                <a:schemeClr val="tx2">
                  <a:lumMod val="75000"/>
                </a:schemeClr>
              </a:solidFill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08734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Secretaria de Desenvolvimento Regional - SDR</a:t>
            </a:r>
          </a:p>
        </p:txBody>
      </p:sp>
      <p:sp>
        <p:nvSpPr>
          <p:cNvPr id="10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425086" y="487382"/>
            <a:ext cx="21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5AA1"/>
                </a:solidFill>
              </a:rPr>
              <a:t>Inclusão Produtiva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81029" y="3016058"/>
            <a:ext cx="80886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b="1" dirty="0">
                <a:solidFill>
                  <a:srgbClr val="002060"/>
                </a:solidFill>
                <a:latin typeface="Gotham Book"/>
                <a:cs typeface="Times New Roman" panose="02020603050405020304" pitchFamily="18" charset="0"/>
              </a:rPr>
              <a:t>  </a:t>
            </a:r>
            <a:r>
              <a:rPr lang="pt-BR" sz="1600" dirty="0">
                <a:solidFill>
                  <a:srgbClr val="002060"/>
                </a:solidFill>
                <a:latin typeface="Gotham Book"/>
              </a:rPr>
              <a:t>Publicação do Plano de Desenvolvimento da </a:t>
            </a:r>
            <a:r>
              <a:rPr lang="pt-BR" sz="1600" b="1" dirty="0">
                <a:solidFill>
                  <a:srgbClr val="002060"/>
                </a:solidFill>
                <a:latin typeface="Gotham Book"/>
              </a:rPr>
              <a:t>Rota do Cordeiro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2060"/>
                </a:solidFill>
                <a:latin typeface="Gotham Book"/>
              </a:rPr>
              <a:t>  </a:t>
            </a:r>
            <a:r>
              <a:rPr lang="pt-BR" sz="1600" b="1" dirty="0">
                <a:solidFill>
                  <a:srgbClr val="002060"/>
                </a:solidFill>
                <a:latin typeface="Gotham Book"/>
              </a:rPr>
              <a:t>Rota do Leite </a:t>
            </a:r>
            <a:r>
              <a:rPr lang="pt-BR" sz="1600" dirty="0">
                <a:solidFill>
                  <a:srgbClr val="002060"/>
                </a:solidFill>
                <a:latin typeface="Gotham Book"/>
              </a:rPr>
              <a:t>– Definição dos Polos a serem trabalhados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r>
              <a:rPr lang="pt-BR" sz="1600" dirty="0">
                <a:solidFill>
                  <a:srgbClr val="002060"/>
                </a:solidFill>
                <a:latin typeface="Gotham Book"/>
              </a:rPr>
              <a:t>  </a:t>
            </a:r>
            <a:r>
              <a:rPr lang="pt-BR" sz="1600" b="1" dirty="0">
                <a:solidFill>
                  <a:srgbClr val="002060"/>
                </a:solidFill>
                <a:latin typeface="Gotham Book"/>
              </a:rPr>
              <a:t>Rotas do Mel, do Açaí e do Peixe </a:t>
            </a:r>
            <a:r>
              <a:rPr lang="pt-BR" sz="1600" dirty="0">
                <a:solidFill>
                  <a:srgbClr val="002060"/>
                </a:solidFill>
                <a:latin typeface="Gotham Book"/>
              </a:rPr>
              <a:t>– Diagnóstico atualizado das cadeias produtivas e levantamento dos Polos a serem trabalhados</a:t>
            </a: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  <a:p>
            <a:pPr algn="just">
              <a:spcBef>
                <a:spcPct val="0"/>
              </a:spcBef>
              <a:buClr>
                <a:srgbClr val="105766"/>
              </a:buClr>
              <a:buFont typeface="Wingdings" panose="05000000000000000000" pitchFamily="2" charset="2"/>
              <a:buChar char=""/>
            </a:pPr>
            <a:endParaRPr lang="pt-BR" sz="1600" dirty="0">
              <a:solidFill>
                <a:srgbClr val="002060"/>
              </a:solidFill>
              <a:latin typeface="Gotham Book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81029" y="5292671"/>
            <a:ext cx="23610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2017</a:t>
            </a:r>
          </a:p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R$   47.675.153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052492" y="5293138"/>
            <a:ext cx="23610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Gotham Book"/>
              </a:rPr>
              <a:t>2018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Gotham Book"/>
              </a:rPr>
              <a:t>R$   48.000.000</a:t>
            </a:r>
          </a:p>
        </p:txBody>
      </p:sp>
      <p:sp>
        <p:nvSpPr>
          <p:cNvPr id="2" name="Retângulo 1"/>
          <p:cNvSpPr/>
          <p:nvPr/>
        </p:nvSpPr>
        <p:spPr>
          <a:xfrm>
            <a:off x="317021" y="1164507"/>
            <a:ext cx="86526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spc="-30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Objetivo: </a:t>
            </a:r>
            <a:r>
              <a:rPr lang="pt-BR" sz="1600" spc="-30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Promover a estruturação de atividades produtivas, arranjos produtivos e rotas de integração para o Desenvolvimento Regional e Territorial.</a:t>
            </a:r>
          </a:p>
          <a:p>
            <a:pPr>
              <a:defRPr/>
            </a:pPr>
            <a:endParaRPr lang="pt-BR" sz="1600" b="1" dirty="0">
              <a:solidFill>
                <a:schemeClr val="tx2">
                  <a:lumMod val="75000"/>
                </a:schemeClr>
              </a:solidFill>
              <a:latin typeface="Gotham Book"/>
              <a:cs typeface="Calibri" pitchFamily="34" charset="0"/>
            </a:endParaRPr>
          </a:p>
          <a:p>
            <a:pPr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Gotham Book"/>
                <a:cs typeface="Calibri" pitchFamily="34" charset="0"/>
              </a:rPr>
              <a:t>Fomento a arranjos produtivos locais (</a:t>
            </a:r>
            <a:r>
              <a:rPr lang="pt-BR" sz="1600" b="1" dirty="0" err="1">
                <a:solidFill>
                  <a:schemeClr val="tx2">
                    <a:lumMod val="75000"/>
                  </a:schemeClr>
                </a:solidFill>
                <a:latin typeface="Gotham Book"/>
                <a:cs typeface="Calibri" pitchFamily="34" charset="0"/>
              </a:rPr>
              <a:t>APLs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Gotham Book"/>
                <a:cs typeface="Calibri" pitchFamily="34" charset="0"/>
              </a:rPr>
              <a:t>): </a:t>
            </a:r>
            <a:r>
              <a:rPr lang="pt-BR" sz="1600" dirty="0" err="1">
                <a:solidFill>
                  <a:schemeClr val="tx2">
                    <a:lumMod val="75000"/>
                  </a:schemeClr>
                </a:solidFill>
                <a:latin typeface="Gotham Book"/>
                <a:cs typeface="Calibri" pitchFamily="34" charset="0"/>
              </a:rPr>
              <a:t>ovinocaprinocultura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latin typeface="Gotham Book"/>
                <a:cs typeface="Calibri" pitchFamily="34" charset="0"/>
              </a:rPr>
              <a:t>, apicultura, fruticultura e açaí, piscicultura, bovinocultura leiteira, confecções e tecnologia da informação (TI);</a:t>
            </a:r>
          </a:p>
          <a:p>
            <a:pPr>
              <a:defRPr/>
            </a:pPr>
            <a:endParaRPr lang="pt-BR" sz="1600" b="1" spc="-30" dirty="0">
              <a:solidFill>
                <a:schemeClr val="tx2">
                  <a:lumMod val="75000"/>
                </a:schemeClr>
              </a:solidFill>
              <a:latin typeface="Gotham Book"/>
            </a:endParaRPr>
          </a:p>
          <a:p>
            <a:pPr>
              <a:defRPr/>
            </a:pPr>
            <a:r>
              <a:rPr lang="pt-BR" sz="1600" b="1" spc="-30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Meta: </a:t>
            </a:r>
            <a:r>
              <a:rPr lang="pt-BR" sz="1600" spc="-30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Estruturar 5 (cinco) cadeias produtivas – Cordeiro, Mel, Açaí, Leite e Peixe.</a:t>
            </a:r>
          </a:p>
          <a:p>
            <a:pPr>
              <a:defRPr/>
            </a:pPr>
            <a:endParaRPr lang="pt-BR" sz="1600" spc="-30" dirty="0">
              <a:solidFill>
                <a:schemeClr val="tx2">
                  <a:lumMod val="75000"/>
                </a:schemeClr>
              </a:solidFill>
              <a:latin typeface="Gotham Book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33321" y="4801162"/>
            <a:ext cx="7180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Ação 214S - Estruturação e Dinamização de Atividades Produtivas</a:t>
            </a:r>
          </a:p>
        </p:txBody>
      </p:sp>
    </p:spTree>
    <p:extLst>
      <p:ext uri="{BB962C8B-B14F-4D97-AF65-F5344CB8AC3E}">
        <p14:creationId xmlns:p14="http://schemas.microsoft.com/office/powerpoint/2010/main" val="197392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/>
          <p:nvPr/>
        </p:nvSpPr>
        <p:spPr>
          <a:xfrm>
            <a:off x="0" y="1180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5AA1"/>
                </a:solidFill>
                <a:latin typeface="Gotham Book"/>
                <a:cs typeface="Gotham Book"/>
              </a:rPr>
              <a:t>Secretaria de Desenvolvimento Regional - SDR</a:t>
            </a:r>
          </a:p>
        </p:txBody>
      </p:sp>
      <p:sp>
        <p:nvSpPr>
          <p:cNvPr id="10" name="Rectangle 10"/>
          <p:cNvSpPr/>
          <p:nvPr/>
        </p:nvSpPr>
        <p:spPr>
          <a:xfrm rot="10800000">
            <a:off x="1746553" y="417882"/>
            <a:ext cx="5793619" cy="36000"/>
          </a:xfrm>
          <a:prstGeom prst="rect">
            <a:avLst/>
          </a:prstGeom>
          <a:gradFill flip="none" rotWithShape="1">
            <a:gsLst>
              <a:gs pos="100000">
                <a:srgbClr val="005AA1"/>
              </a:gs>
              <a:gs pos="0">
                <a:srgbClr val="008CA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5AA1"/>
              </a:solidFill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108857"/>
            <a:ext cx="641048" cy="64104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47745" y="4027426"/>
            <a:ext cx="8496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Ação 7K66 - Apoio a Projetos de Desenvolvimento Sustentável Local Integrado (Emendas)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pt-BR" sz="1600" dirty="0">
              <a:solidFill>
                <a:schemeClr val="tx2">
                  <a:lumMod val="75000"/>
                </a:schemeClr>
              </a:solidFill>
              <a:latin typeface="Gotham Book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endParaRPr lang="pt-BR" sz="1600" spc="-30" dirty="0">
              <a:solidFill>
                <a:schemeClr val="tx2">
                  <a:lumMod val="75000"/>
                </a:schemeClr>
              </a:solidFill>
              <a:latin typeface="Gotham Book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pt-BR" sz="1600" b="1" spc="-30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Ação 7X27 -  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Promoção do Desenvolvimento Regional</a:t>
            </a:r>
            <a:endParaRPr lang="pt-BR" sz="1600" b="1" spc="-30" dirty="0">
              <a:solidFill>
                <a:schemeClr val="tx2">
                  <a:lumMod val="75000"/>
                </a:schemeClr>
              </a:solidFill>
              <a:latin typeface="Gotham Book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992955" y="487382"/>
            <a:ext cx="3021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5AA1"/>
                </a:solidFill>
              </a:rPr>
              <a:t>Desenvolvimento Regional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-55093" y="1080159"/>
            <a:ext cx="903514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49263" indent="-3556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500" b="1" dirty="0">
                <a:solidFill>
                  <a:schemeClr val="tx2"/>
                </a:solidFill>
                <a:latin typeface="Gotham Book"/>
                <a:cs typeface="Calibri" pitchFamily="34" charset="0"/>
              </a:rPr>
              <a:t>Logística: </a:t>
            </a:r>
            <a:r>
              <a:rPr lang="pt-BR" sz="1500" dirty="0">
                <a:solidFill>
                  <a:schemeClr val="tx2"/>
                </a:solidFill>
                <a:latin typeface="Gotham Book"/>
                <a:cs typeface="Calibri" pitchFamily="34" charset="0"/>
              </a:rPr>
              <a:t>pavimentação, construção e recuperação de estradas vicinais, rodovias, pontes, passagens molhadas, flutuantes e ancoradouros;</a:t>
            </a:r>
          </a:p>
          <a:p>
            <a:pPr marL="449263" indent="-3556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500" b="1" dirty="0">
                <a:solidFill>
                  <a:schemeClr val="tx2"/>
                </a:solidFill>
                <a:latin typeface="Gotham Book"/>
                <a:cs typeface="Calibri" pitchFamily="34" charset="0"/>
              </a:rPr>
              <a:t>Obras civis: </a:t>
            </a:r>
            <a:r>
              <a:rPr lang="pt-BR" sz="1500" dirty="0">
                <a:solidFill>
                  <a:schemeClr val="tx2"/>
                </a:solidFill>
                <a:latin typeface="Gotham Book"/>
                <a:cs typeface="Calibri" pitchFamily="34" charset="0"/>
              </a:rPr>
              <a:t>construção, reforma e ampliação de mercados, unidades de processamento e armazenamento, laboratórios, currais e centrais de confinamento e terminação, tanques escavados;</a:t>
            </a:r>
          </a:p>
          <a:p>
            <a:pPr marL="449263" indent="-3556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500" b="1" dirty="0">
                <a:solidFill>
                  <a:schemeClr val="tx2"/>
                </a:solidFill>
                <a:latin typeface="Gotham Book"/>
                <a:cs typeface="Calibri" pitchFamily="34" charset="0"/>
              </a:rPr>
              <a:t>Equipamentos e insumos:</a:t>
            </a:r>
            <a:r>
              <a:rPr lang="pt-BR" sz="1500" dirty="0">
                <a:solidFill>
                  <a:schemeClr val="tx2"/>
                </a:solidFill>
                <a:latin typeface="Gotham Book"/>
                <a:cs typeface="Calibri" pitchFamily="34" charset="0"/>
              </a:rPr>
              <a:t> tratores, caminhões, tanques-rede, tanques de resfriamento de leite, aquisição de cultivares, animais para melhoramento genético e multiplicação (sêmen e embriões).</a:t>
            </a:r>
          </a:p>
          <a:p>
            <a:pPr marL="449263" indent="-3556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500" b="1" dirty="0">
                <a:solidFill>
                  <a:schemeClr val="tx2"/>
                </a:solidFill>
                <a:latin typeface="Gotham Book"/>
                <a:cs typeface="Calibri" pitchFamily="34" charset="0"/>
              </a:rPr>
              <a:t>Serviços: </a:t>
            </a:r>
            <a:r>
              <a:rPr lang="pt-BR" sz="1500" dirty="0">
                <a:solidFill>
                  <a:schemeClr val="tx2"/>
                </a:solidFill>
                <a:latin typeface="Gotham Book"/>
                <a:cs typeface="Calibri" pitchFamily="34" charset="0"/>
              </a:rPr>
              <a:t>diagnósticos, capacitação e treinamento para multiplicadores e produtores, pesquisas de mercado, formulação de carteiras de projetos, campanhas de divulgação, missões técnicas.</a:t>
            </a:r>
          </a:p>
          <a:p>
            <a:pPr marL="93663" algn="just">
              <a:spcAft>
                <a:spcPts val="1200"/>
              </a:spcAft>
            </a:pPr>
            <a:endParaRPr lang="pt-BR" sz="1500" b="1" dirty="0">
              <a:solidFill>
                <a:schemeClr val="tx2"/>
              </a:solidFill>
              <a:latin typeface="Gotham Book"/>
              <a:cs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198723" y="4427535"/>
            <a:ext cx="23610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>
                    <a:lumMod val="75000"/>
                  </a:schemeClr>
                </a:solidFill>
                <a:latin typeface="Gotham Book"/>
              </a:defRPr>
            </a:lvl1pPr>
          </a:lstStyle>
          <a:p>
            <a:r>
              <a:rPr lang="pt-BR" dirty="0"/>
              <a:t>2017</a:t>
            </a:r>
          </a:p>
          <a:p>
            <a:r>
              <a:rPr lang="pt-BR" dirty="0"/>
              <a:t>R$   744.665.336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875086" y="4442541"/>
            <a:ext cx="23610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Gotham Book"/>
              </a:rPr>
              <a:t>2018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Gotham Book"/>
              </a:rPr>
              <a:t>R$   750.000.000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198722" y="5345431"/>
            <a:ext cx="23610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2017</a:t>
            </a:r>
          </a:p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Gotham Book"/>
              </a:rPr>
              <a:t>R$   530.000.000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875085" y="5336759"/>
            <a:ext cx="23610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Gotham Book"/>
              </a:rPr>
              <a:t>2018</a:t>
            </a:r>
          </a:p>
          <a:p>
            <a:pPr algn="ctr"/>
            <a:r>
              <a:rPr lang="pt-BR" sz="1600" b="1" dirty="0">
                <a:solidFill>
                  <a:srgbClr val="002060"/>
                </a:solidFill>
                <a:latin typeface="Gotham Book"/>
              </a:rPr>
              <a:t>R$   530.000.000</a:t>
            </a:r>
          </a:p>
        </p:txBody>
      </p:sp>
    </p:spTree>
    <p:extLst>
      <p:ext uri="{BB962C8B-B14F-4D97-AF65-F5344CB8AC3E}">
        <p14:creationId xmlns:p14="http://schemas.microsoft.com/office/powerpoint/2010/main" val="312690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1554</Words>
  <Application>Microsoft Office PowerPoint</Application>
  <PresentationFormat>Apresentação na tela (4:3)</PresentationFormat>
  <Paragraphs>461</Paragraphs>
  <Slides>28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Arial</vt:lpstr>
      <vt:lpstr>Calibri</vt:lpstr>
      <vt:lpstr>Gotham Black</vt:lpstr>
      <vt:lpstr>Gotham Book</vt:lpstr>
      <vt:lpstr>Times New Roman</vt:lpstr>
      <vt:lpstr>Wingdings</vt:lpstr>
      <vt:lpstr>Office Theme</vt:lpstr>
      <vt:lpstr>1_Custom Design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Link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Silvio Rodrigues</dc:creator>
  <cp:lastModifiedBy>Irani Braga Ramos</cp:lastModifiedBy>
  <cp:revision>136</cp:revision>
  <cp:lastPrinted>2017-04-03T17:36:11Z</cp:lastPrinted>
  <dcterms:created xsi:type="dcterms:W3CDTF">2016-07-05T20:01:55Z</dcterms:created>
  <dcterms:modified xsi:type="dcterms:W3CDTF">2017-04-05T02:11:56Z</dcterms:modified>
</cp:coreProperties>
</file>