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19"/>
  </p:notesMasterIdLst>
  <p:sldIdLst>
    <p:sldId id="256" r:id="rId3"/>
    <p:sldId id="259" r:id="rId4"/>
    <p:sldId id="1399" r:id="rId5"/>
    <p:sldId id="322" r:id="rId6"/>
    <p:sldId id="1455" r:id="rId7"/>
    <p:sldId id="1454" r:id="rId8"/>
    <p:sldId id="270" r:id="rId9"/>
    <p:sldId id="1452" r:id="rId10"/>
    <p:sldId id="1437" r:id="rId11"/>
    <p:sldId id="1436" r:id="rId12"/>
    <p:sldId id="1457" r:id="rId13"/>
    <p:sldId id="1459" r:id="rId14"/>
    <p:sldId id="1460" r:id="rId15"/>
    <p:sldId id="1429" r:id="rId16"/>
    <p:sldId id="1366" r:id="rId17"/>
    <p:sldId id="1456" r:id="rId18"/>
  </p:sldIdLst>
  <p:sldSz cx="12192000" cy="6858000"/>
  <p:notesSz cx="10234613" cy="710406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832"/>
    <a:srgbClr val="C4DFB2"/>
    <a:srgbClr val="F7CAAB"/>
    <a:srgbClr val="E6E6E6"/>
    <a:srgbClr val="ADBF8A"/>
    <a:srgbClr val="9DB272"/>
    <a:srgbClr val="059F35"/>
    <a:srgbClr val="FB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17"/>
    <p:restoredTop sz="96719"/>
  </p:normalViewPr>
  <p:slideViewPr>
    <p:cSldViewPr>
      <p:cViewPr varScale="1">
        <p:scale>
          <a:sx n="70" d="100"/>
          <a:sy n="70" d="100"/>
        </p:scale>
        <p:origin x="99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8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796949" y="0"/>
            <a:ext cx="4434999" cy="3568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39D17-DA6A-45B2-9D55-DB54C887159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747216"/>
            <a:ext cx="4434999" cy="3568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796949" y="6747216"/>
            <a:ext cx="4434999" cy="3568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1C20E-5AC1-4A22-9EEC-558F1298F54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43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pt-US" dirty="0"/>
              <a:t>A dependência das importações de fertilizantes está crescendo;</a:t>
            </a:r>
          </a:p>
          <a:p>
            <a:pPr marL="342900" indent="-342900">
              <a:buFont typeface="+mj-lt"/>
              <a:buAutoNum type="arabicPeriod"/>
            </a:pPr>
            <a:r>
              <a:rPr lang="pt-US" dirty="0"/>
              <a:t>O País corre o risco de ter desinvestimentos no setor de fertilizantes (produção nacional em queda nos últimos anos)</a:t>
            </a:r>
          </a:p>
          <a:p>
            <a:pPr marL="342900" indent="-342900">
              <a:buFont typeface="+mj-lt"/>
              <a:buAutoNum type="arabicPeriod"/>
            </a:pPr>
            <a:r>
              <a:rPr lang="pt-US" dirty="0"/>
              <a:t>Em situação isonomica o Brasil poderia expandir significativamente a produção de fertilizantes Nitrogenados e Fosfatados. No caso do Potássio, a produção é mais limitada pela inexistência de reservas em operação (exceto taquari Vassouras)</a:t>
            </a:r>
          </a:p>
          <a:p>
            <a:pPr marL="342900" indent="-342900">
              <a:buFont typeface="+mj-lt"/>
              <a:buAutoNum type="arabicPeriod"/>
            </a:pPr>
            <a:r>
              <a:rPr lang="pt-US" dirty="0"/>
              <a:t>A capacidade instalada praticamente não cresceu nos últimos 10 anos.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C20E-5AC1-4A22-9EEC-558F1298F5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6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pt-US" dirty="0"/>
              <a:t>A dependência das importações de fertilizantes está crescendo;</a:t>
            </a:r>
          </a:p>
          <a:p>
            <a:pPr marL="342900" indent="-342900">
              <a:buFont typeface="+mj-lt"/>
              <a:buAutoNum type="arabicPeriod"/>
            </a:pPr>
            <a:r>
              <a:rPr lang="pt-US" dirty="0"/>
              <a:t>O País corre o risco de ter desinvestimentos no setor de fertilizantes (produção nacional em queda nos últimos anos)</a:t>
            </a:r>
          </a:p>
          <a:p>
            <a:pPr marL="342900" indent="-342900">
              <a:buFont typeface="+mj-lt"/>
              <a:buAutoNum type="arabicPeriod"/>
            </a:pPr>
            <a:r>
              <a:rPr lang="pt-US" dirty="0"/>
              <a:t>Em situação isonomica o Brasil poderia expandir significativamente a produção de fertilizantes Nitrogenados e Fosfatados. No caso do Potássio, a produção é mais limitada pela inexistência de reservas em operação (exceto taquari Vassouras)</a:t>
            </a:r>
          </a:p>
          <a:p>
            <a:pPr marL="342900" indent="-342900">
              <a:buFont typeface="+mj-lt"/>
              <a:buAutoNum type="arabicPeriod"/>
            </a:pPr>
            <a:r>
              <a:rPr lang="pt-US" dirty="0"/>
              <a:t>A capacidade instalada praticamente não cresceu nos últimos 10 anos.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C20E-5AC1-4A22-9EEC-558F1298F5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5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9F3BA85-9FDB-1A49-800D-91A8C726CE45}"/>
              </a:ext>
            </a:extLst>
          </p:cNvPr>
          <p:cNvSpPr/>
          <p:nvPr userDrawn="1"/>
        </p:nvSpPr>
        <p:spPr>
          <a:xfrm>
            <a:off x="0" y="0"/>
            <a:ext cx="10163175" cy="549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" name="Imagem 11">
            <a:extLst>
              <a:ext uri="{FF2B5EF4-FFF2-40B4-BE49-F238E27FC236}">
                <a16:creationId xmlns:a16="http://schemas.microsoft.com/office/drawing/2014/main" id="{59412BE2-E60E-134D-8527-94C653E335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7" y="14287"/>
            <a:ext cx="1765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86F24E6-D1C1-B84C-A67A-A9AEB5EE5DDA}"/>
              </a:ext>
            </a:extLst>
          </p:cNvPr>
          <p:cNvCxnSpPr/>
          <p:nvPr userDrawn="1"/>
        </p:nvCxnSpPr>
        <p:spPr>
          <a:xfrm>
            <a:off x="10299531" y="528468"/>
            <a:ext cx="1765300" cy="100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3BE662F-6792-854C-AE04-938FEC7AEB5F}"/>
              </a:ext>
            </a:extLst>
          </p:cNvPr>
          <p:cNvSpPr txBox="1"/>
          <p:nvPr userDrawn="1"/>
        </p:nvSpPr>
        <p:spPr>
          <a:xfrm rot="16200000">
            <a:off x="-1639131" y="3620331"/>
            <a:ext cx="3860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Mastersenso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Proprietary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Confidential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Material</a:t>
            </a:r>
          </a:p>
        </p:txBody>
      </p:sp>
    </p:spTree>
    <p:extLst>
      <p:ext uri="{BB962C8B-B14F-4D97-AF65-F5344CB8AC3E}">
        <p14:creationId xmlns:p14="http://schemas.microsoft.com/office/powerpoint/2010/main" val="94110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9F3BA85-9FDB-1A49-800D-91A8C726CE45}"/>
              </a:ext>
            </a:extLst>
          </p:cNvPr>
          <p:cNvSpPr/>
          <p:nvPr userDrawn="1"/>
        </p:nvSpPr>
        <p:spPr>
          <a:xfrm>
            <a:off x="0" y="0"/>
            <a:ext cx="10163175" cy="549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" name="Imagem 11">
            <a:extLst>
              <a:ext uri="{FF2B5EF4-FFF2-40B4-BE49-F238E27FC236}">
                <a16:creationId xmlns:a16="http://schemas.microsoft.com/office/drawing/2014/main" id="{59412BE2-E60E-134D-8527-94C653E335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7" y="14287"/>
            <a:ext cx="1765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86F24E6-D1C1-B84C-A67A-A9AEB5EE5DDA}"/>
              </a:ext>
            </a:extLst>
          </p:cNvPr>
          <p:cNvCxnSpPr/>
          <p:nvPr userDrawn="1"/>
        </p:nvCxnSpPr>
        <p:spPr>
          <a:xfrm>
            <a:off x="10299531" y="528468"/>
            <a:ext cx="1765300" cy="100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3BE662F-6792-854C-AE04-938FEC7AEB5F}"/>
              </a:ext>
            </a:extLst>
          </p:cNvPr>
          <p:cNvSpPr txBox="1"/>
          <p:nvPr userDrawn="1"/>
        </p:nvSpPr>
        <p:spPr>
          <a:xfrm>
            <a:off x="-152400" y="6400800"/>
            <a:ext cx="3860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Mastersenso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Proprietary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Confidential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Material</a:t>
            </a:r>
          </a:p>
        </p:txBody>
      </p:sp>
    </p:spTree>
    <p:extLst>
      <p:ext uri="{BB962C8B-B14F-4D97-AF65-F5344CB8AC3E}">
        <p14:creationId xmlns:p14="http://schemas.microsoft.com/office/powerpoint/2010/main" val="1276196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D504790-1B99-6C4C-A411-A625E17329BC}"/>
              </a:ext>
            </a:extLst>
          </p:cNvPr>
          <p:cNvSpPr/>
          <p:nvPr userDrawn="1"/>
        </p:nvSpPr>
        <p:spPr>
          <a:xfrm>
            <a:off x="0" y="0"/>
            <a:ext cx="12192000" cy="549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" name="Imagem 11">
            <a:extLst>
              <a:ext uri="{FF2B5EF4-FFF2-40B4-BE49-F238E27FC236}">
                <a16:creationId xmlns:a16="http://schemas.microsoft.com/office/drawing/2014/main" id="{74B829EE-2760-F848-8384-197AA09942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531" y="6248400"/>
            <a:ext cx="1765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FFA79AD-0572-F44D-9417-D71BB3A66746}"/>
              </a:ext>
            </a:extLst>
          </p:cNvPr>
          <p:cNvSpPr txBox="1"/>
          <p:nvPr userDrawn="1"/>
        </p:nvSpPr>
        <p:spPr>
          <a:xfrm>
            <a:off x="0" y="6492101"/>
            <a:ext cx="3860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Mastersenso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Proprietary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Confidential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Material</a:t>
            </a:r>
          </a:p>
        </p:txBody>
      </p:sp>
    </p:spTree>
    <p:extLst>
      <p:ext uri="{BB962C8B-B14F-4D97-AF65-F5344CB8AC3E}">
        <p14:creationId xmlns:p14="http://schemas.microsoft.com/office/powerpoint/2010/main" val="4008352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D504790-1B99-6C4C-A411-A625E17329BC}"/>
              </a:ext>
            </a:extLst>
          </p:cNvPr>
          <p:cNvSpPr/>
          <p:nvPr userDrawn="1"/>
        </p:nvSpPr>
        <p:spPr>
          <a:xfrm>
            <a:off x="2133600" y="0"/>
            <a:ext cx="10058400" cy="549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" name="Imagem 11">
            <a:extLst>
              <a:ext uri="{FF2B5EF4-FFF2-40B4-BE49-F238E27FC236}">
                <a16:creationId xmlns:a16="http://schemas.microsoft.com/office/drawing/2014/main" id="{74B829EE-2760-F848-8384-197AA09942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75"/>
            <a:ext cx="1765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CD27968-11D1-A045-9CB3-83F2513CDA44}"/>
              </a:ext>
            </a:extLst>
          </p:cNvPr>
          <p:cNvCxnSpPr/>
          <p:nvPr userDrawn="1"/>
        </p:nvCxnSpPr>
        <p:spPr>
          <a:xfrm>
            <a:off x="131180" y="533400"/>
            <a:ext cx="1765300" cy="100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82A1B734-8ED0-B745-8612-41B2B4E3F42E}"/>
              </a:ext>
            </a:extLst>
          </p:cNvPr>
          <p:cNvSpPr txBox="1"/>
          <p:nvPr userDrawn="1"/>
        </p:nvSpPr>
        <p:spPr>
          <a:xfrm>
            <a:off x="8473703" y="6449507"/>
            <a:ext cx="3860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Mastersenso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Proprietary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Confidential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Material</a:t>
            </a:r>
          </a:p>
        </p:txBody>
      </p:sp>
    </p:spTree>
    <p:extLst>
      <p:ext uri="{BB962C8B-B14F-4D97-AF65-F5344CB8AC3E}">
        <p14:creationId xmlns:p14="http://schemas.microsoft.com/office/powerpoint/2010/main" val="1109197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1A98B-284B-D64E-BEE2-4B21CAE7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871F3B-328B-B848-9702-F281BFFC2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B25C74-5F79-624D-A38D-FCFA135B4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20DCC2-623B-284A-9F72-8B7D2B586863}" type="datetimeFigureOut">
              <a:rPr lang="pt-US" smtClean="0"/>
              <a:t>04/27/2022</a:t>
            </a:fld>
            <a:endParaRPr lang="pt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8D73B2-CBA2-1345-ABF8-3AC259F5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69C89D-AB92-4F40-B971-973EC3430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285E44-0679-1043-8295-1B9F85D9F3B2}" type="slidenum">
              <a:rPr lang="pt-US" smtClean="0"/>
              <a:t>‹nº›</a:t>
            </a:fld>
            <a:endParaRPr lang="pt-US"/>
          </a:p>
        </p:txBody>
      </p:sp>
    </p:spTree>
    <p:extLst>
      <p:ext uri="{BB962C8B-B14F-4D97-AF65-F5344CB8AC3E}">
        <p14:creationId xmlns:p14="http://schemas.microsoft.com/office/powerpoint/2010/main" val="1733306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7A4AE-6C41-FA48-A563-0E9EACB37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pt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2B34B9-C2FB-ED46-9DC1-9B3A87BB7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90997D-D782-334E-BD77-8135F4ACC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F9FBE6C-53B0-6C43-9E7C-A513C9F6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20DCC2-623B-284A-9F72-8B7D2B586863}" type="datetimeFigureOut">
              <a:rPr lang="pt-US" smtClean="0"/>
              <a:t>04/27/2022</a:t>
            </a:fld>
            <a:endParaRPr lang="pt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6796E2-F450-9A4D-9634-91A534C7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2760778-BD14-8542-9D95-BABA9C41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285E44-0679-1043-8295-1B9F85D9F3B2}" type="slidenum">
              <a:rPr lang="pt-US" smtClean="0"/>
              <a:t>‹nº›</a:t>
            </a:fld>
            <a:endParaRPr lang="pt-US"/>
          </a:p>
        </p:txBody>
      </p:sp>
    </p:spTree>
    <p:extLst>
      <p:ext uri="{BB962C8B-B14F-4D97-AF65-F5344CB8AC3E}">
        <p14:creationId xmlns:p14="http://schemas.microsoft.com/office/powerpoint/2010/main" val="703857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E5646-B23D-BF44-8885-6C737723D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pt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928005-244E-8D45-9E22-D26BEB272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14B504-BFB7-B842-956C-8F898E5F8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F38C909-3400-C944-8845-8433350C7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C1FB9B0-0F11-394D-80F0-B686C7515C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CD49AC-A7F6-B54F-B54A-CE9E1B57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20DCC2-623B-284A-9F72-8B7D2B586863}" type="datetimeFigureOut">
              <a:rPr lang="pt-US" smtClean="0"/>
              <a:t>04/27/2022</a:t>
            </a:fld>
            <a:endParaRPr lang="pt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BC40335-F813-9D47-8822-A7C14D81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243A4AB-CDFA-8741-A9FD-B12C2A0CA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285E44-0679-1043-8295-1B9F85D9F3B2}" type="slidenum">
              <a:rPr lang="pt-US" smtClean="0"/>
              <a:t>‹nº›</a:t>
            </a:fld>
            <a:endParaRPr lang="pt-US"/>
          </a:p>
        </p:txBody>
      </p:sp>
    </p:spTree>
    <p:extLst>
      <p:ext uri="{BB962C8B-B14F-4D97-AF65-F5344CB8AC3E}">
        <p14:creationId xmlns:p14="http://schemas.microsoft.com/office/powerpoint/2010/main" val="537739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F36F6F-9927-E447-91D3-F37FAF16E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pt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17C5F44-7111-734C-A35A-3529D69CD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20DCC2-623B-284A-9F72-8B7D2B586863}" type="datetimeFigureOut">
              <a:rPr lang="pt-US" smtClean="0"/>
              <a:t>04/27/2022</a:t>
            </a:fld>
            <a:endParaRPr lang="pt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6D9A8F0-BE0A-804C-B7E8-C8A7F098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5B85F6-5894-7348-9640-9B3520A8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285E44-0679-1043-8295-1B9F85D9F3B2}" type="slidenum">
              <a:rPr lang="pt-US" smtClean="0"/>
              <a:t>‹nº›</a:t>
            </a:fld>
            <a:endParaRPr lang="pt-US"/>
          </a:p>
        </p:txBody>
      </p:sp>
    </p:spTree>
    <p:extLst>
      <p:ext uri="{BB962C8B-B14F-4D97-AF65-F5344CB8AC3E}">
        <p14:creationId xmlns:p14="http://schemas.microsoft.com/office/powerpoint/2010/main" val="4098538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CE9AFFE-EE93-C44E-9B53-63C9CD7D1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20DCC2-623B-284A-9F72-8B7D2B586863}" type="datetimeFigureOut">
              <a:rPr lang="pt-US" smtClean="0"/>
              <a:t>04/27/2022</a:t>
            </a:fld>
            <a:endParaRPr lang="pt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DA13577-7C5A-1A43-88EE-690A8A9B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B259AE1-C5F0-3A48-86BD-38DC7E17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285E44-0679-1043-8295-1B9F85D9F3B2}" type="slidenum">
              <a:rPr lang="pt-US" smtClean="0"/>
              <a:t>‹nº›</a:t>
            </a:fld>
            <a:endParaRPr lang="pt-US"/>
          </a:p>
        </p:txBody>
      </p:sp>
    </p:spTree>
    <p:extLst>
      <p:ext uri="{BB962C8B-B14F-4D97-AF65-F5344CB8AC3E}">
        <p14:creationId xmlns:p14="http://schemas.microsoft.com/office/powerpoint/2010/main" val="3554640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79208-87F2-2C4F-80E4-C3AF5436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C954F1-19CC-1E40-B3E5-E08727A2E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E608D8-2B7B-6D4D-8C63-B8214A529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098E64-4316-6743-9EAE-722F4EE5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20DCC2-623B-284A-9F72-8B7D2B586863}" type="datetimeFigureOut">
              <a:rPr lang="pt-US" smtClean="0"/>
              <a:t>04/27/2022</a:t>
            </a:fld>
            <a:endParaRPr lang="pt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71744-225D-3F42-BF59-E9943EC2E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E997CD-86F4-1A45-80CA-18E9E6CD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285E44-0679-1043-8295-1B9F85D9F3B2}" type="slidenum">
              <a:rPr lang="pt-US" smtClean="0"/>
              <a:t>‹nº›</a:t>
            </a:fld>
            <a:endParaRPr lang="pt-US"/>
          </a:p>
        </p:txBody>
      </p:sp>
    </p:spTree>
    <p:extLst>
      <p:ext uri="{BB962C8B-B14F-4D97-AF65-F5344CB8AC3E}">
        <p14:creationId xmlns:p14="http://schemas.microsoft.com/office/powerpoint/2010/main" val="382092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F559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BCA1FE-50E1-F646-BC1F-25F93F1BB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15D81F2-92CD-E949-A106-47A8BE83FB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7CE67AD-51E2-3A42-B453-6494722A7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B5143C-58AA-5B4A-93C0-F9F96226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20DCC2-623B-284A-9F72-8B7D2B586863}" type="datetimeFigureOut">
              <a:rPr lang="pt-US" smtClean="0"/>
              <a:t>04/27/2022</a:t>
            </a:fld>
            <a:endParaRPr lang="pt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925AD6-39D2-7D4A-BD9C-36A0E862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EC78C4-51BD-794E-995F-4C6C4C43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285E44-0679-1043-8295-1B9F85D9F3B2}" type="slidenum">
              <a:rPr lang="pt-US" smtClean="0"/>
              <a:t>‹nº›</a:t>
            </a:fld>
            <a:endParaRPr lang="pt-US"/>
          </a:p>
        </p:txBody>
      </p:sp>
    </p:spTree>
    <p:extLst>
      <p:ext uri="{BB962C8B-B14F-4D97-AF65-F5344CB8AC3E}">
        <p14:creationId xmlns:p14="http://schemas.microsoft.com/office/powerpoint/2010/main" val="2308728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02EDE-B2A2-3B4B-AC2F-C4F57FF87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pt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0D0A708-BCD6-584F-987F-172A581BD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8FC259-D136-9540-86D4-1CE3D2395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20DCC2-623B-284A-9F72-8B7D2B586863}" type="datetimeFigureOut">
              <a:rPr lang="pt-US" smtClean="0"/>
              <a:t>04/27/2022</a:t>
            </a:fld>
            <a:endParaRPr lang="pt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8029DB-BDA3-5645-95FA-E12B0B80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5C5C3F-9B85-FF42-B2D8-A140AC2C3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285E44-0679-1043-8295-1B9F85D9F3B2}" type="slidenum">
              <a:rPr lang="pt-US" smtClean="0"/>
              <a:t>‹nº›</a:t>
            </a:fld>
            <a:endParaRPr lang="pt-US"/>
          </a:p>
        </p:txBody>
      </p:sp>
    </p:spTree>
    <p:extLst>
      <p:ext uri="{BB962C8B-B14F-4D97-AF65-F5344CB8AC3E}">
        <p14:creationId xmlns:p14="http://schemas.microsoft.com/office/powerpoint/2010/main" val="262363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7AA05A-8D65-1249-8B25-396BE4EAD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EC95D84-E3BC-3240-A292-A61732DD3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9CB24A-CA53-B14B-94A4-E42D788E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20DCC2-623B-284A-9F72-8B7D2B586863}" type="datetimeFigureOut">
              <a:rPr lang="pt-US" smtClean="0"/>
              <a:t>04/27/2022</a:t>
            </a:fld>
            <a:endParaRPr lang="pt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0303A8-1356-D440-B95F-2620FD28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8C2E36-22E4-AE49-8EF3-59E3B673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285E44-0679-1043-8295-1B9F85D9F3B2}" type="slidenum">
              <a:rPr lang="pt-US" smtClean="0"/>
              <a:t>‹nº›</a:t>
            </a:fld>
            <a:endParaRPr lang="pt-US"/>
          </a:p>
        </p:txBody>
      </p:sp>
    </p:spTree>
    <p:extLst>
      <p:ext uri="{BB962C8B-B14F-4D97-AF65-F5344CB8AC3E}">
        <p14:creationId xmlns:p14="http://schemas.microsoft.com/office/powerpoint/2010/main" val="287867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F559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163175" cy="685798"/>
          </a:xfrm>
          <a:custGeom>
            <a:avLst/>
            <a:gdLst/>
            <a:ahLst/>
            <a:cxnLst/>
            <a:rect l="l" t="t" r="r" b="b"/>
            <a:pathLst>
              <a:path w="10163175" h="549275">
                <a:moveTo>
                  <a:pt x="0" y="549275"/>
                </a:moveTo>
                <a:lnTo>
                  <a:pt x="10163175" y="549275"/>
                </a:lnTo>
                <a:lnTo>
                  <a:pt x="10163175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0168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8995" y="137160"/>
            <a:ext cx="9805184" cy="36933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8E9BCA-201E-904A-B363-64D865B39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6392" y="55117"/>
            <a:ext cx="1441969" cy="494158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56D11D1-CFDB-0C4E-9A87-AA2F80F501F6}"/>
              </a:ext>
            </a:extLst>
          </p:cNvPr>
          <p:cNvCxnSpPr/>
          <p:nvPr userDrawn="1"/>
        </p:nvCxnSpPr>
        <p:spPr>
          <a:xfrm>
            <a:off x="10416392" y="685800"/>
            <a:ext cx="1547008" cy="0"/>
          </a:xfrm>
          <a:prstGeom prst="line">
            <a:avLst/>
          </a:prstGeom>
          <a:ln w="15875">
            <a:solidFill>
              <a:srgbClr val="016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8"/>
          </a:xfrm>
          <a:custGeom>
            <a:avLst/>
            <a:gdLst/>
            <a:ahLst/>
            <a:cxnLst/>
            <a:rect l="l" t="t" r="r" b="b"/>
            <a:pathLst>
              <a:path w="10163175" h="549275">
                <a:moveTo>
                  <a:pt x="0" y="549275"/>
                </a:moveTo>
                <a:lnTo>
                  <a:pt x="10163175" y="549275"/>
                </a:lnTo>
                <a:lnTo>
                  <a:pt x="10163175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0168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8994" y="137160"/>
            <a:ext cx="11860605" cy="36933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4/27/2022</a:t>
            </a:fld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63855AD-F08F-AD4D-8DE2-40A41B59B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7630" y="6226682"/>
            <a:ext cx="1441969" cy="4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163175" cy="685798"/>
          </a:xfrm>
          <a:custGeom>
            <a:avLst/>
            <a:gdLst/>
            <a:ahLst/>
            <a:cxnLst/>
            <a:rect l="l" t="t" r="r" b="b"/>
            <a:pathLst>
              <a:path w="10163175" h="549275">
                <a:moveTo>
                  <a:pt x="0" y="549275"/>
                </a:moveTo>
                <a:lnTo>
                  <a:pt x="10163175" y="549275"/>
                </a:lnTo>
                <a:lnTo>
                  <a:pt x="10163175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0168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8995" y="137160"/>
            <a:ext cx="9805184" cy="36933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8E9BCA-201E-904A-B363-64D865B39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6392" y="55117"/>
            <a:ext cx="1441969" cy="494158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56D11D1-CFDB-0C4E-9A87-AA2F80F501F6}"/>
              </a:ext>
            </a:extLst>
          </p:cNvPr>
          <p:cNvCxnSpPr/>
          <p:nvPr userDrawn="1"/>
        </p:nvCxnSpPr>
        <p:spPr>
          <a:xfrm>
            <a:off x="10416392" y="685800"/>
            <a:ext cx="1547008" cy="0"/>
          </a:xfrm>
          <a:prstGeom prst="line">
            <a:avLst/>
          </a:prstGeom>
          <a:ln w="15875">
            <a:solidFill>
              <a:srgbClr val="016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75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904183" y="2733865"/>
            <a:ext cx="4680480" cy="1390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815235" y="3395611"/>
            <a:ext cx="2557145" cy="0"/>
          </a:xfrm>
          <a:custGeom>
            <a:avLst/>
            <a:gdLst/>
            <a:ahLst/>
            <a:cxnLst/>
            <a:rect l="l" t="t" r="r" b="b"/>
            <a:pathLst>
              <a:path w="2557145">
                <a:moveTo>
                  <a:pt x="0" y="0"/>
                </a:moveTo>
                <a:lnTo>
                  <a:pt x="2556954" y="0"/>
                </a:lnTo>
              </a:path>
            </a:pathLst>
          </a:custGeom>
          <a:ln w="25387">
            <a:solidFill>
              <a:srgbClr val="AF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79814" y="3429000"/>
            <a:ext cx="2557145" cy="0"/>
          </a:xfrm>
          <a:custGeom>
            <a:avLst/>
            <a:gdLst/>
            <a:ahLst/>
            <a:cxnLst/>
            <a:rect l="l" t="t" r="r" b="b"/>
            <a:pathLst>
              <a:path w="2557145">
                <a:moveTo>
                  <a:pt x="0" y="0"/>
                </a:moveTo>
                <a:lnTo>
                  <a:pt x="2556957" y="0"/>
                </a:lnTo>
              </a:path>
            </a:pathLst>
          </a:custGeom>
          <a:ln w="25387">
            <a:solidFill>
              <a:srgbClr val="AF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FFA56-8007-4D33-948C-BB516DBBC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1647B-FCB1-445B-8554-D0694961540D}" type="datetimeFigureOut">
              <a:rPr lang="pt-BR" smtClean="0"/>
              <a:t>27/04/2022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E7A5B95-EA65-4CA6-AFC8-B7BE15DF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8CD4C4-3415-4267-A034-2F0D2099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D87953-6D43-4708-BFE3-CCCE20879D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39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9F3BA85-9FDB-1A49-800D-91A8C726CE45}"/>
              </a:ext>
            </a:extLst>
          </p:cNvPr>
          <p:cNvSpPr/>
          <p:nvPr userDrawn="1"/>
        </p:nvSpPr>
        <p:spPr>
          <a:xfrm>
            <a:off x="0" y="0"/>
            <a:ext cx="10163175" cy="549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" name="Imagem 11">
            <a:extLst>
              <a:ext uri="{FF2B5EF4-FFF2-40B4-BE49-F238E27FC236}">
                <a16:creationId xmlns:a16="http://schemas.microsoft.com/office/drawing/2014/main" id="{59412BE2-E60E-134D-8527-94C653E335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7" y="14287"/>
            <a:ext cx="1765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86F24E6-D1C1-B84C-A67A-A9AEB5EE5DDA}"/>
              </a:ext>
            </a:extLst>
          </p:cNvPr>
          <p:cNvCxnSpPr/>
          <p:nvPr userDrawn="1"/>
        </p:nvCxnSpPr>
        <p:spPr>
          <a:xfrm>
            <a:off x="10299531" y="528468"/>
            <a:ext cx="1765300" cy="1004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3BE662F-6792-854C-AE04-938FEC7AEB5F}"/>
              </a:ext>
            </a:extLst>
          </p:cNvPr>
          <p:cNvSpPr txBox="1"/>
          <p:nvPr userDrawn="1"/>
        </p:nvSpPr>
        <p:spPr>
          <a:xfrm>
            <a:off x="10163175" y="6477000"/>
            <a:ext cx="2038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Powered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by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Masteresenso</a:t>
            </a:r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8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3216" y="51308"/>
            <a:ext cx="11685567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F559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7380" y="1270508"/>
            <a:ext cx="10937239" cy="358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9" r:id="rId5"/>
    <p:sldLayoutId id="2147483686" r:id="rId6"/>
    <p:sldLayoutId id="2147483665" r:id="rId7"/>
    <p:sldLayoutId id="2147483690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0DF7829-CD9A-2640-ACC5-CBBBA930868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28600" y="5181600"/>
            <a:ext cx="3124200" cy="14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6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2" r:id="rId2"/>
    <p:sldLayoutId id="2147483681" r:id="rId3"/>
    <p:sldLayoutId id="2147483669" r:id="rId4"/>
    <p:sldLayoutId id="214748367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xhere.com/es/photo/1229237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homem, pequeno, segurando&#10;&#10;Descrição gerada automaticamente">
            <a:extLst>
              <a:ext uri="{FF2B5EF4-FFF2-40B4-BE49-F238E27FC236}">
                <a16:creationId xmlns:a16="http://schemas.microsoft.com/office/drawing/2014/main" id="{7C799320-445E-4B27-8993-16876A2A05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937A20F-4387-44D2-98CA-4CD3F55B3E6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6713" y="5849884"/>
            <a:ext cx="5095875" cy="7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Sindicato Nacional da Indústria de Matérias-Primas para Fertilizantes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B8F087-A4BE-4416-850D-5B6BA9C8F2AC}"/>
              </a:ext>
            </a:extLst>
          </p:cNvPr>
          <p:cNvSpPr txBox="1"/>
          <p:nvPr/>
        </p:nvSpPr>
        <p:spPr>
          <a:xfrm>
            <a:off x="626713" y="445144"/>
            <a:ext cx="8602347" cy="11369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ts val="3820"/>
              </a:lnSpc>
            </a:pPr>
            <a:r>
              <a:rPr lang="pt-BR" sz="4400" b="1" dirty="0">
                <a:solidFill>
                  <a:schemeClr val="bg1"/>
                </a:solidFill>
              </a:rPr>
              <a:t>REVITALIZANDO A COMPETIVIDADE DO SETOR DE FERTILIZANTES NO BRASIL.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7FE2BF-F835-1F43-A707-B321F16E6A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91" y="5416982"/>
            <a:ext cx="3292296" cy="1136958"/>
          </a:xfrm>
          <a:prstGeom prst="rect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1D5A1846-32E2-43C7-B1C5-C03A82AECEB1}"/>
              </a:ext>
            </a:extLst>
          </p:cNvPr>
          <p:cNvSpPr txBox="1">
            <a:spLocks/>
          </p:cNvSpPr>
          <p:nvPr/>
        </p:nvSpPr>
        <p:spPr>
          <a:xfrm>
            <a:off x="626712" y="4797986"/>
            <a:ext cx="5095875" cy="358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dirty="0">
                <a:solidFill>
                  <a:schemeClr val="bg1"/>
                </a:solidFill>
                <a:latin typeface="+mj-lt"/>
              </a:rPr>
              <a:t>27 de abril de 2022</a:t>
            </a:r>
          </a:p>
        </p:txBody>
      </p:sp>
    </p:spTree>
    <p:extLst>
      <p:ext uri="{BB962C8B-B14F-4D97-AF65-F5344CB8AC3E}">
        <p14:creationId xmlns:p14="http://schemas.microsoft.com/office/powerpoint/2010/main" val="41942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1A2E3AC-6492-8649-8D60-C5ABBB2715CC}"/>
              </a:ext>
            </a:extLst>
          </p:cNvPr>
          <p:cNvSpPr txBox="1"/>
          <p:nvPr/>
        </p:nvSpPr>
        <p:spPr>
          <a:xfrm>
            <a:off x="3581400" y="4538609"/>
            <a:ext cx="5486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0168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Obrigado</a:t>
            </a:r>
          </a:p>
          <a:p>
            <a:pPr algn="ctr"/>
            <a:endParaRPr lang="pt-BR" sz="2800" dirty="0">
              <a:solidFill>
                <a:srgbClr val="01683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t-BR" sz="2000" dirty="0">
                <a:solidFill>
                  <a:srgbClr val="0168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bernardo@sinprifert.com.br</a:t>
            </a:r>
            <a:endParaRPr lang="pt-US" sz="2000" dirty="0">
              <a:solidFill>
                <a:srgbClr val="01683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DBB0D3F-1730-4F87-B0CE-041ADDE1D09E}"/>
              </a:ext>
            </a:extLst>
          </p:cNvPr>
          <p:cNvSpPr/>
          <p:nvPr/>
        </p:nvSpPr>
        <p:spPr>
          <a:xfrm>
            <a:off x="4038600" y="2971800"/>
            <a:ext cx="457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99841B5-BDC5-0E4F-989E-A5F3152E2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319391"/>
            <a:ext cx="4572000" cy="15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59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958A570-1687-1F4F-B5CE-941498D9EB58}"/>
              </a:ext>
            </a:extLst>
          </p:cNvPr>
          <p:cNvSpPr/>
          <p:nvPr/>
        </p:nvSpPr>
        <p:spPr>
          <a:xfrm>
            <a:off x="304493" y="889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pt-BR" sz="24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C9B28721-E93E-1C43-9B59-B7BC3A31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4068"/>
            <a:ext cx="9805184" cy="369332"/>
          </a:xfrm>
        </p:spPr>
        <p:txBody>
          <a:bodyPr/>
          <a:lstStyle/>
          <a:p>
            <a:r>
              <a:rPr lang="pt-BR" dirty="0"/>
              <a:t>Capacidade Instalada da Cadeia Produtiva Nacional</a:t>
            </a:r>
            <a:endParaRPr lang="pt-US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7A871AF-5089-4E68-8777-A0EC4AD7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24"/>
          <a:stretch/>
        </p:blipFill>
        <p:spPr>
          <a:xfrm>
            <a:off x="1261453" y="999774"/>
            <a:ext cx="9669094" cy="5248626"/>
          </a:xfrm>
          <a:prstGeom prst="rect">
            <a:avLst/>
          </a:prstGeom>
        </p:spPr>
      </p:pic>
      <p:sp>
        <p:nvSpPr>
          <p:cNvPr id="75" name="Text Box 5">
            <a:extLst>
              <a:ext uri="{FF2B5EF4-FFF2-40B4-BE49-F238E27FC236}">
                <a16:creationId xmlns:a16="http://schemas.microsoft.com/office/drawing/2014/main" id="{9B6DB3FD-68F3-4F08-BCBB-F58429C8C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380232"/>
            <a:ext cx="266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200" b="1" i="0" dirty="0"/>
              <a:t>     FONTE:SINPRIFERT</a:t>
            </a:r>
          </a:p>
        </p:txBody>
      </p:sp>
    </p:spTree>
    <p:extLst>
      <p:ext uri="{BB962C8B-B14F-4D97-AF65-F5344CB8AC3E}">
        <p14:creationId xmlns:p14="http://schemas.microsoft.com/office/powerpoint/2010/main" val="1840670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958A570-1687-1F4F-B5CE-941498D9EB58}"/>
              </a:ext>
            </a:extLst>
          </p:cNvPr>
          <p:cNvSpPr/>
          <p:nvPr/>
        </p:nvSpPr>
        <p:spPr>
          <a:xfrm>
            <a:off x="304493" y="889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pt-BR" sz="24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ítulo 7">
            <a:extLst>
              <a:ext uri="{FF2B5EF4-FFF2-40B4-BE49-F238E27FC236}">
                <a16:creationId xmlns:a16="http://schemas.microsoft.com/office/drawing/2014/main" id="{12D39C5C-04C2-41E9-B524-77E2BEA02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36525"/>
            <a:ext cx="9804400" cy="369888"/>
          </a:xfrm>
        </p:spPr>
        <p:txBody>
          <a:bodyPr/>
          <a:lstStyle/>
          <a:p>
            <a:r>
              <a:rPr lang="pt-BR" dirty="0"/>
              <a:t>Capacidade Instalada da Cadeia Produtiva Nacional</a:t>
            </a:r>
            <a:endParaRPr lang="pt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3F178F-0E46-4FEF-B25B-9207C4E98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37" y="1100476"/>
            <a:ext cx="10315326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1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958A570-1687-1F4F-B5CE-941498D9EB58}"/>
              </a:ext>
            </a:extLst>
          </p:cNvPr>
          <p:cNvSpPr/>
          <p:nvPr/>
        </p:nvSpPr>
        <p:spPr>
          <a:xfrm>
            <a:off x="304493" y="889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pt-BR" sz="24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ítulo 7">
            <a:extLst>
              <a:ext uri="{FF2B5EF4-FFF2-40B4-BE49-F238E27FC236}">
                <a16:creationId xmlns:a16="http://schemas.microsoft.com/office/drawing/2014/main" id="{12D39C5C-04C2-41E9-B524-77E2BEA02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36525"/>
            <a:ext cx="9804400" cy="369888"/>
          </a:xfrm>
        </p:spPr>
        <p:txBody>
          <a:bodyPr/>
          <a:lstStyle/>
          <a:p>
            <a:r>
              <a:rPr lang="pt-BR" dirty="0"/>
              <a:t>Capacidade Instalada da Cadeia Produtiva Nacional</a:t>
            </a:r>
            <a:endParaRPr lang="pt-US" dirty="0"/>
          </a:p>
        </p:txBody>
      </p:sp>
      <p:grpSp>
        <p:nvGrpSpPr>
          <p:cNvPr id="4" name="Group 39">
            <a:extLst>
              <a:ext uri="{FF2B5EF4-FFF2-40B4-BE49-F238E27FC236}">
                <a16:creationId xmlns:a16="http://schemas.microsoft.com/office/drawing/2014/main" id="{E1C7DCED-2358-4140-88AA-F2F9BE5367DE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274832"/>
            <a:ext cx="5257800" cy="5029200"/>
            <a:chOff x="580" y="663"/>
            <a:chExt cx="3039" cy="3024"/>
          </a:xfrm>
        </p:grpSpPr>
        <p:sp>
          <p:nvSpPr>
            <p:cNvPr id="5" name="Freeform 40">
              <a:extLst>
                <a:ext uri="{FF2B5EF4-FFF2-40B4-BE49-F238E27FC236}">
                  <a16:creationId xmlns:a16="http://schemas.microsoft.com/office/drawing/2014/main" id="{0F3A467A-55F4-43EB-8E63-15B7E7040F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5" y="888"/>
              <a:ext cx="1340" cy="963"/>
            </a:xfrm>
            <a:custGeom>
              <a:avLst/>
              <a:gdLst>
                <a:gd name="T0" fmla="*/ 2147483646 w 795"/>
                <a:gd name="T1" fmla="*/ 2147483646 h 630"/>
                <a:gd name="T2" fmla="*/ 2147483646 w 795"/>
                <a:gd name="T3" fmla="*/ 2147483646 h 630"/>
                <a:gd name="T4" fmla="*/ 2147483646 w 795"/>
                <a:gd name="T5" fmla="*/ 2147483646 h 630"/>
                <a:gd name="T6" fmla="*/ 2147483646 w 795"/>
                <a:gd name="T7" fmla="*/ 2147483646 h 630"/>
                <a:gd name="T8" fmla="*/ 2147483646 w 795"/>
                <a:gd name="T9" fmla="*/ 2147483646 h 630"/>
                <a:gd name="T10" fmla="*/ 2147483646 w 795"/>
                <a:gd name="T11" fmla="*/ 2147483646 h 630"/>
                <a:gd name="T12" fmla="*/ 2147483646 w 795"/>
                <a:gd name="T13" fmla="*/ 2147483646 h 630"/>
                <a:gd name="T14" fmla="*/ 2147483646 w 795"/>
                <a:gd name="T15" fmla="*/ 2147483646 h 630"/>
                <a:gd name="T16" fmla="*/ 2147483646 w 795"/>
                <a:gd name="T17" fmla="*/ 2147483646 h 630"/>
                <a:gd name="T18" fmla="*/ 2147483646 w 795"/>
                <a:gd name="T19" fmla="*/ 2147483646 h 630"/>
                <a:gd name="T20" fmla="*/ 2147483646 w 795"/>
                <a:gd name="T21" fmla="*/ 2147483646 h 630"/>
                <a:gd name="T22" fmla="*/ 2147483646 w 795"/>
                <a:gd name="T23" fmla="*/ 2147483646 h 630"/>
                <a:gd name="T24" fmla="*/ 2147483646 w 795"/>
                <a:gd name="T25" fmla="*/ 2147483646 h 630"/>
                <a:gd name="T26" fmla="*/ 2147483646 w 795"/>
                <a:gd name="T27" fmla="*/ 2147483646 h 630"/>
                <a:gd name="T28" fmla="*/ 2147483646 w 795"/>
                <a:gd name="T29" fmla="*/ 2147483646 h 630"/>
                <a:gd name="T30" fmla="*/ 2147483646 w 795"/>
                <a:gd name="T31" fmla="*/ 2147483646 h 630"/>
                <a:gd name="T32" fmla="*/ 0 w 795"/>
                <a:gd name="T33" fmla="*/ 2147483646 h 630"/>
                <a:gd name="T34" fmla="*/ 2147483646 w 795"/>
                <a:gd name="T35" fmla="*/ 2147483646 h 630"/>
                <a:gd name="T36" fmla="*/ 2147483646 w 795"/>
                <a:gd name="T37" fmla="*/ 2147483646 h 630"/>
                <a:gd name="T38" fmla="*/ 2147483646 w 795"/>
                <a:gd name="T39" fmla="*/ 2147483646 h 630"/>
                <a:gd name="T40" fmla="*/ 2147483646 w 795"/>
                <a:gd name="T41" fmla="*/ 2147483646 h 630"/>
                <a:gd name="T42" fmla="*/ 2147483646 w 795"/>
                <a:gd name="T43" fmla="*/ 2147483646 h 630"/>
                <a:gd name="T44" fmla="*/ 2147483646 w 795"/>
                <a:gd name="T45" fmla="*/ 2147483646 h 630"/>
                <a:gd name="T46" fmla="*/ 2147483646 w 795"/>
                <a:gd name="T47" fmla="*/ 2147483646 h 630"/>
                <a:gd name="T48" fmla="*/ 2147483646 w 795"/>
                <a:gd name="T49" fmla="*/ 2147483646 h 630"/>
                <a:gd name="T50" fmla="*/ 2147483646 w 795"/>
                <a:gd name="T51" fmla="*/ 2147483646 h 630"/>
                <a:gd name="T52" fmla="*/ 2147483646 w 795"/>
                <a:gd name="T53" fmla="*/ 2147483646 h 630"/>
                <a:gd name="T54" fmla="*/ 2147483646 w 795"/>
                <a:gd name="T55" fmla="*/ 2147483646 h 630"/>
                <a:gd name="T56" fmla="*/ 2147483646 w 795"/>
                <a:gd name="T57" fmla="*/ 2147483646 h 630"/>
                <a:gd name="T58" fmla="*/ 2147483646 w 795"/>
                <a:gd name="T59" fmla="*/ 2147483646 h 630"/>
                <a:gd name="T60" fmla="*/ 2147483646 w 795"/>
                <a:gd name="T61" fmla="*/ 2147483646 h 630"/>
                <a:gd name="T62" fmla="*/ 2147483646 w 795"/>
                <a:gd name="T63" fmla="*/ 2147483646 h 630"/>
                <a:gd name="T64" fmla="*/ 2147483646 w 795"/>
                <a:gd name="T65" fmla="*/ 2147483646 h 630"/>
                <a:gd name="T66" fmla="*/ 2147483646 w 795"/>
                <a:gd name="T67" fmla="*/ 2147483646 h 630"/>
                <a:gd name="T68" fmla="*/ 2147483646 w 795"/>
                <a:gd name="T69" fmla="*/ 2147483646 h 630"/>
                <a:gd name="T70" fmla="*/ 2147483646 w 795"/>
                <a:gd name="T71" fmla="*/ 2147483646 h 630"/>
                <a:gd name="T72" fmla="*/ 2147483646 w 795"/>
                <a:gd name="T73" fmla="*/ 2147483646 h 630"/>
                <a:gd name="T74" fmla="*/ 2147483646 w 795"/>
                <a:gd name="T75" fmla="*/ 2147483646 h 630"/>
                <a:gd name="T76" fmla="*/ 2147483646 w 795"/>
                <a:gd name="T77" fmla="*/ 2147483646 h 630"/>
                <a:gd name="T78" fmla="*/ 2147483646 w 795"/>
                <a:gd name="T79" fmla="*/ 2147483646 h 630"/>
                <a:gd name="T80" fmla="*/ 2147483646 w 795"/>
                <a:gd name="T81" fmla="*/ 2147483646 h 630"/>
                <a:gd name="T82" fmla="*/ 2147483646 w 795"/>
                <a:gd name="T83" fmla="*/ 2147483646 h 630"/>
                <a:gd name="T84" fmla="*/ 2147483646 w 795"/>
                <a:gd name="T85" fmla="*/ 0 h 630"/>
                <a:gd name="T86" fmla="*/ 2147483646 w 795"/>
                <a:gd name="T87" fmla="*/ 2147483646 h 630"/>
                <a:gd name="T88" fmla="*/ 2147483646 w 795"/>
                <a:gd name="T89" fmla="*/ 2147483646 h 630"/>
                <a:gd name="T90" fmla="*/ 2147483646 w 795"/>
                <a:gd name="T91" fmla="*/ 2147483646 h 630"/>
                <a:gd name="T92" fmla="*/ 2147483646 w 795"/>
                <a:gd name="T93" fmla="*/ 2147483646 h 630"/>
                <a:gd name="T94" fmla="*/ 2147483646 w 795"/>
                <a:gd name="T95" fmla="*/ 2147483646 h 630"/>
                <a:gd name="T96" fmla="*/ 2147483646 w 795"/>
                <a:gd name="T97" fmla="*/ 2147483646 h 630"/>
                <a:gd name="T98" fmla="*/ 2147483646 w 795"/>
                <a:gd name="T99" fmla="*/ 2147483646 h 6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95"/>
                <a:gd name="T151" fmla="*/ 0 h 630"/>
                <a:gd name="T152" fmla="*/ 795 w 795"/>
                <a:gd name="T153" fmla="*/ 630 h 6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95" h="630">
                  <a:moveTo>
                    <a:pt x="303" y="67"/>
                  </a:moveTo>
                  <a:lnTo>
                    <a:pt x="296" y="68"/>
                  </a:lnTo>
                  <a:lnTo>
                    <a:pt x="281" y="26"/>
                  </a:lnTo>
                  <a:lnTo>
                    <a:pt x="278" y="21"/>
                  </a:lnTo>
                  <a:lnTo>
                    <a:pt x="256" y="42"/>
                  </a:lnTo>
                  <a:lnTo>
                    <a:pt x="244" y="32"/>
                  </a:lnTo>
                  <a:lnTo>
                    <a:pt x="239" y="32"/>
                  </a:lnTo>
                  <a:lnTo>
                    <a:pt x="236" y="40"/>
                  </a:lnTo>
                  <a:lnTo>
                    <a:pt x="237" y="42"/>
                  </a:lnTo>
                  <a:lnTo>
                    <a:pt x="226" y="47"/>
                  </a:lnTo>
                  <a:lnTo>
                    <a:pt x="167" y="49"/>
                  </a:lnTo>
                  <a:lnTo>
                    <a:pt x="166" y="78"/>
                  </a:lnTo>
                  <a:lnTo>
                    <a:pt x="178" y="81"/>
                  </a:lnTo>
                  <a:lnTo>
                    <a:pt x="191" y="82"/>
                  </a:lnTo>
                  <a:lnTo>
                    <a:pt x="195" y="95"/>
                  </a:lnTo>
                  <a:lnTo>
                    <a:pt x="193" y="101"/>
                  </a:lnTo>
                  <a:lnTo>
                    <a:pt x="178" y="97"/>
                  </a:lnTo>
                  <a:lnTo>
                    <a:pt x="157" y="107"/>
                  </a:lnTo>
                  <a:lnTo>
                    <a:pt x="158" y="146"/>
                  </a:lnTo>
                  <a:lnTo>
                    <a:pt x="178" y="166"/>
                  </a:lnTo>
                  <a:lnTo>
                    <a:pt x="178" y="181"/>
                  </a:lnTo>
                  <a:lnTo>
                    <a:pt x="188" y="196"/>
                  </a:lnTo>
                  <a:lnTo>
                    <a:pt x="172" y="336"/>
                  </a:lnTo>
                  <a:lnTo>
                    <a:pt x="164" y="350"/>
                  </a:lnTo>
                  <a:lnTo>
                    <a:pt x="161" y="359"/>
                  </a:lnTo>
                  <a:lnTo>
                    <a:pt x="149" y="350"/>
                  </a:lnTo>
                  <a:lnTo>
                    <a:pt x="127" y="352"/>
                  </a:lnTo>
                  <a:lnTo>
                    <a:pt x="122" y="363"/>
                  </a:lnTo>
                  <a:lnTo>
                    <a:pt x="80" y="376"/>
                  </a:lnTo>
                  <a:lnTo>
                    <a:pt x="35" y="410"/>
                  </a:lnTo>
                  <a:lnTo>
                    <a:pt x="34" y="429"/>
                  </a:lnTo>
                  <a:lnTo>
                    <a:pt x="21" y="454"/>
                  </a:lnTo>
                  <a:lnTo>
                    <a:pt x="25" y="480"/>
                  </a:lnTo>
                  <a:lnTo>
                    <a:pt x="0" y="501"/>
                  </a:lnTo>
                  <a:lnTo>
                    <a:pt x="0" y="511"/>
                  </a:lnTo>
                  <a:lnTo>
                    <a:pt x="43" y="528"/>
                  </a:lnTo>
                  <a:lnTo>
                    <a:pt x="147" y="550"/>
                  </a:lnTo>
                  <a:lnTo>
                    <a:pt x="278" y="609"/>
                  </a:lnTo>
                  <a:lnTo>
                    <a:pt x="320" y="629"/>
                  </a:lnTo>
                  <a:lnTo>
                    <a:pt x="346" y="604"/>
                  </a:lnTo>
                  <a:lnTo>
                    <a:pt x="359" y="604"/>
                  </a:lnTo>
                  <a:lnTo>
                    <a:pt x="372" y="610"/>
                  </a:lnTo>
                  <a:lnTo>
                    <a:pt x="392" y="601"/>
                  </a:lnTo>
                  <a:lnTo>
                    <a:pt x="401" y="601"/>
                  </a:lnTo>
                  <a:lnTo>
                    <a:pt x="414" y="583"/>
                  </a:lnTo>
                  <a:lnTo>
                    <a:pt x="442" y="575"/>
                  </a:lnTo>
                  <a:lnTo>
                    <a:pt x="450" y="566"/>
                  </a:lnTo>
                  <a:lnTo>
                    <a:pt x="448" y="547"/>
                  </a:lnTo>
                  <a:lnTo>
                    <a:pt x="459" y="538"/>
                  </a:lnTo>
                  <a:lnTo>
                    <a:pt x="466" y="536"/>
                  </a:lnTo>
                  <a:lnTo>
                    <a:pt x="468" y="527"/>
                  </a:lnTo>
                  <a:lnTo>
                    <a:pt x="503" y="527"/>
                  </a:lnTo>
                  <a:lnTo>
                    <a:pt x="526" y="554"/>
                  </a:lnTo>
                  <a:lnTo>
                    <a:pt x="570" y="568"/>
                  </a:lnTo>
                  <a:lnTo>
                    <a:pt x="706" y="558"/>
                  </a:lnTo>
                  <a:lnTo>
                    <a:pt x="710" y="536"/>
                  </a:lnTo>
                  <a:lnTo>
                    <a:pt x="710" y="516"/>
                  </a:lnTo>
                  <a:lnTo>
                    <a:pt x="710" y="506"/>
                  </a:lnTo>
                  <a:lnTo>
                    <a:pt x="720" y="486"/>
                  </a:lnTo>
                  <a:lnTo>
                    <a:pt x="708" y="459"/>
                  </a:lnTo>
                  <a:lnTo>
                    <a:pt x="741" y="368"/>
                  </a:lnTo>
                  <a:lnTo>
                    <a:pt x="794" y="225"/>
                  </a:lnTo>
                  <a:lnTo>
                    <a:pt x="781" y="214"/>
                  </a:lnTo>
                  <a:lnTo>
                    <a:pt x="758" y="197"/>
                  </a:lnTo>
                  <a:lnTo>
                    <a:pt x="747" y="197"/>
                  </a:lnTo>
                  <a:lnTo>
                    <a:pt x="718" y="193"/>
                  </a:lnTo>
                  <a:lnTo>
                    <a:pt x="686" y="140"/>
                  </a:lnTo>
                  <a:lnTo>
                    <a:pt x="680" y="96"/>
                  </a:lnTo>
                  <a:lnTo>
                    <a:pt x="638" y="98"/>
                  </a:lnTo>
                  <a:lnTo>
                    <a:pt x="625" y="107"/>
                  </a:lnTo>
                  <a:lnTo>
                    <a:pt x="623" y="118"/>
                  </a:lnTo>
                  <a:lnTo>
                    <a:pt x="612" y="127"/>
                  </a:lnTo>
                  <a:lnTo>
                    <a:pt x="609" y="147"/>
                  </a:lnTo>
                  <a:lnTo>
                    <a:pt x="597" y="155"/>
                  </a:lnTo>
                  <a:lnTo>
                    <a:pt x="581" y="144"/>
                  </a:lnTo>
                  <a:lnTo>
                    <a:pt x="572" y="139"/>
                  </a:lnTo>
                  <a:lnTo>
                    <a:pt x="556" y="149"/>
                  </a:lnTo>
                  <a:lnTo>
                    <a:pt x="550" y="178"/>
                  </a:lnTo>
                  <a:lnTo>
                    <a:pt x="544" y="184"/>
                  </a:lnTo>
                  <a:lnTo>
                    <a:pt x="506" y="151"/>
                  </a:lnTo>
                  <a:lnTo>
                    <a:pt x="509" y="149"/>
                  </a:lnTo>
                  <a:lnTo>
                    <a:pt x="513" y="146"/>
                  </a:lnTo>
                  <a:lnTo>
                    <a:pt x="514" y="131"/>
                  </a:lnTo>
                  <a:lnTo>
                    <a:pt x="508" y="67"/>
                  </a:lnTo>
                  <a:lnTo>
                    <a:pt x="483" y="17"/>
                  </a:lnTo>
                  <a:lnTo>
                    <a:pt x="468" y="0"/>
                  </a:lnTo>
                  <a:lnTo>
                    <a:pt x="466" y="7"/>
                  </a:lnTo>
                  <a:lnTo>
                    <a:pt x="436" y="28"/>
                  </a:lnTo>
                  <a:lnTo>
                    <a:pt x="435" y="37"/>
                  </a:lnTo>
                  <a:lnTo>
                    <a:pt x="425" y="52"/>
                  </a:lnTo>
                  <a:lnTo>
                    <a:pt x="418" y="47"/>
                  </a:lnTo>
                  <a:lnTo>
                    <a:pt x="406" y="58"/>
                  </a:lnTo>
                  <a:lnTo>
                    <a:pt x="388" y="67"/>
                  </a:lnTo>
                  <a:lnTo>
                    <a:pt x="384" y="73"/>
                  </a:lnTo>
                  <a:lnTo>
                    <a:pt x="368" y="93"/>
                  </a:lnTo>
                  <a:lnTo>
                    <a:pt x="362" y="91"/>
                  </a:lnTo>
                  <a:lnTo>
                    <a:pt x="365" y="76"/>
                  </a:lnTo>
                  <a:lnTo>
                    <a:pt x="360" y="75"/>
                  </a:lnTo>
                  <a:lnTo>
                    <a:pt x="347" y="83"/>
                  </a:lnTo>
                  <a:lnTo>
                    <a:pt x="335" y="89"/>
                  </a:lnTo>
                  <a:lnTo>
                    <a:pt x="303" y="67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05FC6675-F209-4DFC-9750-5B6D4FDA96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0" y="1670"/>
              <a:ext cx="585" cy="305"/>
            </a:xfrm>
            <a:custGeom>
              <a:avLst/>
              <a:gdLst>
                <a:gd name="T0" fmla="*/ 2147483646 w 347"/>
                <a:gd name="T1" fmla="*/ 2147483646 h 200"/>
                <a:gd name="T2" fmla="*/ 2147483646 w 347"/>
                <a:gd name="T3" fmla="*/ 2147483646 h 200"/>
                <a:gd name="T4" fmla="*/ 2147483646 w 347"/>
                <a:gd name="T5" fmla="*/ 2147483646 h 200"/>
                <a:gd name="T6" fmla="*/ 2147483646 w 347"/>
                <a:gd name="T7" fmla="*/ 2147483646 h 200"/>
                <a:gd name="T8" fmla="*/ 2147483646 w 347"/>
                <a:gd name="T9" fmla="*/ 0 h 200"/>
                <a:gd name="T10" fmla="*/ 2147483646 w 347"/>
                <a:gd name="T11" fmla="*/ 2147483646 h 200"/>
                <a:gd name="T12" fmla="*/ 2147483646 w 347"/>
                <a:gd name="T13" fmla="*/ 2147483646 h 200"/>
                <a:gd name="T14" fmla="*/ 0 w 347"/>
                <a:gd name="T15" fmla="*/ 2147483646 h 200"/>
                <a:gd name="T16" fmla="*/ 2147483646 w 347"/>
                <a:gd name="T17" fmla="*/ 2147483646 h 200"/>
                <a:gd name="T18" fmla="*/ 2147483646 w 347"/>
                <a:gd name="T19" fmla="*/ 2147483646 h 200"/>
                <a:gd name="T20" fmla="*/ 2147483646 w 347"/>
                <a:gd name="T21" fmla="*/ 2147483646 h 200"/>
                <a:gd name="T22" fmla="*/ 2147483646 w 347"/>
                <a:gd name="T23" fmla="*/ 2147483646 h 200"/>
                <a:gd name="T24" fmla="*/ 2147483646 w 347"/>
                <a:gd name="T25" fmla="*/ 2147483646 h 200"/>
                <a:gd name="T26" fmla="*/ 2147483646 w 347"/>
                <a:gd name="T27" fmla="*/ 2147483646 h 200"/>
                <a:gd name="T28" fmla="*/ 2147483646 w 347"/>
                <a:gd name="T29" fmla="*/ 2147483646 h 200"/>
                <a:gd name="T30" fmla="*/ 2147483646 w 347"/>
                <a:gd name="T31" fmla="*/ 2147483646 h 200"/>
                <a:gd name="T32" fmla="*/ 2147483646 w 347"/>
                <a:gd name="T33" fmla="*/ 2147483646 h 200"/>
                <a:gd name="T34" fmla="*/ 2147483646 w 347"/>
                <a:gd name="T35" fmla="*/ 2147483646 h 200"/>
                <a:gd name="T36" fmla="*/ 2147483646 w 347"/>
                <a:gd name="T37" fmla="*/ 2147483646 h 200"/>
                <a:gd name="T38" fmla="*/ 2147483646 w 347"/>
                <a:gd name="T39" fmla="*/ 2147483646 h 200"/>
                <a:gd name="T40" fmla="*/ 2147483646 w 347"/>
                <a:gd name="T41" fmla="*/ 2147483646 h 200"/>
                <a:gd name="T42" fmla="*/ 2147483646 w 347"/>
                <a:gd name="T43" fmla="*/ 2147483646 h 200"/>
                <a:gd name="T44" fmla="*/ 2147483646 w 347"/>
                <a:gd name="T45" fmla="*/ 2147483646 h 200"/>
                <a:gd name="T46" fmla="*/ 2147483646 w 347"/>
                <a:gd name="T47" fmla="*/ 2147483646 h 200"/>
                <a:gd name="T48" fmla="*/ 2147483646 w 347"/>
                <a:gd name="T49" fmla="*/ 2147483646 h 200"/>
                <a:gd name="T50" fmla="*/ 2147483646 w 347"/>
                <a:gd name="T51" fmla="*/ 2147483646 h 200"/>
                <a:gd name="T52" fmla="*/ 2147483646 w 347"/>
                <a:gd name="T53" fmla="*/ 2147483646 h 200"/>
                <a:gd name="T54" fmla="*/ 2147483646 w 347"/>
                <a:gd name="T55" fmla="*/ 2147483646 h 200"/>
                <a:gd name="T56" fmla="*/ 2147483646 w 347"/>
                <a:gd name="T57" fmla="*/ 2147483646 h 200"/>
                <a:gd name="T58" fmla="*/ 2147483646 w 347"/>
                <a:gd name="T59" fmla="*/ 2147483646 h 200"/>
                <a:gd name="T60" fmla="*/ 2147483646 w 347"/>
                <a:gd name="T61" fmla="*/ 2147483646 h 200"/>
                <a:gd name="T62" fmla="*/ 2147483646 w 347"/>
                <a:gd name="T63" fmla="*/ 2147483646 h 200"/>
                <a:gd name="T64" fmla="*/ 2147483646 w 347"/>
                <a:gd name="T65" fmla="*/ 2147483646 h 200"/>
                <a:gd name="T66" fmla="*/ 2147483646 w 347"/>
                <a:gd name="T67" fmla="*/ 2147483646 h 200"/>
                <a:gd name="T68" fmla="*/ 2147483646 w 347"/>
                <a:gd name="T69" fmla="*/ 2147483646 h 2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47"/>
                <a:gd name="T106" fmla="*/ 0 h 200"/>
                <a:gd name="T107" fmla="*/ 347 w 347"/>
                <a:gd name="T108" fmla="*/ 200 h 2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47" h="200">
                  <a:moveTo>
                    <a:pt x="329" y="118"/>
                  </a:moveTo>
                  <a:lnTo>
                    <a:pt x="287" y="97"/>
                  </a:lnTo>
                  <a:lnTo>
                    <a:pt x="158" y="39"/>
                  </a:lnTo>
                  <a:lnTo>
                    <a:pt x="53" y="18"/>
                  </a:lnTo>
                  <a:lnTo>
                    <a:pt x="9" y="0"/>
                  </a:lnTo>
                  <a:lnTo>
                    <a:pt x="9" y="16"/>
                  </a:lnTo>
                  <a:lnTo>
                    <a:pt x="2" y="19"/>
                  </a:lnTo>
                  <a:lnTo>
                    <a:pt x="0" y="29"/>
                  </a:lnTo>
                  <a:lnTo>
                    <a:pt x="13" y="41"/>
                  </a:lnTo>
                  <a:lnTo>
                    <a:pt x="9" y="45"/>
                  </a:lnTo>
                  <a:lnTo>
                    <a:pt x="19" y="59"/>
                  </a:lnTo>
                  <a:lnTo>
                    <a:pt x="32" y="78"/>
                  </a:lnTo>
                  <a:lnTo>
                    <a:pt x="46" y="94"/>
                  </a:lnTo>
                  <a:lnTo>
                    <a:pt x="50" y="106"/>
                  </a:lnTo>
                  <a:lnTo>
                    <a:pt x="41" y="118"/>
                  </a:lnTo>
                  <a:lnTo>
                    <a:pt x="43" y="120"/>
                  </a:lnTo>
                  <a:lnTo>
                    <a:pt x="81" y="123"/>
                  </a:lnTo>
                  <a:lnTo>
                    <a:pt x="94" y="148"/>
                  </a:lnTo>
                  <a:lnTo>
                    <a:pt x="120" y="148"/>
                  </a:lnTo>
                  <a:lnTo>
                    <a:pt x="155" y="116"/>
                  </a:lnTo>
                  <a:lnTo>
                    <a:pt x="161" y="125"/>
                  </a:lnTo>
                  <a:lnTo>
                    <a:pt x="158" y="136"/>
                  </a:lnTo>
                  <a:lnTo>
                    <a:pt x="163" y="194"/>
                  </a:lnTo>
                  <a:lnTo>
                    <a:pt x="173" y="199"/>
                  </a:lnTo>
                  <a:lnTo>
                    <a:pt x="187" y="192"/>
                  </a:lnTo>
                  <a:lnTo>
                    <a:pt x="211" y="190"/>
                  </a:lnTo>
                  <a:lnTo>
                    <a:pt x="241" y="191"/>
                  </a:lnTo>
                  <a:lnTo>
                    <a:pt x="246" y="194"/>
                  </a:lnTo>
                  <a:lnTo>
                    <a:pt x="264" y="186"/>
                  </a:lnTo>
                  <a:lnTo>
                    <a:pt x="275" y="170"/>
                  </a:lnTo>
                  <a:lnTo>
                    <a:pt x="289" y="169"/>
                  </a:lnTo>
                  <a:lnTo>
                    <a:pt x="295" y="162"/>
                  </a:lnTo>
                  <a:lnTo>
                    <a:pt x="318" y="144"/>
                  </a:lnTo>
                  <a:lnTo>
                    <a:pt x="346" y="126"/>
                  </a:lnTo>
                  <a:lnTo>
                    <a:pt x="329" y="118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id="{E57793FB-B386-4A93-B7FE-2FCBE3C102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5" y="1698"/>
              <a:ext cx="544" cy="448"/>
            </a:xfrm>
            <a:custGeom>
              <a:avLst/>
              <a:gdLst>
                <a:gd name="T0" fmla="*/ 2147483646 w 323"/>
                <a:gd name="T1" fmla="*/ 2147483646 h 293"/>
                <a:gd name="T2" fmla="*/ 2147483646 w 323"/>
                <a:gd name="T3" fmla="*/ 2147483646 h 293"/>
                <a:gd name="T4" fmla="*/ 2147483646 w 323"/>
                <a:gd name="T5" fmla="*/ 2147483646 h 293"/>
                <a:gd name="T6" fmla="*/ 2147483646 w 323"/>
                <a:gd name="T7" fmla="*/ 2147483646 h 293"/>
                <a:gd name="T8" fmla="*/ 2147483646 w 323"/>
                <a:gd name="T9" fmla="*/ 2147483646 h 293"/>
                <a:gd name="T10" fmla="*/ 2147483646 w 323"/>
                <a:gd name="T11" fmla="*/ 2147483646 h 293"/>
                <a:gd name="T12" fmla="*/ 2147483646 w 323"/>
                <a:gd name="T13" fmla="*/ 2147483646 h 293"/>
                <a:gd name="T14" fmla="*/ 2147483646 w 323"/>
                <a:gd name="T15" fmla="*/ 2147483646 h 293"/>
                <a:gd name="T16" fmla="*/ 2147483646 w 323"/>
                <a:gd name="T17" fmla="*/ 2147483646 h 293"/>
                <a:gd name="T18" fmla="*/ 2147483646 w 323"/>
                <a:gd name="T19" fmla="*/ 2147483646 h 293"/>
                <a:gd name="T20" fmla="*/ 2147483646 w 323"/>
                <a:gd name="T21" fmla="*/ 2147483646 h 293"/>
                <a:gd name="T22" fmla="*/ 2147483646 w 323"/>
                <a:gd name="T23" fmla="*/ 2147483646 h 293"/>
                <a:gd name="T24" fmla="*/ 2147483646 w 323"/>
                <a:gd name="T25" fmla="*/ 2147483646 h 293"/>
                <a:gd name="T26" fmla="*/ 2147483646 w 323"/>
                <a:gd name="T27" fmla="*/ 2147483646 h 293"/>
                <a:gd name="T28" fmla="*/ 2147483646 w 323"/>
                <a:gd name="T29" fmla="*/ 2147483646 h 293"/>
                <a:gd name="T30" fmla="*/ 2147483646 w 323"/>
                <a:gd name="T31" fmla="*/ 2147483646 h 293"/>
                <a:gd name="T32" fmla="*/ 2147483646 w 323"/>
                <a:gd name="T33" fmla="*/ 2147483646 h 293"/>
                <a:gd name="T34" fmla="*/ 2147483646 w 323"/>
                <a:gd name="T35" fmla="*/ 2147483646 h 293"/>
                <a:gd name="T36" fmla="*/ 2147483646 w 323"/>
                <a:gd name="T37" fmla="*/ 2147483646 h 293"/>
                <a:gd name="T38" fmla="*/ 2147483646 w 323"/>
                <a:gd name="T39" fmla="*/ 2147483646 h 293"/>
                <a:gd name="T40" fmla="*/ 2147483646 w 323"/>
                <a:gd name="T41" fmla="*/ 2147483646 h 293"/>
                <a:gd name="T42" fmla="*/ 2147483646 w 323"/>
                <a:gd name="T43" fmla="*/ 2147483646 h 293"/>
                <a:gd name="T44" fmla="*/ 2147483646 w 323"/>
                <a:gd name="T45" fmla="*/ 2147483646 h 293"/>
                <a:gd name="T46" fmla="*/ 2147483646 w 323"/>
                <a:gd name="T47" fmla="*/ 2147483646 h 293"/>
                <a:gd name="T48" fmla="*/ 2147483646 w 323"/>
                <a:gd name="T49" fmla="*/ 2147483646 h 293"/>
                <a:gd name="T50" fmla="*/ 2147483646 w 323"/>
                <a:gd name="T51" fmla="*/ 2147483646 h 293"/>
                <a:gd name="T52" fmla="*/ 2147483646 w 323"/>
                <a:gd name="T53" fmla="*/ 2147483646 h 293"/>
                <a:gd name="T54" fmla="*/ 2147483646 w 323"/>
                <a:gd name="T55" fmla="*/ 2147483646 h 293"/>
                <a:gd name="T56" fmla="*/ 2147483646 w 323"/>
                <a:gd name="T57" fmla="*/ 2147483646 h 293"/>
                <a:gd name="T58" fmla="*/ 2147483646 w 323"/>
                <a:gd name="T59" fmla="*/ 2147483646 h 293"/>
                <a:gd name="T60" fmla="*/ 2147483646 w 323"/>
                <a:gd name="T61" fmla="*/ 2147483646 h 293"/>
                <a:gd name="T62" fmla="*/ 2147483646 w 323"/>
                <a:gd name="T63" fmla="*/ 2147483646 h 293"/>
                <a:gd name="T64" fmla="*/ 2147483646 w 323"/>
                <a:gd name="T65" fmla="*/ 2147483646 h 293"/>
                <a:gd name="T66" fmla="*/ 2147483646 w 323"/>
                <a:gd name="T67" fmla="*/ 2147483646 h 293"/>
                <a:gd name="T68" fmla="*/ 2147483646 w 323"/>
                <a:gd name="T69" fmla="*/ 2147483646 h 293"/>
                <a:gd name="T70" fmla="*/ 2147483646 w 323"/>
                <a:gd name="T71" fmla="*/ 2147483646 h 293"/>
                <a:gd name="T72" fmla="*/ 2147483646 w 323"/>
                <a:gd name="T73" fmla="*/ 2147483646 h 293"/>
                <a:gd name="T74" fmla="*/ 2147483646 w 323"/>
                <a:gd name="T75" fmla="*/ 2147483646 h 293"/>
                <a:gd name="T76" fmla="*/ 2147483646 w 323"/>
                <a:gd name="T77" fmla="*/ 2147483646 h 293"/>
                <a:gd name="T78" fmla="*/ 0 w 323"/>
                <a:gd name="T79" fmla="*/ 2147483646 h 293"/>
                <a:gd name="T80" fmla="*/ 2147483646 w 323"/>
                <a:gd name="T81" fmla="*/ 2147483646 h 293"/>
                <a:gd name="T82" fmla="*/ 2147483646 w 323"/>
                <a:gd name="T83" fmla="*/ 2147483646 h 293"/>
                <a:gd name="T84" fmla="*/ 2147483646 w 323"/>
                <a:gd name="T85" fmla="*/ 2147483646 h 293"/>
                <a:gd name="T86" fmla="*/ 2147483646 w 323"/>
                <a:gd name="T87" fmla="*/ 2147483646 h 293"/>
                <a:gd name="T88" fmla="*/ 2147483646 w 323"/>
                <a:gd name="T89" fmla="*/ 2147483646 h 293"/>
                <a:gd name="T90" fmla="*/ 2147483646 w 323"/>
                <a:gd name="T91" fmla="*/ 2147483646 h 293"/>
                <a:gd name="T92" fmla="*/ 2147483646 w 323"/>
                <a:gd name="T93" fmla="*/ 2147483646 h 293"/>
                <a:gd name="T94" fmla="*/ 2147483646 w 323"/>
                <a:gd name="T95" fmla="*/ 2147483646 h 293"/>
                <a:gd name="T96" fmla="*/ 2147483646 w 323"/>
                <a:gd name="T97" fmla="*/ 2147483646 h 293"/>
                <a:gd name="T98" fmla="*/ 2147483646 w 323"/>
                <a:gd name="T99" fmla="*/ 2147483646 h 293"/>
                <a:gd name="T100" fmla="*/ 2147483646 w 323"/>
                <a:gd name="T101" fmla="*/ 2147483646 h 293"/>
                <a:gd name="T102" fmla="*/ 2147483646 w 323"/>
                <a:gd name="T103" fmla="*/ 0 h 293"/>
                <a:gd name="T104" fmla="*/ 2147483646 w 323"/>
                <a:gd name="T105" fmla="*/ 0 h 293"/>
                <a:gd name="T106" fmla="*/ 2147483646 w 323"/>
                <a:gd name="T107" fmla="*/ 2147483646 h 293"/>
                <a:gd name="T108" fmla="*/ 2147483646 w 323"/>
                <a:gd name="T109" fmla="*/ 2147483646 h 29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3"/>
                <a:gd name="T166" fmla="*/ 0 h 293"/>
                <a:gd name="T167" fmla="*/ 323 w 323"/>
                <a:gd name="T168" fmla="*/ 293 h 29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3" h="293">
                  <a:moveTo>
                    <a:pt x="250" y="39"/>
                  </a:moveTo>
                  <a:lnTo>
                    <a:pt x="248" y="57"/>
                  </a:lnTo>
                  <a:lnTo>
                    <a:pt x="252" y="89"/>
                  </a:lnTo>
                  <a:lnTo>
                    <a:pt x="245" y="115"/>
                  </a:lnTo>
                  <a:lnTo>
                    <a:pt x="248" y="126"/>
                  </a:lnTo>
                  <a:lnTo>
                    <a:pt x="270" y="149"/>
                  </a:lnTo>
                  <a:lnTo>
                    <a:pt x="309" y="154"/>
                  </a:lnTo>
                  <a:lnTo>
                    <a:pt x="317" y="161"/>
                  </a:lnTo>
                  <a:lnTo>
                    <a:pt x="315" y="177"/>
                  </a:lnTo>
                  <a:lnTo>
                    <a:pt x="312" y="188"/>
                  </a:lnTo>
                  <a:lnTo>
                    <a:pt x="322" y="209"/>
                  </a:lnTo>
                  <a:lnTo>
                    <a:pt x="318" y="233"/>
                  </a:lnTo>
                  <a:lnTo>
                    <a:pt x="312" y="249"/>
                  </a:lnTo>
                  <a:lnTo>
                    <a:pt x="302" y="267"/>
                  </a:lnTo>
                  <a:lnTo>
                    <a:pt x="291" y="283"/>
                  </a:lnTo>
                  <a:lnTo>
                    <a:pt x="282" y="292"/>
                  </a:lnTo>
                  <a:lnTo>
                    <a:pt x="268" y="286"/>
                  </a:lnTo>
                  <a:lnTo>
                    <a:pt x="236" y="289"/>
                  </a:lnTo>
                  <a:lnTo>
                    <a:pt x="219" y="267"/>
                  </a:lnTo>
                  <a:lnTo>
                    <a:pt x="204" y="264"/>
                  </a:lnTo>
                  <a:lnTo>
                    <a:pt x="183" y="254"/>
                  </a:lnTo>
                  <a:lnTo>
                    <a:pt x="178" y="245"/>
                  </a:lnTo>
                  <a:lnTo>
                    <a:pt x="172" y="245"/>
                  </a:lnTo>
                  <a:lnTo>
                    <a:pt x="165" y="246"/>
                  </a:lnTo>
                  <a:lnTo>
                    <a:pt x="153" y="235"/>
                  </a:lnTo>
                  <a:lnTo>
                    <a:pt x="130" y="240"/>
                  </a:lnTo>
                  <a:lnTo>
                    <a:pt x="119" y="238"/>
                  </a:lnTo>
                  <a:lnTo>
                    <a:pt x="109" y="221"/>
                  </a:lnTo>
                  <a:lnTo>
                    <a:pt x="100" y="219"/>
                  </a:lnTo>
                  <a:lnTo>
                    <a:pt x="82" y="204"/>
                  </a:lnTo>
                  <a:lnTo>
                    <a:pt x="70" y="169"/>
                  </a:lnTo>
                  <a:lnTo>
                    <a:pt x="72" y="160"/>
                  </a:lnTo>
                  <a:lnTo>
                    <a:pt x="65" y="141"/>
                  </a:lnTo>
                  <a:lnTo>
                    <a:pt x="71" y="119"/>
                  </a:lnTo>
                  <a:lnTo>
                    <a:pt x="69" y="100"/>
                  </a:lnTo>
                  <a:lnTo>
                    <a:pt x="64" y="96"/>
                  </a:lnTo>
                  <a:lnTo>
                    <a:pt x="57" y="105"/>
                  </a:lnTo>
                  <a:lnTo>
                    <a:pt x="26" y="105"/>
                  </a:lnTo>
                  <a:lnTo>
                    <a:pt x="18" y="110"/>
                  </a:lnTo>
                  <a:lnTo>
                    <a:pt x="0" y="101"/>
                  </a:lnTo>
                  <a:lnTo>
                    <a:pt x="27" y="78"/>
                  </a:lnTo>
                  <a:lnTo>
                    <a:pt x="40" y="77"/>
                  </a:lnTo>
                  <a:lnTo>
                    <a:pt x="54" y="82"/>
                  </a:lnTo>
                  <a:lnTo>
                    <a:pt x="74" y="73"/>
                  </a:lnTo>
                  <a:lnTo>
                    <a:pt x="82" y="73"/>
                  </a:lnTo>
                  <a:lnTo>
                    <a:pt x="95" y="56"/>
                  </a:lnTo>
                  <a:lnTo>
                    <a:pt x="121" y="47"/>
                  </a:lnTo>
                  <a:lnTo>
                    <a:pt x="132" y="37"/>
                  </a:lnTo>
                  <a:lnTo>
                    <a:pt x="129" y="19"/>
                  </a:lnTo>
                  <a:lnTo>
                    <a:pt x="140" y="11"/>
                  </a:lnTo>
                  <a:lnTo>
                    <a:pt x="147" y="7"/>
                  </a:lnTo>
                  <a:lnTo>
                    <a:pt x="149" y="0"/>
                  </a:lnTo>
                  <a:lnTo>
                    <a:pt x="184" y="0"/>
                  </a:lnTo>
                  <a:lnTo>
                    <a:pt x="208" y="25"/>
                  </a:lnTo>
                  <a:lnTo>
                    <a:pt x="250" y="39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43">
              <a:extLst>
                <a:ext uri="{FF2B5EF4-FFF2-40B4-BE49-F238E27FC236}">
                  <a16:creationId xmlns:a16="http://schemas.microsoft.com/office/drawing/2014/main" id="{085D04C4-64CA-4609-90B1-550C381047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72" y="663"/>
              <a:ext cx="469" cy="510"/>
            </a:xfrm>
            <a:custGeom>
              <a:avLst/>
              <a:gdLst>
                <a:gd name="T0" fmla="*/ 2147483646 w 281"/>
                <a:gd name="T1" fmla="*/ 2147483646 h 333"/>
                <a:gd name="T2" fmla="*/ 2147483646 w 281"/>
                <a:gd name="T3" fmla="*/ 0 h 333"/>
                <a:gd name="T4" fmla="*/ 2147483646 w 281"/>
                <a:gd name="T5" fmla="*/ 2147483646 h 333"/>
                <a:gd name="T6" fmla="*/ 2147483646 w 281"/>
                <a:gd name="T7" fmla="*/ 2147483646 h 333"/>
                <a:gd name="T8" fmla="*/ 2147483646 w 281"/>
                <a:gd name="T9" fmla="*/ 2147483646 h 333"/>
                <a:gd name="T10" fmla="*/ 2147483646 w 281"/>
                <a:gd name="T11" fmla="*/ 2147483646 h 333"/>
                <a:gd name="T12" fmla="*/ 2147483646 w 281"/>
                <a:gd name="T13" fmla="*/ 2147483646 h 333"/>
                <a:gd name="T14" fmla="*/ 2147483646 w 281"/>
                <a:gd name="T15" fmla="*/ 2147483646 h 333"/>
                <a:gd name="T16" fmla="*/ 2147483646 w 281"/>
                <a:gd name="T17" fmla="*/ 2147483646 h 333"/>
                <a:gd name="T18" fmla="*/ 2147483646 w 281"/>
                <a:gd name="T19" fmla="*/ 2147483646 h 333"/>
                <a:gd name="T20" fmla="*/ 2147483646 w 281"/>
                <a:gd name="T21" fmla="*/ 2147483646 h 333"/>
                <a:gd name="T22" fmla="*/ 2147483646 w 281"/>
                <a:gd name="T23" fmla="*/ 2147483646 h 333"/>
                <a:gd name="T24" fmla="*/ 2147483646 w 281"/>
                <a:gd name="T25" fmla="*/ 2147483646 h 333"/>
                <a:gd name="T26" fmla="*/ 2147483646 w 281"/>
                <a:gd name="T27" fmla="*/ 2147483646 h 333"/>
                <a:gd name="T28" fmla="*/ 2147483646 w 281"/>
                <a:gd name="T29" fmla="*/ 2147483646 h 333"/>
                <a:gd name="T30" fmla="*/ 2147483646 w 281"/>
                <a:gd name="T31" fmla="*/ 2147483646 h 333"/>
                <a:gd name="T32" fmla="*/ 2147483646 w 281"/>
                <a:gd name="T33" fmla="*/ 2147483646 h 333"/>
                <a:gd name="T34" fmla="*/ 2147483646 w 281"/>
                <a:gd name="T35" fmla="*/ 2147483646 h 333"/>
                <a:gd name="T36" fmla="*/ 2147483646 w 281"/>
                <a:gd name="T37" fmla="*/ 2147483646 h 333"/>
                <a:gd name="T38" fmla="*/ 2147483646 w 281"/>
                <a:gd name="T39" fmla="*/ 2147483646 h 333"/>
                <a:gd name="T40" fmla="*/ 2147483646 w 281"/>
                <a:gd name="T41" fmla="*/ 2147483646 h 333"/>
                <a:gd name="T42" fmla="*/ 2147483646 w 281"/>
                <a:gd name="T43" fmla="*/ 2147483646 h 333"/>
                <a:gd name="T44" fmla="*/ 2147483646 w 281"/>
                <a:gd name="T45" fmla="*/ 2147483646 h 333"/>
                <a:gd name="T46" fmla="*/ 2147483646 w 281"/>
                <a:gd name="T47" fmla="*/ 2147483646 h 333"/>
                <a:gd name="T48" fmla="*/ 2147483646 w 281"/>
                <a:gd name="T49" fmla="*/ 2147483646 h 333"/>
                <a:gd name="T50" fmla="*/ 2147483646 w 281"/>
                <a:gd name="T51" fmla="*/ 2147483646 h 333"/>
                <a:gd name="T52" fmla="*/ 2147483646 w 281"/>
                <a:gd name="T53" fmla="*/ 2147483646 h 333"/>
                <a:gd name="T54" fmla="*/ 2147483646 w 281"/>
                <a:gd name="T55" fmla="*/ 2147483646 h 333"/>
                <a:gd name="T56" fmla="*/ 2147483646 w 281"/>
                <a:gd name="T57" fmla="*/ 2147483646 h 333"/>
                <a:gd name="T58" fmla="*/ 2147483646 w 281"/>
                <a:gd name="T59" fmla="*/ 2147483646 h 333"/>
                <a:gd name="T60" fmla="*/ 2147483646 w 281"/>
                <a:gd name="T61" fmla="*/ 2147483646 h 333"/>
                <a:gd name="T62" fmla="*/ 2147483646 w 281"/>
                <a:gd name="T63" fmla="*/ 2147483646 h 333"/>
                <a:gd name="T64" fmla="*/ 2147483646 w 281"/>
                <a:gd name="T65" fmla="*/ 2147483646 h 333"/>
                <a:gd name="T66" fmla="*/ 2147483646 w 281"/>
                <a:gd name="T67" fmla="*/ 2147483646 h 333"/>
                <a:gd name="T68" fmla="*/ 2147483646 w 281"/>
                <a:gd name="T69" fmla="*/ 2147483646 h 333"/>
                <a:gd name="T70" fmla="*/ 2147483646 w 281"/>
                <a:gd name="T71" fmla="*/ 2147483646 h 333"/>
                <a:gd name="T72" fmla="*/ 2147483646 w 281"/>
                <a:gd name="T73" fmla="*/ 2147483646 h 333"/>
                <a:gd name="T74" fmla="*/ 2147483646 w 281"/>
                <a:gd name="T75" fmla="*/ 2147483646 h 333"/>
                <a:gd name="T76" fmla="*/ 2147483646 w 281"/>
                <a:gd name="T77" fmla="*/ 2147483646 h 333"/>
                <a:gd name="T78" fmla="*/ 2147483646 w 281"/>
                <a:gd name="T79" fmla="*/ 2147483646 h 333"/>
                <a:gd name="T80" fmla="*/ 2147483646 w 281"/>
                <a:gd name="T81" fmla="*/ 2147483646 h 333"/>
                <a:gd name="T82" fmla="*/ 0 w 281"/>
                <a:gd name="T83" fmla="*/ 2147483646 h 333"/>
                <a:gd name="T84" fmla="*/ 2147483646 w 281"/>
                <a:gd name="T85" fmla="*/ 2147483646 h 333"/>
                <a:gd name="T86" fmla="*/ 2147483646 w 281"/>
                <a:gd name="T87" fmla="*/ 2147483646 h 333"/>
                <a:gd name="T88" fmla="*/ 2147483646 w 281"/>
                <a:gd name="T89" fmla="*/ 2147483646 h 333"/>
                <a:gd name="T90" fmla="*/ 2147483646 w 281"/>
                <a:gd name="T91" fmla="*/ 2147483646 h 333"/>
                <a:gd name="T92" fmla="*/ 2147483646 w 281"/>
                <a:gd name="T93" fmla="*/ 2147483646 h 333"/>
                <a:gd name="T94" fmla="*/ 2147483646 w 281"/>
                <a:gd name="T95" fmla="*/ 2147483646 h 333"/>
                <a:gd name="T96" fmla="*/ 2147483646 w 281"/>
                <a:gd name="T97" fmla="*/ 2147483646 h 333"/>
                <a:gd name="T98" fmla="*/ 2147483646 w 281"/>
                <a:gd name="T99" fmla="*/ 2147483646 h 333"/>
                <a:gd name="T100" fmla="*/ 2147483646 w 281"/>
                <a:gd name="T101" fmla="*/ 2147483646 h 333"/>
                <a:gd name="T102" fmla="*/ 2147483646 w 281"/>
                <a:gd name="T103" fmla="*/ 2147483646 h 333"/>
                <a:gd name="T104" fmla="*/ 2147483646 w 281"/>
                <a:gd name="T105" fmla="*/ 2147483646 h 333"/>
                <a:gd name="T106" fmla="*/ 2147483646 w 281"/>
                <a:gd name="T107" fmla="*/ 2147483646 h 333"/>
                <a:gd name="T108" fmla="*/ 2147483646 w 281"/>
                <a:gd name="T109" fmla="*/ 2147483646 h 333"/>
                <a:gd name="T110" fmla="*/ 2147483646 w 281"/>
                <a:gd name="T111" fmla="*/ 2147483646 h 333"/>
                <a:gd name="T112" fmla="*/ 2147483646 w 281"/>
                <a:gd name="T113" fmla="*/ 2147483646 h 333"/>
                <a:gd name="T114" fmla="*/ 2147483646 w 281"/>
                <a:gd name="T115" fmla="*/ 2147483646 h 333"/>
                <a:gd name="T116" fmla="*/ 2147483646 w 281"/>
                <a:gd name="T117" fmla="*/ 2147483646 h 333"/>
                <a:gd name="T118" fmla="*/ 2147483646 w 281"/>
                <a:gd name="T119" fmla="*/ 2147483646 h 33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81"/>
                <a:gd name="T181" fmla="*/ 0 h 333"/>
                <a:gd name="T182" fmla="*/ 281 w 281"/>
                <a:gd name="T183" fmla="*/ 333 h 33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81" h="333">
                  <a:moveTo>
                    <a:pt x="196" y="4"/>
                  </a:moveTo>
                  <a:lnTo>
                    <a:pt x="216" y="0"/>
                  </a:lnTo>
                  <a:lnTo>
                    <a:pt x="223" y="9"/>
                  </a:lnTo>
                  <a:lnTo>
                    <a:pt x="220" y="32"/>
                  </a:lnTo>
                  <a:lnTo>
                    <a:pt x="230" y="38"/>
                  </a:lnTo>
                  <a:lnTo>
                    <a:pt x="235" y="41"/>
                  </a:lnTo>
                  <a:lnTo>
                    <a:pt x="241" y="60"/>
                  </a:lnTo>
                  <a:lnTo>
                    <a:pt x="245" y="70"/>
                  </a:lnTo>
                  <a:lnTo>
                    <a:pt x="230" y="87"/>
                  </a:lnTo>
                  <a:lnTo>
                    <a:pt x="230" y="105"/>
                  </a:lnTo>
                  <a:lnTo>
                    <a:pt x="225" y="133"/>
                  </a:lnTo>
                  <a:lnTo>
                    <a:pt x="227" y="140"/>
                  </a:lnTo>
                  <a:lnTo>
                    <a:pt x="237" y="148"/>
                  </a:lnTo>
                  <a:lnTo>
                    <a:pt x="237" y="169"/>
                  </a:lnTo>
                  <a:lnTo>
                    <a:pt x="265" y="193"/>
                  </a:lnTo>
                  <a:lnTo>
                    <a:pt x="276" y="200"/>
                  </a:lnTo>
                  <a:lnTo>
                    <a:pt x="280" y="244"/>
                  </a:lnTo>
                  <a:lnTo>
                    <a:pt x="238" y="247"/>
                  </a:lnTo>
                  <a:lnTo>
                    <a:pt x="224" y="256"/>
                  </a:lnTo>
                  <a:lnTo>
                    <a:pt x="223" y="267"/>
                  </a:lnTo>
                  <a:lnTo>
                    <a:pt x="211" y="275"/>
                  </a:lnTo>
                  <a:lnTo>
                    <a:pt x="208" y="295"/>
                  </a:lnTo>
                  <a:lnTo>
                    <a:pt x="195" y="303"/>
                  </a:lnTo>
                  <a:lnTo>
                    <a:pt x="179" y="292"/>
                  </a:lnTo>
                  <a:lnTo>
                    <a:pt x="171" y="288"/>
                  </a:lnTo>
                  <a:lnTo>
                    <a:pt x="154" y="296"/>
                  </a:lnTo>
                  <a:lnTo>
                    <a:pt x="149" y="326"/>
                  </a:lnTo>
                  <a:lnTo>
                    <a:pt x="143" y="332"/>
                  </a:lnTo>
                  <a:lnTo>
                    <a:pt x="105" y="300"/>
                  </a:lnTo>
                  <a:lnTo>
                    <a:pt x="108" y="296"/>
                  </a:lnTo>
                  <a:lnTo>
                    <a:pt x="112" y="293"/>
                  </a:lnTo>
                  <a:lnTo>
                    <a:pt x="113" y="280"/>
                  </a:lnTo>
                  <a:lnTo>
                    <a:pt x="106" y="215"/>
                  </a:lnTo>
                  <a:lnTo>
                    <a:pt x="82" y="166"/>
                  </a:lnTo>
                  <a:lnTo>
                    <a:pt x="66" y="148"/>
                  </a:lnTo>
                  <a:lnTo>
                    <a:pt x="37" y="145"/>
                  </a:lnTo>
                  <a:lnTo>
                    <a:pt x="33" y="133"/>
                  </a:lnTo>
                  <a:lnTo>
                    <a:pt x="29" y="114"/>
                  </a:lnTo>
                  <a:lnTo>
                    <a:pt x="23" y="103"/>
                  </a:lnTo>
                  <a:lnTo>
                    <a:pt x="25" y="92"/>
                  </a:lnTo>
                  <a:lnTo>
                    <a:pt x="1" y="67"/>
                  </a:lnTo>
                  <a:lnTo>
                    <a:pt x="0" y="60"/>
                  </a:lnTo>
                  <a:lnTo>
                    <a:pt x="6" y="59"/>
                  </a:lnTo>
                  <a:lnTo>
                    <a:pt x="9" y="62"/>
                  </a:lnTo>
                  <a:lnTo>
                    <a:pt x="27" y="62"/>
                  </a:lnTo>
                  <a:lnTo>
                    <a:pt x="34" y="73"/>
                  </a:lnTo>
                  <a:lnTo>
                    <a:pt x="57" y="73"/>
                  </a:lnTo>
                  <a:lnTo>
                    <a:pt x="63" y="69"/>
                  </a:lnTo>
                  <a:lnTo>
                    <a:pt x="87" y="86"/>
                  </a:lnTo>
                  <a:lnTo>
                    <a:pt x="93" y="81"/>
                  </a:lnTo>
                  <a:lnTo>
                    <a:pt x="92" y="67"/>
                  </a:lnTo>
                  <a:lnTo>
                    <a:pt x="108" y="59"/>
                  </a:lnTo>
                  <a:lnTo>
                    <a:pt x="113" y="54"/>
                  </a:lnTo>
                  <a:lnTo>
                    <a:pt x="127" y="59"/>
                  </a:lnTo>
                  <a:lnTo>
                    <a:pt x="145" y="52"/>
                  </a:lnTo>
                  <a:lnTo>
                    <a:pt x="154" y="45"/>
                  </a:lnTo>
                  <a:lnTo>
                    <a:pt x="165" y="38"/>
                  </a:lnTo>
                  <a:lnTo>
                    <a:pt x="173" y="38"/>
                  </a:lnTo>
                  <a:lnTo>
                    <a:pt x="198" y="14"/>
                  </a:lnTo>
                  <a:lnTo>
                    <a:pt x="196" y="4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44">
              <a:extLst>
                <a:ext uri="{FF2B5EF4-FFF2-40B4-BE49-F238E27FC236}">
                  <a16:creationId xmlns:a16="http://schemas.microsoft.com/office/drawing/2014/main" id="{85267909-6121-4D9D-8E7C-5184D9A823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68" y="721"/>
              <a:ext cx="385" cy="429"/>
            </a:xfrm>
            <a:custGeom>
              <a:avLst/>
              <a:gdLst>
                <a:gd name="T0" fmla="*/ 2147483646 w 229"/>
                <a:gd name="T1" fmla="*/ 2147483646 h 281"/>
                <a:gd name="T2" fmla="*/ 0 w 229"/>
                <a:gd name="T3" fmla="*/ 2147483646 h 281"/>
                <a:gd name="T4" fmla="*/ 0 w 229"/>
                <a:gd name="T5" fmla="*/ 2147483646 h 281"/>
                <a:gd name="T6" fmla="*/ 2147483646 w 229"/>
                <a:gd name="T7" fmla="*/ 2147483646 h 281"/>
                <a:gd name="T8" fmla="*/ 2147483646 w 229"/>
                <a:gd name="T9" fmla="*/ 2147483646 h 281"/>
                <a:gd name="T10" fmla="*/ 2147483646 w 229"/>
                <a:gd name="T11" fmla="*/ 2147483646 h 281"/>
                <a:gd name="T12" fmla="*/ 2147483646 w 229"/>
                <a:gd name="T13" fmla="*/ 2147483646 h 281"/>
                <a:gd name="T14" fmla="*/ 2147483646 w 229"/>
                <a:gd name="T15" fmla="*/ 2147483646 h 281"/>
                <a:gd name="T16" fmla="*/ 2147483646 w 229"/>
                <a:gd name="T17" fmla="*/ 2147483646 h 281"/>
                <a:gd name="T18" fmla="*/ 2147483646 w 229"/>
                <a:gd name="T19" fmla="*/ 2147483646 h 281"/>
                <a:gd name="T20" fmla="*/ 2147483646 w 229"/>
                <a:gd name="T21" fmla="*/ 2147483646 h 281"/>
                <a:gd name="T22" fmla="*/ 2147483646 w 229"/>
                <a:gd name="T23" fmla="*/ 2147483646 h 281"/>
                <a:gd name="T24" fmla="*/ 2147483646 w 229"/>
                <a:gd name="T25" fmla="*/ 2147483646 h 281"/>
                <a:gd name="T26" fmla="*/ 2147483646 w 229"/>
                <a:gd name="T27" fmla="*/ 2147483646 h 281"/>
                <a:gd name="T28" fmla="*/ 2147483646 w 229"/>
                <a:gd name="T29" fmla="*/ 2147483646 h 281"/>
                <a:gd name="T30" fmla="*/ 2147483646 w 229"/>
                <a:gd name="T31" fmla="*/ 2147483646 h 281"/>
                <a:gd name="T32" fmla="*/ 2147483646 w 229"/>
                <a:gd name="T33" fmla="*/ 2147483646 h 281"/>
                <a:gd name="T34" fmla="*/ 2147483646 w 229"/>
                <a:gd name="T35" fmla="*/ 2147483646 h 281"/>
                <a:gd name="T36" fmla="*/ 2147483646 w 229"/>
                <a:gd name="T37" fmla="*/ 2147483646 h 281"/>
                <a:gd name="T38" fmla="*/ 2147483646 w 229"/>
                <a:gd name="T39" fmla="*/ 2147483646 h 281"/>
                <a:gd name="T40" fmla="*/ 2147483646 w 229"/>
                <a:gd name="T41" fmla="*/ 2147483646 h 281"/>
                <a:gd name="T42" fmla="*/ 2147483646 w 229"/>
                <a:gd name="T43" fmla="*/ 2147483646 h 281"/>
                <a:gd name="T44" fmla="*/ 2147483646 w 229"/>
                <a:gd name="T45" fmla="*/ 2147483646 h 281"/>
                <a:gd name="T46" fmla="*/ 2147483646 w 229"/>
                <a:gd name="T47" fmla="*/ 2147483646 h 281"/>
                <a:gd name="T48" fmla="*/ 2147483646 w 229"/>
                <a:gd name="T49" fmla="*/ 2147483646 h 281"/>
                <a:gd name="T50" fmla="*/ 2147483646 w 229"/>
                <a:gd name="T51" fmla="*/ 2147483646 h 281"/>
                <a:gd name="T52" fmla="*/ 2147483646 w 229"/>
                <a:gd name="T53" fmla="*/ 2147483646 h 281"/>
                <a:gd name="T54" fmla="*/ 2147483646 w 229"/>
                <a:gd name="T55" fmla="*/ 2147483646 h 281"/>
                <a:gd name="T56" fmla="*/ 2147483646 w 229"/>
                <a:gd name="T57" fmla="*/ 2147483646 h 281"/>
                <a:gd name="T58" fmla="*/ 2147483646 w 229"/>
                <a:gd name="T59" fmla="*/ 2147483646 h 281"/>
                <a:gd name="T60" fmla="*/ 2147483646 w 229"/>
                <a:gd name="T61" fmla="*/ 0 h 281"/>
                <a:gd name="T62" fmla="*/ 2147483646 w 229"/>
                <a:gd name="T63" fmla="*/ 2147483646 h 281"/>
                <a:gd name="T64" fmla="*/ 2147483646 w 229"/>
                <a:gd name="T65" fmla="*/ 2147483646 h 281"/>
                <a:gd name="T66" fmla="*/ 2147483646 w 229"/>
                <a:gd name="T67" fmla="*/ 2147483646 h 281"/>
                <a:gd name="T68" fmla="*/ 2147483646 w 229"/>
                <a:gd name="T69" fmla="*/ 2147483646 h 281"/>
                <a:gd name="T70" fmla="*/ 2147483646 w 229"/>
                <a:gd name="T71" fmla="*/ 2147483646 h 281"/>
                <a:gd name="T72" fmla="*/ 2147483646 w 229"/>
                <a:gd name="T73" fmla="*/ 2147483646 h 281"/>
                <a:gd name="T74" fmla="*/ 2147483646 w 229"/>
                <a:gd name="T75" fmla="*/ 2147483646 h 281"/>
                <a:gd name="T76" fmla="*/ 2147483646 w 229"/>
                <a:gd name="T77" fmla="*/ 2147483646 h 281"/>
                <a:gd name="T78" fmla="*/ 2147483646 w 229"/>
                <a:gd name="T79" fmla="*/ 2147483646 h 281"/>
                <a:gd name="T80" fmla="*/ 2147483646 w 229"/>
                <a:gd name="T81" fmla="*/ 2147483646 h 281"/>
                <a:gd name="T82" fmla="*/ 2147483646 w 229"/>
                <a:gd name="T83" fmla="*/ 2147483646 h 281"/>
                <a:gd name="T84" fmla="*/ 2147483646 w 229"/>
                <a:gd name="T85" fmla="*/ 2147483646 h 28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9"/>
                <a:gd name="T130" fmla="*/ 0 h 281"/>
                <a:gd name="T131" fmla="*/ 229 w 229"/>
                <a:gd name="T132" fmla="*/ 281 h 28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9" h="281">
                  <a:moveTo>
                    <a:pt x="11" y="104"/>
                  </a:moveTo>
                  <a:lnTo>
                    <a:pt x="0" y="103"/>
                  </a:lnTo>
                  <a:lnTo>
                    <a:pt x="0" y="117"/>
                  </a:lnTo>
                  <a:lnTo>
                    <a:pt x="2" y="126"/>
                  </a:lnTo>
                  <a:lnTo>
                    <a:pt x="15" y="128"/>
                  </a:lnTo>
                  <a:lnTo>
                    <a:pt x="31" y="142"/>
                  </a:lnTo>
                  <a:lnTo>
                    <a:pt x="56" y="149"/>
                  </a:lnTo>
                  <a:lnTo>
                    <a:pt x="62" y="163"/>
                  </a:lnTo>
                  <a:lnTo>
                    <a:pt x="76" y="181"/>
                  </a:lnTo>
                  <a:lnTo>
                    <a:pt x="73" y="192"/>
                  </a:lnTo>
                  <a:lnTo>
                    <a:pt x="83" y="225"/>
                  </a:lnTo>
                  <a:lnTo>
                    <a:pt x="94" y="231"/>
                  </a:lnTo>
                  <a:lnTo>
                    <a:pt x="99" y="240"/>
                  </a:lnTo>
                  <a:lnTo>
                    <a:pt x="111" y="271"/>
                  </a:lnTo>
                  <a:lnTo>
                    <a:pt x="135" y="280"/>
                  </a:lnTo>
                  <a:lnTo>
                    <a:pt x="144" y="271"/>
                  </a:lnTo>
                  <a:lnTo>
                    <a:pt x="148" y="256"/>
                  </a:lnTo>
                  <a:lnTo>
                    <a:pt x="153" y="250"/>
                  </a:lnTo>
                  <a:lnTo>
                    <a:pt x="166" y="237"/>
                  </a:lnTo>
                  <a:lnTo>
                    <a:pt x="166" y="225"/>
                  </a:lnTo>
                  <a:lnTo>
                    <a:pt x="191" y="211"/>
                  </a:lnTo>
                  <a:lnTo>
                    <a:pt x="204" y="190"/>
                  </a:lnTo>
                  <a:lnTo>
                    <a:pt x="226" y="165"/>
                  </a:lnTo>
                  <a:lnTo>
                    <a:pt x="228" y="152"/>
                  </a:lnTo>
                  <a:lnTo>
                    <a:pt x="221" y="137"/>
                  </a:lnTo>
                  <a:lnTo>
                    <a:pt x="200" y="127"/>
                  </a:lnTo>
                  <a:lnTo>
                    <a:pt x="192" y="120"/>
                  </a:lnTo>
                  <a:lnTo>
                    <a:pt x="190" y="110"/>
                  </a:lnTo>
                  <a:lnTo>
                    <a:pt x="183" y="95"/>
                  </a:lnTo>
                  <a:lnTo>
                    <a:pt x="166" y="15"/>
                  </a:lnTo>
                  <a:lnTo>
                    <a:pt x="149" y="0"/>
                  </a:lnTo>
                  <a:lnTo>
                    <a:pt x="145" y="12"/>
                  </a:lnTo>
                  <a:lnTo>
                    <a:pt x="140" y="22"/>
                  </a:lnTo>
                  <a:lnTo>
                    <a:pt x="127" y="41"/>
                  </a:lnTo>
                  <a:lnTo>
                    <a:pt x="101" y="98"/>
                  </a:lnTo>
                  <a:lnTo>
                    <a:pt x="89" y="110"/>
                  </a:lnTo>
                  <a:lnTo>
                    <a:pt x="76" y="113"/>
                  </a:lnTo>
                  <a:lnTo>
                    <a:pt x="67" y="105"/>
                  </a:lnTo>
                  <a:lnTo>
                    <a:pt x="56" y="108"/>
                  </a:lnTo>
                  <a:lnTo>
                    <a:pt x="46" y="104"/>
                  </a:lnTo>
                  <a:lnTo>
                    <a:pt x="37" y="110"/>
                  </a:lnTo>
                  <a:lnTo>
                    <a:pt x="22" y="113"/>
                  </a:lnTo>
                  <a:lnTo>
                    <a:pt x="11" y="104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45">
              <a:extLst>
                <a:ext uri="{FF2B5EF4-FFF2-40B4-BE49-F238E27FC236}">
                  <a16:creationId xmlns:a16="http://schemas.microsoft.com/office/drawing/2014/main" id="{9AC8AEE7-5794-415F-85F1-1F81F461B5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42" y="1635"/>
              <a:ext cx="876" cy="848"/>
            </a:xfrm>
            <a:custGeom>
              <a:avLst/>
              <a:gdLst>
                <a:gd name="T0" fmla="*/ 2147483646 w 518"/>
                <a:gd name="T1" fmla="*/ 2147483646 h 556"/>
                <a:gd name="T2" fmla="*/ 2147483646 w 518"/>
                <a:gd name="T3" fmla="*/ 2147483646 h 556"/>
                <a:gd name="T4" fmla="*/ 2147483646 w 518"/>
                <a:gd name="T5" fmla="*/ 0 h 556"/>
                <a:gd name="T6" fmla="*/ 2147483646 w 518"/>
                <a:gd name="T7" fmla="*/ 2147483646 h 556"/>
                <a:gd name="T8" fmla="*/ 2147483646 w 518"/>
                <a:gd name="T9" fmla="*/ 2147483646 h 556"/>
                <a:gd name="T10" fmla="*/ 2147483646 w 518"/>
                <a:gd name="T11" fmla="*/ 2147483646 h 556"/>
                <a:gd name="T12" fmla="*/ 2147483646 w 518"/>
                <a:gd name="T13" fmla="*/ 2147483646 h 556"/>
                <a:gd name="T14" fmla="*/ 2147483646 w 518"/>
                <a:gd name="T15" fmla="*/ 2147483646 h 556"/>
                <a:gd name="T16" fmla="*/ 2147483646 w 518"/>
                <a:gd name="T17" fmla="*/ 2147483646 h 556"/>
                <a:gd name="T18" fmla="*/ 2147483646 w 518"/>
                <a:gd name="T19" fmla="*/ 2147483646 h 556"/>
                <a:gd name="T20" fmla="*/ 2147483646 w 518"/>
                <a:gd name="T21" fmla="*/ 2147483646 h 556"/>
                <a:gd name="T22" fmla="*/ 2147483646 w 518"/>
                <a:gd name="T23" fmla="*/ 2147483646 h 556"/>
                <a:gd name="T24" fmla="*/ 2147483646 w 518"/>
                <a:gd name="T25" fmla="*/ 2147483646 h 556"/>
                <a:gd name="T26" fmla="*/ 2147483646 w 518"/>
                <a:gd name="T27" fmla="*/ 2147483646 h 556"/>
                <a:gd name="T28" fmla="*/ 2147483646 w 518"/>
                <a:gd name="T29" fmla="*/ 2147483646 h 556"/>
                <a:gd name="T30" fmla="*/ 2147483646 w 518"/>
                <a:gd name="T31" fmla="*/ 2147483646 h 556"/>
                <a:gd name="T32" fmla="*/ 2147483646 w 518"/>
                <a:gd name="T33" fmla="*/ 2147483646 h 556"/>
                <a:gd name="T34" fmla="*/ 2147483646 w 518"/>
                <a:gd name="T35" fmla="*/ 2147483646 h 556"/>
                <a:gd name="T36" fmla="*/ 2147483646 w 518"/>
                <a:gd name="T37" fmla="*/ 2147483646 h 556"/>
                <a:gd name="T38" fmla="*/ 2147483646 w 518"/>
                <a:gd name="T39" fmla="*/ 2147483646 h 556"/>
                <a:gd name="T40" fmla="*/ 2147483646 w 518"/>
                <a:gd name="T41" fmla="*/ 2147483646 h 556"/>
                <a:gd name="T42" fmla="*/ 2147483646 w 518"/>
                <a:gd name="T43" fmla="*/ 2147483646 h 556"/>
                <a:gd name="T44" fmla="*/ 2147483646 w 518"/>
                <a:gd name="T45" fmla="*/ 2147483646 h 556"/>
                <a:gd name="T46" fmla="*/ 2147483646 w 518"/>
                <a:gd name="T47" fmla="*/ 2147483646 h 556"/>
                <a:gd name="T48" fmla="*/ 2147483646 w 518"/>
                <a:gd name="T49" fmla="*/ 2147483646 h 556"/>
                <a:gd name="T50" fmla="*/ 2147483646 w 518"/>
                <a:gd name="T51" fmla="*/ 2147483646 h 556"/>
                <a:gd name="T52" fmla="*/ 2147483646 w 518"/>
                <a:gd name="T53" fmla="*/ 2147483646 h 556"/>
                <a:gd name="T54" fmla="*/ 2147483646 w 518"/>
                <a:gd name="T55" fmla="*/ 2147483646 h 556"/>
                <a:gd name="T56" fmla="*/ 2147483646 w 518"/>
                <a:gd name="T57" fmla="*/ 2147483646 h 556"/>
                <a:gd name="T58" fmla="*/ 2147483646 w 518"/>
                <a:gd name="T59" fmla="*/ 2147483646 h 556"/>
                <a:gd name="T60" fmla="*/ 2147483646 w 518"/>
                <a:gd name="T61" fmla="*/ 2147483646 h 556"/>
                <a:gd name="T62" fmla="*/ 2147483646 w 518"/>
                <a:gd name="T63" fmla="*/ 2147483646 h 556"/>
                <a:gd name="T64" fmla="*/ 2147483646 w 518"/>
                <a:gd name="T65" fmla="*/ 2147483646 h 556"/>
                <a:gd name="T66" fmla="*/ 2147483646 w 518"/>
                <a:gd name="T67" fmla="*/ 2147483646 h 556"/>
                <a:gd name="T68" fmla="*/ 2147483646 w 518"/>
                <a:gd name="T69" fmla="*/ 2147483646 h 5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18"/>
                <a:gd name="T106" fmla="*/ 0 h 556"/>
                <a:gd name="T107" fmla="*/ 518 w 518"/>
                <a:gd name="T108" fmla="*/ 556 h 5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18" h="556">
                  <a:moveTo>
                    <a:pt x="6" y="81"/>
                  </a:moveTo>
                  <a:lnTo>
                    <a:pt x="143" y="73"/>
                  </a:lnTo>
                  <a:lnTo>
                    <a:pt x="146" y="50"/>
                  </a:lnTo>
                  <a:lnTo>
                    <a:pt x="146" y="31"/>
                  </a:lnTo>
                  <a:lnTo>
                    <a:pt x="147" y="20"/>
                  </a:lnTo>
                  <a:lnTo>
                    <a:pt x="157" y="0"/>
                  </a:lnTo>
                  <a:lnTo>
                    <a:pt x="178" y="43"/>
                  </a:lnTo>
                  <a:lnTo>
                    <a:pt x="179" y="69"/>
                  </a:lnTo>
                  <a:lnTo>
                    <a:pt x="201" y="90"/>
                  </a:lnTo>
                  <a:lnTo>
                    <a:pt x="206" y="97"/>
                  </a:lnTo>
                  <a:lnTo>
                    <a:pt x="215" y="101"/>
                  </a:lnTo>
                  <a:lnTo>
                    <a:pt x="218" y="107"/>
                  </a:lnTo>
                  <a:lnTo>
                    <a:pt x="517" y="127"/>
                  </a:lnTo>
                  <a:lnTo>
                    <a:pt x="498" y="195"/>
                  </a:lnTo>
                  <a:lnTo>
                    <a:pt x="498" y="261"/>
                  </a:lnTo>
                  <a:lnTo>
                    <a:pt x="506" y="287"/>
                  </a:lnTo>
                  <a:lnTo>
                    <a:pt x="492" y="313"/>
                  </a:lnTo>
                  <a:lnTo>
                    <a:pt x="482" y="365"/>
                  </a:lnTo>
                  <a:lnTo>
                    <a:pt x="470" y="391"/>
                  </a:lnTo>
                  <a:lnTo>
                    <a:pt x="465" y="389"/>
                  </a:lnTo>
                  <a:lnTo>
                    <a:pt x="457" y="392"/>
                  </a:lnTo>
                  <a:lnTo>
                    <a:pt x="440" y="430"/>
                  </a:lnTo>
                  <a:lnTo>
                    <a:pt x="426" y="435"/>
                  </a:lnTo>
                  <a:lnTo>
                    <a:pt x="410" y="461"/>
                  </a:lnTo>
                  <a:lnTo>
                    <a:pt x="389" y="486"/>
                  </a:lnTo>
                  <a:lnTo>
                    <a:pt x="383" y="512"/>
                  </a:lnTo>
                  <a:lnTo>
                    <a:pt x="383" y="542"/>
                  </a:lnTo>
                  <a:lnTo>
                    <a:pt x="368" y="533"/>
                  </a:lnTo>
                  <a:lnTo>
                    <a:pt x="358" y="508"/>
                  </a:lnTo>
                  <a:lnTo>
                    <a:pt x="350" y="507"/>
                  </a:lnTo>
                  <a:lnTo>
                    <a:pt x="344" y="515"/>
                  </a:lnTo>
                  <a:lnTo>
                    <a:pt x="339" y="515"/>
                  </a:lnTo>
                  <a:lnTo>
                    <a:pt x="320" y="513"/>
                  </a:lnTo>
                  <a:lnTo>
                    <a:pt x="308" y="523"/>
                  </a:lnTo>
                  <a:lnTo>
                    <a:pt x="253" y="502"/>
                  </a:lnTo>
                  <a:lnTo>
                    <a:pt x="245" y="506"/>
                  </a:lnTo>
                  <a:lnTo>
                    <a:pt x="227" y="509"/>
                  </a:lnTo>
                  <a:lnTo>
                    <a:pt x="215" y="524"/>
                  </a:lnTo>
                  <a:lnTo>
                    <a:pt x="195" y="540"/>
                  </a:lnTo>
                  <a:lnTo>
                    <a:pt x="188" y="555"/>
                  </a:lnTo>
                  <a:lnTo>
                    <a:pt x="176" y="527"/>
                  </a:lnTo>
                  <a:lnTo>
                    <a:pt x="154" y="514"/>
                  </a:lnTo>
                  <a:lnTo>
                    <a:pt x="146" y="492"/>
                  </a:lnTo>
                  <a:lnTo>
                    <a:pt x="150" y="479"/>
                  </a:lnTo>
                  <a:lnTo>
                    <a:pt x="151" y="464"/>
                  </a:lnTo>
                  <a:lnTo>
                    <a:pt x="74" y="464"/>
                  </a:lnTo>
                  <a:lnTo>
                    <a:pt x="69" y="461"/>
                  </a:lnTo>
                  <a:lnTo>
                    <a:pt x="67" y="426"/>
                  </a:lnTo>
                  <a:lnTo>
                    <a:pt x="52" y="408"/>
                  </a:lnTo>
                  <a:lnTo>
                    <a:pt x="58" y="401"/>
                  </a:lnTo>
                  <a:lnTo>
                    <a:pt x="57" y="391"/>
                  </a:lnTo>
                  <a:lnTo>
                    <a:pt x="61" y="376"/>
                  </a:lnTo>
                  <a:lnTo>
                    <a:pt x="52" y="362"/>
                  </a:lnTo>
                  <a:lnTo>
                    <a:pt x="58" y="350"/>
                  </a:lnTo>
                  <a:lnTo>
                    <a:pt x="38" y="333"/>
                  </a:lnTo>
                  <a:lnTo>
                    <a:pt x="45" y="324"/>
                  </a:lnTo>
                  <a:lnTo>
                    <a:pt x="57" y="309"/>
                  </a:lnTo>
                  <a:lnTo>
                    <a:pt x="68" y="290"/>
                  </a:lnTo>
                  <a:lnTo>
                    <a:pt x="74" y="275"/>
                  </a:lnTo>
                  <a:lnTo>
                    <a:pt x="78" y="250"/>
                  </a:lnTo>
                  <a:lnTo>
                    <a:pt x="68" y="230"/>
                  </a:lnTo>
                  <a:lnTo>
                    <a:pt x="70" y="219"/>
                  </a:lnTo>
                  <a:lnTo>
                    <a:pt x="73" y="203"/>
                  </a:lnTo>
                  <a:lnTo>
                    <a:pt x="64" y="195"/>
                  </a:lnTo>
                  <a:lnTo>
                    <a:pt x="25" y="191"/>
                  </a:lnTo>
                  <a:lnTo>
                    <a:pt x="4" y="168"/>
                  </a:lnTo>
                  <a:lnTo>
                    <a:pt x="0" y="157"/>
                  </a:lnTo>
                  <a:lnTo>
                    <a:pt x="7" y="130"/>
                  </a:lnTo>
                  <a:lnTo>
                    <a:pt x="4" y="98"/>
                  </a:lnTo>
                  <a:lnTo>
                    <a:pt x="6" y="81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FCC94536-1B4D-4651-AF56-24EC788533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89" y="2011"/>
              <a:ext cx="556" cy="563"/>
            </a:xfrm>
            <a:custGeom>
              <a:avLst/>
              <a:gdLst>
                <a:gd name="T0" fmla="*/ 2147483646 w 330"/>
                <a:gd name="T1" fmla="*/ 2147483646 h 369"/>
                <a:gd name="T2" fmla="*/ 2147483646 w 330"/>
                <a:gd name="T3" fmla="*/ 2147483646 h 369"/>
                <a:gd name="T4" fmla="*/ 2147483646 w 330"/>
                <a:gd name="T5" fmla="*/ 2147483646 h 369"/>
                <a:gd name="T6" fmla="*/ 2147483646 w 330"/>
                <a:gd name="T7" fmla="*/ 2147483646 h 369"/>
                <a:gd name="T8" fmla="*/ 2147483646 w 330"/>
                <a:gd name="T9" fmla="*/ 2147483646 h 369"/>
                <a:gd name="T10" fmla="*/ 2147483646 w 330"/>
                <a:gd name="T11" fmla="*/ 2147483646 h 369"/>
                <a:gd name="T12" fmla="*/ 2147483646 w 330"/>
                <a:gd name="T13" fmla="*/ 2147483646 h 369"/>
                <a:gd name="T14" fmla="*/ 2147483646 w 330"/>
                <a:gd name="T15" fmla="*/ 2147483646 h 369"/>
                <a:gd name="T16" fmla="*/ 2147483646 w 330"/>
                <a:gd name="T17" fmla="*/ 2147483646 h 369"/>
                <a:gd name="T18" fmla="*/ 2147483646 w 330"/>
                <a:gd name="T19" fmla="*/ 2147483646 h 369"/>
                <a:gd name="T20" fmla="*/ 2147483646 w 330"/>
                <a:gd name="T21" fmla="*/ 2147483646 h 369"/>
                <a:gd name="T22" fmla="*/ 2147483646 w 330"/>
                <a:gd name="T23" fmla="*/ 2147483646 h 369"/>
                <a:gd name="T24" fmla="*/ 2147483646 w 330"/>
                <a:gd name="T25" fmla="*/ 2147483646 h 369"/>
                <a:gd name="T26" fmla="*/ 2147483646 w 330"/>
                <a:gd name="T27" fmla="*/ 2147483646 h 369"/>
                <a:gd name="T28" fmla="*/ 2147483646 w 330"/>
                <a:gd name="T29" fmla="*/ 2147483646 h 369"/>
                <a:gd name="T30" fmla="*/ 2147483646 w 330"/>
                <a:gd name="T31" fmla="*/ 2147483646 h 369"/>
                <a:gd name="T32" fmla="*/ 2147483646 w 330"/>
                <a:gd name="T33" fmla="*/ 2147483646 h 369"/>
                <a:gd name="T34" fmla="*/ 2147483646 w 330"/>
                <a:gd name="T35" fmla="*/ 2147483646 h 369"/>
                <a:gd name="T36" fmla="*/ 2147483646 w 330"/>
                <a:gd name="T37" fmla="*/ 2147483646 h 369"/>
                <a:gd name="T38" fmla="*/ 2147483646 w 330"/>
                <a:gd name="T39" fmla="*/ 2147483646 h 369"/>
                <a:gd name="T40" fmla="*/ 0 w 330"/>
                <a:gd name="T41" fmla="*/ 2147483646 h 369"/>
                <a:gd name="T42" fmla="*/ 2147483646 w 330"/>
                <a:gd name="T43" fmla="*/ 2147483646 h 369"/>
                <a:gd name="T44" fmla="*/ 2147483646 w 330"/>
                <a:gd name="T45" fmla="*/ 2147483646 h 369"/>
                <a:gd name="T46" fmla="*/ 2147483646 w 330"/>
                <a:gd name="T47" fmla="*/ 2147483646 h 369"/>
                <a:gd name="T48" fmla="*/ 2147483646 w 330"/>
                <a:gd name="T49" fmla="*/ 2147483646 h 369"/>
                <a:gd name="T50" fmla="*/ 2147483646 w 330"/>
                <a:gd name="T51" fmla="*/ 2147483646 h 369"/>
                <a:gd name="T52" fmla="*/ 2147483646 w 330"/>
                <a:gd name="T53" fmla="*/ 0 h 369"/>
                <a:gd name="T54" fmla="*/ 2147483646 w 330"/>
                <a:gd name="T55" fmla="*/ 2147483646 h 369"/>
                <a:gd name="T56" fmla="*/ 2147483646 w 330"/>
                <a:gd name="T57" fmla="*/ 2147483646 h 369"/>
                <a:gd name="T58" fmla="*/ 2147483646 w 330"/>
                <a:gd name="T59" fmla="*/ 2147483646 h 369"/>
                <a:gd name="T60" fmla="*/ 2147483646 w 330"/>
                <a:gd name="T61" fmla="*/ 2147483646 h 369"/>
                <a:gd name="T62" fmla="*/ 2147483646 w 330"/>
                <a:gd name="T63" fmla="*/ 2147483646 h 369"/>
                <a:gd name="T64" fmla="*/ 2147483646 w 330"/>
                <a:gd name="T65" fmla="*/ 2147483646 h 3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0"/>
                <a:gd name="T100" fmla="*/ 0 h 369"/>
                <a:gd name="T101" fmla="*/ 330 w 330"/>
                <a:gd name="T102" fmla="*/ 369 h 3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0" h="369">
                  <a:moveTo>
                    <a:pt x="317" y="31"/>
                  </a:moveTo>
                  <a:lnTo>
                    <a:pt x="324" y="40"/>
                  </a:lnTo>
                  <a:lnTo>
                    <a:pt x="321" y="42"/>
                  </a:lnTo>
                  <a:lnTo>
                    <a:pt x="325" y="59"/>
                  </a:lnTo>
                  <a:lnTo>
                    <a:pt x="316" y="68"/>
                  </a:lnTo>
                  <a:lnTo>
                    <a:pt x="313" y="83"/>
                  </a:lnTo>
                  <a:lnTo>
                    <a:pt x="326" y="109"/>
                  </a:lnTo>
                  <a:lnTo>
                    <a:pt x="329" y="127"/>
                  </a:lnTo>
                  <a:lnTo>
                    <a:pt x="324" y="142"/>
                  </a:lnTo>
                  <a:lnTo>
                    <a:pt x="311" y="142"/>
                  </a:lnTo>
                  <a:lnTo>
                    <a:pt x="306" y="132"/>
                  </a:lnTo>
                  <a:lnTo>
                    <a:pt x="299" y="132"/>
                  </a:lnTo>
                  <a:lnTo>
                    <a:pt x="298" y="144"/>
                  </a:lnTo>
                  <a:lnTo>
                    <a:pt x="286" y="146"/>
                  </a:lnTo>
                  <a:lnTo>
                    <a:pt x="282" y="164"/>
                  </a:lnTo>
                  <a:lnTo>
                    <a:pt x="283" y="175"/>
                  </a:lnTo>
                  <a:lnTo>
                    <a:pt x="283" y="189"/>
                  </a:lnTo>
                  <a:lnTo>
                    <a:pt x="264" y="196"/>
                  </a:lnTo>
                  <a:lnTo>
                    <a:pt x="258" y="221"/>
                  </a:lnTo>
                  <a:lnTo>
                    <a:pt x="265" y="226"/>
                  </a:lnTo>
                  <a:lnTo>
                    <a:pt x="269" y="242"/>
                  </a:lnTo>
                  <a:lnTo>
                    <a:pt x="255" y="266"/>
                  </a:lnTo>
                  <a:lnTo>
                    <a:pt x="255" y="272"/>
                  </a:lnTo>
                  <a:lnTo>
                    <a:pt x="264" y="276"/>
                  </a:lnTo>
                  <a:lnTo>
                    <a:pt x="262" y="300"/>
                  </a:lnTo>
                  <a:lnTo>
                    <a:pt x="238" y="321"/>
                  </a:lnTo>
                  <a:lnTo>
                    <a:pt x="217" y="318"/>
                  </a:lnTo>
                  <a:lnTo>
                    <a:pt x="183" y="316"/>
                  </a:lnTo>
                  <a:lnTo>
                    <a:pt x="171" y="327"/>
                  </a:lnTo>
                  <a:lnTo>
                    <a:pt x="163" y="325"/>
                  </a:lnTo>
                  <a:lnTo>
                    <a:pt x="127" y="331"/>
                  </a:lnTo>
                  <a:lnTo>
                    <a:pt x="113" y="353"/>
                  </a:lnTo>
                  <a:lnTo>
                    <a:pt x="99" y="368"/>
                  </a:lnTo>
                  <a:lnTo>
                    <a:pt x="86" y="359"/>
                  </a:lnTo>
                  <a:lnTo>
                    <a:pt x="55" y="344"/>
                  </a:lnTo>
                  <a:lnTo>
                    <a:pt x="23" y="328"/>
                  </a:lnTo>
                  <a:lnTo>
                    <a:pt x="12" y="328"/>
                  </a:lnTo>
                  <a:lnTo>
                    <a:pt x="9" y="325"/>
                  </a:lnTo>
                  <a:lnTo>
                    <a:pt x="15" y="316"/>
                  </a:lnTo>
                  <a:lnTo>
                    <a:pt x="9" y="310"/>
                  </a:lnTo>
                  <a:lnTo>
                    <a:pt x="2" y="310"/>
                  </a:lnTo>
                  <a:lnTo>
                    <a:pt x="0" y="294"/>
                  </a:lnTo>
                  <a:lnTo>
                    <a:pt x="0" y="263"/>
                  </a:lnTo>
                  <a:lnTo>
                    <a:pt x="5" y="237"/>
                  </a:lnTo>
                  <a:lnTo>
                    <a:pt x="26" y="213"/>
                  </a:lnTo>
                  <a:lnTo>
                    <a:pt x="42" y="186"/>
                  </a:lnTo>
                  <a:lnTo>
                    <a:pt x="56" y="181"/>
                  </a:lnTo>
                  <a:lnTo>
                    <a:pt x="55" y="144"/>
                  </a:lnTo>
                  <a:lnTo>
                    <a:pt x="81" y="139"/>
                  </a:lnTo>
                  <a:lnTo>
                    <a:pt x="86" y="142"/>
                  </a:lnTo>
                  <a:lnTo>
                    <a:pt x="96" y="116"/>
                  </a:lnTo>
                  <a:lnTo>
                    <a:pt x="108" y="62"/>
                  </a:lnTo>
                  <a:lnTo>
                    <a:pt x="122" y="38"/>
                  </a:lnTo>
                  <a:lnTo>
                    <a:pt x="144" y="0"/>
                  </a:lnTo>
                  <a:lnTo>
                    <a:pt x="162" y="2"/>
                  </a:lnTo>
                  <a:lnTo>
                    <a:pt x="177" y="35"/>
                  </a:lnTo>
                  <a:lnTo>
                    <a:pt x="184" y="20"/>
                  </a:lnTo>
                  <a:lnTo>
                    <a:pt x="205" y="27"/>
                  </a:lnTo>
                  <a:lnTo>
                    <a:pt x="210" y="40"/>
                  </a:lnTo>
                  <a:lnTo>
                    <a:pt x="224" y="31"/>
                  </a:lnTo>
                  <a:lnTo>
                    <a:pt x="247" y="35"/>
                  </a:lnTo>
                  <a:lnTo>
                    <a:pt x="246" y="25"/>
                  </a:lnTo>
                  <a:lnTo>
                    <a:pt x="251" y="25"/>
                  </a:lnTo>
                  <a:lnTo>
                    <a:pt x="261" y="39"/>
                  </a:lnTo>
                  <a:lnTo>
                    <a:pt x="299" y="42"/>
                  </a:lnTo>
                  <a:lnTo>
                    <a:pt x="306" y="31"/>
                  </a:lnTo>
                  <a:lnTo>
                    <a:pt x="317" y="31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47">
              <a:extLst>
                <a:ext uri="{FF2B5EF4-FFF2-40B4-BE49-F238E27FC236}">
                  <a16:creationId xmlns:a16="http://schemas.microsoft.com/office/drawing/2014/main" id="{C562E3F9-0184-4B77-B8DD-526C8508BC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83" y="1456"/>
              <a:ext cx="389" cy="627"/>
            </a:xfrm>
            <a:custGeom>
              <a:avLst/>
              <a:gdLst>
                <a:gd name="T0" fmla="*/ 2147483646 w 231"/>
                <a:gd name="T1" fmla="*/ 2147483646 h 411"/>
                <a:gd name="T2" fmla="*/ 2147483646 w 231"/>
                <a:gd name="T3" fmla="*/ 2147483646 h 411"/>
                <a:gd name="T4" fmla="*/ 2147483646 w 231"/>
                <a:gd name="T5" fmla="*/ 2147483646 h 411"/>
                <a:gd name="T6" fmla="*/ 2147483646 w 231"/>
                <a:gd name="T7" fmla="*/ 2147483646 h 411"/>
                <a:gd name="T8" fmla="*/ 2147483646 w 231"/>
                <a:gd name="T9" fmla="*/ 2147483646 h 411"/>
                <a:gd name="T10" fmla="*/ 2147483646 w 231"/>
                <a:gd name="T11" fmla="*/ 2147483646 h 411"/>
                <a:gd name="T12" fmla="*/ 2147483646 w 231"/>
                <a:gd name="T13" fmla="*/ 2147483646 h 411"/>
                <a:gd name="T14" fmla="*/ 2147483646 w 231"/>
                <a:gd name="T15" fmla="*/ 2147483646 h 411"/>
                <a:gd name="T16" fmla="*/ 2147483646 w 231"/>
                <a:gd name="T17" fmla="*/ 2147483646 h 411"/>
                <a:gd name="T18" fmla="*/ 2147483646 w 231"/>
                <a:gd name="T19" fmla="*/ 2147483646 h 411"/>
                <a:gd name="T20" fmla="*/ 2147483646 w 231"/>
                <a:gd name="T21" fmla="*/ 2147483646 h 411"/>
                <a:gd name="T22" fmla="*/ 2147483646 w 231"/>
                <a:gd name="T23" fmla="*/ 2147483646 h 411"/>
                <a:gd name="T24" fmla="*/ 2147483646 w 231"/>
                <a:gd name="T25" fmla="*/ 2147483646 h 411"/>
                <a:gd name="T26" fmla="*/ 2147483646 w 231"/>
                <a:gd name="T27" fmla="*/ 2147483646 h 411"/>
                <a:gd name="T28" fmla="*/ 2147483646 w 231"/>
                <a:gd name="T29" fmla="*/ 2147483646 h 411"/>
                <a:gd name="T30" fmla="*/ 0 w 231"/>
                <a:gd name="T31" fmla="*/ 2147483646 h 411"/>
                <a:gd name="T32" fmla="*/ 0 w 231"/>
                <a:gd name="T33" fmla="*/ 2147483646 h 411"/>
                <a:gd name="T34" fmla="*/ 2147483646 w 231"/>
                <a:gd name="T35" fmla="*/ 2147483646 h 411"/>
                <a:gd name="T36" fmla="*/ 2147483646 w 231"/>
                <a:gd name="T37" fmla="*/ 2147483646 h 411"/>
                <a:gd name="T38" fmla="*/ 2147483646 w 231"/>
                <a:gd name="T39" fmla="*/ 2147483646 h 411"/>
                <a:gd name="T40" fmla="*/ 2147483646 w 231"/>
                <a:gd name="T41" fmla="*/ 2147483646 h 411"/>
                <a:gd name="T42" fmla="*/ 2147483646 w 231"/>
                <a:gd name="T43" fmla="*/ 2147483646 h 411"/>
                <a:gd name="T44" fmla="*/ 2147483646 w 231"/>
                <a:gd name="T45" fmla="*/ 2147483646 h 411"/>
                <a:gd name="T46" fmla="*/ 2147483646 w 231"/>
                <a:gd name="T47" fmla="*/ 2147483646 h 411"/>
                <a:gd name="T48" fmla="*/ 2147483646 w 231"/>
                <a:gd name="T49" fmla="*/ 2147483646 h 411"/>
                <a:gd name="T50" fmla="*/ 2147483646 w 231"/>
                <a:gd name="T51" fmla="*/ 2147483646 h 411"/>
                <a:gd name="T52" fmla="*/ 2147483646 w 231"/>
                <a:gd name="T53" fmla="*/ 2147483646 h 411"/>
                <a:gd name="T54" fmla="*/ 2147483646 w 231"/>
                <a:gd name="T55" fmla="*/ 2147483646 h 411"/>
                <a:gd name="T56" fmla="*/ 2147483646 w 231"/>
                <a:gd name="T57" fmla="*/ 2147483646 h 411"/>
                <a:gd name="T58" fmla="*/ 2147483646 w 231"/>
                <a:gd name="T59" fmla="*/ 0 h 411"/>
                <a:gd name="T60" fmla="*/ 2147483646 w 231"/>
                <a:gd name="T61" fmla="*/ 2147483646 h 411"/>
                <a:gd name="T62" fmla="*/ 2147483646 w 231"/>
                <a:gd name="T63" fmla="*/ 2147483646 h 411"/>
                <a:gd name="T64" fmla="*/ 2147483646 w 231"/>
                <a:gd name="T65" fmla="*/ 2147483646 h 411"/>
                <a:gd name="T66" fmla="*/ 2147483646 w 231"/>
                <a:gd name="T67" fmla="*/ 2147483646 h 411"/>
                <a:gd name="T68" fmla="*/ 2147483646 w 231"/>
                <a:gd name="T69" fmla="*/ 2147483646 h 411"/>
                <a:gd name="T70" fmla="*/ 2147483646 w 231"/>
                <a:gd name="T71" fmla="*/ 2147483646 h 411"/>
                <a:gd name="T72" fmla="*/ 2147483646 w 231"/>
                <a:gd name="T73" fmla="*/ 2147483646 h 411"/>
                <a:gd name="T74" fmla="*/ 2147483646 w 231"/>
                <a:gd name="T75" fmla="*/ 2147483646 h 411"/>
                <a:gd name="T76" fmla="*/ 2147483646 w 231"/>
                <a:gd name="T77" fmla="*/ 2147483646 h 411"/>
                <a:gd name="T78" fmla="*/ 2147483646 w 231"/>
                <a:gd name="T79" fmla="*/ 2147483646 h 411"/>
                <a:gd name="T80" fmla="*/ 2147483646 w 231"/>
                <a:gd name="T81" fmla="*/ 2147483646 h 411"/>
                <a:gd name="T82" fmla="*/ 2147483646 w 231"/>
                <a:gd name="T83" fmla="*/ 2147483646 h 411"/>
                <a:gd name="T84" fmla="*/ 2147483646 w 231"/>
                <a:gd name="T85" fmla="*/ 2147483646 h 411"/>
                <a:gd name="T86" fmla="*/ 2147483646 w 231"/>
                <a:gd name="T87" fmla="*/ 2147483646 h 411"/>
                <a:gd name="T88" fmla="*/ 2147483646 w 231"/>
                <a:gd name="T89" fmla="*/ 2147483646 h 411"/>
                <a:gd name="T90" fmla="*/ 2147483646 w 231"/>
                <a:gd name="T91" fmla="*/ 2147483646 h 411"/>
                <a:gd name="T92" fmla="*/ 2147483646 w 231"/>
                <a:gd name="T93" fmla="*/ 2147483646 h 411"/>
                <a:gd name="T94" fmla="*/ 2147483646 w 231"/>
                <a:gd name="T95" fmla="*/ 2147483646 h 411"/>
                <a:gd name="T96" fmla="*/ 2147483646 w 231"/>
                <a:gd name="T97" fmla="*/ 2147483646 h 411"/>
                <a:gd name="T98" fmla="*/ 2147483646 w 231"/>
                <a:gd name="T99" fmla="*/ 2147483646 h 411"/>
                <a:gd name="T100" fmla="*/ 2147483646 w 231"/>
                <a:gd name="T101" fmla="*/ 2147483646 h 411"/>
                <a:gd name="T102" fmla="*/ 2147483646 w 231"/>
                <a:gd name="T103" fmla="*/ 2147483646 h 411"/>
                <a:gd name="T104" fmla="*/ 2147483646 w 231"/>
                <a:gd name="T105" fmla="*/ 2147483646 h 411"/>
                <a:gd name="T106" fmla="*/ 2147483646 w 231"/>
                <a:gd name="T107" fmla="*/ 2147483646 h 411"/>
                <a:gd name="T108" fmla="*/ 2147483646 w 231"/>
                <a:gd name="T109" fmla="*/ 2147483646 h 411"/>
                <a:gd name="T110" fmla="*/ 2147483646 w 231"/>
                <a:gd name="T111" fmla="*/ 2147483646 h 411"/>
                <a:gd name="T112" fmla="*/ 2147483646 w 231"/>
                <a:gd name="T113" fmla="*/ 2147483646 h 411"/>
                <a:gd name="T114" fmla="*/ 2147483646 w 231"/>
                <a:gd name="T115" fmla="*/ 2147483646 h 411"/>
                <a:gd name="T116" fmla="*/ 2147483646 w 231"/>
                <a:gd name="T117" fmla="*/ 2147483646 h 411"/>
                <a:gd name="T118" fmla="*/ 2147483646 w 231"/>
                <a:gd name="T119" fmla="*/ 2147483646 h 411"/>
                <a:gd name="T120" fmla="*/ 2147483646 w 231"/>
                <a:gd name="T121" fmla="*/ 2147483646 h 4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1"/>
                <a:gd name="T184" fmla="*/ 0 h 411"/>
                <a:gd name="T185" fmla="*/ 231 w 231"/>
                <a:gd name="T186" fmla="*/ 411 h 4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1" h="411">
                  <a:moveTo>
                    <a:pt x="204" y="397"/>
                  </a:moveTo>
                  <a:lnTo>
                    <a:pt x="193" y="397"/>
                  </a:lnTo>
                  <a:lnTo>
                    <a:pt x="185" y="410"/>
                  </a:lnTo>
                  <a:lnTo>
                    <a:pt x="147" y="405"/>
                  </a:lnTo>
                  <a:lnTo>
                    <a:pt x="137" y="391"/>
                  </a:lnTo>
                  <a:lnTo>
                    <a:pt x="132" y="391"/>
                  </a:lnTo>
                  <a:lnTo>
                    <a:pt x="133" y="401"/>
                  </a:lnTo>
                  <a:lnTo>
                    <a:pt x="110" y="397"/>
                  </a:lnTo>
                  <a:lnTo>
                    <a:pt x="95" y="406"/>
                  </a:lnTo>
                  <a:lnTo>
                    <a:pt x="91" y="393"/>
                  </a:lnTo>
                  <a:lnTo>
                    <a:pt x="70" y="387"/>
                  </a:lnTo>
                  <a:lnTo>
                    <a:pt x="62" y="401"/>
                  </a:lnTo>
                  <a:lnTo>
                    <a:pt x="49" y="367"/>
                  </a:lnTo>
                  <a:lnTo>
                    <a:pt x="29" y="365"/>
                  </a:lnTo>
                  <a:lnTo>
                    <a:pt x="7" y="405"/>
                  </a:lnTo>
                  <a:lnTo>
                    <a:pt x="0" y="379"/>
                  </a:lnTo>
                  <a:lnTo>
                    <a:pt x="0" y="311"/>
                  </a:lnTo>
                  <a:lnTo>
                    <a:pt x="18" y="243"/>
                  </a:lnTo>
                  <a:lnTo>
                    <a:pt x="41" y="202"/>
                  </a:lnTo>
                  <a:lnTo>
                    <a:pt x="60" y="174"/>
                  </a:lnTo>
                  <a:lnTo>
                    <a:pt x="70" y="138"/>
                  </a:lnTo>
                  <a:lnTo>
                    <a:pt x="66" y="124"/>
                  </a:lnTo>
                  <a:lnTo>
                    <a:pt x="72" y="100"/>
                  </a:lnTo>
                  <a:lnTo>
                    <a:pt x="72" y="93"/>
                  </a:lnTo>
                  <a:lnTo>
                    <a:pt x="90" y="82"/>
                  </a:lnTo>
                  <a:lnTo>
                    <a:pt x="111" y="56"/>
                  </a:lnTo>
                  <a:lnTo>
                    <a:pt x="119" y="23"/>
                  </a:lnTo>
                  <a:lnTo>
                    <a:pt x="111" y="16"/>
                  </a:lnTo>
                  <a:lnTo>
                    <a:pt x="97" y="12"/>
                  </a:lnTo>
                  <a:lnTo>
                    <a:pt x="110" y="0"/>
                  </a:lnTo>
                  <a:lnTo>
                    <a:pt x="123" y="8"/>
                  </a:lnTo>
                  <a:lnTo>
                    <a:pt x="136" y="8"/>
                  </a:lnTo>
                  <a:lnTo>
                    <a:pt x="152" y="26"/>
                  </a:lnTo>
                  <a:lnTo>
                    <a:pt x="155" y="77"/>
                  </a:lnTo>
                  <a:lnTo>
                    <a:pt x="148" y="96"/>
                  </a:lnTo>
                  <a:lnTo>
                    <a:pt x="140" y="105"/>
                  </a:lnTo>
                  <a:lnTo>
                    <a:pt x="151" y="111"/>
                  </a:lnTo>
                  <a:lnTo>
                    <a:pt x="152" y="122"/>
                  </a:lnTo>
                  <a:lnTo>
                    <a:pt x="172" y="150"/>
                  </a:lnTo>
                  <a:lnTo>
                    <a:pt x="189" y="145"/>
                  </a:lnTo>
                  <a:lnTo>
                    <a:pt x="195" y="150"/>
                  </a:lnTo>
                  <a:lnTo>
                    <a:pt x="195" y="166"/>
                  </a:lnTo>
                  <a:lnTo>
                    <a:pt x="182" y="173"/>
                  </a:lnTo>
                  <a:lnTo>
                    <a:pt x="171" y="200"/>
                  </a:lnTo>
                  <a:lnTo>
                    <a:pt x="182" y="218"/>
                  </a:lnTo>
                  <a:lnTo>
                    <a:pt x="193" y="230"/>
                  </a:lnTo>
                  <a:lnTo>
                    <a:pt x="190" y="235"/>
                  </a:lnTo>
                  <a:lnTo>
                    <a:pt x="200" y="260"/>
                  </a:lnTo>
                  <a:lnTo>
                    <a:pt x="221" y="266"/>
                  </a:lnTo>
                  <a:lnTo>
                    <a:pt x="230" y="270"/>
                  </a:lnTo>
                  <a:lnTo>
                    <a:pt x="200" y="298"/>
                  </a:lnTo>
                  <a:lnTo>
                    <a:pt x="201" y="304"/>
                  </a:lnTo>
                  <a:lnTo>
                    <a:pt x="192" y="317"/>
                  </a:lnTo>
                  <a:lnTo>
                    <a:pt x="194" y="326"/>
                  </a:lnTo>
                  <a:lnTo>
                    <a:pt x="210" y="337"/>
                  </a:lnTo>
                  <a:lnTo>
                    <a:pt x="205" y="344"/>
                  </a:lnTo>
                  <a:lnTo>
                    <a:pt x="209" y="351"/>
                  </a:lnTo>
                  <a:lnTo>
                    <a:pt x="200" y="363"/>
                  </a:lnTo>
                  <a:lnTo>
                    <a:pt x="200" y="376"/>
                  </a:lnTo>
                  <a:lnTo>
                    <a:pt x="210" y="383"/>
                  </a:lnTo>
                  <a:lnTo>
                    <a:pt x="204" y="397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39397C3A-493F-4756-BCA1-39FC370E958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65" y="1157"/>
              <a:ext cx="522" cy="707"/>
            </a:xfrm>
            <a:custGeom>
              <a:avLst/>
              <a:gdLst>
                <a:gd name="T0" fmla="*/ 2147483646 w 309"/>
                <a:gd name="T1" fmla="*/ 2147483646 h 462"/>
                <a:gd name="T2" fmla="*/ 2147483646 w 309"/>
                <a:gd name="T3" fmla="*/ 2147483646 h 462"/>
                <a:gd name="T4" fmla="*/ 2147483646 w 309"/>
                <a:gd name="T5" fmla="*/ 2147483646 h 462"/>
                <a:gd name="T6" fmla="*/ 2147483646 w 309"/>
                <a:gd name="T7" fmla="*/ 2147483646 h 462"/>
                <a:gd name="T8" fmla="*/ 2147483646 w 309"/>
                <a:gd name="T9" fmla="*/ 2147483646 h 462"/>
                <a:gd name="T10" fmla="*/ 2147483646 w 309"/>
                <a:gd name="T11" fmla="*/ 2147483646 h 462"/>
                <a:gd name="T12" fmla="*/ 2147483646 w 309"/>
                <a:gd name="T13" fmla="*/ 2147483646 h 462"/>
                <a:gd name="T14" fmla="*/ 2147483646 w 309"/>
                <a:gd name="T15" fmla="*/ 2147483646 h 462"/>
                <a:gd name="T16" fmla="*/ 2147483646 w 309"/>
                <a:gd name="T17" fmla="*/ 2147483646 h 462"/>
                <a:gd name="T18" fmla="*/ 2147483646 w 309"/>
                <a:gd name="T19" fmla="*/ 2147483646 h 462"/>
                <a:gd name="T20" fmla="*/ 2147483646 w 309"/>
                <a:gd name="T21" fmla="*/ 2147483646 h 462"/>
                <a:gd name="T22" fmla="*/ 2147483646 w 309"/>
                <a:gd name="T23" fmla="*/ 2147483646 h 462"/>
                <a:gd name="T24" fmla="*/ 2147483646 w 309"/>
                <a:gd name="T25" fmla="*/ 2147483646 h 462"/>
                <a:gd name="T26" fmla="*/ 2147483646 w 309"/>
                <a:gd name="T27" fmla="*/ 2147483646 h 462"/>
                <a:gd name="T28" fmla="*/ 2147483646 w 309"/>
                <a:gd name="T29" fmla="*/ 2147483646 h 462"/>
                <a:gd name="T30" fmla="*/ 2147483646 w 309"/>
                <a:gd name="T31" fmla="*/ 2147483646 h 462"/>
                <a:gd name="T32" fmla="*/ 2147483646 w 309"/>
                <a:gd name="T33" fmla="*/ 2147483646 h 462"/>
                <a:gd name="T34" fmla="*/ 2147483646 w 309"/>
                <a:gd name="T35" fmla="*/ 2147483646 h 462"/>
                <a:gd name="T36" fmla="*/ 2147483646 w 309"/>
                <a:gd name="T37" fmla="*/ 2147483646 h 462"/>
                <a:gd name="T38" fmla="*/ 2147483646 w 309"/>
                <a:gd name="T39" fmla="*/ 2147483646 h 462"/>
                <a:gd name="T40" fmla="*/ 2147483646 w 309"/>
                <a:gd name="T41" fmla="*/ 2147483646 h 462"/>
                <a:gd name="T42" fmla="*/ 2147483646 w 309"/>
                <a:gd name="T43" fmla="*/ 2147483646 h 462"/>
                <a:gd name="T44" fmla="*/ 2147483646 w 309"/>
                <a:gd name="T45" fmla="*/ 2147483646 h 462"/>
                <a:gd name="T46" fmla="*/ 2147483646 w 309"/>
                <a:gd name="T47" fmla="*/ 2147483646 h 462"/>
                <a:gd name="T48" fmla="*/ 2147483646 w 309"/>
                <a:gd name="T49" fmla="*/ 2147483646 h 462"/>
                <a:gd name="T50" fmla="*/ 2147483646 w 309"/>
                <a:gd name="T51" fmla="*/ 2147483646 h 462"/>
                <a:gd name="T52" fmla="*/ 2147483646 w 309"/>
                <a:gd name="T53" fmla="*/ 2147483646 h 462"/>
                <a:gd name="T54" fmla="*/ 2147483646 w 309"/>
                <a:gd name="T55" fmla="*/ 2147483646 h 462"/>
                <a:gd name="T56" fmla="*/ 2147483646 w 309"/>
                <a:gd name="T57" fmla="*/ 2147483646 h 462"/>
                <a:gd name="T58" fmla="*/ 2147483646 w 309"/>
                <a:gd name="T59" fmla="*/ 2147483646 h 462"/>
                <a:gd name="T60" fmla="*/ 2147483646 w 309"/>
                <a:gd name="T61" fmla="*/ 2147483646 h 462"/>
                <a:gd name="T62" fmla="*/ 2147483646 w 309"/>
                <a:gd name="T63" fmla="*/ 2147483646 h 462"/>
                <a:gd name="T64" fmla="*/ 2147483646 w 309"/>
                <a:gd name="T65" fmla="*/ 2147483646 h 462"/>
                <a:gd name="T66" fmla="*/ 2147483646 w 309"/>
                <a:gd name="T67" fmla="*/ 2147483646 h 462"/>
                <a:gd name="T68" fmla="*/ 2147483646 w 309"/>
                <a:gd name="T69" fmla="*/ 2147483646 h 462"/>
                <a:gd name="T70" fmla="*/ 2147483646 w 309"/>
                <a:gd name="T71" fmla="*/ 2147483646 h 462"/>
                <a:gd name="T72" fmla="*/ 2147483646 w 309"/>
                <a:gd name="T73" fmla="*/ 2147483646 h 462"/>
                <a:gd name="T74" fmla="*/ 2147483646 w 309"/>
                <a:gd name="T75" fmla="*/ 2147483646 h 462"/>
                <a:gd name="T76" fmla="*/ 2147483646 w 309"/>
                <a:gd name="T77" fmla="*/ 2147483646 h 462"/>
                <a:gd name="T78" fmla="*/ 0 w 309"/>
                <a:gd name="T79" fmla="*/ 2147483646 h 462"/>
                <a:gd name="T80" fmla="*/ 2147483646 w 309"/>
                <a:gd name="T81" fmla="*/ 2147483646 h 46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9"/>
                <a:gd name="T124" fmla="*/ 0 h 462"/>
                <a:gd name="T125" fmla="*/ 309 w 309"/>
                <a:gd name="T126" fmla="*/ 462 h 46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9" h="462">
                  <a:moveTo>
                    <a:pt x="26" y="203"/>
                  </a:moveTo>
                  <a:lnTo>
                    <a:pt x="42" y="222"/>
                  </a:lnTo>
                  <a:lnTo>
                    <a:pt x="45" y="272"/>
                  </a:lnTo>
                  <a:lnTo>
                    <a:pt x="38" y="292"/>
                  </a:lnTo>
                  <a:lnTo>
                    <a:pt x="30" y="301"/>
                  </a:lnTo>
                  <a:lnTo>
                    <a:pt x="41" y="305"/>
                  </a:lnTo>
                  <a:lnTo>
                    <a:pt x="42" y="317"/>
                  </a:lnTo>
                  <a:lnTo>
                    <a:pt x="62" y="345"/>
                  </a:lnTo>
                  <a:lnTo>
                    <a:pt x="78" y="339"/>
                  </a:lnTo>
                  <a:lnTo>
                    <a:pt x="86" y="346"/>
                  </a:lnTo>
                  <a:lnTo>
                    <a:pt x="86" y="361"/>
                  </a:lnTo>
                  <a:lnTo>
                    <a:pt x="71" y="368"/>
                  </a:lnTo>
                  <a:lnTo>
                    <a:pt x="60" y="394"/>
                  </a:lnTo>
                  <a:lnTo>
                    <a:pt x="71" y="413"/>
                  </a:lnTo>
                  <a:lnTo>
                    <a:pt x="82" y="424"/>
                  </a:lnTo>
                  <a:lnTo>
                    <a:pt x="80" y="431"/>
                  </a:lnTo>
                  <a:lnTo>
                    <a:pt x="89" y="454"/>
                  </a:lnTo>
                  <a:lnTo>
                    <a:pt x="111" y="461"/>
                  </a:lnTo>
                  <a:lnTo>
                    <a:pt x="117" y="424"/>
                  </a:lnTo>
                  <a:lnTo>
                    <a:pt x="111" y="398"/>
                  </a:lnTo>
                  <a:lnTo>
                    <a:pt x="126" y="357"/>
                  </a:lnTo>
                  <a:lnTo>
                    <a:pt x="137" y="326"/>
                  </a:lnTo>
                  <a:lnTo>
                    <a:pt x="176" y="311"/>
                  </a:lnTo>
                  <a:lnTo>
                    <a:pt x="199" y="288"/>
                  </a:lnTo>
                  <a:lnTo>
                    <a:pt x="217" y="281"/>
                  </a:lnTo>
                  <a:lnTo>
                    <a:pt x="233" y="291"/>
                  </a:lnTo>
                  <a:lnTo>
                    <a:pt x="255" y="284"/>
                  </a:lnTo>
                  <a:lnTo>
                    <a:pt x="258" y="261"/>
                  </a:lnTo>
                  <a:lnTo>
                    <a:pt x="248" y="249"/>
                  </a:lnTo>
                  <a:lnTo>
                    <a:pt x="248" y="232"/>
                  </a:lnTo>
                  <a:lnTo>
                    <a:pt x="261" y="214"/>
                  </a:lnTo>
                  <a:lnTo>
                    <a:pt x="264" y="203"/>
                  </a:lnTo>
                  <a:lnTo>
                    <a:pt x="258" y="187"/>
                  </a:lnTo>
                  <a:lnTo>
                    <a:pt x="260" y="171"/>
                  </a:lnTo>
                  <a:lnTo>
                    <a:pt x="253" y="163"/>
                  </a:lnTo>
                  <a:lnTo>
                    <a:pt x="258" y="148"/>
                  </a:lnTo>
                  <a:lnTo>
                    <a:pt x="275" y="121"/>
                  </a:lnTo>
                  <a:lnTo>
                    <a:pt x="282" y="121"/>
                  </a:lnTo>
                  <a:lnTo>
                    <a:pt x="300" y="106"/>
                  </a:lnTo>
                  <a:lnTo>
                    <a:pt x="308" y="92"/>
                  </a:lnTo>
                  <a:lnTo>
                    <a:pt x="305" y="86"/>
                  </a:lnTo>
                  <a:lnTo>
                    <a:pt x="295" y="91"/>
                  </a:lnTo>
                  <a:lnTo>
                    <a:pt x="279" y="82"/>
                  </a:lnTo>
                  <a:lnTo>
                    <a:pt x="236" y="64"/>
                  </a:lnTo>
                  <a:lnTo>
                    <a:pt x="229" y="71"/>
                  </a:lnTo>
                  <a:lnTo>
                    <a:pt x="213" y="73"/>
                  </a:lnTo>
                  <a:lnTo>
                    <a:pt x="203" y="84"/>
                  </a:lnTo>
                  <a:lnTo>
                    <a:pt x="193" y="85"/>
                  </a:lnTo>
                  <a:lnTo>
                    <a:pt x="179" y="103"/>
                  </a:lnTo>
                  <a:lnTo>
                    <a:pt x="176" y="102"/>
                  </a:lnTo>
                  <a:lnTo>
                    <a:pt x="179" y="92"/>
                  </a:lnTo>
                  <a:lnTo>
                    <a:pt x="179" y="89"/>
                  </a:lnTo>
                  <a:lnTo>
                    <a:pt x="174" y="84"/>
                  </a:lnTo>
                  <a:lnTo>
                    <a:pt x="178" y="70"/>
                  </a:lnTo>
                  <a:lnTo>
                    <a:pt x="187" y="57"/>
                  </a:lnTo>
                  <a:lnTo>
                    <a:pt x="182" y="53"/>
                  </a:lnTo>
                  <a:lnTo>
                    <a:pt x="174" y="55"/>
                  </a:lnTo>
                  <a:lnTo>
                    <a:pt x="179" y="47"/>
                  </a:lnTo>
                  <a:lnTo>
                    <a:pt x="181" y="39"/>
                  </a:lnTo>
                  <a:lnTo>
                    <a:pt x="168" y="24"/>
                  </a:lnTo>
                  <a:lnTo>
                    <a:pt x="154" y="18"/>
                  </a:lnTo>
                  <a:lnTo>
                    <a:pt x="148" y="25"/>
                  </a:lnTo>
                  <a:lnTo>
                    <a:pt x="145" y="25"/>
                  </a:lnTo>
                  <a:lnTo>
                    <a:pt x="143" y="14"/>
                  </a:lnTo>
                  <a:lnTo>
                    <a:pt x="140" y="9"/>
                  </a:lnTo>
                  <a:lnTo>
                    <a:pt x="136" y="12"/>
                  </a:lnTo>
                  <a:lnTo>
                    <a:pt x="129" y="7"/>
                  </a:lnTo>
                  <a:lnTo>
                    <a:pt x="117" y="3"/>
                  </a:lnTo>
                  <a:lnTo>
                    <a:pt x="107" y="0"/>
                  </a:lnTo>
                  <a:lnTo>
                    <a:pt x="104" y="16"/>
                  </a:lnTo>
                  <a:lnTo>
                    <a:pt x="104" y="37"/>
                  </a:lnTo>
                  <a:lnTo>
                    <a:pt x="95" y="50"/>
                  </a:lnTo>
                  <a:lnTo>
                    <a:pt x="93" y="61"/>
                  </a:lnTo>
                  <a:lnTo>
                    <a:pt x="85" y="73"/>
                  </a:lnTo>
                  <a:lnTo>
                    <a:pt x="85" y="91"/>
                  </a:lnTo>
                  <a:lnTo>
                    <a:pt x="73" y="104"/>
                  </a:lnTo>
                  <a:lnTo>
                    <a:pt x="63" y="124"/>
                  </a:lnTo>
                  <a:lnTo>
                    <a:pt x="38" y="168"/>
                  </a:lnTo>
                  <a:lnTo>
                    <a:pt x="22" y="171"/>
                  </a:lnTo>
                  <a:lnTo>
                    <a:pt x="0" y="195"/>
                  </a:lnTo>
                  <a:lnTo>
                    <a:pt x="13" y="203"/>
                  </a:lnTo>
                  <a:lnTo>
                    <a:pt x="26" y="203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B999746A-3856-4E81-AC15-DF746E8F94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51" y="1299"/>
              <a:ext cx="437" cy="616"/>
            </a:xfrm>
            <a:custGeom>
              <a:avLst/>
              <a:gdLst>
                <a:gd name="T0" fmla="*/ 2147483646 w 260"/>
                <a:gd name="T1" fmla="*/ 2147483646 h 403"/>
                <a:gd name="T2" fmla="*/ 2147483646 w 260"/>
                <a:gd name="T3" fmla="*/ 2147483646 h 403"/>
                <a:gd name="T4" fmla="*/ 2147483646 w 260"/>
                <a:gd name="T5" fmla="*/ 2147483646 h 403"/>
                <a:gd name="T6" fmla="*/ 2147483646 w 260"/>
                <a:gd name="T7" fmla="*/ 2147483646 h 403"/>
                <a:gd name="T8" fmla="*/ 2147483646 w 260"/>
                <a:gd name="T9" fmla="*/ 2147483646 h 403"/>
                <a:gd name="T10" fmla="*/ 2147483646 w 260"/>
                <a:gd name="T11" fmla="*/ 2147483646 h 403"/>
                <a:gd name="T12" fmla="*/ 2147483646 w 260"/>
                <a:gd name="T13" fmla="*/ 2147483646 h 403"/>
                <a:gd name="T14" fmla="*/ 2147483646 w 260"/>
                <a:gd name="T15" fmla="*/ 2147483646 h 403"/>
                <a:gd name="T16" fmla="*/ 2147483646 w 260"/>
                <a:gd name="T17" fmla="*/ 2147483646 h 403"/>
                <a:gd name="T18" fmla="*/ 2147483646 w 260"/>
                <a:gd name="T19" fmla="*/ 2147483646 h 403"/>
                <a:gd name="T20" fmla="*/ 2147483646 w 260"/>
                <a:gd name="T21" fmla="*/ 2147483646 h 403"/>
                <a:gd name="T22" fmla="*/ 2147483646 w 260"/>
                <a:gd name="T23" fmla="*/ 2147483646 h 403"/>
                <a:gd name="T24" fmla="*/ 2147483646 w 260"/>
                <a:gd name="T25" fmla="*/ 2147483646 h 403"/>
                <a:gd name="T26" fmla="*/ 2147483646 w 260"/>
                <a:gd name="T27" fmla="*/ 2147483646 h 403"/>
                <a:gd name="T28" fmla="*/ 2147483646 w 260"/>
                <a:gd name="T29" fmla="*/ 2147483646 h 403"/>
                <a:gd name="T30" fmla="*/ 2147483646 w 260"/>
                <a:gd name="T31" fmla="*/ 2147483646 h 403"/>
                <a:gd name="T32" fmla="*/ 2147483646 w 260"/>
                <a:gd name="T33" fmla="*/ 2147483646 h 403"/>
                <a:gd name="T34" fmla="*/ 2147483646 w 260"/>
                <a:gd name="T35" fmla="*/ 2147483646 h 403"/>
                <a:gd name="T36" fmla="*/ 2147483646 w 260"/>
                <a:gd name="T37" fmla="*/ 2147483646 h 403"/>
                <a:gd name="T38" fmla="*/ 2147483646 w 260"/>
                <a:gd name="T39" fmla="*/ 2147483646 h 403"/>
                <a:gd name="T40" fmla="*/ 2147483646 w 260"/>
                <a:gd name="T41" fmla="*/ 2147483646 h 403"/>
                <a:gd name="T42" fmla="*/ 2147483646 w 260"/>
                <a:gd name="T43" fmla="*/ 2147483646 h 403"/>
                <a:gd name="T44" fmla="*/ 2147483646 w 260"/>
                <a:gd name="T45" fmla="*/ 2147483646 h 403"/>
                <a:gd name="T46" fmla="*/ 2147483646 w 260"/>
                <a:gd name="T47" fmla="*/ 2147483646 h 403"/>
                <a:gd name="T48" fmla="*/ 2147483646 w 260"/>
                <a:gd name="T49" fmla="*/ 2147483646 h 403"/>
                <a:gd name="T50" fmla="*/ 2147483646 w 260"/>
                <a:gd name="T51" fmla="*/ 2147483646 h 403"/>
                <a:gd name="T52" fmla="*/ 2147483646 w 260"/>
                <a:gd name="T53" fmla="*/ 2147483646 h 403"/>
                <a:gd name="T54" fmla="*/ 2147483646 w 260"/>
                <a:gd name="T55" fmla="*/ 2147483646 h 403"/>
                <a:gd name="T56" fmla="*/ 2147483646 w 260"/>
                <a:gd name="T57" fmla="*/ 2147483646 h 403"/>
                <a:gd name="T58" fmla="*/ 2147483646 w 260"/>
                <a:gd name="T59" fmla="*/ 2147483646 h 403"/>
                <a:gd name="T60" fmla="*/ 2147483646 w 260"/>
                <a:gd name="T61" fmla="*/ 2147483646 h 403"/>
                <a:gd name="T62" fmla="*/ 2147483646 w 260"/>
                <a:gd name="T63" fmla="*/ 2147483646 h 403"/>
                <a:gd name="T64" fmla="*/ 2147483646 w 260"/>
                <a:gd name="T65" fmla="*/ 2147483646 h 403"/>
                <a:gd name="T66" fmla="*/ 2147483646 w 260"/>
                <a:gd name="T67" fmla="*/ 2147483646 h 403"/>
                <a:gd name="T68" fmla="*/ 2147483646 w 260"/>
                <a:gd name="T69" fmla="*/ 0 h 403"/>
                <a:gd name="T70" fmla="*/ 2147483646 w 260"/>
                <a:gd name="T71" fmla="*/ 2147483646 h 403"/>
                <a:gd name="T72" fmla="*/ 2147483646 w 260"/>
                <a:gd name="T73" fmla="*/ 2147483646 h 403"/>
                <a:gd name="T74" fmla="*/ 2147483646 w 260"/>
                <a:gd name="T75" fmla="*/ 2147483646 h 403"/>
                <a:gd name="T76" fmla="*/ 2147483646 w 260"/>
                <a:gd name="T77" fmla="*/ 2147483646 h 403"/>
                <a:gd name="T78" fmla="*/ 2147483646 w 260"/>
                <a:gd name="T79" fmla="*/ 2147483646 h 403"/>
                <a:gd name="T80" fmla="*/ 2147483646 w 260"/>
                <a:gd name="T81" fmla="*/ 2147483646 h 403"/>
                <a:gd name="T82" fmla="*/ 2147483646 w 260"/>
                <a:gd name="T83" fmla="*/ 2147483646 h 403"/>
                <a:gd name="T84" fmla="*/ 2147483646 w 260"/>
                <a:gd name="T85" fmla="*/ 2147483646 h 403"/>
                <a:gd name="T86" fmla="*/ 2147483646 w 260"/>
                <a:gd name="T87" fmla="*/ 2147483646 h 403"/>
                <a:gd name="T88" fmla="*/ 2147483646 w 260"/>
                <a:gd name="T89" fmla="*/ 2147483646 h 403"/>
                <a:gd name="T90" fmla="*/ 2147483646 w 260"/>
                <a:gd name="T91" fmla="*/ 2147483646 h 403"/>
                <a:gd name="T92" fmla="*/ 2147483646 w 260"/>
                <a:gd name="T93" fmla="*/ 2147483646 h 403"/>
                <a:gd name="T94" fmla="*/ 2147483646 w 260"/>
                <a:gd name="T95" fmla="*/ 2147483646 h 403"/>
                <a:gd name="T96" fmla="*/ 2147483646 w 260"/>
                <a:gd name="T97" fmla="*/ 2147483646 h 403"/>
                <a:gd name="T98" fmla="*/ 2147483646 w 260"/>
                <a:gd name="T99" fmla="*/ 2147483646 h 403"/>
                <a:gd name="T100" fmla="*/ 2147483646 w 260"/>
                <a:gd name="T101" fmla="*/ 2147483646 h 403"/>
                <a:gd name="T102" fmla="*/ 2147483646 w 260"/>
                <a:gd name="T103" fmla="*/ 2147483646 h 403"/>
                <a:gd name="T104" fmla="*/ 2147483646 w 260"/>
                <a:gd name="T105" fmla="*/ 2147483646 h 403"/>
                <a:gd name="T106" fmla="*/ 2147483646 w 260"/>
                <a:gd name="T107" fmla="*/ 2147483646 h 403"/>
                <a:gd name="T108" fmla="*/ 2147483646 w 260"/>
                <a:gd name="T109" fmla="*/ 2147483646 h 403"/>
                <a:gd name="T110" fmla="*/ 2147483646 w 260"/>
                <a:gd name="T111" fmla="*/ 2147483646 h 403"/>
                <a:gd name="T112" fmla="*/ 0 w 260"/>
                <a:gd name="T113" fmla="*/ 2147483646 h 403"/>
                <a:gd name="T114" fmla="*/ 2147483646 w 260"/>
                <a:gd name="T115" fmla="*/ 2147483646 h 4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60"/>
                <a:gd name="T175" fmla="*/ 0 h 403"/>
                <a:gd name="T176" fmla="*/ 260 w 260"/>
                <a:gd name="T177" fmla="*/ 403 h 4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60" h="403">
                  <a:moveTo>
                    <a:pt x="8" y="370"/>
                  </a:moveTo>
                  <a:lnTo>
                    <a:pt x="14" y="373"/>
                  </a:lnTo>
                  <a:lnTo>
                    <a:pt x="37" y="402"/>
                  </a:lnTo>
                  <a:lnTo>
                    <a:pt x="51" y="399"/>
                  </a:lnTo>
                  <a:lnTo>
                    <a:pt x="65" y="391"/>
                  </a:lnTo>
                  <a:lnTo>
                    <a:pt x="83" y="387"/>
                  </a:lnTo>
                  <a:lnTo>
                    <a:pt x="100" y="361"/>
                  </a:lnTo>
                  <a:lnTo>
                    <a:pt x="100" y="331"/>
                  </a:lnTo>
                  <a:lnTo>
                    <a:pt x="110" y="325"/>
                  </a:lnTo>
                  <a:lnTo>
                    <a:pt x="124" y="330"/>
                  </a:lnTo>
                  <a:lnTo>
                    <a:pt x="134" y="330"/>
                  </a:lnTo>
                  <a:lnTo>
                    <a:pt x="144" y="338"/>
                  </a:lnTo>
                  <a:lnTo>
                    <a:pt x="157" y="336"/>
                  </a:lnTo>
                  <a:lnTo>
                    <a:pt x="169" y="326"/>
                  </a:lnTo>
                  <a:lnTo>
                    <a:pt x="188" y="324"/>
                  </a:lnTo>
                  <a:lnTo>
                    <a:pt x="199" y="307"/>
                  </a:lnTo>
                  <a:lnTo>
                    <a:pt x="210" y="303"/>
                  </a:lnTo>
                  <a:lnTo>
                    <a:pt x="218" y="296"/>
                  </a:lnTo>
                  <a:lnTo>
                    <a:pt x="231" y="283"/>
                  </a:lnTo>
                  <a:lnTo>
                    <a:pt x="241" y="278"/>
                  </a:lnTo>
                  <a:lnTo>
                    <a:pt x="251" y="255"/>
                  </a:lnTo>
                  <a:lnTo>
                    <a:pt x="246" y="240"/>
                  </a:lnTo>
                  <a:lnTo>
                    <a:pt x="250" y="229"/>
                  </a:lnTo>
                  <a:lnTo>
                    <a:pt x="259" y="205"/>
                  </a:lnTo>
                  <a:lnTo>
                    <a:pt x="242" y="181"/>
                  </a:lnTo>
                  <a:lnTo>
                    <a:pt x="231" y="125"/>
                  </a:lnTo>
                  <a:lnTo>
                    <a:pt x="228" y="95"/>
                  </a:lnTo>
                  <a:lnTo>
                    <a:pt x="227" y="84"/>
                  </a:lnTo>
                  <a:lnTo>
                    <a:pt x="231" y="68"/>
                  </a:lnTo>
                  <a:lnTo>
                    <a:pt x="220" y="30"/>
                  </a:lnTo>
                  <a:lnTo>
                    <a:pt x="222" y="26"/>
                  </a:lnTo>
                  <a:lnTo>
                    <a:pt x="219" y="18"/>
                  </a:lnTo>
                  <a:lnTo>
                    <a:pt x="222" y="6"/>
                  </a:lnTo>
                  <a:lnTo>
                    <a:pt x="211" y="3"/>
                  </a:lnTo>
                  <a:lnTo>
                    <a:pt x="197" y="0"/>
                  </a:lnTo>
                  <a:lnTo>
                    <a:pt x="189" y="13"/>
                  </a:lnTo>
                  <a:lnTo>
                    <a:pt x="171" y="26"/>
                  </a:lnTo>
                  <a:lnTo>
                    <a:pt x="164" y="27"/>
                  </a:lnTo>
                  <a:lnTo>
                    <a:pt x="148" y="54"/>
                  </a:lnTo>
                  <a:lnTo>
                    <a:pt x="142" y="70"/>
                  </a:lnTo>
                  <a:lnTo>
                    <a:pt x="150" y="77"/>
                  </a:lnTo>
                  <a:lnTo>
                    <a:pt x="146" y="93"/>
                  </a:lnTo>
                  <a:lnTo>
                    <a:pt x="153" y="110"/>
                  </a:lnTo>
                  <a:lnTo>
                    <a:pt x="150" y="121"/>
                  </a:lnTo>
                  <a:lnTo>
                    <a:pt x="138" y="139"/>
                  </a:lnTo>
                  <a:lnTo>
                    <a:pt x="138" y="155"/>
                  </a:lnTo>
                  <a:lnTo>
                    <a:pt x="148" y="169"/>
                  </a:lnTo>
                  <a:lnTo>
                    <a:pt x="144" y="191"/>
                  </a:lnTo>
                  <a:lnTo>
                    <a:pt x="122" y="198"/>
                  </a:lnTo>
                  <a:lnTo>
                    <a:pt x="108" y="187"/>
                  </a:lnTo>
                  <a:lnTo>
                    <a:pt x="89" y="194"/>
                  </a:lnTo>
                  <a:lnTo>
                    <a:pt x="65" y="217"/>
                  </a:lnTo>
                  <a:lnTo>
                    <a:pt x="27" y="232"/>
                  </a:lnTo>
                  <a:lnTo>
                    <a:pt x="15" y="263"/>
                  </a:lnTo>
                  <a:lnTo>
                    <a:pt x="1" y="304"/>
                  </a:lnTo>
                  <a:lnTo>
                    <a:pt x="5" y="331"/>
                  </a:lnTo>
                  <a:lnTo>
                    <a:pt x="0" y="366"/>
                  </a:lnTo>
                  <a:lnTo>
                    <a:pt x="8" y="370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9FFC7E5-8DF4-492F-8089-652E93557C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03" y="1749"/>
              <a:ext cx="696" cy="768"/>
            </a:xfrm>
            <a:custGeom>
              <a:avLst/>
              <a:gdLst>
                <a:gd name="T0" fmla="*/ 2147483646 w 414"/>
                <a:gd name="T1" fmla="*/ 2147483646 h 503"/>
                <a:gd name="T2" fmla="*/ 0 w 414"/>
                <a:gd name="T3" fmla="*/ 2147483646 h 503"/>
                <a:gd name="T4" fmla="*/ 2147483646 w 414"/>
                <a:gd name="T5" fmla="*/ 2147483646 h 503"/>
                <a:gd name="T6" fmla="*/ 2147483646 w 414"/>
                <a:gd name="T7" fmla="*/ 2147483646 h 503"/>
                <a:gd name="T8" fmla="*/ 2147483646 w 414"/>
                <a:gd name="T9" fmla="*/ 2147483646 h 503"/>
                <a:gd name="T10" fmla="*/ 2147483646 w 414"/>
                <a:gd name="T11" fmla="*/ 2147483646 h 503"/>
                <a:gd name="T12" fmla="*/ 2147483646 w 414"/>
                <a:gd name="T13" fmla="*/ 2147483646 h 503"/>
                <a:gd name="T14" fmla="*/ 2147483646 w 414"/>
                <a:gd name="T15" fmla="*/ 2147483646 h 503"/>
                <a:gd name="T16" fmla="*/ 2147483646 w 414"/>
                <a:gd name="T17" fmla="*/ 2147483646 h 503"/>
                <a:gd name="T18" fmla="*/ 2147483646 w 414"/>
                <a:gd name="T19" fmla="*/ 2147483646 h 503"/>
                <a:gd name="T20" fmla="*/ 2147483646 w 414"/>
                <a:gd name="T21" fmla="*/ 2147483646 h 503"/>
                <a:gd name="T22" fmla="*/ 2147483646 w 414"/>
                <a:gd name="T23" fmla="*/ 2147483646 h 503"/>
                <a:gd name="T24" fmla="*/ 2147483646 w 414"/>
                <a:gd name="T25" fmla="*/ 2147483646 h 503"/>
                <a:gd name="T26" fmla="*/ 2147483646 w 414"/>
                <a:gd name="T27" fmla="*/ 2147483646 h 503"/>
                <a:gd name="T28" fmla="*/ 2147483646 w 414"/>
                <a:gd name="T29" fmla="*/ 2147483646 h 503"/>
                <a:gd name="T30" fmla="*/ 2147483646 w 414"/>
                <a:gd name="T31" fmla="*/ 2147483646 h 503"/>
                <a:gd name="T32" fmla="*/ 2147483646 w 414"/>
                <a:gd name="T33" fmla="*/ 2147483646 h 503"/>
                <a:gd name="T34" fmla="*/ 2147483646 w 414"/>
                <a:gd name="T35" fmla="*/ 2147483646 h 503"/>
                <a:gd name="T36" fmla="*/ 2147483646 w 414"/>
                <a:gd name="T37" fmla="*/ 2147483646 h 503"/>
                <a:gd name="T38" fmla="*/ 2147483646 w 414"/>
                <a:gd name="T39" fmla="*/ 2147483646 h 503"/>
                <a:gd name="T40" fmla="*/ 2147483646 w 414"/>
                <a:gd name="T41" fmla="*/ 2147483646 h 503"/>
                <a:gd name="T42" fmla="*/ 2147483646 w 414"/>
                <a:gd name="T43" fmla="*/ 2147483646 h 503"/>
                <a:gd name="T44" fmla="*/ 2147483646 w 414"/>
                <a:gd name="T45" fmla="*/ 2147483646 h 503"/>
                <a:gd name="T46" fmla="*/ 2147483646 w 414"/>
                <a:gd name="T47" fmla="*/ 2147483646 h 503"/>
                <a:gd name="T48" fmla="*/ 2147483646 w 414"/>
                <a:gd name="T49" fmla="*/ 2147483646 h 503"/>
                <a:gd name="T50" fmla="*/ 2147483646 w 414"/>
                <a:gd name="T51" fmla="*/ 2147483646 h 503"/>
                <a:gd name="T52" fmla="*/ 2147483646 w 414"/>
                <a:gd name="T53" fmla="*/ 2147483646 h 503"/>
                <a:gd name="T54" fmla="*/ 2147483646 w 414"/>
                <a:gd name="T55" fmla="*/ 2147483646 h 503"/>
                <a:gd name="T56" fmla="*/ 2147483646 w 414"/>
                <a:gd name="T57" fmla="*/ 2147483646 h 503"/>
                <a:gd name="T58" fmla="*/ 2147483646 w 414"/>
                <a:gd name="T59" fmla="*/ 2147483646 h 503"/>
                <a:gd name="T60" fmla="*/ 2147483646 w 414"/>
                <a:gd name="T61" fmla="*/ 2147483646 h 503"/>
                <a:gd name="T62" fmla="*/ 2147483646 w 414"/>
                <a:gd name="T63" fmla="*/ 2147483646 h 503"/>
                <a:gd name="T64" fmla="*/ 2147483646 w 414"/>
                <a:gd name="T65" fmla="*/ 2147483646 h 503"/>
                <a:gd name="T66" fmla="*/ 2147483646 w 414"/>
                <a:gd name="T67" fmla="*/ 2147483646 h 503"/>
                <a:gd name="T68" fmla="*/ 2147483646 w 414"/>
                <a:gd name="T69" fmla="*/ 2147483646 h 503"/>
                <a:gd name="T70" fmla="*/ 2147483646 w 414"/>
                <a:gd name="T71" fmla="*/ 2147483646 h 503"/>
                <a:gd name="T72" fmla="*/ 2147483646 w 414"/>
                <a:gd name="T73" fmla="*/ 2147483646 h 503"/>
                <a:gd name="T74" fmla="*/ 2147483646 w 414"/>
                <a:gd name="T75" fmla="*/ 2147483646 h 503"/>
                <a:gd name="T76" fmla="*/ 2147483646 w 414"/>
                <a:gd name="T77" fmla="*/ 0 h 503"/>
                <a:gd name="T78" fmla="*/ 2147483646 w 414"/>
                <a:gd name="T79" fmla="*/ 2147483646 h 503"/>
                <a:gd name="T80" fmla="*/ 2147483646 w 414"/>
                <a:gd name="T81" fmla="*/ 2147483646 h 503"/>
                <a:gd name="T82" fmla="*/ 2147483646 w 414"/>
                <a:gd name="T83" fmla="*/ 2147483646 h 503"/>
                <a:gd name="T84" fmla="*/ 2147483646 w 414"/>
                <a:gd name="T85" fmla="*/ 2147483646 h 503"/>
                <a:gd name="T86" fmla="*/ 2147483646 w 414"/>
                <a:gd name="T87" fmla="*/ 2147483646 h 503"/>
                <a:gd name="T88" fmla="*/ 2147483646 w 414"/>
                <a:gd name="T89" fmla="*/ 2147483646 h 503"/>
                <a:gd name="T90" fmla="*/ 2147483646 w 414"/>
                <a:gd name="T91" fmla="*/ 2147483646 h 503"/>
                <a:gd name="T92" fmla="*/ 2147483646 w 414"/>
                <a:gd name="T93" fmla="*/ 2147483646 h 503"/>
                <a:gd name="T94" fmla="*/ 2147483646 w 414"/>
                <a:gd name="T95" fmla="*/ 2147483646 h 503"/>
                <a:gd name="T96" fmla="*/ 2147483646 w 414"/>
                <a:gd name="T97" fmla="*/ 2147483646 h 503"/>
                <a:gd name="T98" fmla="*/ 2147483646 w 414"/>
                <a:gd name="T99" fmla="*/ 2147483646 h 503"/>
                <a:gd name="T100" fmla="*/ 2147483646 w 414"/>
                <a:gd name="T101" fmla="*/ 2147483646 h 503"/>
                <a:gd name="T102" fmla="*/ 2147483646 w 414"/>
                <a:gd name="T103" fmla="*/ 2147483646 h 503"/>
                <a:gd name="T104" fmla="*/ 2147483646 w 414"/>
                <a:gd name="T105" fmla="*/ 2147483646 h 5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503"/>
                <a:gd name="T161" fmla="*/ 414 w 414"/>
                <a:gd name="T162" fmla="*/ 503 h 5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503">
                  <a:moveTo>
                    <a:pt x="37" y="78"/>
                  </a:moveTo>
                  <a:lnTo>
                    <a:pt x="8" y="106"/>
                  </a:lnTo>
                  <a:lnTo>
                    <a:pt x="9" y="111"/>
                  </a:lnTo>
                  <a:lnTo>
                    <a:pt x="0" y="124"/>
                  </a:lnTo>
                  <a:lnTo>
                    <a:pt x="2" y="134"/>
                  </a:lnTo>
                  <a:lnTo>
                    <a:pt x="18" y="144"/>
                  </a:lnTo>
                  <a:lnTo>
                    <a:pt x="14" y="153"/>
                  </a:lnTo>
                  <a:lnTo>
                    <a:pt x="16" y="159"/>
                  </a:lnTo>
                  <a:lnTo>
                    <a:pt x="8" y="170"/>
                  </a:lnTo>
                  <a:lnTo>
                    <a:pt x="7" y="184"/>
                  </a:lnTo>
                  <a:lnTo>
                    <a:pt x="18" y="191"/>
                  </a:lnTo>
                  <a:lnTo>
                    <a:pt x="13" y="205"/>
                  </a:lnTo>
                  <a:lnTo>
                    <a:pt x="18" y="214"/>
                  </a:lnTo>
                  <a:lnTo>
                    <a:pt x="15" y="217"/>
                  </a:lnTo>
                  <a:lnTo>
                    <a:pt x="18" y="233"/>
                  </a:lnTo>
                  <a:lnTo>
                    <a:pt x="10" y="242"/>
                  </a:lnTo>
                  <a:lnTo>
                    <a:pt x="7" y="256"/>
                  </a:lnTo>
                  <a:lnTo>
                    <a:pt x="21" y="280"/>
                  </a:lnTo>
                  <a:lnTo>
                    <a:pt x="23" y="300"/>
                  </a:lnTo>
                  <a:lnTo>
                    <a:pt x="18" y="315"/>
                  </a:lnTo>
                  <a:lnTo>
                    <a:pt x="16" y="330"/>
                  </a:lnTo>
                  <a:lnTo>
                    <a:pt x="40" y="320"/>
                  </a:lnTo>
                  <a:lnTo>
                    <a:pt x="92" y="284"/>
                  </a:lnTo>
                  <a:lnTo>
                    <a:pt x="115" y="286"/>
                  </a:lnTo>
                  <a:lnTo>
                    <a:pt x="118" y="289"/>
                  </a:lnTo>
                  <a:lnTo>
                    <a:pt x="115" y="300"/>
                  </a:lnTo>
                  <a:lnTo>
                    <a:pt x="125" y="309"/>
                  </a:lnTo>
                  <a:lnTo>
                    <a:pt x="138" y="309"/>
                  </a:lnTo>
                  <a:lnTo>
                    <a:pt x="146" y="304"/>
                  </a:lnTo>
                  <a:lnTo>
                    <a:pt x="161" y="310"/>
                  </a:lnTo>
                  <a:lnTo>
                    <a:pt x="188" y="333"/>
                  </a:lnTo>
                  <a:lnTo>
                    <a:pt x="210" y="334"/>
                  </a:lnTo>
                  <a:lnTo>
                    <a:pt x="226" y="351"/>
                  </a:lnTo>
                  <a:lnTo>
                    <a:pt x="229" y="363"/>
                  </a:lnTo>
                  <a:lnTo>
                    <a:pt x="235" y="366"/>
                  </a:lnTo>
                  <a:lnTo>
                    <a:pt x="261" y="369"/>
                  </a:lnTo>
                  <a:lnTo>
                    <a:pt x="286" y="382"/>
                  </a:lnTo>
                  <a:lnTo>
                    <a:pt x="292" y="390"/>
                  </a:lnTo>
                  <a:lnTo>
                    <a:pt x="289" y="401"/>
                  </a:lnTo>
                  <a:lnTo>
                    <a:pt x="277" y="412"/>
                  </a:lnTo>
                  <a:lnTo>
                    <a:pt x="272" y="423"/>
                  </a:lnTo>
                  <a:lnTo>
                    <a:pt x="260" y="432"/>
                  </a:lnTo>
                  <a:lnTo>
                    <a:pt x="257" y="445"/>
                  </a:lnTo>
                  <a:lnTo>
                    <a:pt x="257" y="453"/>
                  </a:lnTo>
                  <a:lnTo>
                    <a:pt x="269" y="468"/>
                  </a:lnTo>
                  <a:lnTo>
                    <a:pt x="269" y="482"/>
                  </a:lnTo>
                  <a:lnTo>
                    <a:pt x="292" y="502"/>
                  </a:lnTo>
                  <a:lnTo>
                    <a:pt x="317" y="478"/>
                  </a:lnTo>
                  <a:lnTo>
                    <a:pt x="316" y="448"/>
                  </a:lnTo>
                  <a:lnTo>
                    <a:pt x="335" y="385"/>
                  </a:lnTo>
                  <a:lnTo>
                    <a:pt x="331" y="372"/>
                  </a:lnTo>
                  <a:lnTo>
                    <a:pt x="330" y="318"/>
                  </a:lnTo>
                  <a:lnTo>
                    <a:pt x="337" y="295"/>
                  </a:lnTo>
                  <a:lnTo>
                    <a:pt x="333" y="280"/>
                  </a:lnTo>
                  <a:lnTo>
                    <a:pt x="340" y="266"/>
                  </a:lnTo>
                  <a:lnTo>
                    <a:pt x="336" y="256"/>
                  </a:lnTo>
                  <a:lnTo>
                    <a:pt x="348" y="239"/>
                  </a:lnTo>
                  <a:lnTo>
                    <a:pt x="349" y="228"/>
                  </a:lnTo>
                  <a:lnTo>
                    <a:pt x="354" y="214"/>
                  </a:lnTo>
                  <a:lnTo>
                    <a:pt x="358" y="215"/>
                  </a:lnTo>
                  <a:lnTo>
                    <a:pt x="362" y="230"/>
                  </a:lnTo>
                  <a:lnTo>
                    <a:pt x="371" y="228"/>
                  </a:lnTo>
                  <a:lnTo>
                    <a:pt x="403" y="186"/>
                  </a:lnTo>
                  <a:lnTo>
                    <a:pt x="413" y="157"/>
                  </a:lnTo>
                  <a:lnTo>
                    <a:pt x="403" y="159"/>
                  </a:lnTo>
                  <a:lnTo>
                    <a:pt x="392" y="153"/>
                  </a:lnTo>
                  <a:lnTo>
                    <a:pt x="381" y="119"/>
                  </a:lnTo>
                  <a:lnTo>
                    <a:pt x="396" y="117"/>
                  </a:lnTo>
                  <a:lnTo>
                    <a:pt x="403" y="89"/>
                  </a:lnTo>
                  <a:lnTo>
                    <a:pt x="397" y="80"/>
                  </a:lnTo>
                  <a:lnTo>
                    <a:pt x="392" y="62"/>
                  </a:lnTo>
                  <a:lnTo>
                    <a:pt x="393" y="53"/>
                  </a:lnTo>
                  <a:lnTo>
                    <a:pt x="386" y="40"/>
                  </a:lnTo>
                  <a:lnTo>
                    <a:pt x="374" y="22"/>
                  </a:lnTo>
                  <a:lnTo>
                    <a:pt x="365" y="25"/>
                  </a:lnTo>
                  <a:lnTo>
                    <a:pt x="361" y="16"/>
                  </a:lnTo>
                  <a:lnTo>
                    <a:pt x="343" y="9"/>
                  </a:lnTo>
                  <a:lnTo>
                    <a:pt x="331" y="0"/>
                  </a:lnTo>
                  <a:lnTo>
                    <a:pt x="306" y="23"/>
                  </a:lnTo>
                  <a:lnTo>
                    <a:pt x="298" y="27"/>
                  </a:lnTo>
                  <a:lnTo>
                    <a:pt x="293" y="26"/>
                  </a:lnTo>
                  <a:lnTo>
                    <a:pt x="287" y="36"/>
                  </a:lnTo>
                  <a:lnTo>
                    <a:pt x="284" y="41"/>
                  </a:lnTo>
                  <a:lnTo>
                    <a:pt x="275" y="44"/>
                  </a:lnTo>
                  <a:lnTo>
                    <a:pt x="269" y="44"/>
                  </a:lnTo>
                  <a:lnTo>
                    <a:pt x="269" y="35"/>
                  </a:lnTo>
                  <a:lnTo>
                    <a:pt x="260" y="25"/>
                  </a:lnTo>
                  <a:lnTo>
                    <a:pt x="259" y="18"/>
                  </a:lnTo>
                  <a:lnTo>
                    <a:pt x="257" y="8"/>
                  </a:lnTo>
                  <a:lnTo>
                    <a:pt x="247" y="3"/>
                  </a:lnTo>
                  <a:lnTo>
                    <a:pt x="238" y="9"/>
                  </a:lnTo>
                  <a:lnTo>
                    <a:pt x="228" y="15"/>
                  </a:lnTo>
                  <a:lnTo>
                    <a:pt x="217" y="30"/>
                  </a:lnTo>
                  <a:lnTo>
                    <a:pt x="197" y="33"/>
                  </a:lnTo>
                  <a:lnTo>
                    <a:pt x="186" y="44"/>
                  </a:lnTo>
                  <a:lnTo>
                    <a:pt x="174" y="45"/>
                  </a:lnTo>
                  <a:lnTo>
                    <a:pt x="163" y="37"/>
                  </a:lnTo>
                  <a:lnTo>
                    <a:pt x="153" y="37"/>
                  </a:lnTo>
                  <a:lnTo>
                    <a:pt x="139" y="33"/>
                  </a:lnTo>
                  <a:lnTo>
                    <a:pt x="129" y="37"/>
                  </a:lnTo>
                  <a:lnTo>
                    <a:pt x="129" y="67"/>
                  </a:lnTo>
                  <a:lnTo>
                    <a:pt x="112" y="94"/>
                  </a:lnTo>
                  <a:lnTo>
                    <a:pt x="94" y="96"/>
                  </a:lnTo>
                  <a:lnTo>
                    <a:pt x="81" y="106"/>
                  </a:lnTo>
                  <a:lnTo>
                    <a:pt x="67" y="108"/>
                  </a:lnTo>
                  <a:lnTo>
                    <a:pt x="43" y="80"/>
                  </a:lnTo>
                  <a:lnTo>
                    <a:pt x="37" y="78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F82947C7-687E-4531-B014-859546C23BA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45" y="1830"/>
              <a:ext cx="142" cy="165"/>
            </a:xfrm>
            <a:custGeom>
              <a:avLst/>
              <a:gdLst>
                <a:gd name="T0" fmla="*/ 2147483646 w 83"/>
                <a:gd name="T1" fmla="*/ 2147483646 h 108"/>
                <a:gd name="T2" fmla="*/ 2147483646 w 83"/>
                <a:gd name="T3" fmla="*/ 2147483646 h 108"/>
                <a:gd name="T4" fmla="*/ 2147483646 w 83"/>
                <a:gd name="T5" fmla="*/ 2147483646 h 108"/>
                <a:gd name="T6" fmla="*/ 2147483646 w 83"/>
                <a:gd name="T7" fmla="*/ 2147483646 h 108"/>
                <a:gd name="T8" fmla="*/ 2147483646 w 83"/>
                <a:gd name="T9" fmla="*/ 2147483646 h 108"/>
                <a:gd name="T10" fmla="*/ 2147483646 w 83"/>
                <a:gd name="T11" fmla="*/ 0 h 108"/>
                <a:gd name="T12" fmla="*/ 2147483646 w 83"/>
                <a:gd name="T13" fmla="*/ 2147483646 h 108"/>
                <a:gd name="T14" fmla="*/ 2147483646 w 83"/>
                <a:gd name="T15" fmla="*/ 2147483646 h 108"/>
                <a:gd name="T16" fmla="*/ 2147483646 w 83"/>
                <a:gd name="T17" fmla="*/ 2147483646 h 108"/>
                <a:gd name="T18" fmla="*/ 2147483646 w 83"/>
                <a:gd name="T19" fmla="*/ 2147483646 h 108"/>
                <a:gd name="T20" fmla="*/ 0 w 83"/>
                <a:gd name="T21" fmla="*/ 2147483646 h 108"/>
                <a:gd name="T22" fmla="*/ 2147483646 w 83"/>
                <a:gd name="T23" fmla="*/ 2147483646 h 108"/>
                <a:gd name="T24" fmla="*/ 2147483646 w 83"/>
                <a:gd name="T25" fmla="*/ 2147483646 h 108"/>
                <a:gd name="T26" fmla="*/ 2147483646 w 83"/>
                <a:gd name="T27" fmla="*/ 2147483646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"/>
                <a:gd name="T43" fmla="*/ 0 h 108"/>
                <a:gd name="T44" fmla="*/ 83 w 83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" h="108">
                  <a:moveTo>
                    <a:pt x="32" y="104"/>
                  </a:moveTo>
                  <a:lnTo>
                    <a:pt x="47" y="84"/>
                  </a:lnTo>
                  <a:lnTo>
                    <a:pt x="74" y="62"/>
                  </a:lnTo>
                  <a:lnTo>
                    <a:pt x="82" y="56"/>
                  </a:lnTo>
                  <a:lnTo>
                    <a:pt x="63" y="34"/>
                  </a:lnTo>
                  <a:lnTo>
                    <a:pt x="12" y="0"/>
                  </a:lnTo>
                  <a:lnTo>
                    <a:pt x="11" y="9"/>
                  </a:lnTo>
                  <a:lnTo>
                    <a:pt x="16" y="27"/>
                  </a:lnTo>
                  <a:lnTo>
                    <a:pt x="22" y="36"/>
                  </a:lnTo>
                  <a:lnTo>
                    <a:pt x="15" y="65"/>
                  </a:lnTo>
                  <a:lnTo>
                    <a:pt x="0" y="66"/>
                  </a:lnTo>
                  <a:lnTo>
                    <a:pt x="11" y="100"/>
                  </a:lnTo>
                  <a:lnTo>
                    <a:pt x="22" y="107"/>
                  </a:lnTo>
                  <a:lnTo>
                    <a:pt x="32" y="104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52">
              <a:extLst>
                <a:ext uri="{FF2B5EF4-FFF2-40B4-BE49-F238E27FC236}">
                  <a16:creationId xmlns:a16="http://schemas.microsoft.com/office/drawing/2014/main" id="{7FDF1BA0-E668-47DE-8F63-39969D87514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57" y="1786"/>
              <a:ext cx="225" cy="128"/>
            </a:xfrm>
            <a:custGeom>
              <a:avLst/>
              <a:gdLst>
                <a:gd name="T0" fmla="*/ 2147483646 w 135"/>
                <a:gd name="T1" fmla="*/ 2147483646 h 84"/>
                <a:gd name="T2" fmla="*/ 2147483646 w 135"/>
                <a:gd name="T3" fmla="*/ 2147483646 h 84"/>
                <a:gd name="T4" fmla="*/ 2147483646 w 135"/>
                <a:gd name="T5" fmla="*/ 2147483646 h 84"/>
                <a:gd name="T6" fmla="*/ 2147483646 w 135"/>
                <a:gd name="T7" fmla="*/ 2147483646 h 84"/>
                <a:gd name="T8" fmla="*/ 2147483646 w 135"/>
                <a:gd name="T9" fmla="*/ 2147483646 h 84"/>
                <a:gd name="T10" fmla="*/ 2147483646 w 135"/>
                <a:gd name="T11" fmla="*/ 0 h 84"/>
                <a:gd name="T12" fmla="*/ 0 w 135"/>
                <a:gd name="T13" fmla="*/ 2147483646 h 84"/>
                <a:gd name="T14" fmla="*/ 2147483646 w 135"/>
                <a:gd name="T15" fmla="*/ 2147483646 h 84"/>
                <a:gd name="T16" fmla="*/ 2147483646 w 135"/>
                <a:gd name="T17" fmla="*/ 2147483646 h 84"/>
                <a:gd name="T18" fmla="*/ 2147483646 w 135"/>
                <a:gd name="T19" fmla="*/ 2147483646 h 84"/>
                <a:gd name="T20" fmla="*/ 2147483646 w 135"/>
                <a:gd name="T21" fmla="*/ 2147483646 h 84"/>
                <a:gd name="T22" fmla="*/ 2147483646 w 135"/>
                <a:gd name="T23" fmla="*/ 2147483646 h 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5"/>
                <a:gd name="T37" fmla="*/ 0 h 84"/>
                <a:gd name="T38" fmla="*/ 135 w 135"/>
                <a:gd name="T39" fmla="*/ 84 h 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5" h="84">
                  <a:moveTo>
                    <a:pt x="134" y="8"/>
                  </a:moveTo>
                  <a:lnTo>
                    <a:pt x="96" y="5"/>
                  </a:lnTo>
                  <a:lnTo>
                    <a:pt x="82" y="18"/>
                  </a:lnTo>
                  <a:lnTo>
                    <a:pt x="48" y="21"/>
                  </a:lnTo>
                  <a:lnTo>
                    <a:pt x="41" y="15"/>
                  </a:lnTo>
                  <a:lnTo>
                    <a:pt x="18" y="0"/>
                  </a:lnTo>
                  <a:lnTo>
                    <a:pt x="0" y="15"/>
                  </a:lnTo>
                  <a:lnTo>
                    <a:pt x="5" y="28"/>
                  </a:lnTo>
                  <a:lnTo>
                    <a:pt x="56" y="61"/>
                  </a:lnTo>
                  <a:lnTo>
                    <a:pt x="75" y="83"/>
                  </a:lnTo>
                  <a:lnTo>
                    <a:pt x="127" y="28"/>
                  </a:lnTo>
                  <a:lnTo>
                    <a:pt x="134" y="8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53">
              <a:extLst>
                <a:ext uri="{FF2B5EF4-FFF2-40B4-BE49-F238E27FC236}">
                  <a16:creationId xmlns:a16="http://schemas.microsoft.com/office/drawing/2014/main" id="{05F03C34-742E-46CB-AB19-6FA846BB189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19" y="1653"/>
              <a:ext cx="500" cy="169"/>
            </a:xfrm>
            <a:custGeom>
              <a:avLst/>
              <a:gdLst>
                <a:gd name="T0" fmla="*/ 2147483646 w 297"/>
                <a:gd name="T1" fmla="*/ 2147483646 h 112"/>
                <a:gd name="T2" fmla="*/ 2147483646 w 297"/>
                <a:gd name="T3" fmla="*/ 2147483646 h 112"/>
                <a:gd name="T4" fmla="*/ 2147483646 w 297"/>
                <a:gd name="T5" fmla="*/ 2147483646 h 112"/>
                <a:gd name="T6" fmla="*/ 2147483646 w 297"/>
                <a:gd name="T7" fmla="*/ 0 h 112"/>
                <a:gd name="T8" fmla="*/ 2147483646 w 297"/>
                <a:gd name="T9" fmla="*/ 2147483646 h 112"/>
                <a:gd name="T10" fmla="*/ 2147483646 w 297"/>
                <a:gd name="T11" fmla="*/ 2147483646 h 112"/>
                <a:gd name="T12" fmla="*/ 2147483646 w 297"/>
                <a:gd name="T13" fmla="*/ 2147483646 h 112"/>
                <a:gd name="T14" fmla="*/ 2147483646 w 297"/>
                <a:gd name="T15" fmla="*/ 2147483646 h 112"/>
                <a:gd name="T16" fmla="*/ 0 w 297"/>
                <a:gd name="T17" fmla="*/ 2147483646 h 112"/>
                <a:gd name="T18" fmla="*/ 2147483646 w 297"/>
                <a:gd name="T19" fmla="*/ 2147483646 h 112"/>
                <a:gd name="T20" fmla="*/ 2147483646 w 297"/>
                <a:gd name="T21" fmla="*/ 2147483646 h 112"/>
                <a:gd name="T22" fmla="*/ 2147483646 w 297"/>
                <a:gd name="T23" fmla="*/ 2147483646 h 112"/>
                <a:gd name="T24" fmla="*/ 2147483646 w 297"/>
                <a:gd name="T25" fmla="*/ 2147483646 h 112"/>
                <a:gd name="T26" fmla="*/ 2147483646 w 297"/>
                <a:gd name="T27" fmla="*/ 2147483646 h 112"/>
                <a:gd name="T28" fmla="*/ 2147483646 w 297"/>
                <a:gd name="T29" fmla="*/ 2147483646 h 112"/>
                <a:gd name="T30" fmla="*/ 2147483646 w 297"/>
                <a:gd name="T31" fmla="*/ 2147483646 h 112"/>
                <a:gd name="T32" fmla="*/ 2147483646 w 297"/>
                <a:gd name="T33" fmla="*/ 2147483646 h 112"/>
                <a:gd name="T34" fmla="*/ 2147483646 w 297"/>
                <a:gd name="T35" fmla="*/ 2147483646 h 112"/>
                <a:gd name="T36" fmla="*/ 2147483646 w 297"/>
                <a:gd name="T37" fmla="*/ 2147483646 h 112"/>
                <a:gd name="T38" fmla="*/ 2147483646 w 297"/>
                <a:gd name="T39" fmla="*/ 2147483646 h 112"/>
                <a:gd name="T40" fmla="*/ 2147483646 w 297"/>
                <a:gd name="T41" fmla="*/ 2147483646 h 112"/>
                <a:gd name="T42" fmla="*/ 2147483646 w 297"/>
                <a:gd name="T43" fmla="*/ 2147483646 h 112"/>
                <a:gd name="T44" fmla="*/ 2147483646 w 297"/>
                <a:gd name="T45" fmla="*/ 2147483646 h 112"/>
                <a:gd name="T46" fmla="*/ 2147483646 w 297"/>
                <a:gd name="T47" fmla="*/ 2147483646 h 112"/>
                <a:gd name="T48" fmla="*/ 2147483646 w 297"/>
                <a:gd name="T49" fmla="*/ 2147483646 h 112"/>
                <a:gd name="T50" fmla="*/ 2147483646 w 297"/>
                <a:gd name="T51" fmla="*/ 2147483646 h 112"/>
                <a:gd name="T52" fmla="*/ 2147483646 w 297"/>
                <a:gd name="T53" fmla="*/ 2147483646 h 112"/>
                <a:gd name="T54" fmla="*/ 2147483646 w 297"/>
                <a:gd name="T55" fmla="*/ 2147483646 h 112"/>
                <a:gd name="T56" fmla="*/ 2147483646 w 297"/>
                <a:gd name="T57" fmla="*/ 2147483646 h 112"/>
                <a:gd name="T58" fmla="*/ 2147483646 w 297"/>
                <a:gd name="T59" fmla="*/ 2147483646 h 112"/>
                <a:gd name="T60" fmla="*/ 2147483646 w 297"/>
                <a:gd name="T61" fmla="*/ 2147483646 h 112"/>
                <a:gd name="T62" fmla="*/ 2147483646 w 297"/>
                <a:gd name="T63" fmla="*/ 2147483646 h 112"/>
                <a:gd name="T64" fmla="*/ 2147483646 w 297"/>
                <a:gd name="T65" fmla="*/ 2147483646 h 112"/>
                <a:gd name="T66" fmla="*/ 2147483646 w 297"/>
                <a:gd name="T67" fmla="*/ 2147483646 h 112"/>
                <a:gd name="T68" fmla="*/ 2147483646 w 297"/>
                <a:gd name="T69" fmla="*/ 2147483646 h 112"/>
                <a:gd name="T70" fmla="*/ 2147483646 w 297"/>
                <a:gd name="T71" fmla="*/ 2147483646 h 112"/>
                <a:gd name="T72" fmla="*/ 2147483646 w 297"/>
                <a:gd name="T73" fmla="*/ 2147483646 h 112"/>
                <a:gd name="T74" fmla="*/ 2147483646 w 297"/>
                <a:gd name="T75" fmla="*/ 2147483646 h 112"/>
                <a:gd name="T76" fmla="*/ 2147483646 w 297"/>
                <a:gd name="T77" fmla="*/ 2147483646 h 112"/>
                <a:gd name="T78" fmla="*/ 2147483646 w 297"/>
                <a:gd name="T79" fmla="*/ 2147483646 h 112"/>
                <a:gd name="T80" fmla="*/ 2147483646 w 297"/>
                <a:gd name="T81" fmla="*/ 2147483646 h 112"/>
                <a:gd name="T82" fmla="*/ 2147483646 w 297"/>
                <a:gd name="T83" fmla="*/ 2147483646 h 112"/>
                <a:gd name="T84" fmla="*/ 2147483646 w 297"/>
                <a:gd name="T85" fmla="*/ 2147483646 h 112"/>
                <a:gd name="T86" fmla="*/ 2147483646 w 297"/>
                <a:gd name="T87" fmla="*/ 2147483646 h 112"/>
                <a:gd name="T88" fmla="*/ 2147483646 w 297"/>
                <a:gd name="T89" fmla="*/ 2147483646 h 112"/>
                <a:gd name="T90" fmla="*/ 2147483646 w 297"/>
                <a:gd name="T91" fmla="*/ 2147483646 h 112"/>
                <a:gd name="T92" fmla="*/ 2147483646 w 297"/>
                <a:gd name="T93" fmla="*/ 2147483646 h 112"/>
                <a:gd name="T94" fmla="*/ 2147483646 w 297"/>
                <a:gd name="T95" fmla="*/ 2147483646 h 112"/>
                <a:gd name="T96" fmla="*/ 2147483646 w 297"/>
                <a:gd name="T97" fmla="*/ 2147483646 h 112"/>
                <a:gd name="T98" fmla="*/ 2147483646 w 297"/>
                <a:gd name="T99" fmla="*/ 2147483646 h 1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97"/>
                <a:gd name="T151" fmla="*/ 0 h 112"/>
                <a:gd name="T152" fmla="*/ 297 w 297"/>
                <a:gd name="T153" fmla="*/ 112 h 1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97" h="112">
                  <a:moveTo>
                    <a:pt x="118" y="19"/>
                  </a:moveTo>
                  <a:lnTo>
                    <a:pt x="103" y="29"/>
                  </a:lnTo>
                  <a:lnTo>
                    <a:pt x="82" y="7"/>
                  </a:lnTo>
                  <a:lnTo>
                    <a:pt x="31" y="0"/>
                  </a:lnTo>
                  <a:lnTo>
                    <a:pt x="28" y="10"/>
                  </a:lnTo>
                  <a:lnTo>
                    <a:pt x="33" y="26"/>
                  </a:lnTo>
                  <a:lnTo>
                    <a:pt x="23" y="49"/>
                  </a:lnTo>
                  <a:lnTo>
                    <a:pt x="13" y="53"/>
                  </a:lnTo>
                  <a:lnTo>
                    <a:pt x="0" y="68"/>
                  </a:lnTo>
                  <a:lnTo>
                    <a:pt x="8" y="72"/>
                  </a:lnTo>
                  <a:lnTo>
                    <a:pt x="12" y="82"/>
                  </a:lnTo>
                  <a:lnTo>
                    <a:pt x="13" y="89"/>
                  </a:lnTo>
                  <a:lnTo>
                    <a:pt x="20" y="98"/>
                  </a:lnTo>
                  <a:lnTo>
                    <a:pt x="23" y="107"/>
                  </a:lnTo>
                  <a:lnTo>
                    <a:pt x="28" y="107"/>
                  </a:lnTo>
                  <a:lnTo>
                    <a:pt x="37" y="106"/>
                  </a:lnTo>
                  <a:lnTo>
                    <a:pt x="39" y="100"/>
                  </a:lnTo>
                  <a:lnTo>
                    <a:pt x="46" y="90"/>
                  </a:lnTo>
                  <a:lnTo>
                    <a:pt x="51" y="91"/>
                  </a:lnTo>
                  <a:lnTo>
                    <a:pt x="59" y="86"/>
                  </a:lnTo>
                  <a:lnTo>
                    <a:pt x="84" y="63"/>
                  </a:lnTo>
                  <a:lnTo>
                    <a:pt x="97" y="74"/>
                  </a:lnTo>
                  <a:lnTo>
                    <a:pt x="115" y="80"/>
                  </a:lnTo>
                  <a:lnTo>
                    <a:pt x="119" y="89"/>
                  </a:lnTo>
                  <a:lnTo>
                    <a:pt x="127" y="86"/>
                  </a:lnTo>
                  <a:lnTo>
                    <a:pt x="140" y="104"/>
                  </a:lnTo>
                  <a:lnTo>
                    <a:pt x="159" y="89"/>
                  </a:lnTo>
                  <a:lnTo>
                    <a:pt x="183" y="104"/>
                  </a:lnTo>
                  <a:lnTo>
                    <a:pt x="190" y="111"/>
                  </a:lnTo>
                  <a:lnTo>
                    <a:pt x="222" y="107"/>
                  </a:lnTo>
                  <a:lnTo>
                    <a:pt x="238" y="95"/>
                  </a:lnTo>
                  <a:lnTo>
                    <a:pt x="276" y="96"/>
                  </a:lnTo>
                  <a:lnTo>
                    <a:pt x="291" y="59"/>
                  </a:lnTo>
                  <a:lnTo>
                    <a:pt x="292" y="32"/>
                  </a:lnTo>
                  <a:lnTo>
                    <a:pt x="296" y="9"/>
                  </a:lnTo>
                  <a:lnTo>
                    <a:pt x="272" y="17"/>
                  </a:lnTo>
                  <a:lnTo>
                    <a:pt x="259" y="29"/>
                  </a:lnTo>
                  <a:lnTo>
                    <a:pt x="217" y="41"/>
                  </a:lnTo>
                  <a:lnTo>
                    <a:pt x="205" y="57"/>
                  </a:lnTo>
                  <a:lnTo>
                    <a:pt x="194" y="57"/>
                  </a:lnTo>
                  <a:lnTo>
                    <a:pt x="192" y="49"/>
                  </a:lnTo>
                  <a:lnTo>
                    <a:pt x="183" y="38"/>
                  </a:lnTo>
                  <a:lnTo>
                    <a:pt x="200" y="12"/>
                  </a:lnTo>
                  <a:lnTo>
                    <a:pt x="196" y="7"/>
                  </a:lnTo>
                  <a:lnTo>
                    <a:pt x="183" y="3"/>
                  </a:lnTo>
                  <a:lnTo>
                    <a:pt x="157" y="24"/>
                  </a:lnTo>
                  <a:lnTo>
                    <a:pt x="140" y="30"/>
                  </a:lnTo>
                  <a:lnTo>
                    <a:pt x="134" y="25"/>
                  </a:lnTo>
                  <a:lnTo>
                    <a:pt x="125" y="26"/>
                  </a:lnTo>
                  <a:lnTo>
                    <a:pt x="118" y="19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54">
              <a:extLst>
                <a:ext uri="{FF2B5EF4-FFF2-40B4-BE49-F238E27FC236}">
                  <a16:creationId xmlns:a16="http://schemas.microsoft.com/office/drawing/2014/main" id="{32F186A6-2216-427B-BDE1-25F27D535F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18" y="1557"/>
              <a:ext cx="301" cy="181"/>
            </a:xfrm>
            <a:custGeom>
              <a:avLst/>
              <a:gdLst>
                <a:gd name="T0" fmla="*/ 2147483646 w 178"/>
                <a:gd name="T1" fmla="*/ 2147483646 h 118"/>
                <a:gd name="T2" fmla="*/ 2147483646 w 178"/>
                <a:gd name="T3" fmla="*/ 2147483646 h 118"/>
                <a:gd name="T4" fmla="*/ 2147483646 w 178"/>
                <a:gd name="T5" fmla="*/ 2147483646 h 118"/>
                <a:gd name="T6" fmla="*/ 2147483646 w 178"/>
                <a:gd name="T7" fmla="*/ 2147483646 h 118"/>
                <a:gd name="T8" fmla="*/ 2147483646 w 178"/>
                <a:gd name="T9" fmla="*/ 2147483646 h 118"/>
                <a:gd name="T10" fmla="*/ 2147483646 w 178"/>
                <a:gd name="T11" fmla="*/ 2147483646 h 118"/>
                <a:gd name="T12" fmla="*/ 2147483646 w 178"/>
                <a:gd name="T13" fmla="*/ 2147483646 h 118"/>
                <a:gd name="T14" fmla="*/ 2147483646 w 178"/>
                <a:gd name="T15" fmla="*/ 2147483646 h 118"/>
                <a:gd name="T16" fmla="*/ 2147483646 w 178"/>
                <a:gd name="T17" fmla="*/ 2147483646 h 118"/>
                <a:gd name="T18" fmla="*/ 2147483646 w 178"/>
                <a:gd name="T19" fmla="*/ 2147483646 h 118"/>
                <a:gd name="T20" fmla="*/ 2147483646 w 178"/>
                <a:gd name="T21" fmla="*/ 2147483646 h 118"/>
                <a:gd name="T22" fmla="*/ 2147483646 w 178"/>
                <a:gd name="T23" fmla="*/ 2147483646 h 118"/>
                <a:gd name="T24" fmla="*/ 2147483646 w 178"/>
                <a:gd name="T25" fmla="*/ 2147483646 h 118"/>
                <a:gd name="T26" fmla="*/ 2147483646 w 178"/>
                <a:gd name="T27" fmla="*/ 0 h 118"/>
                <a:gd name="T28" fmla="*/ 2147483646 w 178"/>
                <a:gd name="T29" fmla="*/ 2147483646 h 118"/>
                <a:gd name="T30" fmla="*/ 2147483646 w 178"/>
                <a:gd name="T31" fmla="*/ 2147483646 h 118"/>
                <a:gd name="T32" fmla="*/ 2147483646 w 178"/>
                <a:gd name="T33" fmla="*/ 2147483646 h 118"/>
                <a:gd name="T34" fmla="*/ 0 w 178"/>
                <a:gd name="T35" fmla="*/ 2147483646 h 118"/>
                <a:gd name="T36" fmla="*/ 2147483646 w 178"/>
                <a:gd name="T37" fmla="*/ 2147483646 h 118"/>
                <a:gd name="T38" fmla="*/ 0 w 178"/>
                <a:gd name="T39" fmla="*/ 2147483646 h 118"/>
                <a:gd name="T40" fmla="*/ 2147483646 w 178"/>
                <a:gd name="T41" fmla="*/ 2147483646 h 118"/>
                <a:gd name="T42" fmla="*/ 2147483646 w 178"/>
                <a:gd name="T43" fmla="*/ 2147483646 h 118"/>
                <a:gd name="T44" fmla="*/ 2147483646 w 178"/>
                <a:gd name="T45" fmla="*/ 2147483646 h 118"/>
                <a:gd name="T46" fmla="*/ 2147483646 w 178"/>
                <a:gd name="T47" fmla="*/ 2147483646 h 118"/>
                <a:gd name="T48" fmla="*/ 2147483646 w 178"/>
                <a:gd name="T49" fmla="*/ 2147483646 h 118"/>
                <a:gd name="T50" fmla="*/ 2147483646 w 178"/>
                <a:gd name="T51" fmla="*/ 2147483646 h 118"/>
                <a:gd name="T52" fmla="*/ 2147483646 w 178"/>
                <a:gd name="T53" fmla="*/ 2147483646 h 118"/>
                <a:gd name="T54" fmla="*/ 2147483646 w 178"/>
                <a:gd name="T55" fmla="*/ 2147483646 h 118"/>
                <a:gd name="T56" fmla="*/ 2147483646 w 178"/>
                <a:gd name="T57" fmla="*/ 2147483646 h 118"/>
                <a:gd name="T58" fmla="*/ 2147483646 w 178"/>
                <a:gd name="T59" fmla="*/ 2147483646 h 118"/>
                <a:gd name="T60" fmla="*/ 2147483646 w 178"/>
                <a:gd name="T61" fmla="*/ 2147483646 h 118"/>
                <a:gd name="T62" fmla="*/ 2147483646 w 178"/>
                <a:gd name="T63" fmla="*/ 2147483646 h 118"/>
                <a:gd name="T64" fmla="*/ 2147483646 w 178"/>
                <a:gd name="T65" fmla="*/ 2147483646 h 118"/>
                <a:gd name="T66" fmla="*/ 2147483646 w 178"/>
                <a:gd name="T67" fmla="*/ 2147483646 h 118"/>
                <a:gd name="T68" fmla="*/ 2147483646 w 178"/>
                <a:gd name="T69" fmla="*/ 2147483646 h 118"/>
                <a:gd name="T70" fmla="*/ 2147483646 w 178"/>
                <a:gd name="T71" fmla="*/ 2147483646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8"/>
                <a:gd name="T109" fmla="*/ 0 h 118"/>
                <a:gd name="T110" fmla="*/ 178 w 178"/>
                <a:gd name="T111" fmla="*/ 118 h 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8" h="118">
                  <a:moveTo>
                    <a:pt x="169" y="30"/>
                  </a:moveTo>
                  <a:lnTo>
                    <a:pt x="147" y="28"/>
                  </a:lnTo>
                  <a:lnTo>
                    <a:pt x="125" y="28"/>
                  </a:lnTo>
                  <a:lnTo>
                    <a:pt x="108" y="17"/>
                  </a:lnTo>
                  <a:lnTo>
                    <a:pt x="103" y="24"/>
                  </a:lnTo>
                  <a:lnTo>
                    <a:pt x="97" y="45"/>
                  </a:lnTo>
                  <a:lnTo>
                    <a:pt x="92" y="48"/>
                  </a:lnTo>
                  <a:lnTo>
                    <a:pt x="86" y="39"/>
                  </a:lnTo>
                  <a:lnTo>
                    <a:pt x="69" y="39"/>
                  </a:lnTo>
                  <a:lnTo>
                    <a:pt x="59" y="33"/>
                  </a:lnTo>
                  <a:lnTo>
                    <a:pt x="59" y="25"/>
                  </a:lnTo>
                  <a:lnTo>
                    <a:pt x="69" y="7"/>
                  </a:lnTo>
                  <a:lnTo>
                    <a:pt x="69" y="1"/>
                  </a:lnTo>
                  <a:lnTo>
                    <a:pt x="68" y="0"/>
                  </a:lnTo>
                  <a:lnTo>
                    <a:pt x="43" y="8"/>
                  </a:lnTo>
                  <a:lnTo>
                    <a:pt x="30" y="20"/>
                  </a:lnTo>
                  <a:lnTo>
                    <a:pt x="8" y="15"/>
                  </a:lnTo>
                  <a:lnTo>
                    <a:pt x="0" y="45"/>
                  </a:lnTo>
                  <a:lnTo>
                    <a:pt x="8" y="62"/>
                  </a:lnTo>
                  <a:lnTo>
                    <a:pt x="0" y="78"/>
                  </a:lnTo>
                  <a:lnTo>
                    <a:pt x="6" y="86"/>
                  </a:lnTo>
                  <a:lnTo>
                    <a:pt x="15" y="84"/>
                  </a:lnTo>
                  <a:lnTo>
                    <a:pt x="21" y="90"/>
                  </a:lnTo>
                  <a:lnTo>
                    <a:pt x="38" y="83"/>
                  </a:lnTo>
                  <a:lnTo>
                    <a:pt x="65" y="62"/>
                  </a:lnTo>
                  <a:lnTo>
                    <a:pt x="76" y="67"/>
                  </a:lnTo>
                  <a:lnTo>
                    <a:pt x="80" y="71"/>
                  </a:lnTo>
                  <a:lnTo>
                    <a:pt x="63" y="98"/>
                  </a:lnTo>
                  <a:lnTo>
                    <a:pt x="73" y="109"/>
                  </a:lnTo>
                  <a:lnTo>
                    <a:pt x="74" y="117"/>
                  </a:lnTo>
                  <a:lnTo>
                    <a:pt x="86" y="117"/>
                  </a:lnTo>
                  <a:lnTo>
                    <a:pt x="97" y="102"/>
                  </a:lnTo>
                  <a:lnTo>
                    <a:pt x="140" y="89"/>
                  </a:lnTo>
                  <a:lnTo>
                    <a:pt x="153" y="77"/>
                  </a:lnTo>
                  <a:lnTo>
                    <a:pt x="177" y="70"/>
                  </a:lnTo>
                  <a:lnTo>
                    <a:pt x="169" y="30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55">
              <a:extLst>
                <a:ext uri="{FF2B5EF4-FFF2-40B4-BE49-F238E27FC236}">
                  <a16:creationId xmlns:a16="http://schemas.microsoft.com/office/drawing/2014/main" id="{3864D471-1B29-4FD4-A5CB-2C5E9B63FE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21" y="1299"/>
              <a:ext cx="314" cy="399"/>
            </a:xfrm>
            <a:custGeom>
              <a:avLst/>
              <a:gdLst>
                <a:gd name="T0" fmla="*/ 2147483646 w 185"/>
                <a:gd name="T1" fmla="*/ 2147483646 h 261"/>
                <a:gd name="T2" fmla="*/ 2147483646 w 185"/>
                <a:gd name="T3" fmla="*/ 2147483646 h 261"/>
                <a:gd name="T4" fmla="*/ 2147483646 w 185"/>
                <a:gd name="T5" fmla="*/ 2147483646 h 261"/>
                <a:gd name="T6" fmla="*/ 2147483646 w 185"/>
                <a:gd name="T7" fmla="*/ 2147483646 h 261"/>
                <a:gd name="T8" fmla="*/ 2147483646 w 185"/>
                <a:gd name="T9" fmla="*/ 0 h 261"/>
                <a:gd name="T10" fmla="*/ 2147483646 w 185"/>
                <a:gd name="T11" fmla="*/ 2147483646 h 261"/>
                <a:gd name="T12" fmla="*/ 0 w 185"/>
                <a:gd name="T13" fmla="*/ 2147483646 h 261"/>
                <a:gd name="T14" fmla="*/ 2147483646 w 185"/>
                <a:gd name="T15" fmla="*/ 2147483646 h 261"/>
                <a:gd name="T16" fmla="*/ 2147483646 w 185"/>
                <a:gd name="T17" fmla="*/ 2147483646 h 261"/>
                <a:gd name="T18" fmla="*/ 2147483646 w 185"/>
                <a:gd name="T19" fmla="*/ 2147483646 h 261"/>
                <a:gd name="T20" fmla="*/ 2147483646 w 185"/>
                <a:gd name="T21" fmla="*/ 2147483646 h 261"/>
                <a:gd name="T22" fmla="*/ 2147483646 w 185"/>
                <a:gd name="T23" fmla="*/ 2147483646 h 261"/>
                <a:gd name="T24" fmla="*/ 2147483646 w 185"/>
                <a:gd name="T25" fmla="*/ 2147483646 h 261"/>
                <a:gd name="T26" fmla="*/ 2147483646 w 185"/>
                <a:gd name="T27" fmla="*/ 2147483646 h 261"/>
                <a:gd name="T28" fmla="*/ 2147483646 w 185"/>
                <a:gd name="T29" fmla="*/ 2147483646 h 261"/>
                <a:gd name="T30" fmla="*/ 2147483646 w 185"/>
                <a:gd name="T31" fmla="*/ 2147483646 h 261"/>
                <a:gd name="T32" fmla="*/ 2147483646 w 185"/>
                <a:gd name="T33" fmla="*/ 2147483646 h 261"/>
                <a:gd name="T34" fmla="*/ 2147483646 w 185"/>
                <a:gd name="T35" fmla="*/ 2147483646 h 261"/>
                <a:gd name="T36" fmla="*/ 2147483646 w 185"/>
                <a:gd name="T37" fmla="*/ 2147483646 h 261"/>
                <a:gd name="T38" fmla="*/ 2147483646 w 185"/>
                <a:gd name="T39" fmla="*/ 2147483646 h 261"/>
                <a:gd name="T40" fmla="*/ 2147483646 w 185"/>
                <a:gd name="T41" fmla="*/ 2147483646 h 261"/>
                <a:gd name="T42" fmla="*/ 2147483646 w 185"/>
                <a:gd name="T43" fmla="*/ 2147483646 h 261"/>
                <a:gd name="T44" fmla="*/ 2147483646 w 185"/>
                <a:gd name="T45" fmla="*/ 2147483646 h 261"/>
                <a:gd name="T46" fmla="*/ 2147483646 w 185"/>
                <a:gd name="T47" fmla="*/ 2147483646 h 261"/>
                <a:gd name="T48" fmla="*/ 2147483646 w 185"/>
                <a:gd name="T49" fmla="*/ 2147483646 h 261"/>
                <a:gd name="T50" fmla="*/ 2147483646 w 185"/>
                <a:gd name="T51" fmla="*/ 2147483646 h 261"/>
                <a:gd name="T52" fmla="*/ 2147483646 w 185"/>
                <a:gd name="T53" fmla="*/ 2147483646 h 2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5"/>
                <a:gd name="T82" fmla="*/ 0 h 261"/>
                <a:gd name="T83" fmla="*/ 185 w 185"/>
                <a:gd name="T84" fmla="*/ 261 h 2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5" h="261">
                  <a:moveTo>
                    <a:pt x="184" y="106"/>
                  </a:moveTo>
                  <a:lnTo>
                    <a:pt x="175" y="100"/>
                  </a:lnTo>
                  <a:lnTo>
                    <a:pt x="154" y="74"/>
                  </a:lnTo>
                  <a:lnTo>
                    <a:pt x="92" y="19"/>
                  </a:lnTo>
                  <a:lnTo>
                    <a:pt x="51" y="0"/>
                  </a:lnTo>
                  <a:lnTo>
                    <a:pt x="4" y="5"/>
                  </a:lnTo>
                  <a:lnTo>
                    <a:pt x="0" y="18"/>
                  </a:lnTo>
                  <a:lnTo>
                    <a:pt x="4" y="26"/>
                  </a:lnTo>
                  <a:lnTo>
                    <a:pt x="1" y="30"/>
                  </a:lnTo>
                  <a:lnTo>
                    <a:pt x="12" y="68"/>
                  </a:lnTo>
                  <a:lnTo>
                    <a:pt x="7" y="84"/>
                  </a:lnTo>
                  <a:lnTo>
                    <a:pt x="8" y="95"/>
                  </a:lnTo>
                  <a:lnTo>
                    <a:pt x="12" y="125"/>
                  </a:lnTo>
                  <a:lnTo>
                    <a:pt x="24" y="181"/>
                  </a:lnTo>
                  <a:lnTo>
                    <a:pt x="39" y="204"/>
                  </a:lnTo>
                  <a:lnTo>
                    <a:pt x="30" y="230"/>
                  </a:lnTo>
                  <a:lnTo>
                    <a:pt x="81" y="237"/>
                  </a:lnTo>
                  <a:lnTo>
                    <a:pt x="103" y="260"/>
                  </a:lnTo>
                  <a:lnTo>
                    <a:pt x="117" y="248"/>
                  </a:lnTo>
                  <a:lnTo>
                    <a:pt x="126" y="233"/>
                  </a:lnTo>
                  <a:lnTo>
                    <a:pt x="117" y="215"/>
                  </a:lnTo>
                  <a:lnTo>
                    <a:pt x="126" y="186"/>
                  </a:lnTo>
                  <a:lnTo>
                    <a:pt x="132" y="169"/>
                  </a:lnTo>
                  <a:lnTo>
                    <a:pt x="141" y="169"/>
                  </a:lnTo>
                  <a:lnTo>
                    <a:pt x="161" y="132"/>
                  </a:lnTo>
                  <a:lnTo>
                    <a:pt x="184" y="107"/>
                  </a:lnTo>
                  <a:lnTo>
                    <a:pt x="184" y="106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Freeform 56">
              <a:extLst>
                <a:ext uri="{FF2B5EF4-FFF2-40B4-BE49-F238E27FC236}">
                  <a16:creationId xmlns:a16="http://schemas.microsoft.com/office/drawing/2014/main" id="{18746A53-8217-4EAE-B9C9-B4588DA914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31" y="1460"/>
              <a:ext cx="276" cy="176"/>
            </a:xfrm>
            <a:custGeom>
              <a:avLst/>
              <a:gdLst>
                <a:gd name="T0" fmla="*/ 0 w 162"/>
                <a:gd name="T1" fmla="*/ 2147483646 h 114"/>
                <a:gd name="T2" fmla="*/ 2147483646 w 162"/>
                <a:gd name="T3" fmla="*/ 2147483646 h 114"/>
                <a:gd name="T4" fmla="*/ 2147483646 w 162"/>
                <a:gd name="T5" fmla="*/ 2147483646 h 114"/>
                <a:gd name="T6" fmla="*/ 2147483646 w 162"/>
                <a:gd name="T7" fmla="*/ 2147483646 h 114"/>
                <a:gd name="T8" fmla="*/ 2147483646 w 162"/>
                <a:gd name="T9" fmla="*/ 0 h 114"/>
                <a:gd name="T10" fmla="*/ 2147483646 w 162"/>
                <a:gd name="T11" fmla="*/ 2147483646 h 114"/>
                <a:gd name="T12" fmla="*/ 2147483646 w 162"/>
                <a:gd name="T13" fmla="*/ 2147483646 h 114"/>
                <a:gd name="T14" fmla="*/ 2147483646 w 162"/>
                <a:gd name="T15" fmla="*/ 2147483646 h 114"/>
                <a:gd name="T16" fmla="*/ 2147483646 w 162"/>
                <a:gd name="T17" fmla="*/ 2147483646 h 114"/>
                <a:gd name="T18" fmla="*/ 2147483646 w 162"/>
                <a:gd name="T19" fmla="*/ 2147483646 h 114"/>
                <a:gd name="T20" fmla="*/ 2147483646 w 162"/>
                <a:gd name="T21" fmla="*/ 2147483646 h 114"/>
                <a:gd name="T22" fmla="*/ 2147483646 w 162"/>
                <a:gd name="T23" fmla="*/ 2147483646 h 114"/>
                <a:gd name="T24" fmla="*/ 2147483646 w 162"/>
                <a:gd name="T25" fmla="*/ 2147483646 h 114"/>
                <a:gd name="T26" fmla="*/ 2147483646 w 162"/>
                <a:gd name="T27" fmla="*/ 2147483646 h 114"/>
                <a:gd name="T28" fmla="*/ 2147483646 w 162"/>
                <a:gd name="T29" fmla="*/ 2147483646 h 114"/>
                <a:gd name="T30" fmla="*/ 2147483646 w 162"/>
                <a:gd name="T31" fmla="*/ 2147483646 h 114"/>
                <a:gd name="T32" fmla="*/ 2147483646 w 162"/>
                <a:gd name="T33" fmla="*/ 2147483646 h 114"/>
                <a:gd name="T34" fmla="*/ 2147483646 w 162"/>
                <a:gd name="T35" fmla="*/ 2147483646 h 114"/>
                <a:gd name="T36" fmla="*/ 2147483646 w 162"/>
                <a:gd name="T37" fmla="*/ 2147483646 h 114"/>
                <a:gd name="T38" fmla="*/ 2147483646 w 162"/>
                <a:gd name="T39" fmla="*/ 2147483646 h 114"/>
                <a:gd name="T40" fmla="*/ 2147483646 w 162"/>
                <a:gd name="T41" fmla="*/ 2147483646 h 114"/>
                <a:gd name="T42" fmla="*/ 2147483646 w 162"/>
                <a:gd name="T43" fmla="*/ 2147483646 h 114"/>
                <a:gd name="T44" fmla="*/ 2147483646 w 162"/>
                <a:gd name="T45" fmla="*/ 2147483646 h 114"/>
                <a:gd name="T46" fmla="*/ 2147483646 w 162"/>
                <a:gd name="T47" fmla="*/ 2147483646 h 114"/>
                <a:gd name="T48" fmla="*/ 2147483646 w 162"/>
                <a:gd name="T49" fmla="*/ 2147483646 h 114"/>
                <a:gd name="T50" fmla="*/ 0 w 162"/>
                <a:gd name="T51" fmla="*/ 2147483646 h 11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2"/>
                <a:gd name="T79" fmla="*/ 0 h 114"/>
                <a:gd name="T80" fmla="*/ 162 w 162"/>
                <a:gd name="T81" fmla="*/ 114 h 11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2" h="114">
                  <a:moveTo>
                    <a:pt x="0" y="79"/>
                  </a:moveTo>
                  <a:lnTo>
                    <a:pt x="6" y="64"/>
                  </a:lnTo>
                  <a:lnTo>
                    <a:pt x="14" y="64"/>
                  </a:lnTo>
                  <a:lnTo>
                    <a:pt x="35" y="25"/>
                  </a:lnTo>
                  <a:lnTo>
                    <a:pt x="56" y="0"/>
                  </a:lnTo>
                  <a:lnTo>
                    <a:pt x="78" y="14"/>
                  </a:lnTo>
                  <a:lnTo>
                    <a:pt x="101" y="24"/>
                  </a:lnTo>
                  <a:lnTo>
                    <a:pt x="136" y="25"/>
                  </a:lnTo>
                  <a:lnTo>
                    <a:pt x="150" y="38"/>
                  </a:lnTo>
                  <a:lnTo>
                    <a:pt x="161" y="95"/>
                  </a:lnTo>
                  <a:lnTo>
                    <a:pt x="139" y="93"/>
                  </a:lnTo>
                  <a:lnTo>
                    <a:pt x="117" y="93"/>
                  </a:lnTo>
                  <a:lnTo>
                    <a:pt x="100" y="83"/>
                  </a:lnTo>
                  <a:lnTo>
                    <a:pt x="95" y="88"/>
                  </a:lnTo>
                  <a:lnTo>
                    <a:pt x="89" y="110"/>
                  </a:lnTo>
                  <a:lnTo>
                    <a:pt x="83" y="113"/>
                  </a:lnTo>
                  <a:lnTo>
                    <a:pt x="78" y="104"/>
                  </a:lnTo>
                  <a:lnTo>
                    <a:pt x="61" y="104"/>
                  </a:lnTo>
                  <a:lnTo>
                    <a:pt x="51" y="97"/>
                  </a:lnTo>
                  <a:lnTo>
                    <a:pt x="51" y="90"/>
                  </a:lnTo>
                  <a:lnTo>
                    <a:pt x="61" y="72"/>
                  </a:lnTo>
                  <a:lnTo>
                    <a:pt x="61" y="65"/>
                  </a:lnTo>
                  <a:lnTo>
                    <a:pt x="59" y="64"/>
                  </a:lnTo>
                  <a:lnTo>
                    <a:pt x="35" y="72"/>
                  </a:lnTo>
                  <a:lnTo>
                    <a:pt x="23" y="86"/>
                  </a:lnTo>
                  <a:lnTo>
                    <a:pt x="0" y="79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Freeform 57">
              <a:extLst>
                <a:ext uri="{FF2B5EF4-FFF2-40B4-BE49-F238E27FC236}">
                  <a16:creationId xmlns:a16="http://schemas.microsoft.com/office/drawing/2014/main" id="{8383A972-799E-400A-96D3-6FADD95BF6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23" y="2399"/>
              <a:ext cx="536" cy="544"/>
            </a:xfrm>
            <a:custGeom>
              <a:avLst/>
              <a:gdLst>
                <a:gd name="T0" fmla="*/ 2147483646 w 318"/>
                <a:gd name="T1" fmla="*/ 2147483646 h 356"/>
                <a:gd name="T2" fmla="*/ 2147483646 w 318"/>
                <a:gd name="T3" fmla="*/ 2147483646 h 356"/>
                <a:gd name="T4" fmla="*/ 2147483646 w 318"/>
                <a:gd name="T5" fmla="*/ 2147483646 h 356"/>
                <a:gd name="T6" fmla="*/ 2147483646 w 318"/>
                <a:gd name="T7" fmla="*/ 2147483646 h 356"/>
                <a:gd name="T8" fmla="*/ 2147483646 w 318"/>
                <a:gd name="T9" fmla="*/ 2147483646 h 356"/>
                <a:gd name="T10" fmla="*/ 2147483646 w 318"/>
                <a:gd name="T11" fmla="*/ 2147483646 h 356"/>
                <a:gd name="T12" fmla="*/ 2147483646 w 318"/>
                <a:gd name="T13" fmla="*/ 2147483646 h 356"/>
                <a:gd name="T14" fmla="*/ 2147483646 w 318"/>
                <a:gd name="T15" fmla="*/ 2147483646 h 356"/>
                <a:gd name="T16" fmla="*/ 2147483646 w 318"/>
                <a:gd name="T17" fmla="*/ 2147483646 h 356"/>
                <a:gd name="T18" fmla="*/ 2147483646 w 318"/>
                <a:gd name="T19" fmla="*/ 2147483646 h 356"/>
                <a:gd name="T20" fmla="*/ 2147483646 w 318"/>
                <a:gd name="T21" fmla="*/ 2147483646 h 356"/>
                <a:gd name="T22" fmla="*/ 2147483646 w 318"/>
                <a:gd name="T23" fmla="*/ 2147483646 h 356"/>
                <a:gd name="T24" fmla="*/ 2147483646 w 318"/>
                <a:gd name="T25" fmla="*/ 2147483646 h 356"/>
                <a:gd name="T26" fmla="*/ 2147483646 w 318"/>
                <a:gd name="T27" fmla="*/ 2147483646 h 356"/>
                <a:gd name="T28" fmla="*/ 2147483646 w 318"/>
                <a:gd name="T29" fmla="*/ 2147483646 h 356"/>
                <a:gd name="T30" fmla="*/ 2147483646 w 318"/>
                <a:gd name="T31" fmla="*/ 2147483646 h 356"/>
                <a:gd name="T32" fmla="*/ 2147483646 w 318"/>
                <a:gd name="T33" fmla="*/ 2147483646 h 356"/>
                <a:gd name="T34" fmla="*/ 2147483646 w 318"/>
                <a:gd name="T35" fmla="*/ 2147483646 h 356"/>
                <a:gd name="T36" fmla="*/ 2147483646 w 318"/>
                <a:gd name="T37" fmla="*/ 2147483646 h 356"/>
                <a:gd name="T38" fmla="*/ 2147483646 w 318"/>
                <a:gd name="T39" fmla="*/ 2147483646 h 356"/>
                <a:gd name="T40" fmla="*/ 2147483646 w 318"/>
                <a:gd name="T41" fmla="*/ 2147483646 h 356"/>
                <a:gd name="T42" fmla="*/ 2147483646 w 318"/>
                <a:gd name="T43" fmla="*/ 2147483646 h 356"/>
                <a:gd name="T44" fmla="*/ 2147483646 w 318"/>
                <a:gd name="T45" fmla="*/ 2147483646 h 356"/>
                <a:gd name="T46" fmla="*/ 2147483646 w 318"/>
                <a:gd name="T47" fmla="*/ 2147483646 h 356"/>
                <a:gd name="T48" fmla="*/ 2147483646 w 318"/>
                <a:gd name="T49" fmla="*/ 2147483646 h 356"/>
                <a:gd name="T50" fmla="*/ 2147483646 w 318"/>
                <a:gd name="T51" fmla="*/ 2147483646 h 356"/>
                <a:gd name="T52" fmla="*/ 2147483646 w 318"/>
                <a:gd name="T53" fmla="*/ 0 h 356"/>
                <a:gd name="T54" fmla="*/ 2147483646 w 318"/>
                <a:gd name="T55" fmla="*/ 2147483646 h 356"/>
                <a:gd name="T56" fmla="*/ 2147483646 w 318"/>
                <a:gd name="T57" fmla="*/ 2147483646 h 356"/>
                <a:gd name="T58" fmla="*/ 2147483646 w 318"/>
                <a:gd name="T59" fmla="*/ 2147483646 h 356"/>
                <a:gd name="T60" fmla="*/ 2147483646 w 318"/>
                <a:gd name="T61" fmla="*/ 2147483646 h 356"/>
                <a:gd name="T62" fmla="*/ 2147483646 w 318"/>
                <a:gd name="T63" fmla="*/ 2147483646 h 356"/>
                <a:gd name="T64" fmla="*/ 2147483646 w 318"/>
                <a:gd name="T65" fmla="*/ 2147483646 h 356"/>
                <a:gd name="T66" fmla="*/ 2147483646 w 318"/>
                <a:gd name="T67" fmla="*/ 2147483646 h 356"/>
                <a:gd name="T68" fmla="*/ 0 w 318"/>
                <a:gd name="T69" fmla="*/ 2147483646 h 356"/>
                <a:gd name="T70" fmla="*/ 2147483646 w 318"/>
                <a:gd name="T71" fmla="*/ 2147483646 h 356"/>
                <a:gd name="T72" fmla="*/ 2147483646 w 318"/>
                <a:gd name="T73" fmla="*/ 2147483646 h 356"/>
                <a:gd name="T74" fmla="*/ 2147483646 w 318"/>
                <a:gd name="T75" fmla="*/ 2147483646 h 356"/>
                <a:gd name="T76" fmla="*/ 2147483646 w 318"/>
                <a:gd name="T77" fmla="*/ 2147483646 h 356"/>
                <a:gd name="T78" fmla="*/ 2147483646 w 318"/>
                <a:gd name="T79" fmla="*/ 2147483646 h 356"/>
                <a:gd name="T80" fmla="*/ 2147483646 w 318"/>
                <a:gd name="T81" fmla="*/ 2147483646 h 356"/>
                <a:gd name="T82" fmla="*/ 2147483646 w 318"/>
                <a:gd name="T83" fmla="*/ 2147483646 h 356"/>
                <a:gd name="T84" fmla="*/ 2147483646 w 318"/>
                <a:gd name="T85" fmla="*/ 2147483646 h 356"/>
                <a:gd name="T86" fmla="*/ 2147483646 w 318"/>
                <a:gd name="T87" fmla="*/ 2147483646 h 356"/>
                <a:gd name="T88" fmla="*/ 2147483646 w 318"/>
                <a:gd name="T89" fmla="*/ 2147483646 h 356"/>
                <a:gd name="T90" fmla="*/ 2147483646 w 318"/>
                <a:gd name="T91" fmla="*/ 2147483646 h 356"/>
                <a:gd name="T92" fmla="*/ 2147483646 w 318"/>
                <a:gd name="T93" fmla="*/ 2147483646 h 356"/>
                <a:gd name="T94" fmla="*/ 2147483646 w 318"/>
                <a:gd name="T95" fmla="*/ 2147483646 h 356"/>
                <a:gd name="T96" fmla="*/ 2147483646 w 318"/>
                <a:gd name="T97" fmla="*/ 2147483646 h 356"/>
                <a:gd name="T98" fmla="*/ 2147483646 w 318"/>
                <a:gd name="T99" fmla="*/ 2147483646 h 356"/>
                <a:gd name="T100" fmla="*/ 2147483646 w 318"/>
                <a:gd name="T101" fmla="*/ 2147483646 h 356"/>
                <a:gd name="T102" fmla="*/ 2147483646 w 318"/>
                <a:gd name="T103" fmla="*/ 2147483646 h 356"/>
                <a:gd name="T104" fmla="*/ 2147483646 w 318"/>
                <a:gd name="T105" fmla="*/ 2147483646 h 356"/>
                <a:gd name="T106" fmla="*/ 2147483646 w 318"/>
                <a:gd name="T107" fmla="*/ 2147483646 h 356"/>
                <a:gd name="T108" fmla="*/ 2147483646 w 318"/>
                <a:gd name="T109" fmla="*/ 2147483646 h 356"/>
                <a:gd name="T110" fmla="*/ 2147483646 w 318"/>
                <a:gd name="T111" fmla="*/ 2147483646 h 356"/>
                <a:gd name="T112" fmla="*/ 2147483646 w 318"/>
                <a:gd name="T113" fmla="*/ 2147483646 h 3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8"/>
                <a:gd name="T172" fmla="*/ 0 h 356"/>
                <a:gd name="T173" fmla="*/ 318 w 318"/>
                <a:gd name="T174" fmla="*/ 356 h 3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8" h="356">
                  <a:moveTo>
                    <a:pt x="228" y="270"/>
                  </a:moveTo>
                  <a:lnTo>
                    <a:pt x="247" y="256"/>
                  </a:lnTo>
                  <a:lnTo>
                    <a:pt x="265" y="229"/>
                  </a:lnTo>
                  <a:lnTo>
                    <a:pt x="265" y="220"/>
                  </a:lnTo>
                  <a:lnTo>
                    <a:pt x="276" y="211"/>
                  </a:lnTo>
                  <a:lnTo>
                    <a:pt x="281" y="190"/>
                  </a:lnTo>
                  <a:lnTo>
                    <a:pt x="297" y="164"/>
                  </a:lnTo>
                  <a:lnTo>
                    <a:pt x="315" y="150"/>
                  </a:lnTo>
                  <a:lnTo>
                    <a:pt x="315" y="146"/>
                  </a:lnTo>
                  <a:lnTo>
                    <a:pt x="317" y="114"/>
                  </a:lnTo>
                  <a:lnTo>
                    <a:pt x="304" y="105"/>
                  </a:lnTo>
                  <a:lnTo>
                    <a:pt x="274" y="91"/>
                  </a:lnTo>
                  <a:lnTo>
                    <a:pt x="242" y="74"/>
                  </a:lnTo>
                  <a:lnTo>
                    <a:pt x="231" y="74"/>
                  </a:lnTo>
                  <a:lnTo>
                    <a:pt x="227" y="72"/>
                  </a:lnTo>
                  <a:lnTo>
                    <a:pt x="234" y="62"/>
                  </a:lnTo>
                  <a:lnTo>
                    <a:pt x="228" y="57"/>
                  </a:lnTo>
                  <a:lnTo>
                    <a:pt x="221" y="57"/>
                  </a:lnTo>
                  <a:lnTo>
                    <a:pt x="217" y="40"/>
                  </a:lnTo>
                  <a:lnTo>
                    <a:pt x="204" y="30"/>
                  </a:lnTo>
                  <a:lnTo>
                    <a:pt x="193" y="5"/>
                  </a:lnTo>
                  <a:lnTo>
                    <a:pt x="184" y="5"/>
                  </a:lnTo>
                  <a:lnTo>
                    <a:pt x="179" y="13"/>
                  </a:lnTo>
                  <a:lnTo>
                    <a:pt x="173" y="13"/>
                  </a:lnTo>
                  <a:lnTo>
                    <a:pt x="154" y="10"/>
                  </a:lnTo>
                  <a:lnTo>
                    <a:pt x="141" y="19"/>
                  </a:lnTo>
                  <a:lnTo>
                    <a:pt x="86" y="0"/>
                  </a:lnTo>
                  <a:lnTo>
                    <a:pt x="80" y="3"/>
                  </a:lnTo>
                  <a:lnTo>
                    <a:pt x="61" y="6"/>
                  </a:lnTo>
                  <a:lnTo>
                    <a:pt x="51" y="21"/>
                  </a:lnTo>
                  <a:lnTo>
                    <a:pt x="30" y="38"/>
                  </a:lnTo>
                  <a:lnTo>
                    <a:pt x="23" y="52"/>
                  </a:lnTo>
                  <a:lnTo>
                    <a:pt x="7" y="124"/>
                  </a:lnTo>
                  <a:lnTo>
                    <a:pt x="3" y="140"/>
                  </a:lnTo>
                  <a:lnTo>
                    <a:pt x="0" y="148"/>
                  </a:lnTo>
                  <a:lnTo>
                    <a:pt x="3" y="175"/>
                  </a:lnTo>
                  <a:lnTo>
                    <a:pt x="13" y="192"/>
                  </a:lnTo>
                  <a:lnTo>
                    <a:pt x="11" y="257"/>
                  </a:lnTo>
                  <a:lnTo>
                    <a:pt x="16" y="261"/>
                  </a:lnTo>
                  <a:lnTo>
                    <a:pt x="23" y="257"/>
                  </a:lnTo>
                  <a:lnTo>
                    <a:pt x="45" y="264"/>
                  </a:lnTo>
                  <a:lnTo>
                    <a:pt x="64" y="264"/>
                  </a:lnTo>
                  <a:lnTo>
                    <a:pt x="78" y="256"/>
                  </a:lnTo>
                  <a:lnTo>
                    <a:pt x="90" y="265"/>
                  </a:lnTo>
                  <a:lnTo>
                    <a:pt x="103" y="267"/>
                  </a:lnTo>
                  <a:lnTo>
                    <a:pt x="113" y="297"/>
                  </a:lnTo>
                  <a:lnTo>
                    <a:pt x="115" y="324"/>
                  </a:lnTo>
                  <a:lnTo>
                    <a:pt x="119" y="344"/>
                  </a:lnTo>
                  <a:lnTo>
                    <a:pt x="123" y="351"/>
                  </a:lnTo>
                  <a:lnTo>
                    <a:pt x="134" y="355"/>
                  </a:lnTo>
                  <a:lnTo>
                    <a:pt x="156" y="344"/>
                  </a:lnTo>
                  <a:lnTo>
                    <a:pt x="170" y="352"/>
                  </a:lnTo>
                  <a:lnTo>
                    <a:pt x="178" y="345"/>
                  </a:lnTo>
                  <a:lnTo>
                    <a:pt x="184" y="320"/>
                  </a:lnTo>
                  <a:lnTo>
                    <a:pt x="197" y="307"/>
                  </a:lnTo>
                  <a:lnTo>
                    <a:pt x="198" y="294"/>
                  </a:lnTo>
                  <a:lnTo>
                    <a:pt x="228" y="270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Freeform 58">
              <a:extLst>
                <a:ext uri="{FF2B5EF4-FFF2-40B4-BE49-F238E27FC236}">
                  <a16:creationId xmlns:a16="http://schemas.microsoft.com/office/drawing/2014/main" id="{E0E96D9A-D74E-44E1-8039-4B6E2C420D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85" y="2809"/>
              <a:ext cx="466" cy="333"/>
            </a:xfrm>
            <a:custGeom>
              <a:avLst/>
              <a:gdLst>
                <a:gd name="T0" fmla="*/ 2147483646 w 276"/>
                <a:gd name="T1" fmla="*/ 2147483646 h 217"/>
                <a:gd name="T2" fmla="*/ 2147483646 w 276"/>
                <a:gd name="T3" fmla="*/ 2147483646 h 217"/>
                <a:gd name="T4" fmla="*/ 2147483646 w 276"/>
                <a:gd name="T5" fmla="*/ 2147483646 h 217"/>
                <a:gd name="T6" fmla="*/ 2147483646 w 276"/>
                <a:gd name="T7" fmla="*/ 2147483646 h 217"/>
                <a:gd name="T8" fmla="*/ 2147483646 w 276"/>
                <a:gd name="T9" fmla="*/ 2147483646 h 217"/>
                <a:gd name="T10" fmla="*/ 2147483646 w 276"/>
                <a:gd name="T11" fmla="*/ 2147483646 h 217"/>
                <a:gd name="T12" fmla="*/ 2147483646 w 276"/>
                <a:gd name="T13" fmla="*/ 2147483646 h 217"/>
                <a:gd name="T14" fmla="*/ 2147483646 w 276"/>
                <a:gd name="T15" fmla="*/ 2147483646 h 217"/>
                <a:gd name="T16" fmla="*/ 2147483646 w 276"/>
                <a:gd name="T17" fmla="*/ 2147483646 h 217"/>
                <a:gd name="T18" fmla="*/ 2147483646 w 276"/>
                <a:gd name="T19" fmla="*/ 2147483646 h 217"/>
                <a:gd name="T20" fmla="*/ 2147483646 w 276"/>
                <a:gd name="T21" fmla="*/ 2147483646 h 217"/>
                <a:gd name="T22" fmla="*/ 2147483646 w 276"/>
                <a:gd name="T23" fmla="*/ 2147483646 h 217"/>
                <a:gd name="T24" fmla="*/ 2147483646 w 276"/>
                <a:gd name="T25" fmla="*/ 2147483646 h 217"/>
                <a:gd name="T26" fmla="*/ 2147483646 w 276"/>
                <a:gd name="T27" fmla="*/ 2147483646 h 217"/>
                <a:gd name="T28" fmla="*/ 2147483646 w 276"/>
                <a:gd name="T29" fmla="*/ 2147483646 h 217"/>
                <a:gd name="T30" fmla="*/ 2147483646 w 276"/>
                <a:gd name="T31" fmla="*/ 2147483646 h 217"/>
                <a:gd name="T32" fmla="*/ 2147483646 w 276"/>
                <a:gd name="T33" fmla="*/ 2147483646 h 217"/>
                <a:gd name="T34" fmla="*/ 2147483646 w 276"/>
                <a:gd name="T35" fmla="*/ 2147483646 h 217"/>
                <a:gd name="T36" fmla="*/ 2147483646 w 276"/>
                <a:gd name="T37" fmla="*/ 2147483646 h 217"/>
                <a:gd name="T38" fmla="*/ 0 w 276"/>
                <a:gd name="T39" fmla="*/ 2147483646 h 217"/>
                <a:gd name="T40" fmla="*/ 2147483646 w 276"/>
                <a:gd name="T41" fmla="*/ 2147483646 h 217"/>
                <a:gd name="T42" fmla="*/ 2147483646 w 276"/>
                <a:gd name="T43" fmla="*/ 2147483646 h 217"/>
                <a:gd name="T44" fmla="*/ 2147483646 w 276"/>
                <a:gd name="T45" fmla="*/ 2147483646 h 217"/>
                <a:gd name="T46" fmla="*/ 2147483646 w 276"/>
                <a:gd name="T47" fmla="*/ 2147483646 h 217"/>
                <a:gd name="T48" fmla="*/ 2147483646 w 276"/>
                <a:gd name="T49" fmla="*/ 2147483646 h 217"/>
                <a:gd name="T50" fmla="*/ 2147483646 w 276"/>
                <a:gd name="T51" fmla="*/ 2147483646 h 217"/>
                <a:gd name="T52" fmla="*/ 2147483646 w 276"/>
                <a:gd name="T53" fmla="*/ 2147483646 h 217"/>
                <a:gd name="T54" fmla="*/ 2147483646 w 276"/>
                <a:gd name="T55" fmla="*/ 2147483646 h 217"/>
                <a:gd name="T56" fmla="*/ 2147483646 w 276"/>
                <a:gd name="T57" fmla="*/ 0 h 217"/>
                <a:gd name="T58" fmla="*/ 2147483646 w 276"/>
                <a:gd name="T59" fmla="*/ 2147483646 h 217"/>
                <a:gd name="T60" fmla="*/ 2147483646 w 276"/>
                <a:gd name="T61" fmla="*/ 2147483646 h 217"/>
                <a:gd name="T62" fmla="*/ 2147483646 w 276"/>
                <a:gd name="T63" fmla="*/ 2147483646 h 217"/>
                <a:gd name="T64" fmla="*/ 2147483646 w 276"/>
                <a:gd name="T65" fmla="*/ 2147483646 h 217"/>
                <a:gd name="T66" fmla="*/ 2147483646 w 276"/>
                <a:gd name="T67" fmla="*/ 2147483646 h 217"/>
                <a:gd name="T68" fmla="*/ 2147483646 w 276"/>
                <a:gd name="T69" fmla="*/ 2147483646 h 217"/>
                <a:gd name="T70" fmla="*/ 2147483646 w 276"/>
                <a:gd name="T71" fmla="*/ 2147483646 h 217"/>
                <a:gd name="T72" fmla="*/ 2147483646 w 276"/>
                <a:gd name="T73" fmla="*/ 2147483646 h 217"/>
                <a:gd name="T74" fmla="*/ 2147483646 w 276"/>
                <a:gd name="T75" fmla="*/ 2147483646 h 217"/>
                <a:gd name="T76" fmla="*/ 2147483646 w 276"/>
                <a:gd name="T77" fmla="*/ 2147483646 h 217"/>
                <a:gd name="T78" fmla="*/ 2147483646 w 276"/>
                <a:gd name="T79" fmla="*/ 2147483646 h 217"/>
                <a:gd name="T80" fmla="*/ 2147483646 w 276"/>
                <a:gd name="T81" fmla="*/ 2147483646 h 217"/>
                <a:gd name="T82" fmla="*/ 2147483646 w 276"/>
                <a:gd name="T83" fmla="*/ 2147483646 h 217"/>
                <a:gd name="T84" fmla="*/ 2147483646 w 276"/>
                <a:gd name="T85" fmla="*/ 2147483646 h 217"/>
                <a:gd name="T86" fmla="*/ 2147483646 w 276"/>
                <a:gd name="T87" fmla="*/ 2147483646 h 217"/>
                <a:gd name="T88" fmla="*/ 2147483646 w 276"/>
                <a:gd name="T89" fmla="*/ 2147483646 h 217"/>
                <a:gd name="T90" fmla="*/ 2147483646 w 276"/>
                <a:gd name="T91" fmla="*/ 2147483646 h 217"/>
                <a:gd name="T92" fmla="*/ 2147483646 w 276"/>
                <a:gd name="T93" fmla="*/ 2147483646 h 217"/>
                <a:gd name="T94" fmla="*/ 2147483646 w 276"/>
                <a:gd name="T95" fmla="*/ 2147483646 h 217"/>
                <a:gd name="T96" fmla="*/ 2147483646 w 276"/>
                <a:gd name="T97" fmla="*/ 2147483646 h 217"/>
                <a:gd name="T98" fmla="*/ 2147483646 w 276"/>
                <a:gd name="T99" fmla="*/ 2147483646 h 217"/>
                <a:gd name="T100" fmla="*/ 2147483646 w 276"/>
                <a:gd name="T101" fmla="*/ 2147483646 h 217"/>
                <a:gd name="T102" fmla="*/ 2147483646 w 276"/>
                <a:gd name="T103" fmla="*/ 2147483646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6"/>
                <a:gd name="T157" fmla="*/ 0 h 217"/>
                <a:gd name="T158" fmla="*/ 276 w 276"/>
                <a:gd name="T159" fmla="*/ 217 h 2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6" h="217">
                  <a:moveTo>
                    <a:pt x="253" y="186"/>
                  </a:moveTo>
                  <a:lnTo>
                    <a:pt x="239" y="182"/>
                  </a:lnTo>
                  <a:lnTo>
                    <a:pt x="212" y="191"/>
                  </a:lnTo>
                  <a:lnTo>
                    <a:pt x="202" y="187"/>
                  </a:lnTo>
                  <a:lnTo>
                    <a:pt x="191" y="181"/>
                  </a:lnTo>
                  <a:lnTo>
                    <a:pt x="178" y="186"/>
                  </a:lnTo>
                  <a:lnTo>
                    <a:pt x="168" y="182"/>
                  </a:lnTo>
                  <a:lnTo>
                    <a:pt x="158" y="193"/>
                  </a:lnTo>
                  <a:lnTo>
                    <a:pt x="140" y="196"/>
                  </a:lnTo>
                  <a:lnTo>
                    <a:pt x="137" y="202"/>
                  </a:lnTo>
                  <a:lnTo>
                    <a:pt x="137" y="210"/>
                  </a:lnTo>
                  <a:lnTo>
                    <a:pt x="130" y="216"/>
                  </a:lnTo>
                  <a:lnTo>
                    <a:pt x="102" y="207"/>
                  </a:lnTo>
                  <a:lnTo>
                    <a:pt x="83" y="200"/>
                  </a:lnTo>
                  <a:lnTo>
                    <a:pt x="55" y="196"/>
                  </a:lnTo>
                  <a:lnTo>
                    <a:pt x="38" y="193"/>
                  </a:lnTo>
                  <a:lnTo>
                    <a:pt x="29" y="169"/>
                  </a:lnTo>
                  <a:lnTo>
                    <a:pt x="19" y="164"/>
                  </a:lnTo>
                  <a:lnTo>
                    <a:pt x="6" y="165"/>
                  </a:lnTo>
                  <a:lnTo>
                    <a:pt x="0" y="162"/>
                  </a:lnTo>
                  <a:lnTo>
                    <a:pt x="6" y="128"/>
                  </a:lnTo>
                  <a:lnTo>
                    <a:pt x="12" y="105"/>
                  </a:lnTo>
                  <a:lnTo>
                    <a:pt x="11" y="98"/>
                  </a:lnTo>
                  <a:lnTo>
                    <a:pt x="11" y="82"/>
                  </a:lnTo>
                  <a:lnTo>
                    <a:pt x="19" y="76"/>
                  </a:lnTo>
                  <a:lnTo>
                    <a:pt x="27" y="50"/>
                  </a:lnTo>
                  <a:lnTo>
                    <a:pt x="38" y="37"/>
                  </a:lnTo>
                  <a:lnTo>
                    <a:pt x="39" y="24"/>
                  </a:lnTo>
                  <a:lnTo>
                    <a:pt x="70" y="0"/>
                  </a:lnTo>
                  <a:lnTo>
                    <a:pt x="79" y="6"/>
                  </a:lnTo>
                  <a:lnTo>
                    <a:pt x="102" y="8"/>
                  </a:lnTo>
                  <a:lnTo>
                    <a:pt x="118" y="8"/>
                  </a:lnTo>
                  <a:lnTo>
                    <a:pt x="143" y="8"/>
                  </a:lnTo>
                  <a:lnTo>
                    <a:pt x="171" y="24"/>
                  </a:lnTo>
                  <a:lnTo>
                    <a:pt x="193" y="24"/>
                  </a:lnTo>
                  <a:lnTo>
                    <a:pt x="212" y="47"/>
                  </a:lnTo>
                  <a:lnTo>
                    <a:pt x="214" y="76"/>
                  </a:lnTo>
                  <a:lnTo>
                    <a:pt x="228" y="98"/>
                  </a:lnTo>
                  <a:lnTo>
                    <a:pt x="224" y="105"/>
                  </a:lnTo>
                  <a:lnTo>
                    <a:pt x="228" y="112"/>
                  </a:lnTo>
                  <a:lnTo>
                    <a:pt x="254" y="115"/>
                  </a:lnTo>
                  <a:lnTo>
                    <a:pt x="255" y="135"/>
                  </a:lnTo>
                  <a:lnTo>
                    <a:pt x="265" y="130"/>
                  </a:lnTo>
                  <a:lnTo>
                    <a:pt x="271" y="137"/>
                  </a:lnTo>
                  <a:lnTo>
                    <a:pt x="271" y="139"/>
                  </a:lnTo>
                  <a:lnTo>
                    <a:pt x="275" y="144"/>
                  </a:lnTo>
                  <a:lnTo>
                    <a:pt x="269" y="153"/>
                  </a:lnTo>
                  <a:lnTo>
                    <a:pt x="258" y="154"/>
                  </a:lnTo>
                  <a:lnTo>
                    <a:pt x="250" y="157"/>
                  </a:lnTo>
                  <a:lnTo>
                    <a:pt x="247" y="157"/>
                  </a:lnTo>
                  <a:lnTo>
                    <a:pt x="258" y="167"/>
                  </a:lnTo>
                  <a:lnTo>
                    <a:pt x="253" y="186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59">
              <a:extLst>
                <a:ext uri="{FF2B5EF4-FFF2-40B4-BE49-F238E27FC236}">
                  <a16:creationId xmlns:a16="http://schemas.microsoft.com/office/drawing/2014/main" id="{7216147D-BD2A-4102-83CB-111A704858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46" y="3088"/>
              <a:ext cx="374" cy="264"/>
            </a:xfrm>
            <a:custGeom>
              <a:avLst/>
              <a:gdLst>
                <a:gd name="T0" fmla="*/ 0 w 223"/>
                <a:gd name="T1" fmla="*/ 2147483646 h 172"/>
                <a:gd name="T2" fmla="*/ 2147483646 w 223"/>
                <a:gd name="T3" fmla="*/ 2147483646 h 172"/>
                <a:gd name="T4" fmla="*/ 2147483646 w 223"/>
                <a:gd name="T5" fmla="*/ 2147483646 h 172"/>
                <a:gd name="T6" fmla="*/ 2147483646 w 223"/>
                <a:gd name="T7" fmla="*/ 2147483646 h 172"/>
                <a:gd name="T8" fmla="*/ 2147483646 w 223"/>
                <a:gd name="T9" fmla="*/ 2147483646 h 172"/>
                <a:gd name="T10" fmla="*/ 2147483646 w 223"/>
                <a:gd name="T11" fmla="*/ 2147483646 h 172"/>
                <a:gd name="T12" fmla="*/ 2147483646 w 223"/>
                <a:gd name="T13" fmla="*/ 2147483646 h 172"/>
                <a:gd name="T14" fmla="*/ 2147483646 w 223"/>
                <a:gd name="T15" fmla="*/ 2147483646 h 172"/>
                <a:gd name="T16" fmla="*/ 2147483646 w 223"/>
                <a:gd name="T17" fmla="*/ 2147483646 h 172"/>
                <a:gd name="T18" fmla="*/ 2147483646 w 223"/>
                <a:gd name="T19" fmla="*/ 2147483646 h 172"/>
                <a:gd name="T20" fmla="*/ 2147483646 w 223"/>
                <a:gd name="T21" fmla="*/ 2147483646 h 172"/>
                <a:gd name="T22" fmla="*/ 2147483646 w 223"/>
                <a:gd name="T23" fmla="*/ 2147483646 h 172"/>
                <a:gd name="T24" fmla="*/ 2147483646 w 223"/>
                <a:gd name="T25" fmla="*/ 2147483646 h 172"/>
                <a:gd name="T26" fmla="*/ 2147483646 w 223"/>
                <a:gd name="T27" fmla="*/ 0 h 172"/>
                <a:gd name="T28" fmla="*/ 2147483646 w 223"/>
                <a:gd name="T29" fmla="*/ 2147483646 h 172"/>
                <a:gd name="T30" fmla="*/ 2147483646 w 223"/>
                <a:gd name="T31" fmla="*/ 2147483646 h 172"/>
                <a:gd name="T32" fmla="*/ 2147483646 w 223"/>
                <a:gd name="T33" fmla="*/ 2147483646 h 172"/>
                <a:gd name="T34" fmla="*/ 2147483646 w 223"/>
                <a:gd name="T35" fmla="*/ 2147483646 h 172"/>
                <a:gd name="T36" fmla="*/ 2147483646 w 223"/>
                <a:gd name="T37" fmla="*/ 2147483646 h 172"/>
                <a:gd name="T38" fmla="*/ 2147483646 w 223"/>
                <a:gd name="T39" fmla="*/ 2147483646 h 172"/>
                <a:gd name="T40" fmla="*/ 2147483646 w 223"/>
                <a:gd name="T41" fmla="*/ 2147483646 h 172"/>
                <a:gd name="T42" fmla="*/ 2147483646 w 223"/>
                <a:gd name="T43" fmla="*/ 2147483646 h 172"/>
                <a:gd name="T44" fmla="*/ 2147483646 w 223"/>
                <a:gd name="T45" fmla="*/ 2147483646 h 172"/>
                <a:gd name="T46" fmla="*/ 2147483646 w 223"/>
                <a:gd name="T47" fmla="*/ 2147483646 h 172"/>
                <a:gd name="T48" fmla="*/ 2147483646 w 223"/>
                <a:gd name="T49" fmla="*/ 2147483646 h 172"/>
                <a:gd name="T50" fmla="*/ 2147483646 w 223"/>
                <a:gd name="T51" fmla="*/ 2147483646 h 172"/>
                <a:gd name="T52" fmla="*/ 2147483646 w 223"/>
                <a:gd name="T53" fmla="*/ 2147483646 h 172"/>
                <a:gd name="T54" fmla="*/ 2147483646 w 223"/>
                <a:gd name="T55" fmla="*/ 2147483646 h 172"/>
                <a:gd name="T56" fmla="*/ 2147483646 w 223"/>
                <a:gd name="T57" fmla="*/ 2147483646 h 172"/>
                <a:gd name="T58" fmla="*/ 2147483646 w 223"/>
                <a:gd name="T59" fmla="*/ 2147483646 h 172"/>
                <a:gd name="T60" fmla="*/ 2147483646 w 223"/>
                <a:gd name="T61" fmla="*/ 2147483646 h 172"/>
                <a:gd name="T62" fmla="*/ 2147483646 w 223"/>
                <a:gd name="T63" fmla="*/ 2147483646 h 172"/>
                <a:gd name="T64" fmla="*/ 2147483646 w 223"/>
                <a:gd name="T65" fmla="*/ 2147483646 h 172"/>
                <a:gd name="T66" fmla="*/ 2147483646 w 223"/>
                <a:gd name="T67" fmla="*/ 2147483646 h 172"/>
                <a:gd name="T68" fmla="*/ 2147483646 w 223"/>
                <a:gd name="T69" fmla="*/ 2147483646 h 172"/>
                <a:gd name="T70" fmla="*/ 2147483646 w 223"/>
                <a:gd name="T71" fmla="*/ 2147483646 h 172"/>
                <a:gd name="T72" fmla="*/ 2147483646 w 223"/>
                <a:gd name="T73" fmla="*/ 2147483646 h 172"/>
                <a:gd name="T74" fmla="*/ 2147483646 w 223"/>
                <a:gd name="T75" fmla="*/ 2147483646 h 172"/>
                <a:gd name="T76" fmla="*/ 2147483646 w 223"/>
                <a:gd name="T77" fmla="*/ 2147483646 h 172"/>
                <a:gd name="T78" fmla="*/ 2147483646 w 223"/>
                <a:gd name="T79" fmla="*/ 2147483646 h 172"/>
                <a:gd name="T80" fmla="*/ 2147483646 w 223"/>
                <a:gd name="T81" fmla="*/ 2147483646 h 172"/>
                <a:gd name="T82" fmla="*/ 0 w 223"/>
                <a:gd name="T83" fmla="*/ 2147483646 h 17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3"/>
                <a:gd name="T127" fmla="*/ 0 h 172"/>
                <a:gd name="T128" fmla="*/ 223 w 223"/>
                <a:gd name="T129" fmla="*/ 172 h 17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3" h="172">
                  <a:moveTo>
                    <a:pt x="0" y="59"/>
                  </a:moveTo>
                  <a:lnTo>
                    <a:pt x="5" y="41"/>
                  </a:lnTo>
                  <a:lnTo>
                    <a:pt x="5" y="14"/>
                  </a:lnTo>
                  <a:lnTo>
                    <a:pt x="23" y="15"/>
                  </a:lnTo>
                  <a:lnTo>
                    <a:pt x="51" y="18"/>
                  </a:lnTo>
                  <a:lnTo>
                    <a:pt x="71" y="26"/>
                  </a:lnTo>
                  <a:lnTo>
                    <a:pt x="98" y="35"/>
                  </a:lnTo>
                  <a:lnTo>
                    <a:pt x="106" y="29"/>
                  </a:lnTo>
                  <a:lnTo>
                    <a:pt x="106" y="20"/>
                  </a:lnTo>
                  <a:lnTo>
                    <a:pt x="110" y="15"/>
                  </a:lnTo>
                  <a:lnTo>
                    <a:pt x="127" y="12"/>
                  </a:lnTo>
                  <a:lnTo>
                    <a:pt x="136" y="1"/>
                  </a:lnTo>
                  <a:lnTo>
                    <a:pt x="146" y="4"/>
                  </a:lnTo>
                  <a:lnTo>
                    <a:pt x="160" y="0"/>
                  </a:lnTo>
                  <a:lnTo>
                    <a:pt x="171" y="5"/>
                  </a:lnTo>
                  <a:lnTo>
                    <a:pt x="181" y="10"/>
                  </a:lnTo>
                  <a:lnTo>
                    <a:pt x="208" y="1"/>
                  </a:lnTo>
                  <a:lnTo>
                    <a:pt x="222" y="4"/>
                  </a:lnTo>
                  <a:lnTo>
                    <a:pt x="220" y="10"/>
                  </a:lnTo>
                  <a:lnTo>
                    <a:pt x="213" y="19"/>
                  </a:lnTo>
                  <a:lnTo>
                    <a:pt x="216" y="32"/>
                  </a:lnTo>
                  <a:lnTo>
                    <a:pt x="216" y="53"/>
                  </a:lnTo>
                  <a:lnTo>
                    <a:pt x="216" y="75"/>
                  </a:lnTo>
                  <a:lnTo>
                    <a:pt x="213" y="90"/>
                  </a:lnTo>
                  <a:lnTo>
                    <a:pt x="212" y="124"/>
                  </a:lnTo>
                  <a:lnTo>
                    <a:pt x="205" y="133"/>
                  </a:lnTo>
                  <a:lnTo>
                    <a:pt x="205" y="138"/>
                  </a:lnTo>
                  <a:lnTo>
                    <a:pt x="170" y="171"/>
                  </a:lnTo>
                  <a:lnTo>
                    <a:pt x="162" y="167"/>
                  </a:lnTo>
                  <a:lnTo>
                    <a:pt x="153" y="171"/>
                  </a:lnTo>
                  <a:lnTo>
                    <a:pt x="150" y="167"/>
                  </a:lnTo>
                  <a:lnTo>
                    <a:pt x="160" y="156"/>
                  </a:lnTo>
                  <a:lnTo>
                    <a:pt x="160" y="151"/>
                  </a:lnTo>
                  <a:lnTo>
                    <a:pt x="170" y="137"/>
                  </a:lnTo>
                  <a:lnTo>
                    <a:pt x="168" y="130"/>
                  </a:lnTo>
                  <a:lnTo>
                    <a:pt x="142" y="127"/>
                  </a:lnTo>
                  <a:lnTo>
                    <a:pt x="127" y="110"/>
                  </a:lnTo>
                  <a:lnTo>
                    <a:pt x="106" y="87"/>
                  </a:lnTo>
                  <a:lnTo>
                    <a:pt x="79" y="71"/>
                  </a:lnTo>
                  <a:lnTo>
                    <a:pt x="70" y="67"/>
                  </a:lnTo>
                  <a:lnTo>
                    <a:pt x="13" y="59"/>
                  </a:lnTo>
                  <a:lnTo>
                    <a:pt x="0" y="59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60">
              <a:extLst>
                <a:ext uri="{FF2B5EF4-FFF2-40B4-BE49-F238E27FC236}">
                  <a16:creationId xmlns:a16="http://schemas.microsoft.com/office/drawing/2014/main" id="{D93BE3F6-A70E-4F55-AB55-1BAE314C7D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6" y="3175"/>
              <a:ext cx="545" cy="512"/>
            </a:xfrm>
            <a:custGeom>
              <a:avLst/>
              <a:gdLst>
                <a:gd name="T0" fmla="*/ 2147483646 w 324"/>
                <a:gd name="T1" fmla="*/ 2147483646 h 334"/>
                <a:gd name="T2" fmla="*/ 2147483646 w 324"/>
                <a:gd name="T3" fmla="*/ 2147483646 h 334"/>
                <a:gd name="T4" fmla="*/ 2147483646 w 324"/>
                <a:gd name="T5" fmla="*/ 2147483646 h 334"/>
                <a:gd name="T6" fmla="*/ 2147483646 w 324"/>
                <a:gd name="T7" fmla="*/ 2147483646 h 334"/>
                <a:gd name="T8" fmla="*/ 2147483646 w 324"/>
                <a:gd name="T9" fmla="*/ 2147483646 h 334"/>
                <a:gd name="T10" fmla="*/ 2147483646 w 324"/>
                <a:gd name="T11" fmla="*/ 2147483646 h 334"/>
                <a:gd name="T12" fmla="*/ 2147483646 w 324"/>
                <a:gd name="T13" fmla="*/ 2147483646 h 334"/>
                <a:gd name="T14" fmla="*/ 2147483646 w 324"/>
                <a:gd name="T15" fmla="*/ 2147483646 h 334"/>
                <a:gd name="T16" fmla="*/ 2147483646 w 324"/>
                <a:gd name="T17" fmla="*/ 2147483646 h 334"/>
                <a:gd name="T18" fmla="*/ 2147483646 w 324"/>
                <a:gd name="T19" fmla="*/ 2147483646 h 334"/>
                <a:gd name="T20" fmla="*/ 2147483646 w 324"/>
                <a:gd name="T21" fmla="*/ 2147483646 h 334"/>
                <a:gd name="T22" fmla="*/ 2147483646 w 324"/>
                <a:gd name="T23" fmla="*/ 2147483646 h 334"/>
                <a:gd name="T24" fmla="*/ 2147483646 w 324"/>
                <a:gd name="T25" fmla="*/ 2147483646 h 334"/>
                <a:gd name="T26" fmla="*/ 2147483646 w 324"/>
                <a:gd name="T27" fmla="*/ 0 h 334"/>
                <a:gd name="T28" fmla="*/ 2147483646 w 324"/>
                <a:gd name="T29" fmla="*/ 2147483646 h 334"/>
                <a:gd name="T30" fmla="*/ 2147483646 w 324"/>
                <a:gd name="T31" fmla="*/ 2147483646 h 334"/>
                <a:gd name="T32" fmla="*/ 2147483646 w 324"/>
                <a:gd name="T33" fmla="*/ 2147483646 h 334"/>
                <a:gd name="T34" fmla="*/ 2147483646 w 324"/>
                <a:gd name="T35" fmla="*/ 2147483646 h 334"/>
                <a:gd name="T36" fmla="*/ 2147483646 w 324"/>
                <a:gd name="T37" fmla="*/ 2147483646 h 334"/>
                <a:gd name="T38" fmla="*/ 2147483646 w 324"/>
                <a:gd name="T39" fmla="*/ 2147483646 h 334"/>
                <a:gd name="T40" fmla="*/ 2147483646 w 324"/>
                <a:gd name="T41" fmla="*/ 2147483646 h 334"/>
                <a:gd name="T42" fmla="*/ 2147483646 w 324"/>
                <a:gd name="T43" fmla="*/ 2147483646 h 334"/>
                <a:gd name="T44" fmla="*/ 2147483646 w 324"/>
                <a:gd name="T45" fmla="*/ 2147483646 h 334"/>
                <a:gd name="T46" fmla="*/ 0 w 324"/>
                <a:gd name="T47" fmla="*/ 2147483646 h 334"/>
                <a:gd name="T48" fmla="*/ 2147483646 w 324"/>
                <a:gd name="T49" fmla="*/ 2147483646 h 334"/>
                <a:gd name="T50" fmla="*/ 2147483646 w 324"/>
                <a:gd name="T51" fmla="*/ 2147483646 h 334"/>
                <a:gd name="T52" fmla="*/ 2147483646 w 324"/>
                <a:gd name="T53" fmla="*/ 2147483646 h 334"/>
                <a:gd name="T54" fmla="*/ 2147483646 w 324"/>
                <a:gd name="T55" fmla="*/ 2147483646 h 334"/>
                <a:gd name="T56" fmla="*/ 2147483646 w 324"/>
                <a:gd name="T57" fmla="*/ 2147483646 h 334"/>
                <a:gd name="T58" fmla="*/ 2147483646 w 324"/>
                <a:gd name="T59" fmla="*/ 2147483646 h 334"/>
                <a:gd name="T60" fmla="*/ 2147483646 w 324"/>
                <a:gd name="T61" fmla="*/ 2147483646 h 334"/>
                <a:gd name="T62" fmla="*/ 2147483646 w 324"/>
                <a:gd name="T63" fmla="*/ 2147483646 h 334"/>
                <a:gd name="T64" fmla="*/ 2147483646 w 324"/>
                <a:gd name="T65" fmla="*/ 2147483646 h 334"/>
                <a:gd name="T66" fmla="*/ 2147483646 w 324"/>
                <a:gd name="T67" fmla="*/ 2147483646 h 334"/>
                <a:gd name="T68" fmla="*/ 2147483646 w 324"/>
                <a:gd name="T69" fmla="*/ 2147483646 h 334"/>
                <a:gd name="T70" fmla="*/ 2147483646 w 324"/>
                <a:gd name="T71" fmla="*/ 2147483646 h 334"/>
                <a:gd name="T72" fmla="*/ 2147483646 w 324"/>
                <a:gd name="T73" fmla="*/ 2147483646 h 334"/>
                <a:gd name="T74" fmla="*/ 2147483646 w 324"/>
                <a:gd name="T75" fmla="*/ 2147483646 h 334"/>
                <a:gd name="T76" fmla="*/ 2147483646 w 324"/>
                <a:gd name="T77" fmla="*/ 2147483646 h 334"/>
                <a:gd name="T78" fmla="*/ 2147483646 w 324"/>
                <a:gd name="T79" fmla="*/ 2147483646 h 334"/>
                <a:gd name="T80" fmla="*/ 2147483646 w 324"/>
                <a:gd name="T81" fmla="*/ 2147483646 h 334"/>
                <a:gd name="T82" fmla="*/ 2147483646 w 324"/>
                <a:gd name="T83" fmla="*/ 2147483646 h 334"/>
                <a:gd name="T84" fmla="*/ 2147483646 w 324"/>
                <a:gd name="T85" fmla="*/ 2147483646 h 334"/>
                <a:gd name="T86" fmla="*/ 2147483646 w 324"/>
                <a:gd name="T87" fmla="*/ 2147483646 h 334"/>
                <a:gd name="T88" fmla="*/ 2147483646 w 324"/>
                <a:gd name="T89" fmla="*/ 2147483646 h 334"/>
                <a:gd name="T90" fmla="*/ 2147483646 w 324"/>
                <a:gd name="T91" fmla="*/ 2147483646 h 334"/>
                <a:gd name="T92" fmla="*/ 2147483646 w 324"/>
                <a:gd name="T93" fmla="*/ 2147483646 h 334"/>
                <a:gd name="T94" fmla="*/ 2147483646 w 324"/>
                <a:gd name="T95" fmla="*/ 2147483646 h 334"/>
                <a:gd name="T96" fmla="*/ 2147483646 w 324"/>
                <a:gd name="T97" fmla="*/ 2147483646 h 334"/>
                <a:gd name="T98" fmla="*/ 2147483646 w 324"/>
                <a:gd name="T99" fmla="*/ 2147483646 h 334"/>
                <a:gd name="T100" fmla="*/ 2147483646 w 324"/>
                <a:gd name="T101" fmla="*/ 2147483646 h 33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24"/>
                <a:gd name="T154" fmla="*/ 0 h 334"/>
                <a:gd name="T155" fmla="*/ 324 w 324"/>
                <a:gd name="T156" fmla="*/ 334 h 33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24" h="334">
                  <a:moveTo>
                    <a:pt x="323" y="112"/>
                  </a:moveTo>
                  <a:lnTo>
                    <a:pt x="314" y="108"/>
                  </a:lnTo>
                  <a:lnTo>
                    <a:pt x="306" y="112"/>
                  </a:lnTo>
                  <a:lnTo>
                    <a:pt x="303" y="108"/>
                  </a:lnTo>
                  <a:lnTo>
                    <a:pt x="311" y="98"/>
                  </a:lnTo>
                  <a:lnTo>
                    <a:pt x="313" y="93"/>
                  </a:lnTo>
                  <a:lnTo>
                    <a:pt x="323" y="79"/>
                  </a:lnTo>
                  <a:lnTo>
                    <a:pt x="321" y="72"/>
                  </a:lnTo>
                  <a:lnTo>
                    <a:pt x="295" y="69"/>
                  </a:lnTo>
                  <a:lnTo>
                    <a:pt x="280" y="52"/>
                  </a:lnTo>
                  <a:lnTo>
                    <a:pt x="259" y="29"/>
                  </a:lnTo>
                  <a:lnTo>
                    <a:pt x="232" y="13"/>
                  </a:lnTo>
                  <a:lnTo>
                    <a:pt x="222" y="9"/>
                  </a:lnTo>
                  <a:lnTo>
                    <a:pt x="166" y="0"/>
                  </a:lnTo>
                  <a:lnTo>
                    <a:pt x="153" y="2"/>
                  </a:lnTo>
                  <a:lnTo>
                    <a:pt x="128" y="18"/>
                  </a:lnTo>
                  <a:lnTo>
                    <a:pt x="115" y="27"/>
                  </a:lnTo>
                  <a:lnTo>
                    <a:pt x="80" y="58"/>
                  </a:lnTo>
                  <a:lnTo>
                    <a:pt x="76" y="68"/>
                  </a:lnTo>
                  <a:lnTo>
                    <a:pt x="68" y="69"/>
                  </a:lnTo>
                  <a:lnTo>
                    <a:pt x="38" y="107"/>
                  </a:lnTo>
                  <a:lnTo>
                    <a:pt x="36" y="114"/>
                  </a:lnTo>
                  <a:lnTo>
                    <a:pt x="12" y="147"/>
                  </a:lnTo>
                  <a:lnTo>
                    <a:pt x="0" y="164"/>
                  </a:lnTo>
                  <a:lnTo>
                    <a:pt x="14" y="169"/>
                  </a:lnTo>
                  <a:lnTo>
                    <a:pt x="23" y="156"/>
                  </a:lnTo>
                  <a:lnTo>
                    <a:pt x="40" y="165"/>
                  </a:lnTo>
                  <a:lnTo>
                    <a:pt x="48" y="172"/>
                  </a:lnTo>
                  <a:lnTo>
                    <a:pt x="63" y="193"/>
                  </a:lnTo>
                  <a:lnTo>
                    <a:pt x="63" y="203"/>
                  </a:lnTo>
                  <a:lnTo>
                    <a:pt x="69" y="206"/>
                  </a:lnTo>
                  <a:lnTo>
                    <a:pt x="80" y="196"/>
                  </a:lnTo>
                  <a:lnTo>
                    <a:pt x="82" y="193"/>
                  </a:lnTo>
                  <a:lnTo>
                    <a:pt x="104" y="217"/>
                  </a:lnTo>
                  <a:lnTo>
                    <a:pt x="121" y="226"/>
                  </a:lnTo>
                  <a:lnTo>
                    <a:pt x="133" y="243"/>
                  </a:lnTo>
                  <a:lnTo>
                    <a:pt x="152" y="252"/>
                  </a:lnTo>
                  <a:lnTo>
                    <a:pt x="168" y="279"/>
                  </a:lnTo>
                  <a:lnTo>
                    <a:pt x="177" y="285"/>
                  </a:lnTo>
                  <a:lnTo>
                    <a:pt x="173" y="292"/>
                  </a:lnTo>
                  <a:lnTo>
                    <a:pt x="166" y="301"/>
                  </a:lnTo>
                  <a:lnTo>
                    <a:pt x="164" y="315"/>
                  </a:lnTo>
                  <a:lnTo>
                    <a:pt x="168" y="333"/>
                  </a:lnTo>
                  <a:lnTo>
                    <a:pt x="175" y="333"/>
                  </a:lnTo>
                  <a:lnTo>
                    <a:pt x="199" y="303"/>
                  </a:lnTo>
                  <a:lnTo>
                    <a:pt x="210" y="274"/>
                  </a:lnTo>
                  <a:lnTo>
                    <a:pt x="227" y="251"/>
                  </a:lnTo>
                  <a:lnTo>
                    <a:pt x="254" y="228"/>
                  </a:lnTo>
                  <a:lnTo>
                    <a:pt x="286" y="186"/>
                  </a:lnTo>
                  <a:lnTo>
                    <a:pt x="306" y="145"/>
                  </a:lnTo>
                  <a:lnTo>
                    <a:pt x="323" y="112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Freeform 61">
              <a:extLst>
                <a:ext uri="{FF2B5EF4-FFF2-40B4-BE49-F238E27FC236}">
                  <a16:creationId xmlns:a16="http://schemas.microsoft.com/office/drawing/2014/main" id="{FCFAFCAC-AB51-464C-92F7-2F7A04527D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08" y="2604"/>
              <a:ext cx="641" cy="431"/>
            </a:xfrm>
            <a:custGeom>
              <a:avLst/>
              <a:gdLst>
                <a:gd name="T0" fmla="*/ 2147483646 w 380"/>
                <a:gd name="T1" fmla="*/ 2147483646 h 282"/>
                <a:gd name="T2" fmla="*/ 2147483646 w 380"/>
                <a:gd name="T3" fmla="*/ 2147483646 h 282"/>
                <a:gd name="T4" fmla="*/ 2147483646 w 380"/>
                <a:gd name="T5" fmla="*/ 2147483646 h 282"/>
                <a:gd name="T6" fmla="*/ 2147483646 w 380"/>
                <a:gd name="T7" fmla="*/ 2147483646 h 282"/>
                <a:gd name="T8" fmla="*/ 2147483646 w 380"/>
                <a:gd name="T9" fmla="*/ 2147483646 h 282"/>
                <a:gd name="T10" fmla="*/ 2147483646 w 380"/>
                <a:gd name="T11" fmla="*/ 2147483646 h 282"/>
                <a:gd name="T12" fmla="*/ 2147483646 w 380"/>
                <a:gd name="T13" fmla="*/ 2147483646 h 282"/>
                <a:gd name="T14" fmla="*/ 2147483646 w 380"/>
                <a:gd name="T15" fmla="*/ 2147483646 h 282"/>
                <a:gd name="T16" fmla="*/ 0 w 380"/>
                <a:gd name="T17" fmla="*/ 2147483646 h 282"/>
                <a:gd name="T18" fmla="*/ 2147483646 w 380"/>
                <a:gd name="T19" fmla="*/ 2147483646 h 282"/>
                <a:gd name="T20" fmla="*/ 2147483646 w 380"/>
                <a:gd name="T21" fmla="*/ 2147483646 h 282"/>
                <a:gd name="T22" fmla="*/ 2147483646 w 380"/>
                <a:gd name="T23" fmla="*/ 2147483646 h 282"/>
                <a:gd name="T24" fmla="*/ 2147483646 w 380"/>
                <a:gd name="T25" fmla="*/ 2147483646 h 282"/>
                <a:gd name="T26" fmla="*/ 2147483646 w 380"/>
                <a:gd name="T27" fmla="*/ 2147483646 h 282"/>
                <a:gd name="T28" fmla="*/ 2147483646 w 380"/>
                <a:gd name="T29" fmla="*/ 2147483646 h 282"/>
                <a:gd name="T30" fmla="*/ 2147483646 w 380"/>
                <a:gd name="T31" fmla="*/ 2147483646 h 282"/>
                <a:gd name="T32" fmla="*/ 2147483646 w 380"/>
                <a:gd name="T33" fmla="*/ 2147483646 h 282"/>
                <a:gd name="T34" fmla="*/ 2147483646 w 380"/>
                <a:gd name="T35" fmla="*/ 2147483646 h 282"/>
                <a:gd name="T36" fmla="*/ 2147483646 w 380"/>
                <a:gd name="T37" fmla="*/ 2147483646 h 282"/>
                <a:gd name="T38" fmla="*/ 2147483646 w 380"/>
                <a:gd name="T39" fmla="*/ 2147483646 h 282"/>
                <a:gd name="T40" fmla="*/ 2147483646 w 380"/>
                <a:gd name="T41" fmla="*/ 2147483646 h 282"/>
                <a:gd name="T42" fmla="*/ 2147483646 w 380"/>
                <a:gd name="T43" fmla="*/ 2147483646 h 282"/>
                <a:gd name="T44" fmla="*/ 2147483646 w 380"/>
                <a:gd name="T45" fmla="*/ 2147483646 h 282"/>
                <a:gd name="T46" fmla="*/ 2147483646 w 380"/>
                <a:gd name="T47" fmla="*/ 2147483646 h 282"/>
                <a:gd name="T48" fmla="*/ 2147483646 w 380"/>
                <a:gd name="T49" fmla="*/ 2147483646 h 282"/>
                <a:gd name="T50" fmla="*/ 2147483646 w 380"/>
                <a:gd name="T51" fmla="*/ 2147483646 h 282"/>
                <a:gd name="T52" fmla="*/ 2147483646 w 380"/>
                <a:gd name="T53" fmla="*/ 2147483646 h 282"/>
                <a:gd name="T54" fmla="*/ 2147483646 w 380"/>
                <a:gd name="T55" fmla="*/ 2147483646 h 282"/>
                <a:gd name="T56" fmla="*/ 2147483646 w 380"/>
                <a:gd name="T57" fmla="*/ 2147483646 h 282"/>
                <a:gd name="T58" fmla="*/ 2147483646 w 380"/>
                <a:gd name="T59" fmla="*/ 2147483646 h 282"/>
                <a:gd name="T60" fmla="*/ 2147483646 w 380"/>
                <a:gd name="T61" fmla="*/ 2147483646 h 282"/>
                <a:gd name="T62" fmla="*/ 2147483646 w 380"/>
                <a:gd name="T63" fmla="*/ 2147483646 h 282"/>
                <a:gd name="T64" fmla="*/ 2147483646 w 380"/>
                <a:gd name="T65" fmla="*/ 2147483646 h 2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0"/>
                <a:gd name="T100" fmla="*/ 0 h 282"/>
                <a:gd name="T101" fmla="*/ 380 w 380"/>
                <a:gd name="T102" fmla="*/ 282 h 2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0" h="282">
                  <a:moveTo>
                    <a:pt x="204" y="281"/>
                  </a:moveTo>
                  <a:lnTo>
                    <a:pt x="202" y="277"/>
                  </a:lnTo>
                  <a:lnTo>
                    <a:pt x="202" y="275"/>
                  </a:lnTo>
                  <a:lnTo>
                    <a:pt x="194" y="266"/>
                  </a:lnTo>
                  <a:lnTo>
                    <a:pt x="184" y="273"/>
                  </a:lnTo>
                  <a:lnTo>
                    <a:pt x="183" y="252"/>
                  </a:lnTo>
                  <a:lnTo>
                    <a:pt x="158" y="250"/>
                  </a:lnTo>
                  <a:lnTo>
                    <a:pt x="153" y="243"/>
                  </a:lnTo>
                  <a:lnTo>
                    <a:pt x="158" y="234"/>
                  </a:lnTo>
                  <a:lnTo>
                    <a:pt x="145" y="213"/>
                  </a:lnTo>
                  <a:lnTo>
                    <a:pt x="142" y="184"/>
                  </a:lnTo>
                  <a:lnTo>
                    <a:pt x="124" y="160"/>
                  </a:lnTo>
                  <a:lnTo>
                    <a:pt x="102" y="160"/>
                  </a:lnTo>
                  <a:lnTo>
                    <a:pt x="72" y="145"/>
                  </a:lnTo>
                  <a:lnTo>
                    <a:pt x="48" y="144"/>
                  </a:lnTo>
                  <a:lnTo>
                    <a:pt x="31" y="144"/>
                  </a:lnTo>
                  <a:lnTo>
                    <a:pt x="8" y="143"/>
                  </a:lnTo>
                  <a:lnTo>
                    <a:pt x="0" y="136"/>
                  </a:lnTo>
                  <a:lnTo>
                    <a:pt x="18" y="123"/>
                  </a:lnTo>
                  <a:lnTo>
                    <a:pt x="36" y="95"/>
                  </a:lnTo>
                  <a:lnTo>
                    <a:pt x="36" y="88"/>
                  </a:lnTo>
                  <a:lnTo>
                    <a:pt x="46" y="76"/>
                  </a:lnTo>
                  <a:lnTo>
                    <a:pt x="52" y="55"/>
                  </a:lnTo>
                  <a:lnTo>
                    <a:pt x="69" y="29"/>
                  </a:lnTo>
                  <a:lnTo>
                    <a:pt x="86" y="17"/>
                  </a:lnTo>
                  <a:lnTo>
                    <a:pt x="86" y="12"/>
                  </a:lnTo>
                  <a:lnTo>
                    <a:pt x="106" y="0"/>
                  </a:lnTo>
                  <a:lnTo>
                    <a:pt x="127" y="7"/>
                  </a:lnTo>
                  <a:lnTo>
                    <a:pt x="155" y="6"/>
                  </a:lnTo>
                  <a:lnTo>
                    <a:pt x="160" y="14"/>
                  </a:lnTo>
                  <a:lnTo>
                    <a:pt x="160" y="22"/>
                  </a:lnTo>
                  <a:lnTo>
                    <a:pt x="175" y="25"/>
                  </a:lnTo>
                  <a:lnTo>
                    <a:pt x="186" y="18"/>
                  </a:lnTo>
                  <a:lnTo>
                    <a:pt x="213" y="22"/>
                  </a:lnTo>
                  <a:lnTo>
                    <a:pt x="226" y="12"/>
                  </a:lnTo>
                  <a:lnTo>
                    <a:pt x="244" y="18"/>
                  </a:lnTo>
                  <a:lnTo>
                    <a:pt x="250" y="26"/>
                  </a:lnTo>
                  <a:lnTo>
                    <a:pt x="247" y="36"/>
                  </a:lnTo>
                  <a:lnTo>
                    <a:pt x="255" y="49"/>
                  </a:lnTo>
                  <a:lnTo>
                    <a:pt x="249" y="57"/>
                  </a:lnTo>
                  <a:lnTo>
                    <a:pt x="257" y="82"/>
                  </a:lnTo>
                  <a:lnTo>
                    <a:pt x="264" y="88"/>
                  </a:lnTo>
                  <a:lnTo>
                    <a:pt x="275" y="89"/>
                  </a:lnTo>
                  <a:lnTo>
                    <a:pt x="277" y="99"/>
                  </a:lnTo>
                  <a:lnTo>
                    <a:pt x="269" y="128"/>
                  </a:lnTo>
                  <a:lnTo>
                    <a:pt x="274" y="135"/>
                  </a:lnTo>
                  <a:lnTo>
                    <a:pt x="286" y="149"/>
                  </a:lnTo>
                  <a:lnTo>
                    <a:pt x="284" y="157"/>
                  </a:lnTo>
                  <a:lnTo>
                    <a:pt x="290" y="163"/>
                  </a:lnTo>
                  <a:lnTo>
                    <a:pt x="308" y="159"/>
                  </a:lnTo>
                  <a:lnTo>
                    <a:pt x="315" y="150"/>
                  </a:lnTo>
                  <a:lnTo>
                    <a:pt x="339" y="147"/>
                  </a:lnTo>
                  <a:lnTo>
                    <a:pt x="353" y="143"/>
                  </a:lnTo>
                  <a:lnTo>
                    <a:pt x="361" y="153"/>
                  </a:lnTo>
                  <a:lnTo>
                    <a:pt x="377" y="153"/>
                  </a:lnTo>
                  <a:lnTo>
                    <a:pt x="379" y="154"/>
                  </a:lnTo>
                  <a:lnTo>
                    <a:pt x="369" y="165"/>
                  </a:lnTo>
                  <a:lnTo>
                    <a:pt x="350" y="170"/>
                  </a:lnTo>
                  <a:lnTo>
                    <a:pt x="348" y="181"/>
                  </a:lnTo>
                  <a:lnTo>
                    <a:pt x="348" y="191"/>
                  </a:lnTo>
                  <a:lnTo>
                    <a:pt x="319" y="209"/>
                  </a:lnTo>
                  <a:lnTo>
                    <a:pt x="317" y="214"/>
                  </a:lnTo>
                  <a:lnTo>
                    <a:pt x="299" y="213"/>
                  </a:lnTo>
                  <a:lnTo>
                    <a:pt x="264" y="231"/>
                  </a:lnTo>
                  <a:lnTo>
                    <a:pt x="213" y="274"/>
                  </a:lnTo>
                  <a:lnTo>
                    <a:pt x="204" y="281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62">
              <a:extLst>
                <a:ext uri="{FF2B5EF4-FFF2-40B4-BE49-F238E27FC236}">
                  <a16:creationId xmlns:a16="http://schemas.microsoft.com/office/drawing/2014/main" id="{EE75CEED-F2DB-4B72-AFDF-78C48FC910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54" y="2184"/>
              <a:ext cx="847" cy="670"/>
            </a:xfrm>
            <a:custGeom>
              <a:avLst/>
              <a:gdLst>
                <a:gd name="T0" fmla="*/ 2147483646 w 503"/>
                <a:gd name="T1" fmla="*/ 2147483646 h 439"/>
                <a:gd name="T2" fmla="*/ 2147483646 w 503"/>
                <a:gd name="T3" fmla="*/ 2147483646 h 439"/>
                <a:gd name="T4" fmla="*/ 2147483646 w 503"/>
                <a:gd name="T5" fmla="*/ 2147483646 h 439"/>
                <a:gd name="T6" fmla="*/ 2147483646 w 503"/>
                <a:gd name="T7" fmla="*/ 2147483646 h 439"/>
                <a:gd name="T8" fmla="*/ 2147483646 w 503"/>
                <a:gd name="T9" fmla="*/ 2147483646 h 439"/>
                <a:gd name="T10" fmla="*/ 2147483646 w 503"/>
                <a:gd name="T11" fmla="*/ 2147483646 h 439"/>
                <a:gd name="T12" fmla="*/ 2147483646 w 503"/>
                <a:gd name="T13" fmla="*/ 2147483646 h 439"/>
                <a:gd name="T14" fmla="*/ 2147483646 w 503"/>
                <a:gd name="T15" fmla="*/ 2147483646 h 439"/>
                <a:gd name="T16" fmla="*/ 2147483646 w 503"/>
                <a:gd name="T17" fmla="*/ 2147483646 h 439"/>
                <a:gd name="T18" fmla="*/ 2147483646 w 503"/>
                <a:gd name="T19" fmla="*/ 2147483646 h 439"/>
                <a:gd name="T20" fmla="*/ 2147483646 w 503"/>
                <a:gd name="T21" fmla="*/ 2147483646 h 439"/>
                <a:gd name="T22" fmla="*/ 2147483646 w 503"/>
                <a:gd name="T23" fmla="*/ 2147483646 h 439"/>
                <a:gd name="T24" fmla="*/ 2147483646 w 503"/>
                <a:gd name="T25" fmla="*/ 2147483646 h 439"/>
                <a:gd name="T26" fmla="*/ 2147483646 w 503"/>
                <a:gd name="T27" fmla="*/ 2147483646 h 439"/>
                <a:gd name="T28" fmla="*/ 2147483646 w 503"/>
                <a:gd name="T29" fmla="*/ 2147483646 h 439"/>
                <a:gd name="T30" fmla="*/ 2147483646 w 503"/>
                <a:gd name="T31" fmla="*/ 2147483646 h 439"/>
                <a:gd name="T32" fmla="*/ 2147483646 w 503"/>
                <a:gd name="T33" fmla="*/ 2147483646 h 439"/>
                <a:gd name="T34" fmla="*/ 2147483646 w 503"/>
                <a:gd name="T35" fmla="*/ 2147483646 h 439"/>
                <a:gd name="T36" fmla="*/ 2147483646 w 503"/>
                <a:gd name="T37" fmla="*/ 2147483646 h 439"/>
                <a:gd name="T38" fmla="*/ 2147483646 w 503"/>
                <a:gd name="T39" fmla="*/ 2147483646 h 439"/>
                <a:gd name="T40" fmla="*/ 2147483646 w 503"/>
                <a:gd name="T41" fmla="*/ 2147483646 h 439"/>
                <a:gd name="T42" fmla="*/ 2147483646 w 503"/>
                <a:gd name="T43" fmla="*/ 2147483646 h 439"/>
                <a:gd name="T44" fmla="*/ 2147483646 w 503"/>
                <a:gd name="T45" fmla="*/ 2147483646 h 439"/>
                <a:gd name="T46" fmla="*/ 2147483646 w 503"/>
                <a:gd name="T47" fmla="*/ 2147483646 h 439"/>
                <a:gd name="T48" fmla="*/ 2147483646 w 503"/>
                <a:gd name="T49" fmla="*/ 2147483646 h 439"/>
                <a:gd name="T50" fmla="*/ 2147483646 w 503"/>
                <a:gd name="T51" fmla="*/ 2147483646 h 439"/>
                <a:gd name="T52" fmla="*/ 2147483646 w 503"/>
                <a:gd name="T53" fmla="*/ 2147483646 h 439"/>
                <a:gd name="T54" fmla="*/ 2147483646 w 503"/>
                <a:gd name="T55" fmla="*/ 2147483646 h 439"/>
                <a:gd name="T56" fmla="*/ 2147483646 w 503"/>
                <a:gd name="T57" fmla="*/ 2147483646 h 439"/>
                <a:gd name="T58" fmla="*/ 2147483646 w 503"/>
                <a:gd name="T59" fmla="*/ 2147483646 h 439"/>
                <a:gd name="T60" fmla="*/ 2147483646 w 503"/>
                <a:gd name="T61" fmla="*/ 2147483646 h 439"/>
                <a:gd name="T62" fmla="*/ 2147483646 w 503"/>
                <a:gd name="T63" fmla="*/ 2147483646 h 439"/>
                <a:gd name="T64" fmla="*/ 2147483646 w 503"/>
                <a:gd name="T65" fmla="*/ 2147483646 h 439"/>
                <a:gd name="T66" fmla="*/ 2147483646 w 503"/>
                <a:gd name="T67" fmla="*/ 2147483646 h 439"/>
                <a:gd name="T68" fmla="*/ 2147483646 w 503"/>
                <a:gd name="T69" fmla="*/ 2147483646 h 439"/>
                <a:gd name="T70" fmla="*/ 2147483646 w 503"/>
                <a:gd name="T71" fmla="*/ 2147483646 h 439"/>
                <a:gd name="T72" fmla="*/ 2147483646 w 503"/>
                <a:gd name="T73" fmla="*/ 2147483646 h 439"/>
                <a:gd name="T74" fmla="*/ 2147483646 w 503"/>
                <a:gd name="T75" fmla="*/ 2147483646 h 439"/>
                <a:gd name="T76" fmla="*/ 2147483646 w 503"/>
                <a:gd name="T77" fmla="*/ 2147483646 h 439"/>
                <a:gd name="T78" fmla="*/ 2147483646 w 503"/>
                <a:gd name="T79" fmla="*/ 2147483646 h 439"/>
                <a:gd name="T80" fmla="*/ 2147483646 w 503"/>
                <a:gd name="T81" fmla="*/ 2147483646 h 439"/>
                <a:gd name="T82" fmla="*/ 2147483646 w 503"/>
                <a:gd name="T83" fmla="*/ 2147483646 h 439"/>
                <a:gd name="T84" fmla="*/ 2147483646 w 503"/>
                <a:gd name="T85" fmla="*/ 2147483646 h 439"/>
                <a:gd name="T86" fmla="*/ 2147483646 w 503"/>
                <a:gd name="T87" fmla="*/ 2147483646 h 439"/>
                <a:gd name="T88" fmla="*/ 2147483646 w 503"/>
                <a:gd name="T89" fmla="*/ 2147483646 h 439"/>
                <a:gd name="T90" fmla="*/ 2147483646 w 503"/>
                <a:gd name="T91" fmla="*/ 2147483646 h 439"/>
                <a:gd name="T92" fmla="*/ 2147483646 w 503"/>
                <a:gd name="T93" fmla="*/ 2147483646 h 439"/>
                <a:gd name="T94" fmla="*/ 2147483646 w 503"/>
                <a:gd name="T95" fmla="*/ 2147483646 h 4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03"/>
                <a:gd name="T145" fmla="*/ 0 h 439"/>
                <a:gd name="T146" fmla="*/ 503 w 503"/>
                <a:gd name="T147" fmla="*/ 439 h 43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03" h="439">
                  <a:moveTo>
                    <a:pt x="0" y="287"/>
                  </a:moveTo>
                  <a:lnTo>
                    <a:pt x="2" y="256"/>
                  </a:lnTo>
                  <a:lnTo>
                    <a:pt x="16" y="242"/>
                  </a:lnTo>
                  <a:lnTo>
                    <a:pt x="30" y="220"/>
                  </a:lnTo>
                  <a:lnTo>
                    <a:pt x="67" y="212"/>
                  </a:lnTo>
                  <a:lnTo>
                    <a:pt x="73" y="215"/>
                  </a:lnTo>
                  <a:lnTo>
                    <a:pt x="86" y="204"/>
                  </a:lnTo>
                  <a:lnTo>
                    <a:pt x="119" y="206"/>
                  </a:lnTo>
                  <a:lnTo>
                    <a:pt x="141" y="209"/>
                  </a:lnTo>
                  <a:lnTo>
                    <a:pt x="164" y="189"/>
                  </a:lnTo>
                  <a:lnTo>
                    <a:pt x="164" y="163"/>
                  </a:lnTo>
                  <a:lnTo>
                    <a:pt x="158" y="160"/>
                  </a:lnTo>
                  <a:lnTo>
                    <a:pt x="157" y="154"/>
                  </a:lnTo>
                  <a:lnTo>
                    <a:pt x="171" y="129"/>
                  </a:lnTo>
                  <a:lnTo>
                    <a:pt x="168" y="115"/>
                  </a:lnTo>
                  <a:lnTo>
                    <a:pt x="161" y="110"/>
                  </a:lnTo>
                  <a:lnTo>
                    <a:pt x="164" y="83"/>
                  </a:lnTo>
                  <a:lnTo>
                    <a:pt x="186" y="77"/>
                  </a:lnTo>
                  <a:lnTo>
                    <a:pt x="186" y="63"/>
                  </a:lnTo>
                  <a:lnTo>
                    <a:pt x="184" y="51"/>
                  </a:lnTo>
                  <a:lnTo>
                    <a:pt x="188" y="35"/>
                  </a:lnTo>
                  <a:lnTo>
                    <a:pt x="201" y="31"/>
                  </a:lnTo>
                  <a:lnTo>
                    <a:pt x="201" y="19"/>
                  </a:lnTo>
                  <a:lnTo>
                    <a:pt x="209" y="19"/>
                  </a:lnTo>
                  <a:lnTo>
                    <a:pt x="215" y="30"/>
                  </a:lnTo>
                  <a:lnTo>
                    <a:pt x="226" y="30"/>
                  </a:lnTo>
                  <a:lnTo>
                    <a:pt x="225" y="45"/>
                  </a:lnTo>
                  <a:lnTo>
                    <a:pt x="248" y="35"/>
                  </a:lnTo>
                  <a:lnTo>
                    <a:pt x="300" y="0"/>
                  </a:lnTo>
                  <a:lnTo>
                    <a:pt x="322" y="1"/>
                  </a:lnTo>
                  <a:lnTo>
                    <a:pt x="326" y="5"/>
                  </a:lnTo>
                  <a:lnTo>
                    <a:pt x="324" y="15"/>
                  </a:lnTo>
                  <a:lnTo>
                    <a:pt x="333" y="25"/>
                  </a:lnTo>
                  <a:lnTo>
                    <a:pt x="346" y="25"/>
                  </a:lnTo>
                  <a:lnTo>
                    <a:pt x="353" y="19"/>
                  </a:lnTo>
                  <a:lnTo>
                    <a:pt x="369" y="25"/>
                  </a:lnTo>
                  <a:lnTo>
                    <a:pt x="396" y="48"/>
                  </a:lnTo>
                  <a:lnTo>
                    <a:pt x="419" y="49"/>
                  </a:lnTo>
                  <a:lnTo>
                    <a:pt x="433" y="66"/>
                  </a:lnTo>
                  <a:lnTo>
                    <a:pt x="437" y="78"/>
                  </a:lnTo>
                  <a:lnTo>
                    <a:pt x="443" y="81"/>
                  </a:lnTo>
                  <a:lnTo>
                    <a:pt x="469" y="83"/>
                  </a:lnTo>
                  <a:lnTo>
                    <a:pt x="494" y="97"/>
                  </a:lnTo>
                  <a:lnTo>
                    <a:pt x="502" y="106"/>
                  </a:lnTo>
                  <a:lnTo>
                    <a:pt x="497" y="116"/>
                  </a:lnTo>
                  <a:lnTo>
                    <a:pt x="485" y="127"/>
                  </a:lnTo>
                  <a:lnTo>
                    <a:pt x="480" y="139"/>
                  </a:lnTo>
                  <a:lnTo>
                    <a:pt x="467" y="147"/>
                  </a:lnTo>
                  <a:lnTo>
                    <a:pt x="464" y="160"/>
                  </a:lnTo>
                  <a:lnTo>
                    <a:pt x="464" y="168"/>
                  </a:lnTo>
                  <a:lnTo>
                    <a:pt x="477" y="184"/>
                  </a:lnTo>
                  <a:lnTo>
                    <a:pt x="476" y="196"/>
                  </a:lnTo>
                  <a:lnTo>
                    <a:pt x="461" y="196"/>
                  </a:lnTo>
                  <a:lnTo>
                    <a:pt x="443" y="204"/>
                  </a:lnTo>
                  <a:lnTo>
                    <a:pt x="439" y="215"/>
                  </a:lnTo>
                  <a:lnTo>
                    <a:pt x="441" y="231"/>
                  </a:lnTo>
                  <a:lnTo>
                    <a:pt x="443" y="238"/>
                  </a:lnTo>
                  <a:lnTo>
                    <a:pt x="439" y="247"/>
                  </a:lnTo>
                  <a:lnTo>
                    <a:pt x="441" y="266"/>
                  </a:lnTo>
                  <a:lnTo>
                    <a:pt x="439" y="277"/>
                  </a:lnTo>
                  <a:lnTo>
                    <a:pt x="422" y="302"/>
                  </a:lnTo>
                  <a:lnTo>
                    <a:pt x="419" y="311"/>
                  </a:lnTo>
                  <a:lnTo>
                    <a:pt x="406" y="309"/>
                  </a:lnTo>
                  <a:lnTo>
                    <a:pt x="398" y="318"/>
                  </a:lnTo>
                  <a:lnTo>
                    <a:pt x="396" y="340"/>
                  </a:lnTo>
                  <a:lnTo>
                    <a:pt x="386" y="348"/>
                  </a:lnTo>
                  <a:lnTo>
                    <a:pt x="374" y="386"/>
                  </a:lnTo>
                  <a:lnTo>
                    <a:pt x="336" y="403"/>
                  </a:lnTo>
                  <a:lnTo>
                    <a:pt x="304" y="401"/>
                  </a:lnTo>
                  <a:lnTo>
                    <a:pt x="269" y="418"/>
                  </a:lnTo>
                  <a:lnTo>
                    <a:pt x="252" y="423"/>
                  </a:lnTo>
                  <a:lnTo>
                    <a:pt x="229" y="426"/>
                  </a:lnTo>
                  <a:lnTo>
                    <a:pt x="222" y="435"/>
                  </a:lnTo>
                  <a:lnTo>
                    <a:pt x="204" y="438"/>
                  </a:lnTo>
                  <a:lnTo>
                    <a:pt x="198" y="432"/>
                  </a:lnTo>
                  <a:lnTo>
                    <a:pt x="201" y="424"/>
                  </a:lnTo>
                  <a:lnTo>
                    <a:pt x="188" y="410"/>
                  </a:lnTo>
                  <a:lnTo>
                    <a:pt x="183" y="403"/>
                  </a:lnTo>
                  <a:lnTo>
                    <a:pt x="192" y="374"/>
                  </a:lnTo>
                  <a:lnTo>
                    <a:pt x="190" y="364"/>
                  </a:lnTo>
                  <a:lnTo>
                    <a:pt x="179" y="364"/>
                  </a:lnTo>
                  <a:lnTo>
                    <a:pt x="171" y="358"/>
                  </a:lnTo>
                  <a:lnTo>
                    <a:pt x="163" y="333"/>
                  </a:lnTo>
                  <a:lnTo>
                    <a:pt x="169" y="325"/>
                  </a:lnTo>
                  <a:lnTo>
                    <a:pt x="161" y="311"/>
                  </a:lnTo>
                  <a:lnTo>
                    <a:pt x="164" y="302"/>
                  </a:lnTo>
                  <a:lnTo>
                    <a:pt x="159" y="294"/>
                  </a:lnTo>
                  <a:lnTo>
                    <a:pt x="139" y="288"/>
                  </a:lnTo>
                  <a:lnTo>
                    <a:pt x="127" y="298"/>
                  </a:lnTo>
                  <a:lnTo>
                    <a:pt x="101" y="294"/>
                  </a:lnTo>
                  <a:lnTo>
                    <a:pt x="91" y="301"/>
                  </a:lnTo>
                  <a:lnTo>
                    <a:pt x="73" y="298"/>
                  </a:lnTo>
                  <a:lnTo>
                    <a:pt x="73" y="290"/>
                  </a:lnTo>
                  <a:lnTo>
                    <a:pt x="70" y="283"/>
                  </a:lnTo>
                  <a:lnTo>
                    <a:pt x="41" y="283"/>
                  </a:lnTo>
                  <a:lnTo>
                    <a:pt x="20" y="276"/>
                  </a:lnTo>
                  <a:lnTo>
                    <a:pt x="0" y="287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63">
              <a:extLst>
                <a:ext uri="{FF2B5EF4-FFF2-40B4-BE49-F238E27FC236}">
                  <a16:creationId xmlns:a16="http://schemas.microsoft.com/office/drawing/2014/main" id="{712FB1CF-7A61-4179-B55B-3898A58B939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98" y="2699"/>
              <a:ext cx="293" cy="196"/>
            </a:xfrm>
            <a:custGeom>
              <a:avLst/>
              <a:gdLst>
                <a:gd name="T0" fmla="*/ 2147483646 w 175"/>
                <a:gd name="T1" fmla="*/ 2147483646 h 129"/>
                <a:gd name="T2" fmla="*/ 2147483646 w 175"/>
                <a:gd name="T3" fmla="*/ 2147483646 h 129"/>
                <a:gd name="T4" fmla="*/ 2147483646 w 175"/>
                <a:gd name="T5" fmla="*/ 2147483646 h 129"/>
                <a:gd name="T6" fmla="*/ 2147483646 w 175"/>
                <a:gd name="T7" fmla="*/ 2147483646 h 129"/>
                <a:gd name="T8" fmla="*/ 2147483646 w 175"/>
                <a:gd name="T9" fmla="*/ 2147483646 h 129"/>
                <a:gd name="T10" fmla="*/ 2147483646 w 175"/>
                <a:gd name="T11" fmla="*/ 2147483646 h 129"/>
                <a:gd name="T12" fmla="*/ 0 w 175"/>
                <a:gd name="T13" fmla="*/ 2147483646 h 129"/>
                <a:gd name="T14" fmla="*/ 2147483646 w 175"/>
                <a:gd name="T15" fmla="*/ 2147483646 h 129"/>
                <a:gd name="T16" fmla="*/ 2147483646 w 175"/>
                <a:gd name="T17" fmla="*/ 2147483646 h 129"/>
                <a:gd name="T18" fmla="*/ 2147483646 w 175"/>
                <a:gd name="T19" fmla="*/ 2147483646 h 129"/>
                <a:gd name="T20" fmla="*/ 2147483646 w 175"/>
                <a:gd name="T21" fmla="*/ 2147483646 h 129"/>
                <a:gd name="T22" fmla="*/ 2147483646 w 175"/>
                <a:gd name="T23" fmla="*/ 2147483646 h 129"/>
                <a:gd name="T24" fmla="*/ 2147483646 w 175"/>
                <a:gd name="T25" fmla="*/ 2147483646 h 129"/>
                <a:gd name="T26" fmla="*/ 2147483646 w 175"/>
                <a:gd name="T27" fmla="*/ 2147483646 h 129"/>
                <a:gd name="T28" fmla="*/ 2147483646 w 175"/>
                <a:gd name="T29" fmla="*/ 2147483646 h 129"/>
                <a:gd name="T30" fmla="*/ 2147483646 w 175"/>
                <a:gd name="T31" fmla="*/ 2147483646 h 129"/>
                <a:gd name="T32" fmla="*/ 2147483646 w 175"/>
                <a:gd name="T33" fmla="*/ 2147483646 h 129"/>
                <a:gd name="T34" fmla="*/ 2147483646 w 175"/>
                <a:gd name="T35" fmla="*/ 2147483646 h 129"/>
                <a:gd name="T36" fmla="*/ 2147483646 w 175"/>
                <a:gd name="T37" fmla="*/ 2147483646 h 129"/>
                <a:gd name="T38" fmla="*/ 2147483646 w 175"/>
                <a:gd name="T39" fmla="*/ 2147483646 h 129"/>
                <a:gd name="T40" fmla="*/ 2147483646 w 175"/>
                <a:gd name="T41" fmla="*/ 2147483646 h 129"/>
                <a:gd name="T42" fmla="*/ 2147483646 w 175"/>
                <a:gd name="T43" fmla="*/ 2147483646 h 129"/>
                <a:gd name="T44" fmla="*/ 2147483646 w 175"/>
                <a:gd name="T45" fmla="*/ 2147483646 h 129"/>
                <a:gd name="T46" fmla="*/ 2147483646 w 175"/>
                <a:gd name="T47" fmla="*/ 2147483646 h 129"/>
                <a:gd name="T48" fmla="*/ 2147483646 w 175"/>
                <a:gd name="T49" fmla="*/ 2147483646 h 129"/>
                <a:gd name="T50" fmla="*/ 2147483646 w 175"/>
                <a:gd name="T51" fmla="*/ 2147483646 h 129"/>
                <a:gd name="T52" fmla="*/ 2147483646 w 175"/>
                <a:gd name="T53" fmla="*/ 2147483646 h 129"/>
                <a:gd name="T54" fmla="*/ 2147483646 w 175"/>
                <a:gd name="T55" fmla="*/ 2147483646 h 129"/>
                <a:gd name="T56" fmla="*/ 2147483646 w 175"/>
                <a:gd name="T57" fmla="*/ 2147483646 h 129"/>
                <a:gd name="T58" fmla="*/ 2147483646 w 175"/>
                <a:gd name="T59" fmla="*/ 0 h 129"/>
                <a:gd name="T60" fmla="*/ 2147483646 w 175"/>
                <a:gd name="T61" fmla="*/ 2147483646 h 129"/>
                <a:gd name="T62" fmla="*/ 2147483646 w 175"/>
                <a:gd name="T63" fmla="*/ 2147483646 h 129"/>
                <a:gd name="T64" fmla="*/ 2147483646 w 175"/>
                <a:gd name="T65" fmla="*/ 2147483646 h 129"/>
                <a:gd name="T66" fmla="*/ 2147483646 w 175"/>
                <a:gd name="T67" fmla="*/ 2147483646 h 129"/>
                <a:gd name="T68" fmla="*/ 2147483646 w 175"/>
                <a:gd name="T69" fmla="*/ 2147483646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5"/>
                <a:gd name="T106" fmla="*/ 0 h 129"/>
                <a:gd name="T107" fmla="*/ 175 w 175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5" h="129">
                  <a:moveTo>
                    <a:pt x="6" y="80"/>
                  </a:moveTo>
                  <a:lnTo>
                    <a:pt x="13" y="89"/>
                  </a:lnTo>
                  <a:lnTo>
                    <a:pt x="30" y="89"/>
                  </a:lnTo>
                  <a:lnTo>
                    <a:pt x="30" y="90"/>
                  </a:lnTo>
                  <a:lnTo>
                    <a:pt x="21" y="101"/>
                  </a:lnTo>
                  <a:lnTo>
                    <a:pt x="2" y="108"/>
                  </a:lnTo>
                  <a:lnTo>
                    <a:pt x="0" y="119"/>
                  </a:lnTo>
                  <a:lnTo>
                    <a:pt x="1" y="128"/>
                  </a:lnTo>
                  <a:lnTo>
                    <a:pt x="8" y="128"/>
                  </a:lnTo>
                  <a:lnTo>
                    <a:pt x="9" y="125"/>
                  </a:lnTo>
                  <a:lnTo>
                    <a:pt x="5" y="115"/>
                  </a:lnTo>
                  <a:lnTo>
                    <a:pt x="7" y="113"/>
                  </a:lnTo>
                  <a:lnTo>
                    <a:pt x="17" y="108"/>
                  </a:lnTo>
                  <a:lnTo>
                    <a:pt x="26" y="113"/>
                  </a:lnTo>
                  <a:lnTo>
                    <a:pt x="40" y="108"/>
                  </a:lnTo>
                  <a:lnTo>
                    <a:pt x="54" y="113"/>
                  </a:lnTo>
                  <a:lnTo>
                    <a:pt x="63" y="111"/>
                  </a:lnTo>
                  <a:lnTo>
                    <a:pt x="64" y="103"/>
                  </a:lnTo>
                  <a:lnTo>
                    <a:pt x="70" y="101"/>
                  </a:lnTo>
                  <a:lnTo>
                    <a:pt x="76" y="112"/>
                  </a:lnTo>
                  <a:lnTo>
                    <a:pt x="84" y="113"/>
                  </a:lnTo>
                  <a:lnTo>
                    <a:pt x="121" y="110"/>
                  </a:lnTo>
                  <a:lnTo>
                    <a:pt x="124" y="92"/>
                  </a:lnTo>
                  <a:lnTo>
                    <a:pt x="164" y="70"/>
                  </a:lnTo>
                  <a:lnTo>
                    <a:pt x="164" y="49"/>
                  </a:lnTo>
                  <a:lnTo>
                    <a:pt x="174" y="26"/>
                  </a:lnTo>
                  <a:lnTo>
                    <a:pt x="172" y="26"/>
                  </a:lnTo>
                  <a:lnTo>
                    <a:pt x="140" y="17"/>
                  </a:lnTo>
                  <a:lnTo>
                    <a:pt x="137" y="3"/>
                  </a:lnTo>
                  <a:lnTo>
                    <a:pt x="133" y="0"/>
                  </a:lnTo>
                  <a:lnTo>
                    <a:pt x="122" y="8"/>
                  </a:lnTo>
                  <a:lnTo>
                    <a:pt x="111" y="47"/>
                  </a:lnTo>
                  <a:lnTo>
                    <a:pt x="73" y="65"/>
                  </a:lnTo>
                  <a:lnTo>
                    <a:pt x="41" y="61"/>
                  </a:lnTo>
                  <a:lnTo>
                    <a:pt x="6" y="80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Freeform 64">
              <a:extLst>
                <a:ext uri="{FF2B5EF4-FFF2-40B4-BE49-F238E27FC236}">
                  <a16:creationId xmlns:a16="http://schemas.microsoft.com/office/drawing/2014/main" id="{AE77B346-0AB3-4B71-B8F7-F35EE040BA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24" y="2483"/>
              <a:ext cx="177" cy="259"/>
            </a:xfrm>
            <a:custGeom>
              <a:avLst/>
              <a:gdLst>
                <a:gd name="T0" fmla="*/ 2147483646 w 105"/>
                <a:gd name="T1" fmla="*/ 0 h 170"/>
                <a:gd name="T2" fmla="*/ 2147483646 w 105"/>
                <a:gd name="T3" fmla="*/ 0 h 170"/>
                <a:gd name="T4" fmla="*/ 2147483646 w 105"/>
                <a:gd name="T5" fmla="*/ 2147483646 h 170"/>
                <a:gd name="T6" fmla="*/ 2147483646 w 105"/>
                <a:gd name="T7" fmla="*/ 2147483646 h 170"/>
                <a:gd name="T8" fmla="*/ 2147483646 w 105"/>
                <a:gd name="T9" fmla="*/ 2147483646 h 170"/>
                <a:gd name="T10" fmla="*/ 2147483646 w 105"/>
                <a:gd name="T11" fmla="*/ 2147483646 h 170"/>
                <a:gd name="T12" fmla="*/ 2147483646 w 105"/>
                <a:gd name="T13" fmla="*/ 2147483646 h 170"/>
                <a:gd name="T14" fmla="*/ 2147483646 w 105"/>
                <a:gd name="T15" fmla="*/ 2147483646 h 170"/>
                <a:gd name="T16" fmla="*/ 2147483646 w 105"/>
                <a:gd name="T17" fmla="*/ 2147483646 h 170"/>
                <a:gd name="T18" fmla="*/ 2147483646 w 105"/>
                <a:gd name="T19" fmla="*/ 2147483646 h 170"/>
                <a:gd name="T20" fmla="*/ 2147483646 w 105"/>
                <a:gd name="T21" fmla="*/ 2147483646 h 170"/>
                <a:gd name="T22" fmla="*/ 2147483646 w 105"/>
                <a:gd name="T23" fmla="*/ 2147483646 h 170"/>
                <a:gd name="T24" fmla="*/ 2147483646 w 105"/>
                <a:gd name="T25" fmla="*/ 2147483646 h 170"/>
                <a:gd name="T26" fmla="*/ 0 w 105"/>
                <a:gd name="T27" fmla="*/ 2147483646 h 170"/>
                <a:gd name="T28" fmla="*/ 2147483646 w 105"/>
                <a:gd name="T29" fmla="*/ 2147483646 h 170"/>
                <a:gd name="T30" fmla="*/ 2147483646 w 105"/>
                <a:gd name="T31" fmla="*/ 2147483646 h 170"/>
                <a:gd name="T32" fmla="*/ 2147483646 w 105"/>
                <a:gd name="T33" fmla="*/ 2147483646 h 170"/>
                <a:gd name="T34" fmla="*/ 2147483646 w 105"/>
                <a:gd name="T35" fmla="*/ 2147483646 h 170"/>
                <a:gd name="T36" fmla="*/ 2147483646 w 105"/>
                <a:gd name="T37" fmla="*/ 2147483646 h 170"/>
                <a:gd name="T38" fmla="*/ 2147483646 w 105"/>
                <a:gd name="T39" fmla="*/ 2147483646 h 170"/>
                <a:gd name="T40" fmla="*/ 2147483646 w 105"/>
                <a:gd name="T41" fmla="*/ 2147483646 h 170"/>
                <a:gd name="T42" fmla="*/ 2147483646 w 105"/>
                <a:gd name="T43" fmla="*/ 2147483646 h 170"/>
                <a:gd name="T44" fmla="*/ 2147483646 w 105"/>
                <a:gd name="T45" fmla="*/ 2147483646 h 170"/>
                <a:gd name="T46" fmla="*/ 2147483646 w 105"/>
                <a:gd name="T47" fmla="*/ 2147483646 h 170"/>
                <a:gd name="T48" fmla="*/ 2147483646 w 105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5"/>
                <a:gd name="T76" fmla="*/ 0 h 170"/>
                <a:gd name="T77" fmla="*/ 105 w 105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5" h="170">
                  <a:moveTo>
                    <a:pt x="78" y="0"/>
                  </a:moveTo>
                  <a:lnTo>
                    <a:pt x="63" y="0"/>
                  </a:lnTo>
                  <a:lnTo>
                    <a:pt x="47" y="8"/>
                  </a:lnTo>
                  <a:lnTo>
                    <a:pt x="41" y="18"/>
                  </a:lnTo>
                  <a:lnTo>
                    <a:pt x="43" y="34"/>
                  </a:lnTo>
                  <a:lnTo>
                    <a:pt x="45" y="42"/>
                  </a:lnTo>
                  <a:lnTo>
                    <a:pt x="41" y="50"/>
                  </a:lnTo>
                  <a:lnTo>
                    <a:pt x="43" y="70"/>
                  </a:lnTo>
                  <a:lnTo>
                    <a:pt x="41" y="81"/>
                  </a:lnTo>
                  <a:lnTo>
                    <a:pt x="26" y="106"/>
                  </a:lnTo>
                  <a:lnTo>
                    <a:pt x="21" y="114"/>
                  </a:lnTo>
                  <a:lnTo>
                    <a:pt x="8" y="113"/>
                  </a:lnTo>
                  <a:lnTo>
                    <a:pt x="1" y="120"/>
                  </a:lnTo>
                  <a:lnTo>
                    <a:pt x="0" y="142"/>
                  </a:lnTo>
                  <a:lnTo>
                    <a:pt x="3" y="145"/>
                  </a:lnTo>
                  <a:lnTo>
                    <a:pt x="5" y="160"/>
                  </a:lnTo>
                  <a:lnTo>
                    <a:pt x="39" y="169"/>
                  </a:lnTo>
                  <a:lnTo>
                    <a:pt x="41" y="163"/>
                  </a:lnTo>
                  <a:lnTo>
                    <a:pt x="63" y="138"/>
                  </a:lnTo>
                  <a:lnTo>
                    <a:pt x="67" y="126"/>
                  </a:lnTo>
                  <a:lnTo>
                    <a:pt x="93" y="89"/>
                  </a:lnTo>
                  <a:lnTo>
                    <a:pt x="98" y="60"/>
                  </a:lnTo>
                  <a:lnTo>
                    <a:pt x="104" y="20"/>
                  </a:lnTo>
                  <a:lnTo>
                    <a:pt x="78" y="0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Freeform 65">
              <a:extLst>
                <a:ext uri="{FF2B5EF4-FFF2-40B4-BE49-F238E27FC236}">
                  <a16:creationId xmlns:a16="http://schemas.microsoft.com/office/drawing/2014/main" id="{C4A42D44-DEDA-4662-AD5A-683055C8AC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64" y="2268"/>
              <a:ext cx="71" cy="45"/>
            </a:xfrm>
            <a:custGeom>
              <a:avLst/>
              <a:gdLst>
                <a:gd name="T0" fmla="*/ 2147483646 w 42"/>
                <a:gd name="T1" fmla="*/ 2147483646 h 28"/>
                <a:gd name="T2" fmla="*/ 2147483646 w 42"/>
                <a:gd name="T3" fmla="*/ 2147483646 h 28"/>
                <a:gd name="T4" fmla="*/ 0 w 42"/>
                <a:gd name="T5" fmla="*/ 2147483646 h 28"/>
                <a:gd name="T6" fmla="*/ 2147483646 w 42"/>
                <a:gd name="T7" fmla="*/ 2147483646 h 28"/>
                <a:gd name="T8" fmla="*/ 2147483646 w 42"/>
                <a:gd name="T9" fmla="*/ 0 h 28"/>
                <a:gd name="T10" fmla="*/ 2147483646 w 42"/>
                <a:gd name="T11" fmla="*/ 2147483646 h 28"/>
                <a:gd name="T12" fmla="*/ 2147483646 w 42"/>
                <a:gd name="T13" fmla="*/ 2147483646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28"/>
                <a:gd name="T23" fmla="*/ 42 w 42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28">
                  <a:moveTo>
                    <a:pt x="41" y="27"/>
                  </a:moveTo>
                  <a:lnTo>
                    <a:pt x="3" y="24"/>
                  </a:lnTo>
                  <a:lnTo>
                    <a:pt x="0" y="22"/>
                  </a:lnTo>
                  <a:lnTo>
                    <a:pt x="3" y="3"/>
                  </a:lnTo>
                  <a:lnTo>
                    <a:pt x="15" y="0"/>
                  </a:lnTo>
                  <a:lnTo>
                    <a:pt x="41" y="1"/>
                  </a:lnTo>
                  <a:lnTo>
                    <a:pt x="41" y="27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Freeform 66">
              <a:extLst>
                <a:ext uri="{FF2B5EF4-FFF2-40B4-BE49-F238E27FC236}">
                  <a16:creationId xmlns:a16="http://schemas.microsoft.com/office/drawing/2014/main" id="{F7A20631-6330-4B83-84E0-E67B22150D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1" y="857"/>
              <a:ext cx="1014" cy="971"/>
            </a:xfrm>
            <a:custGeom>
              <a:avLst/>
              <a:gdLst>
                <a:gd name="T0" fmla="*/ 0 w 602"/>
                <a:gd name="T1" fmla="*/ 2147483646 h 635"/>
                <a:gd name="T2" fmla="*/ 2147483646 w 602"/>
                <a:gd name="T3" fmla="*/ 2147483646 h 635"/>
                <a:gd name="T4" fmla="*/ 2147483646 w 602"/>
                <a:gd name="T5" fmla="*/ 2147483646 h 635"/>
                <a:gd name="T6" fmla="*/ 2147483646 w 602"/>
                <a:gd name="T7" fmla="*/ 2147483646 h 635"/>
                <a:gd name="T8" fmla="*/ 2147483646 w 602"/>
                <a:gd name="T9" fmla="*/ 2147483646 h 635"/>
                <a:gd name="T10" fmla="*/ 2147483646 w 602"/>
                <a:gd name="T11" fmla="*/ 2147483646 h 635"/>
                <a:gd name="T12" fmla="*/ 2147483646 w 602"/>
                <a:gd name="T13" fmla="*/ 2147483646 h 635"/>
                <a:gd name="T14" fmla="*/ 2147483646 w 602"/>
                <a:gd name="T15" fmla="*/ 2147483646 h 635"/>
                <a:gd name="T16" fmla="*/ 2147483646 w 602"/>
                <a:gd name="T17" fmla="*/ 2147483646 h 635"/>
                <a:gd name="T18" fmla="*/ 2147483646 w 602"/>
                <a:gd name="T19" fmla="*/ 2147483646 h 635"/>
                <a:gd name="T20" fmla="*/ 2147483646 w 602"/>
                <a:gd name="T21" fmla="*/ 2147483646 h 635"/>
                <a:gd name="T22" fmla="*/ 2147483646 w 602"/>
                <a:gd name="T23" fmla="*/ 2147483646 h 635"/>
                <a:gd name="T24" fmla="*/ 2147483646 w 602"/>
                <a:gd name="T25" fmla="*/ 2147483646 h 635"/>
                <a:gd name="T26" fmla="*/ 2147483646 w 602"/>
                <a:gd name="T27" fmla="*/ 2147483646 h 635"/>
                <a:gd name="T28" fmla="*/ 2147483646 w 602"/>
                <a:gd name="T29" fmla="*/ 2147483646 h 635"/>
                <a:gd name="T30" fmla="*/ 2147483646 w 602"/>
                <a:gd name="T31" fmla="*/ 2147483646 h 635"/>
                <a:gd name="T32" fmla="*/ 2147483646 w 602"/>
                <a:gd name="T33" fmla="*/ 2147483646 h 635"/>
                <a:gd name="T34" fmla="*/ 2147483646 w 602"/>
                <a:gd name="T35" fmla="*/ 2147483646 h 635"/>
                <a:gd name="T36" fmla="*/ 2147483646 w 602"/>
                <a:gd name="T37" fmla="*/ 2147483646 h 635"/>
                <a:gd name="T38" fmla="*/ 2147483646 w 602"/>
                <a:gd name="T39" fmla="*/ 2147483646 h 635"/>
                <a:gd name="T40" fmla="*/ 2147483646 w 602"/>
                <a:gd name="T41" fmla="*/ 2147483646 h 635"/>
                <a:gd name="T42" fmla="*/ 2147483646 w 602"/>
                <a:gd name="T43" fmla="*/ 2147483646 h 635"/>
                <a:gd name="T44" fmla="*/ 2147483646 w 602"/>
                <a:gd name="T45" fmla="*/ 2147483646 h 635"/>
                <a:gd name="T46" fmla="*/ 2147483646 w 602"/>
                <a:gd name="T47" fmla="*/ 2147483646 h 635"/>
                <a:gd name="T48" fmla="*/ 2147483646 w 602"/>
                <a:gd name="T49" fmla="*/ 2147483646 h 635"/>
                <a:gd name="T50" fmla="*/ 2147483646 w 602"/>
                <a:gd name="T51" fmla="*/ 2147483646 h 635"/>
                <a:gd name="T52" fmla="*/ 2147483646 w 602"/>
                <a:gd name="T53" fmla="*/ 2147483646 h 635"/>
                <a:gd name="T54" fmla="*/ 2147483646 w 602"/>
                <a:gd name="T55" fmla="*/ 2147483646 h 635"/>
                <a:gd name="T56" fmla="*/ 2147483646 w 602"/>
                <a:gd name="T57" fmla="*/ 2147483646 h 635"/>
                <a:gd name="T58" fmla="*/ 2147483646 w 602"/>
                <a:gd name="T59" fmla="*/ 2147483646 h 635"/>
                <a:gd name="T60" fmla="*/ 2147483646 w 602"/>
                <a:gd name="T61" fmla="*/ 2147483646 h 635"/>
                <a:gd name="T62" fmla="*/ 2147483646 w 602"/>
                <a:gd name="T63" fmla="*/ 2147483646 h 635"/>
                <a:gd name="T64" fmla="*/ 2147483646 w 602"/>
                <a:gd name="T65" fmla="*/ 2147483646 h 635"/>
                <a:gd name="T66" fmla="*/ 2147483646 w 602"/>
                <a:gd name="T67" fmla="*/ 2147483646 h 635"/>
                <a:gd name="T68" fmla="*/ 2147483646 w 602"/>
                <a:gd name="T69" fmla="*/ 2147483646 h 635"/>
                <a:gd name="T70" fmla="*/ 2147483646 w 602"/>
                <a:gd name="T71" fmla="*/ 2147483646 h 635"/>
                <a:gd name="T72" fmla="*/ 2147483646 w 602"/>
                <a:gd name="T73" fmla="*/ 2147483646 h 635"/>
                <a:gd name="T74" fmla="*/ 2147483646 w 602"/>
                <a:gd name="T75" fmla="*/ 2147483646 h 635"/>
                <a:gd name="T76" fmla="*/ 2147483646 w 602"/>
                <a:gd name="T77" fmla="*/ 2147483646 h 635"/>
                <a:gd name="T78" fmla="*/ 2147483646 w 602"/>
                <a:gd name="T79" fmla="*/ 2147483646 h 635"/>
                <a:gd name="T80" fmla="*/ 2147483646 w 602"/>
                <a:gd name="T81" fmla="*/ 2147483646 h 635"/>
                <a:gd name="T82" fmla="*/ 2147483646 w 602"/>
                <a:gd name="T83" fmla="*/ 2147483646 h 635"/>
                <a:gd name="T84" fmla="*/ 2147483646 w 602"/>
                <a:gd name="T85" fmla="*/ 2147483646 h 635"/>
                <a:gd name="T86" fmla="*/ 2147483646 w 602"/>
                <a:gd name="T87" fmla="*/ 2147483646 h 635"/>
                <a:gd name="T88" fmla="*/ 2147483646 w 602"/>
                <a:gd name="T89" fmla="*/ 2147483646 h 635"/>
                <a:gd name="T90" fmla="*/ 2147483646 w 602"/>
                <a:gd name="T91" fmla="*/ 2147483646 h 635"/>
                <a:gd name="T92" fmla="*/ 2147483646 w 602"/>
                <a:gd name="T93" fmla="*/ 2147483646 h 635"/>
                <a:gd name="T94" fmla="*/ 2147483646 w 602"/>
                <a:gd name="T95" fmla="*/ 2147483646 h 635"/>
                <a:gd name="T96" fmla="*/ 2147483646 w 602"/>
                <a:gd name="T97" fmla="*/ 2147483646 h 635"/>
                <a:gd name="T98" fmla="*/ 2147483646 w 602"/>
                <a:gd name="T99" fmla="*/ 2147483646 h 635"/>
                <a:gd name="T100" fmla="*/ 2147483646 w 602"/>
                <a:gd name="T101" fmla="*/ 2147483646 h 635"/>
                <a:gd name="T102" fmla="*/ 2147483646 w 602"/>
                <a:gd name="T103" fmla="*/ 2147483646 h 635"/>
                <a:gd name="T104" fmla="*/ 2147483646 w 602"/>
                <a:gd name="T105" fmla="*/ 2147483646 h 635"/>
                <a:gd name="T106" fmla="*/ 2147483646 w 602"/>
                <a:gd name="T107" fmla="*/ 2147483646 h 635"/>
                <a:gd name="T108" fmla="*/ 2147483646 w 602"/>
                <a:gd name="T109" fmla="*/ 2147483646 h 6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02"/>
                <a:gd name="T166" fmla="*/ 0 h 635"/>
                <a:gd name="T167" fmla="*/ 602 w 602"/>
                <a:gd name="T168" fmla="*/ 635 h 63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02" h="635">
                  <a:moveTo>
                    <a:pt x="4" y="117"/>
                  </a:moveTo>
                  <a:lnTo>
                    <a:pt x="0" y="73"/>
                  </a:lnTo>
                  <a:lnTo>
                    <a:pt x="12" y="71"/>
                  </a:lnTo>
                  <a:lnTo>
                    <a:pt x="27" y="57"/>
                  </a:lnTo>
                  <a:lnTo>
                    <a:pt x="35" y="57"/>
                  </a:lnTo>
                  <a:lnTo>
                    <a:pt x="47" y="49"/>
                  </a:lnTo>
                  <a:lnTo>
                    <a:pt x="61" y="49"/>
                  </a:lnTo>
                  <a:lnTo>
                    <a:pt x="77" y="35"/>
                  </a:lnTo>
                  <a:lnTo>
                    <a:pt x="95" y="39"/>
                  </a:lnTo>
                  <a:lnTo>
                    <a:pt x="102" y="33"/>
                  </a:lnTo>
                  <a:lnTo>
                    <a:pt x="130" y="40"/>
                  </a:lnTo>
                  <a:lnTo>
                    <a:pt x="141" y="36"/>
                  </a:lnTo>
                  <a:lnTo>
                    <a:pt x="139" y="31"/>
                  </a:lnTo>
                  <a:lnTo>
                    <a:pt x="130" y="20"/>
                  </a:lnTo>
                  <a:lnTo>
                    <a:pt x="139" y="7"/>
                  </a:lnTo>
                  <a:lnTo>
                    <a:pt x="153" y="7"/>
                  </a:lnTo>
                  <a:lnTo>
                    <a:pt x="183" y="0"/>
                  </a:lnTo>
                  <a:lnTo>
                    <a:pt x="197" y="13"/>
                  </a:lnTo>
                  <a:lnTo>
                    <a:pt x="197" y="27"/>
                  </a:lnTo>
                  <a:lnTo>
                    <a:pt x="199" y="36"/>
                  </a:lnTo>
                  <a:lnTo>
                    <a:pt x="212" y="38"/>
                  </a:lnTo>
                  <a:lnTo>
                    <a:pt x="228" y="50"/>
                  </a:lnTo>
                  <a:lnTo>
                    <a:pt x="253" y="59"/>
                  </a:lnTo>
                  <a:lnTo>
                    <a:pt x="258" y="71"/>
                  </a:lnTo>
                  <a:lnTo>
                    <a:pt x="271" y="91"/>
                  </a:lnTo>
                  <a:lnTo>
                    <a:pt x="270" y="102"/>
                  </a:lnTo>
                  <a:lnTo>
                    <a:pt x="279" y="134"/>
                  </a:lnTo>
                  <a:lnTo>
                    <a:pt x="290" y="140"/>
                  </a:lnTo>
                  <a:lnTo>
                    <a:pt x="296" y="148"/>
                  </a:lnTo>
                  <a:lnTo>
                    <a:pt x="307" y="179"/>
                  </a:lnTo>
                  <a:lnTo>
                    <a:pt x="332" y="189"/>
                  </a:lnTo>
                  <a:lnTo>
                    <a:pt x="321" y="200"/>
                  </a:lnTo>
                  <a:lnTo>
                    <a:pt x="290" y="212"/>
                  </a:lnTo>
                  <a:lnTo>
                    <a:pt x="310" y="214"/>
                  </a:lnTo>
                  <a:lnTo>
                    <a:pt x="310" y="236"/>
                  </a:lnTo>
                  <a:lnTo>
                    <a:pt x="317" y="248"/>
                  </a:lnTo>
                  <a:lnTo>
                    <a:pt x="315" y="220"/>
                  </a:lnTo>
                  <a:lnTo>
                    <a:pt x="353" y="198"/>
                  </a:lnTo>
                  <a:lnTo>
                    <a:pt x="370" y="182"/>
                  </a:lnTo>
                  <a:lnTo>
                    <a:pt x="377" y="183"/>
                  </a:lnTo>
                  <a:lnTo>
                    <a:pt x="379" y="200"/>
                  </a:lnTo>
                  <a:lnTo>
                    <a:pt x="384" y="210"/>
                  </a:lnTo>
                  <a:lnTo>
                    <a:pt x="381" y="224"/>
                  </a:lnTo>
                  <a:lnTo>
                    <a:pt x="370" y="226"/>
                  </a:lnTo>
                  <a:lnTo>
                    <a:pt x="373" y="235"/>
                  </a:lnTo>
                  <a:lnTo>
                    <a:pt x="379" y="237"/>
                  </a:lnTo>
                  <a:lnTo>
                    <a:pt x="388" y="227"/>
                  </a:lnTo>
                  <a:lnTo>
                    <a:pt x="394" y="231"/>
                  </a:lnTo>
                  <a:lnTo>
                    <a:pt x="403" y="231"/>
                  </a:lnTo>
                  <a:lnTo>
                    <a:pt x="416" y="226"/>
                  </a:lnTo>
                  <a:lnTo>
                    <a:pt x="423" y="231"/>
                  </a:lnTo>
                  <a:lnTo>
                    <a:pt x="428" y="235"/>
                  </a:lnTo>
                  <a:lnTo>
                    <a:pt x="443" y="227"/>
                  </a:lnTo>
                  <a:lnTo>
                    <a:pt x="445" y="232"/>
                  </a:lnTo>
                  <a:lnTo>
                    <a:pt x="444" y="245"/>
                  </a:lnTo>
                  <a:lnTo>
                    <a:pt x="433" y="266"/>
                  </a:lnTo>
                  <a:lnTo>
                    <a:pt x="434" y="275"/>
                  </a:lnTo>
                  <a:lnTo>
                    <a:pt x="438" y="269"/>
                  </a:lnTo>
                  <a:lnTo>
                    <a:pt x="455" y="232"/>
                  </a:lnTo>
                  <a:lnTo>
                    <a:pt x="482" y="210"/>
                  </a:lnTo>
                  <a:lnTo>
                    <a:pt x="490" y="212"/>
                  </a:lnTo>
                  <a:lnTo>
                    <a:pt x="493" y="208"/>
                  </a:lnTo>
                  <a:lnTo>
                    <a:pt x="492" y="203"/>
                  </a:lnTo>
                  <a:lnTo>
                    <a:pt x="507" y="177"/>
                  </a:lnTo>
                  <a:lnTo>
                    <a:pt x="530" y="167"/>
                  </a:lnTo>
                  <a:lnTo>
                    <a:pt x="539" y="170"/>
                  </a:lnTo>
                  <a:lnTo>
                    <a:pt x="548" y="167"/>
                  </a:lnTo>
                  <a:lnTo>
                    <a:pt x="570" y="177"/>
                  </a:lnTo>
                  <a:lnTo>
                    <a:pt x="581" y="186"/>
                  </a:lnTo>
                  <a:lnTo>
                    <a:pt x="593" y="186"/>
                  </a:lnTo>
                  <a:lnTo>
                    <a:pt x="601" y="195"/>
                  </a:lnTo>
                  <a:lnTo>
                    <a:pt x="598" y="212"/>
                  </a:lnTo>
                  <a:lnTo>
                    <a:pt x="598" y="231"/>
                  </a:lnTo>
                  <a:lnTo>
                    <a:pt x="588" y="246"/>
                  </a:lnTo>
                  <a:lnTo>
                    <a:pt x="588" y="257"/>
                  </a:lnTo>
                  <a:lnTo>
                    <a:pt x="578" y="269"/>
                  </a:lnTo>
                  <a:lnTo>
                    <a:pt x="578" y="287"/>
                  </a:lnTo>
                  <a:lnTo>
                    <a:pt x="567" y="300"/>
                  </a:lnTo>
                  <a:lnTo>
                    <a:pt x="558" y="320"/>
                  </a:lnTo>
                  <a:lnTo>
                    <a:pt x="532" y="364"/>
                  </a:lnTo>
                  <a:lnTo>
                    <a:pt x="517" y="367"/>
                  </a:lnTo>
                  <a:lnTo>
                    <a:pt x="494" y="391"/>
                  </a:lnTo>
                  <a:lnTo>
                    <a:pt x="482" y="403"/>
                  </a:lnTo>
                  <a:lnTo>
                    <a:pt x="496" y="407"/>
                  </a:lnTo>
                  <a:lnTo>
                    <a:pt x="503" y="413"/>
                  </a:lnTo>
                  <a:lnTo>
                    <a:pt x="495" y="447"/>
                  </a:lnTo>
                  <a:lnTo>
                    <a:pt x="474" y="472"/>
                  </a:lnTo>
                  <a:lnTo>
                    <a:pt x="456" y="484"/>
                  </a:lnTo>
                  <a:lnTo>
                    <a:pt x="456" y="490"/>
                  </a:lnTo>
                  <a:lnTo>
                    <a:pt x="450" y="515"/>
                  </a:lnTo>
                  <a:lnTo>
                    <a:pt x="455" y="528"/>
                  </a:lnTo>
                  <a:lnTo>
                    <a:pt x="445" y="564"/>
                  </a:lnTo>
                  <a:lnTo>
                    <a:pt x="425" y="592"/>
                  </a:lnTo>
                  <a:lnTo>
                    <a:pt x="403" y="634"/>
                  </a:lnTo>
                  <a:lnTo>
                    <a:pt x="107" y="613"/>
                  </a:lnTo>
                  <a:lnTo>
                    <a:pt x="102" y="607"/>
                  </a:lnTo>
                  <a:lnTo>
                    <a:pt x="93" y="605"/>
                  </a:lnTo>
                  <a:lnTo>
                    <a:pt x="88" y="595"/>
                  </a:lnTo>
                  <a:lnTo>
                    <a:pt x="66" y="574"/>
                  </a:lnTo>
                  <a:lnTo>
                    <a:pt x="64" y="549"/>
                  </a:lnTo>
                  <a:lnTo>
                    <a:pt x="44" y="507"/>
                  </a:lnTo>
                  <a:lnTo>
                    <a:pt x="30" y="481"/>
                  </a:lnTo>
                  <a:lnTo>
                    <a:pt x="64" y="389"/>
                  </a:lnTo>
                  <a:lnTo>
                    <a:pt x="116" y="246"/>
                  </a:lnTo>
                  <a:lnTo>
                    <a:pt x="105" y="235"/>
                  </a:lnTo>
                  <a:lnTo>
                    <a:pt x="82" y="219"/>
                  </a:lnTo>
                  <a:lnTo>
                    <a:pt x="71" y="219"/>
                  </a:lnTo>
                  <a:lnTo>
                    <a:pt x="40" y="213"/>
                  </a:lnTo>
                  <a:lnTo>
                    <a:pt x="9" y="161"/>
                  </a:lnTo>
                  <a:lnTo>
                    <a:pt x="4" y="117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Freeform 67">
              <a:extLst>
                <a:ext uri="{FF2B5EF4-FFF2-40B4-BE49-F238E27FC236}">
                  <a16:creationId xmlns:a16="http://schemas.microsoft.com/office/drawing/2014/main" id="{F6226D31-BF7C-4834-9480-51833EB5CF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63" y="1061"/>
              <a:ext cx="35" cy="25"/>
            </a:xfrm>
            <a:custGeom>
              <a:avLst/>
              <a:gdLst>
                <a:gd name="T0" fmla="*/ 2147483646 w 19"/>
                <a:gd name="T1" fmla="*/ 2147483646 h 18"/>
                <a:gd name="T2" fmla="*/ 2147483646 w 19"/>
                <a:gd name="T3" fmla="*/ 2147483646 h 18"/>
                <a:gd name="T4" fmla="*/ 0 w 19"/>
                <a:gd name="T5" fmla="*/ 2147483646 h 18"/>
                <a:gd name="T6" fmla="*/ 2147483646 w 19"/>
                <a:gd name="T7" fmla="*/ 0 h 18"/>
                <a:gd name="T8" fmla="*/ 2147483646 w 19"/>
                <a:gd name="T9" fmla="*/ 2147483646 h 18"/>
                <a:gd name="T10" fmla="*/ 2147483646 w 19"/>
                <a:gd name="T11" fmla="*/ 2147483646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8"/>
                <a:gd name="T20" fmla="*/ 19 w 19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8">
                  <a:moveTo>
                    <a:pt x="18" y="9"/>
                  </a:moveTo>
                  <a:lnTo>
                    <a:pt x="3" y="17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18" y="3"/>
                  </a:lnTo>
                  <a:lnTo>
                    <a:pt x="18" y="9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Freeform 68">
              <a:extLst>
                <a:ext uri="{FF2B5EF4-FFF2-40B4-BE49-F238E27FC236}">
                  <a16:creationId xmlns:a16="http://schemas.microsoft.com/office/drawing/2014/main" id="{CB9EB409-E440-46E1-8C90-2E298E3B42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93" y="1106"/>
              <a:ext cx="56" cy="62"/>
            </a:xfrm>
            <a:custGeom>
              <a:avLst/>
              <a:gdLst>
                <a:gd name="T0" fmla="*/ 2147483646 w 33"/>
                <a:gd name="T1" fmla="*/ 2147483646 h 42"/>
                <a:gd name="T2" fmla="*/ 2147483646 w 33"/>
                <a:gd name="T3" fmla="*/ 2147483646 h 42"/>
                <a:gd name="T4" fmla="*/ 2147483646 w 33"/>
                <a:gd name="T5" fmla="*/ 2147483646 h 42"/>
                <a:gd name="T6" fmla="*/ 2147483646 w 33"/>
                <a:gd name="T7" fmla="*/ 0 h 42"/>
                <a:gd name="T8" fmla="*/ 2147483646 w 33"/>
                <a:gd name="T9" fmla="*/ 2147483646 h 42"/>
                <a:gd name="T10" fmla="*/ 2147483646 w 33"/>
                <a:gd name="T11" fmla="*/ 2147483646 h 42"/>
                <a:gd name="T12" fmla="*/ 2147483646 w 33"/>
                <a:gd name="T13" fmla="*/ 2147483646 h 42"/>
                <a:gd name="T14" fmla="*/ 0 w 33"/>
                <a:gd name="T15" fmla="*/ 2147483646 h 42"/>
                <a:gd name="T16" fmla="*/ 2147483646 w 33"/>
                <a:gd name="T17" fmla="*/ 214748364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42"/>
                <a:gd name="T29" fmla="*/ 33 w 33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42">
                  <a:moveTo>
                    <a:pt x="4" y="27"/>
                  </a:moveTo>
                  <a:lnTo>
                    <a:pt x="13" y="19"/>
                  </a:lnTo>
                  <a:lnTo>
                    <a:pt x="17" y="4"/>
                  </a:lnTo>
                  <a:lnTo>
                    <a:pt x="32" y="0"/>
                  </a:lnTo>
                  <a:lnTo>
                    <a:pt x="29" y="14"/>
                  </a:lnTo>
                  <a:lnTo>
                    <a:pt x="18" y="32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4" y="27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Freeform 69">
              <a:extLst>
                <a:ext uri="{FF2B5EF4-FFF2-40B4-BE49-F238E27FC236}">
                  <a16:creationId xmlns:a16="http://schemas.microsoft.com/office/drawing/2014/main" id="{8C50F731-BCB0-41B6-9D5E-FC782CE677C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00" y="1015"/>
              <a:ext cx="178" cy="164"/>
            </a:xfrm>
            <a:custGeom>
              <a:avLst/>
              <a:gdLst>
                <a:gd name="T0" fmla="*/ 2054 w 168"/>
                <a:gd name="T1" fmla="*/ 1 h 158"/>
                <a:gd name="T2" fmla="*/ 3436 w 168"/>
                <a:gd name="T3" fmla="*/ 4 h 158"/>
                <a:gd name="T4" fmla="*/ 3771 w 168"/>
                <a:gd name="T5" fmla="*/ 220 h 158"/>
                <a:gd name="T6" fmla="*/ 4802 w 168"/>
                <a:gd name="T7" fmla="*/ 385 h 158"/>
                <a:gd name="T8" fmla="*/ 5652 w 168"/>
                <a:gd name="T9" fmla="*/ 482 h 158"/>
                <a:gd name="T10" fmla="*/ 6344 w 168"/>
                <a:gd name="T11" fmla="*/ 539 h 158"/>
                <a:gd name="T12" fmla="*/ 6161 w 168"/>
                <a:gd name="T13" fmla="*/ 1139 h 158"/>
                <a:gd name="T14" fmla="*/ 4484 w 168"/>
                <a:gd name="T15" fmla="*/ 1449 h 158"/>
                <a:gd name="T16" fmla="*/ 3559 w 168"/>
                <a:gd name="T17" fmla="*/ 1651 h 158"/>
                <a:gd name="T18" fmla="*/ 758 w 168"/>
                <a:gd name="T19" fmla="*/ 1616 h 158"/>
                <a:gd name="T20" fmla="*/ 637 w 168"/>
                <a:gd name="T21" fmla="*/ 1533 h 158"/>
                <a:gd name="T22" fmla="*/ 384 w 168"/>
                <a:gd name="T23" fmla="*/ 1483 h 158"/>
                <a:gd name="T24" fmla="*/ 758 w 168"/>
                <a:gd name="T25" fmla="*/ 818 h 158"/>
                <a:gd name="T26" fmla="*/ 902 w 168"/>
                <a:gd name="T27" fmla="*/ 275 h 158"/>
                <a:gd name="T28" fmla="*/ 2054 w 168"/>
                <a:gd name="T29" fmla="*/ 1 h 15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8"/>
                <a:gd name="T46" fmla="*/ 0 h 158"/>
                <a:gd name="T47" fmla="*/ 168 w 168"/>
                <a:gd name="T48" fmla="*/ 158 h 15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8" h="158">
                  <a:moveTo>
                    <a:pt x="54" y="1"/>
                  </a:moveTo>
                  <a:cubicBezTo>
                    <a:pt x="66" y="2"/>
                    <a:pt x="78" y="0"/>
                    <a:pt x="90" y="4"/>
                  </a:cubicBezTo>
                  <a:cubicBezTo>
                    <a:pt x="96" y="6"/>
                    <a:pt x="94" y="18"/>
                    <a:pt x="99" y="22"/>
                  </a:cubicBezTo>
                  <a:cubicBezTo>
                    <a:pt x="107" y="28"/>
                    <a:pt x="117" y="31"/>
                    <a:pt x="126" y="37"/>
                  </a:cubicBezTo>
                  <a:cubicBezTo>
                    <a:pt x="140" y="47"/>
                    <a:pt x="129" y="41"/>
                    <a:pt x="147" y="46"/>
                  </a:cubicBezTo>
                  <a:cubicBezTo>
                    <a:pt x="153" y="48"/>
                    <a:pt x="165" y="52"/>
                    <a:pt x="165" y="52"/>
                  </a:cubicBezTo>
                  <a:cubicBezTo>
                    <a:pt x="164" y="71"/>
                    <a:pt x="168" y="91"/>
                    <a:pt x="162" y="109"/>
                  </a:cubicBezTo>
                  <a:cubicBezTo>
                    <a:pt x="159" y="118"/>
                    <a:pt x="125" y="134"/>
                    <a:pt x="117" y="139"/>
                  </a:cubicBezTo>
                  <a:cubicBezTo>
                    <a:pt x="110" y="149"/>
                    <a:pt x="105" y="153"/>
                    <a:pt x="93" y="157"/>
                  </a:cubicBezTo>
                  <a:cubicBezTo>
                    <a:pt x="69" y="156"/>
                    <a:pt x="45" y="158"/>
                    <a:pt x="21" y="154"/>
                  </a:cubicBezTo>
                  <a:cubicBezTo>
                    <a:pt x="18" y="154"/>
                    <a:pt x="20" y="147"/>
                    <a:pt x="18" y="145"/>
                  </a:cubicBezTo>
                  <a:cubicBezTo>
                    <a:pt x="16" y="143"/>
                    <a:pt x="12" y="143"/>
                    <a:pt x="9" y="142"/>
                  </a:cubicBezTo>
                  <a:cubicBezTo>
                    <a:pt x="5" y="120"/>
                    <a:pt x="0" y="93"/>
                    <a:pt x="21" y="79"/>
                  </a:cubicBezTo>
                  <a:cubicBezTo>
                    <a:pt x="22" y="62"/>
                    <a:pt x="20" y="45"/>
                    <a:pt x="24" y="28"/>
                  </a:cubicBezTo>
                  <a:cubicBezTo>
                    <a:pt x="25" y="25"/>
                    <a:pt x="50" y="7"/>
                    <a:pt x="54" y="1"/>
                  </a:cubicBezTo>
                  <a:close/>
                </a:path>
              </a:pathLst>
            </a:custGeom>
            <a:solidFill>
              <a:srgbClr val="339933"/>
            </a:solidFill>
            <a:ln w="12700">
              <a:solidFill>
                <a:srgbClr val="DDDDD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" name="Freeform 70">
              <a:extLst>
                <a:ext uri="{FF2B5EF4-FFF2-40B4-BE49-F238E27FC236}">
                  <a16:creationId xmlns:a16="http://schemas.microsoft.com/office/drawing/2014/main" id="{E58B5823-C169-4D10-BAD7-9923CA2E76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64" y="2268"/>
              <a:ext cx="71" cy="45"/>
            </a:xfrm>
            <a:custGeom>
              <a:avLst/>
              <a:gdLst>
                <a:gd name="T0" fmla="*/ 2147483646 w 42"/>
                <a:gd name="T1" fmla="*/ 2147483646 h 28"/>
                <a:gd name="T2" fmla="*/ 2147483646 w 42"/>
                <a:gd name="T3" fmla="*/ 2147483646 h 28"/>
                <a:gd name="T4" fmla="*/ 0 w 42"/>
                <a:gd name="T5" fmla="*/ 2147483646 h 28"/>
                <a:gd name="T6" fmla="*/ 2147483646 w 42"/>
                <a:gd name="T7" fmla="*/ 2147483646 h 28"/>
                <a:gd name="T8" fmla="*/ 2147483646 w 42"/>
                <a:gd name="T9" fmla="*/ 0 h 28"/>
                <a:gd name="T10" fmla="*/ 2147483646 w 42"/>
                <a:gd name="T11" fmla="*/ 2147483646 h 28"/>
                <a:gd name="T12" fmla="*/ 2147483646 w 42"/>
                <a:gd name="T13" fmla="*/ 2147483646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28"/>
                <a:gd name="T23" fmla="*/ 42 w 42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28">
                  <a:moveTo>
                    <a:pt x="41" y="27"/>
                  </a:moveTo>
                  <a:lnTo>
                    <a:pt x="3" y="24"/>
                  </a:lnTo>
                  <a:lnTo>
                    <a:pt x="0" y="22"/>
                  </a:lnTo>
                  <a:lnTo>
                    <a:pt x="3" y="3"/>
                  </a:lnTo>
                  <a:lnTo>
                    <a:pt x="15" y="0"/>
                  </a:lnTo>
                  <a:lnTo>
                    <a:pt x="41" y="1"/>
                  </a:lnTo>
                  <a:lnTo>
                    <a:pt x="41" y="27"/>
                  </a:lnTo>
                </a:path>
              </a:pathLst>
            </a:custGeom>
            <a:solidFill>
              <a:srgbClr val="339933"/>
            </a:solidFill>
            <a:ln w="12700" cap="rnd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cxnSp>
        <p:nvCxnSpPr>
          <p:cNvPr id="37" name="AutoShape 72">
            <a:extLst>
              <a:ext uri="{FF2B5EF4-FFF2-40B4-BE49-F238E27FC236}">
                <a16:creationId xmlns:a16="http://schemas.microsoft.com/office/drawing/2014/main" id="{F957742C-238D-4288-92CC-5339A98D1657}"/>
              </a:ext>
            </a:extLst>
          </p:cNvPr>
          <p:cNvCxnSpPr>
            <a:cxnSpLocks noChangeShapeType="1"/>
            <a:stCxn id="41" idx="5"/>
            <a:endCxn id="40" idx="1"/>
          </p:cNvCxnSpPr>
          <p:nvPr/>
        </p:nvCxnSpPr>
        <p:spPr bwMode="auto">
          <a:xfrm flipV="1">
            <a:off x="6984653" y="2689538"/>
            <a:ext cx="870760" cy="55532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292929"/>
            </a:solidFill>
            <a:miter lim="800000"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 Box 106">
            <a:extLst>
              <a:ext uri="{FF2B5EF4-FFF2-40B4-BE49-F238E27FC236}">
                <a16:creationId xmlns:a16="http://schemas.microsoft.com/office/drawing/2014/main" id="{7D9A7E39-DEA5-45D9-85AC-2862C7D59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439" y="1184345"/>
            <a:ext cx="52149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pt-BR" altLang="pt-BR" sz="1600" b="1" i="0">
                <a:solidFill>
                  <a:srgbClr val="006600"/>
                </a:solidFill>
              </a:rPr>
              <a:t>                                             Fertilizante Potássico		             </a:t>
            </a:r>
            <a:r>
              <a:rPr lang="pt-BR" altLang="pt-BR" sz="1400" b="1" i="0">
                <a:solidFill>
                  <a:srgbClr val="006600"/>
                </a:solidFill>
              </a:rPr>
              <a:t>(toneladas de produtos )	</a:t>
            </a: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32649F5D-5049-49F6-BD1C-9BAB7FB27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380232"/>
            <a:ext cx="266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200" b="1" i="0" dirty="0"/>
              <a:t>     FONTE:SINPRIFERT</a:t>
            </a:r>
          </a:p>
        </p:txBody>
      </p:sp>
      <p:sp>
        <p:nvSpPr>
          <p:cNvPr id="40" name="Text Box 73">
            <a:extLst>
              <a:ext uri="{FF2B5EF4-FFF2-40B4-BE49-F238E27FC236}">
                <a16:creationId xmlns:a16="http://schemas.microsoft.com/office/drawing/2014/main" id="{7B4DE550-6F83-4D1F-845F-96C74AB8F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413" y="2412539"/>
            <a:ext cx="20825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000" b="1" i="0" dirty="0">
                <a:solidFill>
                  <a:srgbClr val="3333FF"/>
                </a:solidFill>
              </a:rPr>
              <a:t>MOSAIC</a:t>
            </a:r>
          </a:p>
          <a:p>
            <a:pPr algn="ctr" eaLnBrk="1" hangingPunct="1"/>
            <a:r>
              <a:rPr lang="pt-BR" altLang="pt-BR" sz="1000" b="1" i="0" dirty="0"/>
              <a:t>Taquari Vassouras</a:t>
            </a:r>
          </a:p>
          <a:p>
            <a:pPr algn="ctr" eaLnBrk="1" hangingPunct="1"/>
            <a:r>
              <a:rPr lang="pt-BR" altLang="pt-BR" sz="1000" b="1" i="0" dirty="0"/>
              <a:t>Cloreto de Potássio: 655.000 t.                           </a:t>
            </a:r>
          </a:p>
        </p:txBody>
      </p:sp>
      <p:sp>
        <p:nvSpPr>
          <p:cNvPr id="41" name="AutoShape 54">
            <a:extLst>
              <a:ext uri="{FF2B5EF4-FFF2-40B4-BE49-F238E27FC236}">
                <a16:creationId xmlns:a16="http://schemas.microsoft.com/office/drawing/2014/main" id="{E3A19D75-E8C5-4C77-90F1-95753D35A0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12108" y="3152602"/>
            <a:ext cx="230061" cy="184528"/>
          </a:xfrm>
          <a:prstGeom prst="triangle">
            <a:avLst>
              <a:gd name="adj" fmla="val 50000"/>
            </a:avLst>
          </a:prstGeom>
          <a:solidFill>
            <a:schemeClr val="tx1">
              <a:lumMod val="60000"/>
              <a:lumOff val="40000"/>
            </a:schemeClr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pt-BR" altLang="pt-BR" sz="1000" b="1" i="0">
              <a:solidFill>
                <a:srgbClr val="006699"/>
              </a:solidFill>
            </a:endParaRPr>
          </a:p>
        </p:txBody>
      </p:sp>
      <p:sp>
        <p:nvSpPr>
          <p:cNvPr id="42" name="AutoShape 54">
            <a:extLst>
              <a:ext uri="{FF2B5EF4-FFF2-40B4-BE49-F238E27FC236}">
                <a16:creationId xmlns:a16="http://schemas.microsoft.com/office/drawing/2014/main" id="{6C9D4388-0497-4164-AF36-537FEAAAC1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296" y="2412539"/>
            <a:ext cx="230061" cy="184528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pt-BR" altLang="pt-BR" sz="1000" b="1" i="0">
              <a:solidFill>
                <a:srgbClr val="000000"/>
              </a:solidFill>
            </a:endParaRPr>
          </a:p>
        </p:txBody>
      </p:sp>
      <p:cxnSp>
        <p:nvCxnSpPr>
          <p:cNvPr id="43" name="AutoShape 72">
            <a:extLst>
              <a:ext uri="{FF2B5EF4-FFF2-40B4-BE49-F238E27FC236}">
                <a16:creationId xmlns:a16="http://schemas.microsoft.com/office/drawing/2014/main" id="{4FA5152B-8D11-42EA-9A39-26937CCA83FE}"/>
              </a:ext>
            </a:extLst>
          </p:cNvPr>
          <p:cNvCxnSpPr>
            <a:cxnSpLocks noChangeShapeType="1"/>
            <a:stCxn id="42" idx="5"/>
            <a:endCxn id="44" idx="1"/>
          </p:cNvCxnSpPr>
          <p:nvPr/>
        </p:nvCxnSpPr>
        <p:spPr bwMode="auto">
          <a:xfrm flipV="1">
            <a:off x="3467842" y="1877525"/>
            <a:ext cx="2226139" cy="627279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292929"/>
            </a:solidFill>
            <a:miter lim="800000"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 Box 73">
            <a:extLst>
              <a:ext uri="{FF2B5EF4-FFF2-40B4-BE49-F238E27FC236}">
                <a16:creationId xmlns:a16="http://schemas.microsoft.com/office/drawing/2014/main" id="{58E68FE8-A870-4288-AC21-4CBA301E4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3981" y="1523581"/>
            <a:ext cx="20310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000" b="1" i="0" dirty="0">
                <a:solidFill>
                  <a:srgbClr val="3333FF"/>
                </a:solidFill>
              </a:rPr>
              <a:t>Potássio do Brasil </a:t>
            </a:r>
            <a:r>
              <a:rPr lang="pt-BR" altLang="pt-BR" sz="1000" b="1" i="0" dirty="0">
                <a:solidFill>
                  <a:srgbClr val="FF0000"/>
                </a:solidFill>
              </a:rPr>
              <a:t>(projetado)</a:t>
            </a:r>
          </a:p>
          <a:p>
            <a:pPr algn="ctr" eaLnBrk="1" hangingPunct="1"/>
            <a:r>
              <a:rPr lang="pt-BR" altLang="pt-BR" sz="1000" b="1" i="0" dirty="0"/>
              <a:t>Autazes – AM</a:t>
            </a:r>
          </a:p>
          <a:p>
            <a:pPr algn="ctr" eaLnBrk="1" hangingPunct="1"/>
            <a:r>
              <a:rPr lang="pt-BR" altLang="pt-BR" sz="1000" b="1" i="0" dirty="0"/>
              <a:t>Cloreto de Potássio: 2.440.000 t.                           </a:t>
            </a:r>
          </a:p>
        </p:txBody>
      </p:sp>
      <p:sp>
        <p:nvSpPr>
          <p:cNvPr id="45" name="AutoShape 54">
            <a:extLst>
              <a:ext uri="{FF2B5EF4-FFF2-40B4-BE49-F238E27FC236}">
                <a16:creationId xmlns:a16="http://schemas.microsoft.com/office/drawing/2014/main" id="{DD3F2FB9-9E2B-4D44-971F-53095BBB96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58104" y="4027198"/>
            <a:ext cx="230061" cy="184528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pt-BR" altLang="pt-BR" sz="1000" b="1" i="0">
              <a:solidFill>
                <a:srgbClr val="006699"/>
              </a:solidFill>
            </a:endParaRPr>
          </a:p>
        </p:txBody>
      </p:sp>
      <p:cxnSp>
        <p:nvCxnSpPr>
          <p:cNvPr id="46" name="AutoShape 72">
            <a:extLst>
              <a:ext uri="{FF2B5EF4-FFF2-40B4-BE49-F238E27FC236}">
                <a16:creationId xmlns:a16="http://schemas.microsoft.com/office/drawing/2014/main" id="{50A39E80-8A36-4447-A79D-F69CD54A81E9}"/>
              </a:ext>
            </a:extLst>
          </p:cNvPr>
          <p:cNvCxnSpPr>
            <a:cxnSpLocks noChangeShapeType="1"/>
            <a:stCxn id="45" idx="5"/>
            <a:endCxn id="47" idx="1"/>
          </p:cNvCxnSpPr>
          <p:nvPr/>
        </p:nvCxnSpPr>
        <p:spPr bwMode="auto">
          <a:xfrm flipV="1">
            <a:off x="5830649" y="3873512"/>
            <a:ext cx="1546686" cy="24595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292929"/>
            </a:solidFill>
            <a:miter lim="800000"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Text Box 73">
            <a:extLst>
              <a:ext uri="{FF2B5EF4-FFF2-40B4-BE49-F238E27FC236}">
                <a16:creationId xmlns:a16="http://schemas.microsoft.com/office/drawing/2014/main" id="{51E88C65-7CE8-4456-93C2-9805F3F33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336" y="3596513"/>
            <a:ext cx="21750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000" b="1" i="0" dirty="0">
                <a:solidFill>
                  <a:srgbClr val="3333FF"/>
                </a:solidFill>
              </a:rPr>
              <a:t>Verde </a:t>
            </a:r>
            <a:r>
              <a:rPr lang="pt-BR" altLang="pt-BR" sz="1000" b="1" i="0" dirty="0" err="1">
                <a:solidFill>
                  <a:srgbClr val="3333FF"/>
                </a:solidFill>
              </a:rPr>
              <a:t>Agritech</a:t>
            </a:r>
            <a:r>
              <a:rPr lang="pt-BR" altLang="pt-BR" sz="1000" b="1" i="0" dirty="0">
                <a:solidFill>
                  <a:srgbClr val="3333FF"/>
                </a:solidFill>
              </a:rPr>
              <a:t> </a:t>
            </a:r>
            <a:r>
              <a:rPr lang="pt-BR" altLang="pt-BR" sz="1000" b="1" i="0" dirty="0">
                <a:solidFill>
                  <a:srgbClr val="FF0000"/>
                </a:solidFill>
              </a:rPr>
              <a:t>(projetado)</a:t>
            </a:r>
          </a:p>
          <a:p>
            <a:pPr algn="ctr" eaLnBrk="1" hangingPunct="1"/>
            <a:r>
              <a:rPr lang="pt-BR" altLang="pt-BR" sz="1000" b="1" i="0" dirty="0"/>
              <a:t>São Gotardo – MG</a:t>
            </a:r>
          </a:p>
          <a:p>
            <a:pPr algn="ctr" eaLnBrk="1" hangingPunct="1"/>
            <a:r>
              <a:rPr lang="pt-BR" altLang="pt-BR" sz="1000" b="1" i="0" dirty="0"/>
              <a:t>Cloreto de Potássio: 1.200.000 t.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46475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43F13-012F-E643-BDCB-EE5D184E3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US" dirty="0"/>
              <a:t>Aumento da Eficiência da Cadeia Produtiva no Agronegócio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3275F83-2A66-D04A-93D7-7D7BF4C07C76}"/>
              </a:ext>
            </a:extLst>
          </p:cNvPr>
          <p:cNvSpPr txBox="1"/>
          <p:nvPr/>
        </p:nvSpPr>
        <p:spPr>
          <a:xfrm>
            <a:off x="266700" y="5029200"/>
            <a:ext cx="1165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Otimizações da cadeia produtiva ocorrem por externalidades geradas, pelo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aumento de eficiência das Unidades de Mistura e Distribuição; pela redução progressiva  de custos logísticos e transacionais a partir do aumento da produção local.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Adicionalmente, o agronegócio aumenta o poder de negociação com os fornecedores devido ao aumento das alternativas de suprimento.</a:t>
            </a:r>
          </a:p>
          <a:p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DECDB76-7499-0147-8920-15FCC7B03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95" y="1066800"/>
            <a:ext cx="1186656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86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EA24A9-45B5-C644-9E52-D7CC195319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5400" y="848621"/>
            <a:ext cx="9998715" cy="5882965"/>
          </a:xfrm>
          <a:prstGeom prst="rect">
            <a:avLst/>
          </a:prstGeom>
          <a:solidFill>
            <a:srgbClr val="ADBF8A"/>
          </a:solidFill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958A570-1687-1F4F-B5CE-941498D9EB58}"/>
              </a:ext>
            </a:extLst>
          </p:cNvPr>
          <p:cNvSpPr/>
          <p:nvPr/>
        </p:nvSpPr>
        <p:spPr>
          <a:xfrm>
            <a:off x="304493" y="889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pt-BR" sz="24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13CEE56-1EA5-6241-B7B8-89B269D227CF}"/>
              </a:ext>
            </a:extLst>
          </p:cNvPr>
          <p:cNvSpPr/>
          <p:nvPr/>
        </p:nvSpPr>
        <p:spPr>
          <a:xfrm>
            <a:off x="1676399" y="1066799"/>
            <a:ext cx="2779197" cy="195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US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Distribuição Porto - Misturadores</a:t>
            </a:r>
            <a:endParaRPr lang="pt-US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Distribuição Misturadores - Campo</a:t>
            </a:r>
            <a:endParaRPr lang="pt-US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Disponibilidade de transporte</a:t>
            </a:r>
            <a:endParaRPr lang="pt-US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Demanda de transporte</a:t>
            </a:r>
            <a:endParaRPr lang="pt-US" dirty="0">
              <a:solidFill>
                <a:srgbClr val="016832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5EA6793-A248-3046-B266-54714678C700}"/>
              </a:ext>
            </a:extLst>
          </p:cNvPr>
          <p:cNvSpPr/>
          <p:nvPr/>
        </p:nvSpPr>
        <p:spPr>
          <a:xfrm>
            <a:off x="4836595" y="1071512"/>
            <a:ext cx="2822600" cy="2172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Dispersão dos sites produtivos (baixos volumes x preços)</a:t>
            </a:r>
            <a:endParaRPr lang="pt-US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Multiplicação de estoques intermediários</a:t>
            </a:r>
            <a:endParaRPr lang="pt-US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Eficiência Produtiva</a:t>
            </a:r>
            <a:endParaRPr lang="pt-US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Ineficiência de controladoria e custos</a:t>
            </a:r>
            <a:endParaRPr lang="pt-US" dirty="0">
              <a:solidFill>
                <a:srgbClr val="016832"/>
              </a:solidFill>
            </a:endParaRPr>
          </a:p>
          <a:p>
            <a:endParaRPr lang="pt-US" dirty="0">
              <a:solidFill>
                <a:srgbClr val="016832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17C2642-B8AC-B944-9ECA-CC424E4ACC16}"/>
              </a:ext>
            </a:extLst>
          </p:cNvPr>
          <p:cNvSpPr/>
          <p:nvPr/>
        </p:nvSpPr>
        <p:spPr>
          <a:xfrm>
            <a:off x="8191190" y="1039837"/>
            <a:ext cx="270541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Impostos &amp; Taxas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Isenções &amp; Benefícios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Mecanismos de compensação</a:t>
            </a:r>
            <a:endParaRPr lang="pt-US" dirty="0">
              <a:solidFill>
                <a:srgbClr val="016832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657F1E3-B676-4647-A781-8B109324787D}"/>
              </a:ext>
            </a:extLst>
          </p:cNvPr>
          <p:cNvSpPr/>
          <p:nvPr/>
        </p:nvSpPr>
        <p:spPr>
          <a:xfrm>
            <a:off x="4857801" y="4780476"/>
            <a:ext cx="2822600" cy="88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Flutuação Política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Flutuação Balança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Especulação de Moedas</a:t>
            </a:r>
            <a:endParaRPr lang="pt-US" dirty="0">
              <a:solidFill>
                <a:srgbClr val="016832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946A125-1A52-5441-B857-2CEBA084462C}"/>
              </a:ext>
            </a:extLst>
          </p:cNvPr>
          <p:cNvSpPr/>
          <p:nvPr/>
        </p:nvSpPr>
        <p:spPr>
          <a:xfrm>
            <a:off x="8057574" y="4800600"/>
            <a:ext cx="2950074" cy="88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Oferta Internacional</a:t>
            </a:r>
            <a:endParaRPr lang="pt-US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Demanda Internacional</a:t>
            </a:r>
            <a:endParaRPr lang="pt-US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Estoques Mundiais</a:t>
            </a:r>
            <a:endParaRPr lang="pt-US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6832"/>
                </a:solidFill>
              </a:rPr>
              <a:t>Fatores Macroeconômicos</a:t>
            </a:r>
            <a:endParaRPr lang="pt-US" dirty="0">
              <a:solidFill>
                <a:srgbClr val="016832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74C3CB7-76CF-4651-8DBA-804DD889184D}"/>
              </a:ext>
            </a:extLst>
          </p:cNvPr>
          <p:cNvSpPr txBox="1"/>
          <p:nvPr/>
        </p:nvSpPr>
        <p:spPr>
          <a:xfrm>
            <a:off x="8038790" y="6031468"/>
            <a:ext cx="1638610" cy="369332"/>
          </a:xfrm>
          <a:prstGeom prst="rect">
            <a:avLst/>
          </a:prstGeom>
          <a:solidFill>
            <a:srgbClr val="ADBF8A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16832"/>
                </a:solidFill>
              </a:rPr>
              <a:t>COMMODITIES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87B4141-D1D1-4787-BCA2-A11596889B7B}"/>
              </a:ext>
            </a:extLst>
          </p:cNvPr>
          <p:cNvSpPr txBox="1"/>
          <p:nvPr/>
        </p:nvSpPr>
        <p:spPr>
          <a:xfrm>
            <a:off x="1508294" y="3821668"/>
            <a:ext cx="2149306" cy="369332"/>
          </a:xfrm>
          <a:prstGeom prst="rect">
            <a:avLst/>
          </a:prstGeom>
          <a:solidFill>
            <a:srgbClr val="ADBF8A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16832"/>
                </a:solidFill>
              </a:rPr>
              <a:t>LOGISTICA INTERNA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5C59ABF-3D02-4CC1-B342-B2C1D16A5E88}"/>
              </a:ext>
            </a:extLst>
          </p:cNvPr>
          <p:cNvSpPr txBox="1"/>
          <p:nvPr/>
        </p:nvSpPr>
        <p:spPr>
          <a:xfrm>
            <a:off x="1580995" y="5999582"/>
            <a:ext cx="2057400" cy="369332"/>
          </a:xfrm>
          <a:prstGeom prst="rect">
            <a:avLst/>
          </a:prstGeom>
          <a:solidFill>
            <a:srgbClr val="9DB272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16832"/>
                </a:solidFill>
              </a:rPr>
              <a:t>LOGISTICA INT’L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4B19E0-2E91-42FA-801F-6174EA3C4BF3}"/>
              </a:ext>
            </a:extLst>
          </p:cNvPr>
          <p:cNvSpPr txBox="1"/>
          <p:nvPr/>
        </p:nvSpPr>
        <p:spPr>
          <a:xfrm>
            <a:off x="8057574" y="3778204"/>
            <a:ext cx="2077026" cy="369332"/>
          </a:xfrm>
          <a:prstGeom prst="rect">
            <a:avLst/>
          </a:prstGeom>
          <a:solidFill>
            <a:srgbClr val="ADBF8A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16832"/>
                </a:solidFill>
              </a:rPr>
              <a:t>IMPOSTOS E TAXAS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24C7A6D-85F9-4A2D-B045-3FD051CBA1A9}"/>
              </a:ext>
            </a:extLst>
          </p:cNvPr>
          <p:cNvSpPr txBox="1"/>
          <p:nvPr/>
        </p:nvSpPr>
        <p:spPr>
          <a:xfrm>
            <a:off x="4724401" y="6009379"/>
            <a:ext cx="215388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PROTEÇÃO CAMBIAL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E30968E-5755-4F24-BC35-71F4BCE722D6}"/>
              </a:ext>
            </a:extLst>
          </p:cNvPr>
          <p:cNvSpPr txBox="1"/>
          <p:nvPr/>
        </p:nvSpPr>
        <p:spPr>
          <a:xfrm>
            <a:off x="4761323" y="5999582"/>
            <a:ext cx="2153882" cy="369332"/>
          </a:xfrm>
          <a:prstGeom prst="rect">
            <a:avLst/>
          </a:prstGeom>
          <a:solidFill>
            <a:srgbClr val="9DB272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16832"/>
                </a:solidFill>
              </a:rPr>
              <a:t>PROTEÇÃO CAMBIAL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369AA22-21E3-492F-933A-6B022C6095A7}"/>
              </a:ext>
            </a:extLst>
          </p:cNvPr>
          <p:cNvSpPr/>
          <p:nvPr/>
        </p:nvSpPr>
        <p:spPr>
          <a:xfrm>
            <a:off x="1531901" y="4633285"/>
            <a:ext cx="2822600" cy="119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16832"/>
                </a:solidFill>
              </a:rPr>
              <a:t>Disponibilidade de navios</a:t>
            </a:r>
            <a:endParaRPr lang="pt-US" sz="1400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16832"/>
                </a:solidFill>
              </a:rPr>
              <a:t>Destinos e Rotas</a:t>
            </a:r>
            <a:endParaRPr lang="pt-US" sz="1400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err="1">
                <a:solidFill>
                  <a:srgbClr val="016832"/>
                </a:solidFill>
              </a:rPr>
              <a:t>Clearance</a:t>
            </a:r>
            <a:r>
              <a:rPr lang="pt-BR" sz="1400" dirty="0">
                <a:solidFill>
                  <a:srgbClr val="016832"/>
                </a:solidFill>
              </a:rPr>
              <a:t> Portos</a:t>
            </a:r>
            <a:endParaRPr lang="pt-US" sz="1400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err="1">
                <a:solidFill>
                  <a:srgbClr val="016832"/>
                </a:solidFill>
              </a:rPr>
              <a:t>Demurrages</a:t>
            </a:r>
            <a:endParaRPr lang="pt-US" sz="1400" dirty="0">
              <a:solidFill>
                <a:srgbClr val="0168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16832"/>
                </a:solidFill>
              </a:rPr>
              <a:t>Taxas e Tributos</a:t>
            </a:r>
            <a:endParaRPr lang="pt-US" sz="1400" dirty="0">
              <a:solidFill>
                <a:srgbClr val="016832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4587789-B511-4B34-B451-228D872F25A6}"/>
              </a:ext>
            </a:extLst>
          </p:cNvPr>
          <p:cNvSpPr txBox="1"/>
          <p:nvPr/>
        </p:nvSpPr>
        <p:spPr>
          <a:xfrm>
            <a:off x="4780646" y="3821668"/>
            <a:ext cx="1924954" cy="369332"/>
          </a:xfrm>
          <a:prstGeom prst="rect">
            <a:avLst/>
          </a:prstGeom>
          <a:solidFill>
            <a:srgbClr val="ADBF8A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16832"/>
                </a:solidFill>
              </a:rPr>
              <a:t>CUSTOS LOCAIS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C9B28721-E93E-1C43-9B59-B7BC3A31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4068"/>
            <a:ext cx="9805184" cy="369332"/>
          </a:xfrm>
        </p:spPr>
        <p:txBody>
          <a:bodyPr/>
          <a:lstStyle/>
          <a:p>
            <a:r>
              <a:rPr lang="pt-BR" dirty="0"/>
              <a:t>Visão Geral da Precificação de Fertilizantes no Brasil</a:t>
            </a:r>
            <a:endParaRPr lang="pt-US" dirty="0"/>
          </a:p>
        </p:txBody>
      </p:sp>
      <p:pic>
        <p:nvPicPr>
          <p:cNvPr id="23" name="Imagem 22" descr="Navio grande na água&#10;&#10;Descrição gerada automaticamente">
            <a:extLst>
              <a:ext uri="{FF2B5EF4-FFF2-40B4-BE49-F238E27FC236}">
                <a16:creationId xmlns:a16="http://schemas.microsoft.com/office/drawing/2014/main" id="{76AEA5A8-3ECE-284A-AAA7-80F98A4F9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3664491" y="5811704"/>
            <a:ext cx="831309" cy="833589"/>
          </a:xfrm>
          <a:prstGeom prst="ellipse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7472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958A570-1687-1F4F-B5CE-941498D9EB58}"/>
              </a:ext>
            </a:extLst>
          </p:cNvPr>
          <p:cNvSpPr/>
          <p:nvPr/>
        </p:nvSpPr>
        <p:spPr>
          <a:xfrm>
            <a:off x="304493" y="889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pt-BR" sz="24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C9B28721-E93E-1C43-9B59-B7BC3A31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4068"/>
            <a:ext cx="9805184" cy="369332"/>
          </a:xfrm>
        </p:spPr>
        <p:txBody>
          <a:bodyPr/>
          <a:lstStyle/>
          <a:p>
            <a:r>
              <a:rPr lang="pt-BR" dirty="0"/>
              <a:t>Visão Geral da Precificação de Fertilizantes no Brasil</a:t>
            </a:r>
            <a:endParaRPr lang="pt-US" dirty="0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E63B4A20-1F49-469E-94F9-EC9BF0AB6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143000"/>
            <a:ext cx="82819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sz="1800" b="1" i="0" dirty="0">
                <a:solidFill>
                  <a:schemeClr val="tx2"/>
                </a:solidFill>
              </a:rPr>
              <a:t>COMPARATIVO DA CARGA TRIBUTÁRIA NA MINERAÇÃO DE FOSFATO E POTÁSSIO - 2021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421875FE-46D0-4822-9B37-C4041C931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1" y="6248401"/>
            <a:ext cx="48006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400" b="1" i="0" dirty="0"/>
              <a:t>      </a:t>
            </a:r>
            <a:r>
              <a:rPr lang="pt-BR" altLang="pt-BR" sz="1200" b="1" i="0" dirty="0"/>
              <a:t>FONTE: IBRAM/EY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EEA402E1-8F6E-466B-BB1F-D48A231EA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31100" r="59869" b="26739"/>
          <a:stretch/>
        </p:blipFill>
        <p:spPr>
          <a:xfrm>
            <a:off x="2291876" y="2116089"/>
            <a:ext cx="3024336" cy="390357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665B5AD5-0ABC-48F2-9698-8861B83FE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3" t="29647" r="59450" b="25285"/>
          <a:stretch/>
        </p:blipFill>
        <p:spPr>
          <a:xfrm>
            <a:off x="6872612" y="2116088"/>
            <a:ext cx="2664296" cy="3933008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5A93E2C9-A140-4E89-9D93-78F844B4F99E}"/>
              </a:ext>
            </a:extLst>
          </p:cNvPr>
          <p:cNvSpPr txBox="1"/>
          <p:nvPr/>
        </p:nvSpPr>
        <p:spPr>
          <a:xfrm>
            <a:off x="3545072" y="17526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Fosfato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03F8211-E523-4051-B295-EAFB7C191228}"/>
              </a:ext>
            </a:extLst>
          </p:cNvPr>
          <p:cNvSpPr txBox="1"/>
          <p:nvPr/>
        </p:nvSpPr>
        <p:spPr>
          <a:xfrm>
            <a:off x="7982108" y="175259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Potássio</a:t>
            </a:r>
          </a:p>
        </p:txBody>
      </p:sp>
    </p:spTree>
    <p:extLst>
      <p:ext uri="{BB962C8B-B14F-4D97-AF65-F5344CB8AC3E}">
        <p14:creationId xmlns:p14="http://schemas.microsoft.com/office/powerpoint/2010/main" val="354591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4DA7BB71-817C-5443-8DF9-733E7B49B874}"/>
              </a:ext>
            </a:extLst>
          </p:cNvPr>
          <p:cNvSpPr/>
          <p:nvPr/>
        </p:nvSpPr>
        <p:spPr>
          <a:xfrm>
            <a:off x="762000" y="5334000"/>
            <a:ext cx="7467600" cy="11552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US"/>
          </a:p>
        </p:txBody>
      </p:sp>
      <p:sp>
        <p:nvSpPr>
          <p:cNvPr id="3" name="object 3"/>
          <p:cNvSpPr txBox="1"/>
          <p:nvPr/>
        </p:nvSpPr>
        <p:spPr>
          <a:xfrm>
            <a:off x="255195" y="1348652"/>
            <a:ext cx="8050605" cy="3747584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237813" marR="40883" indent="-226872">
              <a:lnSpc>
                <a:spcPct val="101600"/>
              </a:lnSpc>
              <a:spcBef>
                <a:spcPts val="86"/>
              </a:spcBef>
              <a:buChar char="•"/>
              <a:tabLst>
                <a:tab pos="237813" algn="l"/>
                <a:tab pos="238389" algn="l"/>
              </a:tabLst>
            </a:pPr>
            <a:r>
              <a:rPr lang="pt-BR" sz="24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Representa </a:t>
            </a:r>
            <a:r>
              <a:rPr lang="pt-BR" sz="2400" spc="-5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1/5 </a:t>
            </a:r>
            <a:r>
              <a:rPr lang="pt-BR" sz="2400" spc="-5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do </a:t>
            </a:r>
            <a:r>
              <a:rPr lang="pt-BR" sz="2400" spc="-18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PIB </a:t>
            </a:r>
            <a:r>
              <a:rPr lang="pt-BR" sz="2400" spc="-7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de </a:t>
            </a:r>
            <a:r>
              <a:rPr lang="pt-BR" sz="2400" spc="-82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uma </a:t>
            </a:r>
            <a:r>
              <a:rPr lang="pt-BR" sz="2400" spc="-127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das </a:t>
            </a:r>
            <a:r>
              <a:rPr lang="pt-BR" sz="2400" spc="-7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maiores </a:t>
            </a:r>
            <a:r>
              <a:rPr lang="pt-BR" sz="2400" spc="-86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economias </a:t>
            </a:r>
            <a:r>
              <a:rPr lang="pt-BR" sz="2400" spc="-5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do </a:t>
            </a:r>
            <a:r>
              <a:rPr lang="pt-BR" sz="2400" spc="-45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mundo </a:t>
            </a:r>
            <a:r>
              <a:rPr lang="pt-BR" sz="2400" spc="-95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 </a:t>
            </a:r>
            <a:r>
              <a:rPr lang="pt-BR" sz="2400" spc="-86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possua </a:t>
            </a:r>
            <a:r>
              <a:rPr lang="pt-BR" sz="2400" spc="-95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mais </a:t>
            </a:r>
            <a:r>
              <a:rPr lang="pt-BR" sz="2400" spc="-6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de </a:t>
            </a:r>
            <a:r>
              <a:rPr lang="pt-BR" sz="2400" spc="-68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1,5 </a:t>
            </a:r>
            <a:r>
              <a:rPr lang="pt-BR" sz="2400" spc="-4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bilhão </a:t>
            </a:r>
            <a:r>
              <a:rPr lang="pt-BR" sz="2400" spc="-7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de </a:t>
            </a:r>
            <a:r>
              <a:rPr lang="pt-BR" sz="2400" spc="-59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clientes</a:t>
            </a:r>
            <a:r>
              <a:rPr lang="pt-BR" sz="2400" spc="-277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</a:t>
            </a:r>
            <a:r>
              <a:rPr lang="pt-BR" sz="2400" spc="-5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mundialmente;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marL="237813" marR="482535" indent="-226872">
              <a:lnSpc>
                <a:spcPct val="101600"/>
              </a:lnSpc>
              <a:spcBef>
                <a:spcPts val="957"/>
              </a:spcBef>
              <a:buChar char="•"/>
              <a:tabLst>
                <a:tab pos="237813" algn="l"/>
                <a:tab pos="238389" algn="l"/>
              </a:tabLst>
            </a:pPr>
            <a:r>
              <a:rPr lang="pt-BR" sz="2400" spc="-118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Precisa </a:t>
            </a:r>
            <a:r>
              <a:rPr lang="pt-BR" sz="2400" spc="-54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aumentar </a:t>
            </a:r>
            <a:r>
              <a:rPr lang="pt-BR" sz="2400" spc="-77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em </a:t>
            </a:r>
            <a:r>
              <a:rPr lang="pt-BR" sz="2400" spc="-145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60% </a:t>
            </a:r>
            <a:r>
              <a:rPr lang="pt-BR" sz="2400" spc="-122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sua </a:t>
            </a:r>
            <a:r>
              <a:rPr lang="pt-BR" sz="2400" spc="-4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produtividade </a:t>
            </a:r>
            <a:r>
              <a:rPr lang="pt-BR" sz="2400" spc="-68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em </a:t>
            </a:r>
            <a:r>
              <a:rPr lang="pt-BR" sz="2400" spc="-77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relação </a:t>
            </a:r>
            <a:r>
              <a:rPr lang="pt-BR" sz="2400" spc="-118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aos  </a:t>
            </a:r>
            <a:r>
              <a:rPr lang="pt-BR" sz="2400" spc="-9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níveis </a:t>
            </a:r>
            <a:r>
              <a:rPr lang="pt-BR" sz="2400" spc="-7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de 2005 </a:t>
            </a:r>
            <a:r>
              <a:rPr lang="pt-BR" sz="2400" spc="-82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para </a:t>
            </a:r>
            <a:r>
              <a:rPr lang="pt-BR" sz="2400" spc="-5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atender </a:t>
            </a:r>
            <a:r>
              <a:rPr lang="pt-BR" sz="2400" spc="-136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à </a:t>
            </a:r>
            <a:r>
              <a:rPr lang="pt-BR" sz="2400" spc="-82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demanda crescente </a:t>
            </a:r>
            <a:r>
              <a:rPr lang="pt-BR" sz="2400" spc="-2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por </a:t>
            </a:r>
            <a:r>
              <a:rPr lang="pt-BR" sz="2400" spc="-127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seus  </a:t>
            </a:r>
            <a:r>
              <a:rPr lang="pt-BR" sz="2400" spc="-45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produtos globalmente;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marL="237813" marR="55853" indent="-226872">
              <a:lnSpc>
                <a:spcPct val="101600"/>
              </a:lnSpc>
              <a:spcBef>
                <a:spcPts val="943"/>
              </a:spcBef>
              <a:buChar char="•"/>
              <a:tabLst>
                <a:tab pos="237813" algn="l"/>
                <a:tab pos="238389" algn="l"/>
              </a:tabLst>
            </a:pPr>
            <a:r>
              <a:rPr lang="pt-BR" sz="2400" spc="-86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Dependa </a:t>
            </a:r>
            <a:r>
              <a:rPr lang="pt-BR" sz="2400" spc="-7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de </a:t>
            </a:r>
            <a:r>
              <a:rPr lang="pt-BR" sz="2400" spc="-5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um </a:t>
            </a:r>
            <a:r>
              <a:rPr lang="pt-BR" sz="2400" spc="-6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insumo </a:t>
            </a:r>
            <a:r>
              <a:rPr lang="pt-BR" sz="2400" spc="-68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estratégico </a:t>
            </a:r>
            <a:r>
              <a:rPr lang="pt-BR" sz="2400" spc="-82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para </a:t>
            </a:r>
            <a:r>
              <a:rPr lang="pt-BR" sz="2400" spc="-32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atingir </a:t>
            </a:r>
            <a:r>
              <a:rPr lang="pt-BR" sz="2400" spc="-10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estes </a:t>
            </a:r>
            <a:r>
              <a:rPr lang="pt-BR" sz="2400" spc="-86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níveis </a:t>
            </a:r>
            <a:r>
              <a:rPr lang="pt-BR" sz="2400" spc="-7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de  </a:t>
            </a:r>
            <a:r>
              <a:rPr lang="pt-BR" sz="2400" spc="-4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produtividade </a:t>
            </a:r>
            <a:r>
              <a:rPr lang="pt-BR" sz="2400" spc="-95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 </a:t>
            </a:r>
            <a:r>
              <a:rPr lang="pt-BR" sz="2400" spc="-59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que, </a:t>
            </a:r>
            <a:r>
              <a:rPr lang="pt-BR" sz="2400" spc="-11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sem </a:t>
            </a:r>
            <a:r>
              <a:rPr lang="pt-BR" sz="2400" spc="-136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 </a:t>
            </a:r>
            <a:r>
              <a:rPr lang="pt-BR" sz="2400" spc="-127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sua </a:t>
            </a:r>
            <a:r>
              <a:rPr lang="pt-BR" sz="2400" spc="-6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utilização, </a:t>
            </a:r>
            <a:r>
              <a:rPr lang="pt-BR" sz="2400" spc="-136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 </a:t>
            </a:r>
            <a:r>
              <a:rPr lang="pt-BR" sz="2400" spc="-6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produção cairia</a:t>
            </a:r>
            <a:r>
              <a:rPr lang="pt-BR" sz="2400" spc="-10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</a:t>
            </a:r>
            <a:r>
              <a:rPr lang="pt-BR" sz="2400" spc="-122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48%;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marL="237813" marR="4607" indent="-226872">
              <a:lnSpc>
                <a:spcPct val="101600"/>
              </a:lnSpc>
              <a:spcBef>
                <a:spcPts val="948"/>
              </a:spcBef>
              <a:buChar char="•"/>
              <a:tabLst>
                <a:tab pos="237813" algn="l"/>
                <a:tab pos="238389" algn="l"/>
              </a:tabLst>
            </a:pPr>
            <a:r>
              <a:rPr lang="pt-BR" sz="2400" spc="-295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  </a:t>
            </a:r>
            <a:r>
              <a:rPr lang="pt-BR" sz="2400" spc="-59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que </a:t>
            </a:r>
            <a:r>
              <a:rPr lang="pt-BR" sz="2400" spc="-95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esteja </a:t>
            </a:r>
            <a:r>
              <a:rPr lang="pt-BR" sz="2400" spc="-54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sujeita </a:t>
            </a:r>
            <a:r>
              <a:rPr lang="pt-BR" sz="2400" spc="-136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à </a:t>
            </a:r>
            <a:r>
              <a:rPr lang="pt-BR" sz="2400" spc="-6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fornecedores externos </a:t>
            </a:r>
            <a:r>
              <a:rPr lang="pt-BR" sz="2400" spc="-82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para </a:t>
            </a:r>
            <a:r>
              <a:rPr lang="pt-BR" sz="2400" spc="-36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suprir </a:t>
            </a:r>
            <a:r>
              <a:rPr lang="pt-BR" sz="2400" spc="-145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85%</a:t>
            </a:r>
            <a:r>
              <a:rPr lang="pt-BR" sz="2400" spc="-263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 </a:t>
            </a:r>
            <a:r>
              <a:rPr lang="pt-BR" sz="2400" spc="-9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destes </a:t>
            </a:r>
            <a:r>
              <a:rPr lang="pt-BR" sz="2400" spc="-82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insumos </a:t>
            </a:r>
            <a:r>
              <a:rPr lang="pt-BR" sz="2400" spc="-59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utilizados </a:t>
            </a:r>
            <a:r>
              <a:rPr lang="pt-BR" sz="2400" spc="-68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em </a:t>
            </a:r>
            <a:r>
              <a:rPr lang="pt-BR" sz="2400" spc="-122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sua </a:t>
            </a:r>
            <a:r>
              <a:rPr lang="pt-BR" sz="2400" spc="-68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produção</a:t>
            </a:r>
            <a:r>
              <a:rPr lang="pt-BR" sz="2400" spc="-5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437D031-3E22-AF46-AAFC-66A461F30166}"/>
              </a:ext>
            </a:extLst>
          </p:cNvPr>
          <p:cNvSpPr txBox="1">
            <a:spLocks/>
          </p:cNvSpPr>
          <p:nvPr/>
        </p:nvSpPr>
        <p:spPr>
          <a:xfrm>
            <a:off x="178995" y="137160"/>
            <a:ext cx="980518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pt-US" kern="0" dirty="0"/>
              <a:t>Imagine uma empresa que...</a:t>
            </a:r>
          </a:p>
        </p:txBody>
      </p:sp>
      <p:pic>
        <p:nvPicPr>
          <p:cNvPr id="8" name="Imagem 7" descr="Homem em pé sobre gramado&#10;&#10;Descrição gerada automaticamente">
            <a:extLst>
              <a:ext uri="{FF2B5EF4-FFF2-40B4-BE49-F238E27FC236}">
                <a16:creationId xmlns:a16="http://schemas.microsoft.com/office/drawing/2014/main" id="{88F79D26-4122-F748-BF6C-C8275EE36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1743" r="19031"/>
          <a:stretch/>
        </p:blipFill>
        <p:spPr>
          <a:xfrm>
            <a:off x="8514465" y="685800"/>
            <a:ext cx="3677535" cy="61722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63EE2C0-8A70-C242-AE28-4016FFE7B69C}"/>
              </a:ext>
            </a:extLst>
          </p:cNvPr>
          <p:cNvSpPr/>
          <p:nvPr/>
        </p:nvSpPr>
        <p:spPr>
          <a:xfrm>
            <a:off x="1714500" y="5557396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US" sz="2000" dirty="0">
                <a:solidFill>
                  <a:srgbClr val="FF0000"/>
                </a:solidFill>
              </a:rPr>
              <a:t>ESTA EMPRESA É O AGRONEGÓCIO BRASILEIRO </a:t>
            </a:r>
          </a:p>
          <a:p>
            <a:pPr algn="ctr"/>
            <a:r>
              <a:rPr lang="pt-US" sz="2000" dirty="0">
                <a:solidFill>
                  <a:srgbClr val="FF0000"/>
                </a:solidFill>
              </a:rPr>
              <a:t>E O  INSUMO ESTRATÉGICO É O FERTILIZANTE</a:t>
            </a:r>
            <a:r>
              <a:rPr lang="pt-BR" sz="2000" dirty="0">
                <a:solidFill>
                  <a:srgbClr val="FF0000"/>
                </a:solidFill>
              </a:rPr>
              <a:t>.</a:t>
            </a:r>
            <a:endParaRPr lang="pt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2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527CF-C8B2-604C-B911-FE042B140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c</a:t>
            </a:r>
            <a:r>
              <a:rPr lang="pt-US" dirty="0"/>
              <a:t>adeia </a:t>
            </a:r>
            <a:r>
              <a:rPr lang="pt-BR" dirty="0"/>
              <a:t>p</a:t>
            </a:r>
            <a:r>
              <a:rPr lang="pt-US" dirty="0"/>
              <a:t>rodutiva</a:t>
            </a:r>
            <a:r>
              <a:rPr lang="pt-BR" dirty="0"/>
              <a:t> de fertilizantes – indústria extrativa e de transformação</a:t>
            </a:r>
            <a:endParaRPr lang="pt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6077AA-6764-7C49-8A63-5BCAC9A85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3" y="887486"/>
            <a:ext cx="10561517" cy="59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87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2041526" y="677829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2117726" y="681481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659C3D-D03C-BB44-9C35-2F89D673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kern="0" dirty="0"/>
              <a:t>Prioridade estratégica para reequilíbrio entre produção doméstica e internacional</a:t>
            </a:r>
            <a:endParaRPr lang="pt-US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4CEB88A-7180-4381-875D-C042BAC6A068}"/>
              </a:ext>
            </a:extLst>
          </p:cNvPr>
          <p:cNvSpPr txBox="1"/>
          <p:nvPr/>
        </p:nvSpPr>
        <p:spPr>
          <a:xfrm>
            <a:off x="533398" y="1013772"/>
            <a:ext cx="543923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/>
              <a:t>O Brasil é atualmente o 4º maior consumidor de fertilizantes do mundo, mas 10º em produção;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/>
              <a:t>Somos hoje o maior importador de fertilizantes do mundo;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/>
              <a:t>Relevância do mercado doméstico vem chamando atenção de investidores – investimentos de mais de USD 5 bi nos últimos 5 anos.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/>
              <a:t>Custo Brasil e subsídios à importação tiram do país a capacidade de transformar o potencial mineral e de gás natural em renda e emprego para o país.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/>
              <a:t>Em 25 anos, a importação cresceu 613%, atingindo 39,2 milhões de toneladas em 2021 – produção nacional bateu 6,9 milhões.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/>
              <a:t>Plano Nacional de Fertilizantes fez importante diagnóstico sobre a situação e onde podemos chegar – benchmark internacional.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590ABE63-DC2E-4C21-8DF0-6287B5062A1F}"/>
              </a:ext>
            </a:extLst>
          </p:cNvPr>
          <p:cNvGrpSpPr/>
          <p:nvPr/>
        </p:nvGrpSpPr>
        <p:grpSpPr>
          <a:xfrm>
            <a:off x="6219368" y="1013772"/>
            <a:ext cx="5956065" cy="5764526"/>
            <a:chOff x="5943600" y="990600"/>
            <a:chExt cx="6231834" cy="5787698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0A7270CE-6408-4812-9E14-7E005483A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83" t="9486" r="2798" b="10530"/>
            <a:stretch/>
          </p:blipFill>
          <p:spPr>
            <a:xfrm>
              <a:off x="5943600" y="3581400"/>
              <a:ext cx="5715001" cy="2787017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D958234A-F0D8-483A-B497-793C7A99B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9467" y="990600"/>
              <a:ext cx="4470866" cy="2852631"/>
            </a:xfrm>
            <a:prstGeom prst="rect">
              <a:avLst/>
            </a:prstGeom>
          </p:spPr>
        </p:pic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94789FA4-371A-47D7-B733-BF9798E94A93}"/>
                </a:ext>
              </a:extLst>
            </p:cNvPr>
            <p:cNvSpPr/>
            <p:nvPr/>
          </p:nvSpPr>
          <p:spPr>
            <a:xfrm>
              <a:off x="10270434" y="6248400"/>
              <a:ext cx="1905000" cy="529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26107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2041526" y="677829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2117726" y="681481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659C3D-D03C-BB44-9C35-2F89D673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Reversão do ciclo de desinvestimento e estímulo a novas capacidades produtivas</a:t>
            </a:r>
            <a:endParaRPr lang="pt-US" dirty="0"/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07685EF2-96AA-8542-A3AA-B5C23EE36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43116"/>
            <a:ext cx="2286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000" b="1" i="0" dirty="0">
                <a:solidFill>
                  <a:srgbClr val="9DB272"/>
                </a:solidFill>
              </a:rPr>
              <a:t>FONTE:SINPRIFERT/ANDA 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CFAAFB7-2620-4F1D-8A5E-0E51FE5C57BA}"/>
              </a:ext>
            </a:extLst>
          </p:cNvPr>
          <p:cNvGrpSpPr/>
          <p:nvPr/>
        </p:nvGrpSpPr>
        <p:grpSpPr>
          <a:xfrm>
            <a:off x="609600" y="1263490"/>
            <a:ext cx="6783554" cy="4527903"/>
            <a:chOff x="609600" y="1336394"/>
            <a:chExt cx="6783554" cy="4527903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863AA3A-405F-C041-9D26-8C1576CACD90}"/>
                </a:ext>
              </a:extLst>
            </p:cNvPr>
            <p:cNvSpPr/>
            <p:nvPr/>
          </p:nvSpPr>
          <p:spPr>
            <a:xfrm>
              <a:off x="990601" y="1336394"/>
              <a:ext cx="64025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016832"/>
                  </a:solidFill>
                </a:rPr>
                <a:t>Evolução da Participação </a:t>
              </a:r>
              <a:r>
                <a:rPr lang="pt-US" sz="1400" b="1" dirty="0">
                  <a:solidFill>
                    <a:srgbClr val="016832"/>
                  </a:solidFill>
                </a:rPr>
                <a:t>da Produção Nacional </a:t>
              </a:r>
              <a:r>
                <a:rPr lang="pt-BR" sz="1400" b="1" dirty="0">
                  <a:solidFill>
                    <a:srgbClr val="016832"/>
                  </a:solidFill>
                </a:rPr>
                <a:t>nas Entregas </a:t>
              </a:r>
              <a:r>
                <a:rPr lang="pt-US" sz="1400" b="1" dirty="0">
                  <a:solidFill>
                    <a:srgbClr val="016832"/>
                  </a:solidFill>
                </a:rPr>
                <a:t>de Fertilizantes </a:t>
              </a:r>
              <a:r>
                <a:rPr lang="pt-BR" sz="1400" b="1" dirty="0">
                  <a:solidFill>
                    <a:srgbClr val="016832"/>
                  </a:solidFill>
                </a:rPr>
                <a:t>no </a:t>
              </a:r>
              <a:r>
                <a:rPr lang="pt-US" sz="1400" b="1" dirty="0">
                  <a:solidFill>
                    <a:srgbClr val="016832"/>
                  </a:solidFill>
                </a:rPr>
                <a:t>Brasil</a:t>
              </a:r>
              <a:r>
                <a:rPr lang="pt-BR" sz="1400" b="1" dirty="0">
                  <a:solidFill>
                    <a:srgbClr val="016832"/>
                  </a:solidFill>
                </a:rPr>
                <a:t> 2005-2021</a:t>
              </a:r>
              <a:r>
                <a:rPr lang="pt-US" sz="1400" b="1" dirty="0">
                  <a:solidFill>
                    <a:srgbClr val="016832"/>
                  </a:solidFill>
                </a:rPr>
                <a:t> </a:t>
              </a:r>
              <a:endParaRPr lang="pt-US" sz="1100" b="1" dirty="0">
                <a:solidFill>
                  <a:srgbClr val="016832"/>
                </a:solidFill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A06058E-C4CE-446C-943F-0E3B16733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600" y="2062281"/>
              <a:ext cx="6402553" cy="3802016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E1BA7066-FACB-483A-A395-E149713EF02B}"/>
                </a:ext>
              </a:extLst>
            </p:cNvPr>
            <p:cNvSpPr txBox="1"/>
            <p:nvPr/>
          </p:nvSpPr>
          <p:spPr>
            <a:xfrm>
              <a:off x="609600" y="4045806"/>
              <a:ext cx="381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US" sz="2800" b="1" dirty="0">
                  <a:solidFill>
                    <a:srgbClr val="016832"/>
                  </a:solidFill>
                </a:rPr>
                <a:t>P</a:t>
              </a:r>
              <a:endParaRPr lang="pt-BR" sz="2800" b="1" dirty="0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2BA6D909-23E3-4CD3-A103-9DE40A466845}"/>
                </a:ext>
              </a:extLst>
            </p:cNvPr>
            <p:cNvSpPr txBox="1"/>
            <p:nvPr/>
          </p:nvSpPr>
          <p:spPr>
            <a:xfrm>
              <a:off x="609600" y="2480978"/>
              <a:ext cx="381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800" b="1" dirty="0">
                  <a:solidFill>
                    <a:srgbClr val="016832"/>
                  </a:solidFill>
                </a:rPr>
                <a:t>N</a:t>
              </a:r>
              <a:endParaRPr lang="pt-BR" sz="2800" b="1" dirty="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9D9183A-E8FA-4848-B2C7-3CD56959F48F}"/>
                </a:ext>
              </a:extLst>
            </p:cNvPr>
            <p:cNvSpPr txBox="1"/>
            <p:nvPr/>
          </p:nvSpPr>
          <p:spPr>
            <a:xfrm>
              <a:off x="609600" y="5231334"/>
              <a:ext cx="381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800" b="1" dirty="0">
                  <a:solidFill>
                    <a:srgbClr val="016832"/>
                  </a:solidFill>
                </a:rPr>
                <a:t>K</a:t>
              </a:r>
              <a:endParaRPr lang="pt-BR" sz="2800" b="1" dirty="0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9592987-0C88-408A-8062-0CADC4D8719B}"/>
              </a:ext>
            </a:extLst>
          </p:cNvPr>
          <p:cNvGrpSpPr/>
          <p:nvPr/>
        </p:nvGrpSpPr>
        <p:grpSpPr>
          <a:xfrm>
            <a:off x="7620000" y="1074784"/>
            <a:ext cx="4381938" cy="5056745"/>
            <a:chOff x="7620000" y="1074784"/>
            <a:chExt cx="4381938" cy="5056745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046C39B7-031F-4E37-96E1-456CBDC7C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32" t="8993" r="25206" b="9526"/>
            <a:stretch/>
          </p:blipFill>
          <p:spPr>
            <a:xfrm>
              <a:off x="8839200" y="1434513"/>
              <a:ext cx="2130840" cy="2092929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44934A8A-B681-47E3-96DD-6B5EA9A4BE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991" t="7849" r="23283" b="8558"/>
            <a:stretch/>
          </p:blipFill>
          <p:spPr>
            <a:xfrm>
              <a:off x="8528590" y="4038600"/>
              <a:ext cx="2477770" cy="2092929"/>
            </a:xfrm>
            <a:prstGeom prst="rect">
              <a:avLst/>
            </a:prstGeom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87E9B407-BE57-4B83-9F97-2F17CA7BC903}"/>
                </a:ext>
              </a:extLst>
            </p:cNvPr>
            <p:cNvSpPr/>
            <p:nvPr/>
          </p:nvSpPr>
          <p:spPr>
            <a:xfrm>
              <a:off x="7620000" y="1074784"/>
              <a:ext cx="41946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16832"/>
                  </a:solidFill>
                </a:rPr>
                <a:t>Produção Fertilizantes Intermediários no Brasil - 2021</a:t>
              </a:r>
              <a:r>
                <a:rPr lang="pt-US" sz="1400" b="1" dirty="0">
                  <a:solidFill>
                    <a:srgbClr val="016832"/>
                  </a:solidFill>
                </a:rPr>
                <a:t> </a:t>
              </a:r>
              <a:endParaRPr lang="pt-US" sz="1100" b="1" dirty="0">
                <a:solidFill>
                  <a:srgbClr val="016832"/>
                </a:solidFill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A826AC40-827B-4329-91E8-EC93ADD43B17}"/>
                </a:ext>
              </a:extLst>
            </p:cNvPr>
            <p:cNvSpPr/>
            <p:nvPr/>
          </p:nvSpPr>
          <p:spPr>
            <a:xfrm>
              <a:off x="7807301" y="3655512"/>
              <a:ext cx="41946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16832"/>
                  </a:solidFill>
                </a:rPr>
                <a:t>Consumo de Fertilizantes no Brasil, por Cultura - 2021</a:t>
              </a:r>
              <a:r>
                <a:rPr lang="pt-US" sz="1400" b="1" dirty="0">
                  <a:solidFill>
                    <a:srgbClr val="016832"/>
                  </a:solidFill>
                </a:rPr>
                <a:t> </a:t>
              </a:r>
              <a:endParaRPr lang="pt-US" sz="1100" b="1" dirty="0">
                <a:solidFill>
                  <a:srgbClr val="01683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57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A2F74D-A766-AD44-8B6A-61AA6128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94" y="137160"/>
            <a:ext cx="11860605" cy="369332"/>
          </a:xfrm>
        </p:spPr>
        <p:txBody>
          <a:bodyPr/>
          <a:lstStyle/>
          <a:p>
            <a:r>
              <a:rPr lang="pt-BR" dirty="0"/>
              <a:t>Business as usual = aumento da vulnerabilidade à dependência externa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FD85155-239B-7F40-99A9-3EDED3DFE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2"/>
          <a:stretch/>
        </p:blipFill>
        <p:spPr>
          <a:xfrm>
            <a:off x="178994" y="1064441"/>
            <a:ext cx="10253478" cy="5784850"/>
          </a:xfrm>
          <a:prstGeom prst="rect">
            <a:avLst/>
          </a:prstGeom>
        </p:spPr>
      </p:pic>
      <p:sp>
        <p:nvSpPr>
          <p:cNvPr id="5" name="Chave Direita 4">
            <a:extLst>
              <a:ext uri="{FF2B5EF4-FFF2-40B4-BE49-F238E27FC236}">
                <a16:creationId xmlns:a16="http://schemas.microsoft.com/office/drawing/2014/main" id="{5D2C574A-0AC0-9C4E-8E79-BD2981113990}"/>
              </a:ext>
            </a:extLst>
          </p:cNvPr>
          <p:cNvSpPr/>
          <p:nvPr/>
        </p:nvSpPr>
        <p:spPr>
          <a:xfrm>
            <a:off x="10286999" y="1558363"/>
            <a:ext cx="152400" cy="3124200"/>
          </a:xfrm>
          <a:prstGeom prst="rightBrace">
            <a:avLst/>
          </a:prstGeom>
          <a:ln w="25400">
            <a:solidFill>
              <a:srgbClr val="016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B945630-F0CB-9B4D-8698-FFB69C76341E}"/>
              </a:ext>
            </a:extLst>
          </p:cNvPr>
          <p:cNvSpPr txBox="1"/>
          <p:nvPr/>
        </p:nvSpPr>
        <p:spPr>
          <a:xfrm>
            <a:off x="10439399" y="2477779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US" dirty="0">
                <a:solidFill>
                  <a:srgbClr val="016832"/>
                </a:solidFill>
              </a:rPr>
              <a:t>Tendência de aumento da dependência das importações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DAD08F1-67A1-5B4A-A5A2-B188BE932985}"/>
              </a:ext>
            </a:extLst>
          </p:cNvPr>
          <p:cNvSpPr/>
          <p:nvPr/>
        </p:nvSpPr>
        <p:spPr>
          <a:xfrm>
            <a:off x="1447800" y="12192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BR" dirty="0"/>
            </a:br>
            <a:br>
              <a:rPr lang="pt-BR" dirty="0"/>
            </a:br>
            <a:r>
              <a:rPr lang="pt-US" b="1" dirty="0">
                <a:solidFill>
                  <a:srgbClr val="016832"/>
                </a:solidFill>
              </a:rPr>
              <a:t>Consumo de Fertilizantes no Brasil: Projeções 2030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AF962B03-A69C-465E-AD9A-316B3A86E2A2}"/>
              </a:ext>
            </a:extLst>
          </p:cNvPr>
          <p:cNvSpPr txBox="1"/>
          <p:nvPr/>
        </p:nvSpPr>
        <p:spPr>
          <a:xfrm>
            <a:off x="571500" y="6324600"/>
            <a:ext cx="2247900" cy="158725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952" spc="-45" dirty="0">
                <a:solidFill>
                  <a:srgbClr val="545454"/>
                </a:solidFill>
                <a:latin typeface="Arial"/>
                <a:cs typeface="Arial"/>
              </a:rPr>
              <a:t>Fonte:</a:t>
            </a:r>
            <a:r>
              <a:rPr sz="952" spc="-86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lang="pt-BR" sz="952" spc="-86" dirty="0">
                <a:solidFill>
                  <a:srgbClr val="545454"/>
                </a:solidFill>
                <a:latin typeface="Arial"/>
                <a:cs typeface="Arial"/>
              </a:rPr>
              <a:t>Estimativas </a:t>
            </a:r>
            <a:r>
              <a:rPr lang="pt-BR" sz="952" spc="-91" dirty="0">
                <a:solidFill>
                  <a:srgbClr val="545454"/>
                </a:solidFill>
                <a:latin typeface="Arial"/>
                <a:cs typeface="Arial"/>
              </a:rPr>
              <a:t>MB Agro (2020) </a:t>
            </a:r>
            <a:endParaRPr sz="95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6601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2AB3CFE-10AC-0F41-9014-4F859456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95" y="137160"/>
            <a:ext cx="9805184" cy="369332"/>
          </a:xfrm>
        </p:spPr>
        <p:txBody>
          <a:bodyPr/>
          <a:lstStyle/>
          <a:p>
            <a:r>
              <a:rPr lang="pt-BR" dirty="0"/>
              <a:t>A cadeia produtiva nacional de fertilizantes demonstra propensão a investir</a:t>
            </a:r>
            <a:endParaRPr lang="pt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47FBC3F-8F24-7A4C-BA7F-7A92B03B5362}"/>
              </a:ext>
            </a:extLst>
          </p:cNvPr>
          <p:cNvSpPr txBox="1"/>
          <p:nvPr/>
        </p:nvSpPr>
        <p:spPr>
          <a:xfrm>
            <a:off x="304800" y="914400"/>
            <a:ext cx="112776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 o estabelecimento de um campo de jogo nivelado e a concretização do PNF: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Podemos manter e expandir os projetos de fosfatados existentes e retomar a capacidade ociosa;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Aceleramos os projetos de fosfatados em construção (ex. Santa Quitéria/CE e Salitre/MG);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Revitalizamos projetos de fertilizantes nitrogenados parados (ex. Araucária/PR e Três Lagoas/MS) e aumentamos a competitividade das </a:t>
            </a: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FAFENs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arrendadas (SE e BA);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Concretizamos objetivos do novo marco legal do gás natural, que oferece potencial para quatro novas plantas de  fertilizantes nitrogenados no Brasil;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Ampliamos o potencial de exploração de potássio nas plantas atuais e novos projetos.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Caso tenhamos a completa efetivação do Convênio 26/2021:</a:t>
            </a:r>
          </a:p>
          <a:p>
            <a:pPr marL="800100" lvl="1" indent="-342900">
              <a:buFont typeface="+mj-lt"/>
              <a:buAutoNum type="alphaLcParenR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Cenário de previsibilidade e segurança para novos projetos;</a:t>
            </a:r>
          </a:p>
          <a:p>
            <a:pPr marL="800100" lvl="1" indent="-342900">
              <a:buFont typeface="+mj-lt"/>
              <a:buAutoNum type="alphaLcParenR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Potencial de aumento de produção nacional em 35% até 2025;</a:t>
            </a:r>
          </a:p>
          <a:p>
            <a:pPr marL="800100" lvl="1" indent="-342900">
              <a:buFont typeface="+mj-lt"/>
              <a:buAutoNum type="alphaLcParenR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Geração de até 11 mil empregos diretos;</a:t>
            </a:r>
          </a:p>
          <a:p>
            <a:pPr marL="800100" lvl="1" indent="-342900">
              <a:buFont typeface="+mj-lt"/>
              <a:buAutoNum type="alphaLcParenR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Investir CAPEX na ordem de R$ 20 bilhões;</a:t>
            </a:r>
          </a:p>
          <a:p>
            <a:pPr marL="800100" lvl="1" indent="-342900">
              <a:buFont typeface="+mj-lt"/>
              <a:buAutoNum type="alphaLcParenR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Instituir novas fontes de arrecadação de impostos em mais de R$ 1,4 bi por ano.</a:t>
            </a:r>
          </a:p>
          <a:p>
            <a:pPr marL="800100" lvl="1" indent="-342900">
              <a:buFont typeface="+mj-lt"/>
              <a:buAutoNum type="alphaLcParenR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Aumentar significativamente a capacidade de exportação agrícola: (1t de fertilizante = 4t de exportação de grãos).</a:t>
            </a:r>
          </a:p>
        </p:txBody>
      </p:sp>
    </p:spTree>
    <p:extLst>
      <p:ext uri="{BB962C8B-B14F-4D97-AF65-F5344CB8AC3E}">
        <p14:creationId xmlns:p14="http://schemas.microsoft.com/office/powerpoint/2010/main" val="181630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470486B6-0CE7-4B44-86BF-0AB8E5765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95" y="137160"/>
            <a:ext cx="9805184" cy="369332"/>
          </a:xfrm>
        </p:spPr>
        <p:txBody>
          <a:bodyPr/>
          <a:lstStyle/>
          <a:p>
            <a:r>
              <a:rPr lang="pt-BR" dirty="0"/>
              <a:t>Efeitos de longo prazo do PNF = investimentos de + BRL 120BI até 2050</a:t>
            </a:r>
            <a:endParaRPr lang="pt-US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7DF77AC-9C2A-0C42-9DD9-4CB3C2D4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90211"/>
            <a:ext cx="10322615" cy="607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0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9814" y="1080286"/>
            <a:ext cx="6847820" cy="5243249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353841" marR="40883" indent="-342900">
              <a:spcAft>
                <a:spcPts val="600"/>
              </a:spcAft>
              <a:buFont typeface="+mj-lt"/>
              <a:buAutoNum type="arabicPeriod"/>
              <a:tabLst>
                <a:tab pos="237813" algn="l"/>
                <a:tab pos="238389" algn="l"/>
              </a:tabLst>
            </a:pPr>
            <a:r>
              <a:rPr lang="pt-BR" sz="1600" b="1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Questões Econômicas e Tributárias: </a:t>
            </a:r>
            <a:r>
              <a:rPr lang="pt-BR" sz="16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o Brasil é hoje o único país no mundo a privilegiar e subsidiar os produtores estrangeiros de fertilizantes em detrimento de sua indústria nacional – </a:t>
            </a:r>
            <a:r>
              <a:rPr lang="pt-BR" sz="1600" u="sng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 viabilidade dos projetos em andamento e o aumento de produção e dependem de campo de jogo nivelado</a:t>
            </a:r>
            <a:r>
              <a:rPr lang="pt-BR" sz="16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. </a:t>
            </a:r>
          </a:p>
          <a:p>
            <a:pPr marL="353841" marR="40883" indent="-342900">
              <a:spcAft>
                <a:spcPts val="600"/>
              </a:spcAft>
              <a:buFont typeface="+mj-lt"/>
              <a:buAutoNum type="arabicPeriod"/>
              <a:tabLst>
                <a:tab pos="237813" algn="l"/>
                <a:tab pos="238389" algn="l"/>
              </a:tabLst>
            </a:pPr>
            <a:r>
              <a:rPr lang="pt-BR" sz="1600" b="1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Matérias-Primas: </a:t>
            </a:r>
            <a:r>
              <a:rPr lang="pt-BR" sz="16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é fundamental que as políticas públicas existentes (incluindo as de energia e gás natural) e em desenvolvimento estejam </a:t>
            </a:r>
            <a:r>
              <a:rPr lang="pt-BR" sz="1600" u="sng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alinhadas aos objetivos do PNF e efetivamente revertam o ciclo de desinvestimentos </a:t>
            </a:r>
            <a:r>
              <a:rPr lang="pt-BR" sz="16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 declínio da produção nacional.</a:t>
            </a:r>
          </a:p>
          <a:p>
            <a:pPr marL="353841" marR="40883" indent="-342900">
              <a:spcAft>
                <a:spcPts val="600"/>
              </a:spcAft>
              <a:buFont typeface="+mj-lt"/>
              <a:buAutoNum type="arabicPeriod"/>
              <a:tabLst>
                <a:tab pos="237813" algn="l"/>
                <a:tab pos="238389" algn="l"/>
              </a:tabLst>
            </a:pPr>
            <a:r>
              <a:rPr lang="pt-BR" sz="1600" b="1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Marco Regulatório: </a:t>
            </a:r>
            <a:r>
              <a:rPr lang="pt-BR" sz="16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é fundamental modernizar e racionalizar o arcabouço institucional, </a:t>
            </a:r>
            <a:r>
              <a:rPr lang="pt-BR" sz="1600" u="sng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especialmente o licenciamento ambiental, a exploração mineral, uso industrial do gás natural e a aprovação de novos produtos para comercialização</a:t>
            </a:r>
            <a:r>
              <a:rPr lang="pt-BR" sz="16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, retirando excessos, inseguranças e custos que inviabilizam projetos de grandes proporções e prazos de maturação como os de fertilizantes. </a:t>
            </a:r>
          </a:p>
          <a:p>
            <a:pPr marL="353841" marR="40883" indent="-342900">
              <a:spcAft>
                <a:spcPts val="600"/>
              </a:spcAft>
              <a:buFont typeface="+mj-lt"/>
              <a:buAutoNum type="arabicPeriod"/>
              <a:tabLst>
                <a:tab pos="237813" algn="l"/>
                <a:tab pos="238389" algn="l"/>
              </a:tabLst>
            </a:pPr>
            <a:r>
              <a:rPr lang="pt-BR" sz="1600" b="1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Infraestrutura e Logística: </a:t>
            </a:r>
            <a:r>
              <a:rPr lang="pt-BR" sz="16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 concessão de regimes especiais tributários para investimentos em infraestrutura é </a:t>
            </a:r>
            <a:r>
              <a:rPr lang="pt-BR" sz="1600" u="sng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peça-chave para a implantação de projetos para setores considerados estratégicos ao desenvolvimento nacional</a:t>
            </a:r>
            <a:r>
              <a:rPr lang="pt-BR" sz="16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, e aceleraria a modernização e ampliação do parque produtivo de fertilizantes no Brasil.</a:t>
            </a:r>
          </a:p>
          <a:p>
            <a:pPr marL="353841" marR="40883" indent="-342900">
              <a:spcAft>
                <a:spcPts val="600"/>
              </a:spcAft>
              <a:buFont typeface="+mj-lt"/>
              <a:buAutoNum type="arabicPeriod"/>
              <a:tabLst>
                <a:tab pos="237813" algn="l"/>
                <a:tab pos="238389" algn="l"/>
              </a:tabLst>
            </a:pPr>
            <a:r>
              <a:rPr lang="pt-BR" sz="1600" b="1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Inovação e Sustentabilidade: </a:t>
            </a:r>
            <a:r>
              <a:rPr lang="pt-BR" sz="16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é condição </a:t>
            </a:r>
            <a:r>
              <a:rPr lang="pt-BR" sz="1600" i="1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sine qua non </a:t>
            </a:r>
            <a:r>
              <a:rPr lang="pt-BR" sz="16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 ampliação de recursos para pesquisa mineral e inovação tecnológica, bem como a implementação de normas e regulações para tais fins (tecnológicos e ambientais) </a:t>
            </a:r>
            <a:r>
              <a:rPr lang="pt-BR" sz="1600" u="sng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condizentes com as melhores práticas (ESG) de preservação do meio ambiente e de suas comunidades tradicionais</a:t>
            </a:r>
            <a:r>
              <a:rPr lang="pt-BR" sz="1600" spc="-1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437D031-3E22-AF46-AAFC-66A461F30166}"/>
              </a:ext>
            </a:extLst>
          </p:cNvPr>
          <p:cNvSpPr txBox="1">
            <a:spLocks/>
          </p:cNvSpPr>
          <p:nvPr/>
        </p:nvSpPr>
        <p:spPr>
          <a:xfrm>
            <a:off x="285601" y="137160"/>
            <a:ext cx="969857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pt-BR" kern="0" dirty="0"/>
              <a:t>Precisamos retirar as amarras e oferecer um campo de jogo nivelado.</a:t>
            </a:r>
            <a:endParaRPr lang="pt-US" kern="0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24707DF8-FE96-4D16-A7EE-250C77F8972B}"/>
              </a:ext>
            </a:extLst>
          </p:cNvPr>
          <p:cNvGrpSpPr/>
          <p:nvPr/>
        </p:nvGrpSpPr>
        <p:grpSpPr>
          <a:xfrm>
            <a:off x="7300421" y="1295400"/>
            <a:ext cx="4574642" cy="4572000"/>
            <a:chOff x="7134134" y="1295400"/>
            <a:chExt cx="4774401" cy="4771644"/>
          </a:xfrm>
        </p:grpSpPr>
        <p:pic>
          <p:nvPicPr>
            <p:cNvPr id="16" name="Imagem 15" descr="Pessoas em quadra de tênis&#10;&#10;Descrição gerada automaticamente">
              <a:extLst>
                <a:ext uri="{FF2B5EF4-FFF2-40B4-BE49-F238E27FC236}">
                  <a16:creationId xmlns:a16="http://schemas.microsoft.com/office/drawing/2014/main" id="{91EB2121-9BBA-4251-BC30-3DAEA705F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134" y="1295400"/>
              <a:ext cx="4774401" cy="4771644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E60DB12-729E-4C31-834F-FC9A4A70EB12}"/>
                </a:ext>
              </a:extLst>
            </p:cNvPr>
            <p:cNvSpPr txBox="1"/>
            <p:nvPr/>
          </p:nvSpPr>
          <p:spPr>
            <a:xfrm rot="2069028">
              <a:off x="8115091" y="3927273"/>
              <a:ext cx="6571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FFC000"/>
                  </a:solidFill>
                </a:rPr>
                <a:t>China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3C8D3BA-F8CE-44C9-A221-D6B5EDB378F7}"/>
                </a:ext>
              </a:extLst>
            </p:cNvPr>
            <p:cNvSpPr txBox="1"/>
            <p:nvPr/>
          </p:nvSpPr>
          <p:spPr>
            <a:xfrm rot="2069028">
              <a:off x="8635836" y="4321055"/>
              <a:ext cx="6571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FFC000"/>
                  </a:solidFill>
                </a:rPr>
                <a:t>Índia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9B79889B-53F3-485A-A6DB-98AD5B91C55F}"/>
                </a:ext>
              </a:extLst>
            </p:cNvPr>
            <p:cNvSpPr txBox="1"/>
            <p:nvPr/>
          </p:nvSpPr>
          <p:spPr>
            <a:xfrm rot="2069028">
              <a:off x="9143272" y="4714837"/>
              <a:ext cx="6571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FFC000"/>
                  </a:solidFill>
                </a:rPr>
                <a:t>EUA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CA756AC9-E123-4D01-9D90-12F7BD436B70}"/>
                </a:ext>
              </a:extLst>
            </p:cNvPr>
            <p:cNvSpPr txBox="1"/>
            <p:nvPr/>
          </p:nvSpPr>
          <p:spPr>
            <a:xfrm rot="2069028">
              <a:off x="9650707" y="5064503"/>
              <a:ext cx="6571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FFC000"/>
                  </a:solidFill>
                </a:rPr>
                <a:t>Brasil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414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{C262C4B0-6046-3149-9E96-B1D0D3A812C4}tf16401378</Template>
  <TotalTime>29079</TotalTime>
  <Words>1267</Words>
  <Application>Microsoft Office PowerPoint</Application>
  <PresentationFormat>Widescreen</PresentationFormat>
  <Paragraphs>123</Paragraphs>
  <Slides>16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Personalizar design</vt:lpstr>
      <vt:lpstr>Apresentação do PowerPoint</vt:lpstr>
      <vt:lpstr>Apresentação do PowerPoint</vt:lpstr>
      <vt:lpstr>A cadeia produtiva de fertilizantes – indústria extrativa e de transformação</vt:lpstr>
      <vt:lpstr>Prioridade estratégica para reequilíbrio entre produção doméstica e internacional</vt:lpstr>
      <vt:lpstr>Reversão do ciclo de desinvestimento e estímulo a novas capacidades produtivas</vt:lpstr>
      <vt:lpstr>Business as usual = aumento da vulnerabilidade à dependência externa</vt:lpstr>
      <vt:lpstr>A cadeia produtiva nacional de fertilizantes demonstra propensão a investir</vt:lpstr>
      <vt:lpstr>Efeitos de longo prazo do PNF = investimentos de + BRL 120BI até 2050</vt:lpstr>
      <vt:lpstr>Apresentação do PowerPoint</vt:lpstr>
      <vt:lpstr>Apresentação do PowerPoint</vt:lpstr>
      <vt:lpstr>Capacidade Instalada da Cadeia Produtiva Nacional</vt:lpstr>
      <vt:lpstr>Capacidade Instalada da Cadeia Produtiva Nacional</vt:lpstr>
      <vt:lpstr>Capacidade Instalada da Cadeia Produtiva Nacional</vt:lpstr>
      <vt:lpstr>Aumento da Eficiência da Cadeia Produtiva no Agronegócio</vt:lpstr>
      <vt:lpstr>Visão Geral da Precificação de Fertilizantes no Brasil</vt:lpstr>
      <vt:lpstr>Visão Geral da Precificação de Fertilizantes no Brasil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PRIUS| Plastics Recycling Integrated Unit</dc:title>
  <dc:creator>Auri</dc:creator>
  <cp:lastModifiedBy>Bernardo Silva</cp:lastModifiedBy>
  <cp:revision>380</cp:revision>
  <cp:lastPrinted>2021-02-02T19:39:39Z</cp:lastPrinted>
  <dcterms:created xsi:type="dcterms:W3CDTF">2019-10-18T11:39:36Z</dcterms:created>
  <dcterms:modified xsi:type="dcterms:W3CDTF">2022-04-27T11:45:51Z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2019-10-18T00:00:00Z</vt:filetime>
  </property>
  <property fmtid="{D5CDD505-2E9C-101B-9397-08002B2CF9AE}" pid="3" name="Creator">
    <vt:lpwstr>PDFfiller</vt:lpwstr>
  </property>
  <property fmtid="{D5CDD505-2E9C-101B-9397-08002B2CF9AE}" pid="4" name="LastSaved">
    <vt:filetime>2019-10-18T00:00:00Z</vt:filetime>
  </property>
</Properties>
</file>