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78" r:id="rId4"/>
    <p:sldId id="274" r:id="rId5"/>
    <p:sldId id="276" r:id="rId6"/>
    <p:sldId id="277" r:id="rId7"/>
    <p:sldId id="259" r:id="rId8"/>
    <p:sldId id="267" r:id="rId9"/>
    <p:sldId id="279" r:id="rId10"/>
    <p:sldId id="269" r:id="rId11"/>
    <p:sldId id="273" r:id="rId12"/>
    <p:sldId id="264" r:id="rId13"/>
    <p:sldId id="268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9E"/>
    <a:srgbClr val="245E33"/>
    <a:srgbClr val="F6672E"/>
    <a:srgbClr val="223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65" autoAdjust="0"/>
  </p:normalViewPr>
  <p:slideViewPr>
    <p:cSldViewPr>
      <p:cViewPr varScale="1">
        <p:scale>
          <a:sx n="75" d="100"/>
          <a:sy n="75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nato.oliveira\Documents\141219%20Dados%20Teleco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ana.tomimura\Documents\_DESUT\Servi&#231;os%20de%20Telecomunica&#231;&#245;es%20-%20Acess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53922000244928E-2"/>
          <c:y val="2.9501906537715821E-2"/>
          <c:w val="0.69328783034352215"/>
          <c:h val="0.77717021213636461"/>
        </c:manualLayout>
      </c:layout>
      <c:lineChart>
        <c:grouping val="standard"/>
        <c:varyColors val="0"/>
        <c:ser>
          <c:idx val="2"/>
          <c:order val="0"/>
          <c:tx>
            <c:strRef>
              <c:f>'Serviços Telecom'!$A$5</c:f>
              <c:strCache>
                <c:ptCount val="1"/>
                <c:pt idx="0">
                  <c:v>Acessos móveis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'Serviços Telecom'!$B$1:$K$1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'Serviços Telecom'!$B$5:$K$5</c:f>
              <c:numCache>
                <c:formatCode>General</c:formatCode>
                <c:ptCount val="10"/>
                <c:pt idx="0">
                  <c:v>86.2</c:v>
                </c:pt>
                <c:pt idx="1">
                  <c:v>99.9</c:v>
                </c:pt>
                <c:pt idx="2">
                  <c:v>121</c:v>
                </c:pt>
                <c:pt idx="3">
                  <c:v>148.6</c:v>
                </c:pt>
                <c:pt idx="4">
                  <c:v>169.4</c:v>
                </c:pt>
                <c:pt idx="5">
                  <c:v>196.92997800000001</c:v>
                </c:pt>
                <c:pt idx="6">
                  <c:v>234.357507</c:v>
                </c:pt>
                <c:pt idx="7">
                  <c:v>248.30214899999999</c:v>
                </c:pt>
                <c:pt idx="8">
                  <c:v>255.76893200000001</c:v>
                </c:pt>
                <c:pt idx="9">
                  <c:v>264.42551800000001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'Serviços Telecom'!$A$2</c:f>
              <c:strCache>
                <c:ptCount val="1"/>
                <c:pt idx="0">
                  <c:v>Acessos banda larga</c:v>
                </c:pt>
              </c:strCache>
            </c:strRef>
          </c:tx>
          <c:dLbls>
            <c:dLbl>
              <c:idx val="3"/>
              <c:layout>
                <c:manualLayout>
                  <c:x val="-3.9320695102685627E-2"/>
                  <c:y val="-4.1902420202685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581358609794631E-2"/>
                  <c:y val="3.571550365919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505347477953091E-2"/>
                  <c:y val="-3.9334748747709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514361060317694E-2"/>
                  <c:y val="-4.5521908880182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15444647365846E-2"/>
                  <c:y val="-3.005400854899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'Serviços Telecom'!$B$1:$K$1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'Serviços Telecom'!$B$2:$K$2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14.9</c:v>
                </c:pt>
                <c:pt idx="4">
                  <c:v>21.7</c:v>
                </c:pt>
                <c:pt idx="5">
                  <c:v>35.944513000000001</c:v>
                </c:pt>
                <c:pt idx="6">
                  <c:v>59.259303000000003</c:v>
                </c:pt>
                <c:pt idx="7">
                  <c:v>79.028918000000004</c:v>
                </c:pt>
                <c:pt idx="8">
                  <c:v>125.40006200000001</c:v>
                </c:pt>
                <c:pt idx="9">
                  <c:v>181.835903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336064"/>
        <c:axId val="85099072"/>
      </c:lineChart>
      <c:catAx>
        <c:axId val="11733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5099072"/>
        <c:crosses val="autoZero"/>
        <c:auto val="1"/>
        <c:lblAlgn val="ctr"/>
        <c:lblOffset val="100"/>
        <c:noMultiLvlLbl val="0"/>
      </c:catAx>
      <c:valAx>
        <c:axId val="85099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Milhões</a:t>
                </a:r>
              </a:p>
            </c:rich>
          </c:tx>
          <c:layout>
            <c:manualLayout>
              <c:xMode val="edge"/>
              <c:yMode val="edge"/>
              <c:x val="1.8588931136459652E-2"/>
              <c:y val="2.573347078247604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733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25041739676805"/>
          <c:y val="0.62935817408137795"/>
          <c:w val="0.20274956151808038"/>
          <c:h val="0.19028805858607314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82547806955011E-2"/>
          <c:y val="2.1164315076102655E-2"/>
          <c:w val="0.92383490438608995"/>
          <c:h val="0.922397511387623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399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786449727195998"/>
                  <c:y val="2.57794739224662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44017459240927"/>
                  <c:y val="-0.13867139762248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480777941836754E-2"/>
                  <c:y val="-9.812011628337596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Acessos!$A$12:$A$15</c:f>
              <c:strCache>
                <c:ptCount val="4"/>
                <c:pt idx="0">
                  <c:v>Telefonia Fixa</c:v>
                </c:pt>
                <c:pt idx="1">
                  <c:v>Telefonia Móvel</c:v>
                </c:pt>
                <c:pt idx="2">
                  <c:v>TV por assinatura</c:v>
                </c:pt>
                <c:pt idx="3">
                  <c:v>Comunicação Multimídia</c:v>
                </c:pt>
              </c:strCache>
            </c:strRef>
          </c:cat>
          <c:val>
            <c:numRef>
              <c:f>Acessos!$B$12:$B$15</c:f>
              <c:numCache>
                <c:formatCode>0.0%</c:formatCode>
                <c:ptCount val="4"/>
                <c:pt idx="0">
                  <c:v>0.12186617155929494</c:v>
                </c:pt>
                <c:pt idx="1">
                  <c:v>0.76021986390421881</c:v>
                </c:pt>
                <c:pt idx="2">
                  <c:v>5.3007130769962309E-2</c:v>
                </c:pt>
                <c:pt idx="3">
                  <c:v>6.4906833766523939E-2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t-BR" sz="1200"/>
              <a:t>Telefonia Celular (Jan-Dez 2014)</a:t>
            </a:r>
          </a:p>
        </c:rich>
      </c:tx>
      <c:layout>
        <c:manualLayout>
          <c:xMode val="edge"/>
          <c:yMode val="edge"/>
          <c:x val="0.10098372316941182"/>
          <c:y val="3.9912168917991646E-2"/>
        </c:manualLayout>
      </c:layout>
      <c:overlay val="0"/>
    </c:title>
    <c:autoTitleDeleted val="0"/>
    <c:view3D>
      <c:rotX val="3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183510759961051"/>
          <c:w val="0.9591173144318953"/>
          <c:h val="0.8484508662209762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399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-0.12213164125327487"/>
                  <c:y val="4.17526205450733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799119717322288"/>
                  <c:y val="-0.134069706498951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424724111943746"/>
                  <c:y val="-0.1693566561844864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0282946054335747E-2"/>
                  <c:y val="-0.184224318658280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'[Serviços de Telecomunicações - Acessos.xlsx]Reclamacoes por servicos'!$A$12:$A$17</c:f>
              <c:strCache>
                <c:ptCount val="6"/>
                <c:pt idx="0">
                  <c:v>Cobrança</c:v>
                </c:pt>
                <c:pt idx="1">
                  <c:v>Serviços Adicionais</c:v>
                </c:pt>
                <c:pt idx="2">
                  <c:v>Cancelamento</c:v>
                </c:pt>
                <c:pt idx="3">
                  <c:v>Planos de serviço</c:v>
                </c:pt>
                <c:pt idx="4">
                  <c:v>Qualidade</c:v>
                </c:pt>
                <c:pt idx="5">
                  <c:v>Outros</c:v>
                </c:pt>
              </c:strCache>
            </c:strRef>
          </c:cat>
          <c:val>
            <c:numRef>
              <c:f>'[Serviços de Telecomunicações - Acessos.xlsx]Reclamacoes por servicos'!$B$12:$B$17</c:f>
              <c:numCache>
                <c:formatCode>0.0%</c:formatCode>
                <c:ptCount val="6"/>
                <c:pt idx="0">
                  <c:v>0.42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  <c:pt idx="4">
                  <c:v>0.06</c:v>
                </c:pt>
                <c:pt idx="5">
                  <c:v>0.31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/>
    <a:scene3d>
      <a:camera prst="orthographicFront"/>
      <a:lightRig rig="threePt" dir="t"/>
    </a:scene3d>
    <a:sp3d/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Prestadoras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município</a:t>
            </a:r>
            <a:endParaRPr lang="en-US" dirty="0"/>
          </a:p>
        </c:rich>
      </c:tx>
      <c:layout>
        <c:manualLayout>
          <c:xMode val="edge"/>
          <c:yMode val="edge"/>
          <c:x val="4.2803561941464523E-4"/>
          <c:y val="1.84331797235023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62343491051534"/>
          <c:y val="9.9486435163346515E-2"/>
          <c:w val="0.58148916430763375"/>
          <c:h val="0.8869719510867593"/>
        </c:manualLayout>
      </c:layout>
      <c:pieChart>
        <c:varyColors val="1"/>
        <c:ser>
          <c:idx val="0"/>
          <c:order val="0"/>
          <c:tx>
            <c:strRef>
              <c:f>Plan2!$B$4</c:f>
              <c:strCache>
                <c:ptCount val="1"/>
                <c:pt idx="0">
                  <c:v>2T15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21212590118466887"/>
                  <c:y val="8.24762640216660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prestadora
</a:t>
                    </a:r>
                    <a:r>
                      <a:rPr lang="en-US" sz="2800" dirty="0"/>
                      <a:t>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6405119352217"/>
                  <c:y val="-0.18883990121316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</a:t>
                    </a:r>
                    <a:r>
                      <a:rPr lang="en-US" dirty="0" err="1" smtClean="0"/>
                      <a:t>prestadoras</a:t>
                    </a:r>
                    <a:r>
                      <a:rPr lang="en-US" dirty="0"/>
                      <a:t>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038821216807531E-2"/>
                  <c:y val="-6.1301021198008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405789474826678"/>
                  <c:y val="-5.19450480001311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5999222273250566E-2"/>
                  <c:y val="0.146813377748556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Plan2!$A$5:$A$9</c:f>
              <c:strCache>
                <c:ptCount val="5"/>
                <c:pt idx="0">
                  <c:v>1 prestadora</c:v>
                </c:pt>
                <c:pt idx="1">
                  <c:v>2 prestadora</c:v>
                </c:pt>
                <c:pt idx="2">
                  <c:v>3 prestadoras</c:v>
                </c:pt>
                <c:pt idx="3">
                  <c:v>4 prestadoras</c:v>
                </c:pt>
                <c:pt idx="4">
                  <c:v>5 prestadoras</c:v>
                </c:pt>
              </c:strCache>
            </c:strRef>
          </c:cat>
          <c:val>
            <c:numRef>
              <c:f>Plan2!$B$5:$B$9</c:f>
              <c:numCache>
                <c:formatCode>0.00%</c:formatCode>
                <c:ptCount val="5"/>
                <c:pt idx="0">
                  <c:v>0.31809999999999999</c:v>
                </c:pt>
                <c:pt idx="1">
                  <c:v>0.1696</c:v>
                </c:pt>
                <c:pt idx="2">
                  <c:v>8.9499999999999996E-2</c:v>
                </c:pt>
                <c:pt idx="3">
                  <c:v>0.34449999999999997</c:v>
                </c:pt>
                <c:pt idx="4">
                  <c:v>7.6899999999999996E-2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0.79153</cdr:x>
      <cdr:y>0.86594</cdr:y>
    </cdr:from>
    <cdr:to>
      <cdr:x>0.94429</cdr:x>
      <cdr:y>0.92835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20967" y="3312688"/>
          <a:ext cx="1007650" cy="238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QUALIDADE</a:t>
          </a:r>
        </a:p>
      </cdr:txBody>
    </cdr:sp>
  </cdr:relSizeAnchor>
  <cdr:relSizeAnchor xmlns:cdr="http://schemas.openxmlformats.org/drawingml/2006/chartDrawing">
    <cdr:from>
      <cdr:x>0.35669</cdr:x>
      <cdr:y>0.2304</cdr:y>
    </cdr:from>
    <cdr:to>
      <cdr:x>0.50945</cdr:x>
      <cdr:y>0.2928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437683" y="881385"/>
          <a:ext cx="1044027" cy="238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Cobrança</a:t>
          </a:r>
        </a:p>
      </cdr:txBody>
    </cdr:sp>
  </cdr:relSizeAnchor>
  <cdr:relSizeAnchor xmlns:cdr="http://schemas.openxmlformats.org/drawingml/2006/chartDrawing">
    <cdr:from>
      <cdr:x>0.81691</cdr:x>
      <cdr:y>0.23047</cdr:y>
    </cdr:from>
    <cdr:to>
      <cdr:x>0.96968</cdr:x>
      <cdr:y>0.29287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388388" y="879475"/>
          <a:ext cx="1007650" cy="238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/>
            <a:t>Serviços</a:t>
          </a:r>
          <a:r>
            <a:rPr lang="en-US" sz="1100" dirty="0"/>
            <a:t> </a:t>
          </a:r>
          <a:r>
            <a:rPr lang="en-US" sz="1100" dirty="0" err="1"/>
            <a:t>Adicionais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0.36309</cdr:x>
      <cdr:y>0.65225</cdr:y>
    </cdr:from>
    <cdr:to>
      <cdr:x>0.51585</cdr:x>
      <cdr:y>0.71465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2481406" y="2495199"/>
          <a:ext cx="1044028" cy="238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Outros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DD21E-67E2-4E57-9000-B7A0A5F7665E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35BD9-967C-4B06-AAAC-42AD50A35D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9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DF2A-D809-4444-98F1-58EAA31B4B0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BE88-D132-492C-B498-F07AC9838F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No gráfico: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dirty="0" smtClean="0"/>
              <a:t>Acessos móveis</a:t>
            </a:r>
            <a:r>
              <a:rPr lang="pt-BR" altLang="pt-BR" baseline="0" dirty="0" smtClean="0"/>
              <a:t> inclui 2G.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aseline="0" dirty="0" smtClean="0"/>
              <a:t>Acessos banda larga inclui BL fixa.</a:t>
            </a:r>
            <a:endParaRPr lang="pt-BR" altLang="pt-BR" dirty="0" smtClean="0"/>
          </a:p>
        </p:txBody>
      </p:sp>
      <p:sp>
        <p:nvSpPr>
          <p:cNvPr id="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2A90A-A329-44E5-906E-7CDC6F01F8B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Previsão de investimento x cenário</a:t>
            </a:r>
            <a:r>
              <a:rPr lang="pt-BR" baseline="0" dirty="0" smtClean="0"/>
              <a:t> econômico atual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Telefonia celular inclui</a:t>
            </a:r>
            <a:r>
              <a:rPr lang="pt-BR" baseline="0" dirty="0" smtClean="0"/>
              <a:t> voz e dados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Falta de qualidade também é falta de cobertura</a:t>
            </a:r>
          </a:p>
          <a:p>
            <a:r>
              <a:rPr lang="pt-BR" dirty="0" smtClean="0"/>
              <a:t>100% municípios estão cobertos</a:t>
            </a:r>
          </a:p>
          <a:p>
            <a:r>
              <a:rPr lang="pt-BR" dirty="0" smtClean="0"/>
              <a:t>1/3 é monopólio</a:t>
            </a:r>
          </a:p>
          <a:p>
            <a:r>
              <a:rPr lang="pt-BR" dirty="0" smtClean="0"/>
              <a:t>Espectro não utilizado/ineficiente – retomar o espectro?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E88-D132-492C-B498-F07AC9838F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58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1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03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14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67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54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2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3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50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FEEE-593B-4606-9AE7-74BC2F2B3E9B}" type="datetimeFigureOut">
              <a:rPr lang="pt-BR" smtClean="0"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BE96-B732-4275-9BE0-01B1DB6A09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49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755576" y="2744924"/>
            <a:ext cx="7632848" cy="1368152"/>
            <a:chOff x="575556" y="2780928"/>
            <a:chExt cx="7632848" cy="1368152"/>
          </a:xfrm>
        </p:grpSpPr>
        <p:grpSp>
          <p:nvGrpSpPr>
            <p:cNvPr id="25" name="Grupo 24"/>
            <p:cNvGrpSpPr/>
            <p:nvPr/>
          </p:nvGrpSpPr>
          <p:grpSpPr>
            <a:xfrm>
              <a:off x="882978" y="3075288"/>
              <a:ext cx="7018004" cy="720000"/>
              <a:chOff x="866364" y="3075288"/>
              <a:chExt cx="7018004" cy="720000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540" y="307528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364" y="3075288"/>
                <a:ext cx="705937" cy="720000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127" y="307528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4714" y="307528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1953" y="3075288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368" y="3075288"/>
                <a:ext cx="720000" cy="720000"/>
              </a:xfrm>
              <a:prstGeom prst="rect">
                <a:avLst/>
              </a:prstGeom>
            </p:spPr>
          </p:pic>
        </p:grpSp>
        <p:cxnSp>
          <p:nvCxnSpPr>
            <p:cNvPr id="24" name="Conector reto 23"/>
            <p:cNvCxnSpPr/>
            <p:nvPr/>
          </p:nvCxnSpPr>
          <p:spPr>
            <a:xfrm>
              <a:off x="575556" y="2780928"/>
              <a:ext cx="7632848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575556" y="4149080"/>
              <a:ext cx="7632848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/>
          <p:cNvSpPr txBox="1"/>
          <p:nvPr/>
        </p:nvSpPr>
        <p:spPr>
          <a:xfrm>
            <a:off x="755576" y="23625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Audiência Pública: </a:t>
            </a:r>
          </a:p>
          <a:p>
            <a:pPr algn="ctr"/>
            <a:r>
              <a:rPr lang="pt-BR" sz="40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Qualidade da telefonia móvel e providências para sanar os problemas </a:t>
            </a:r>
            <a:endParaRPr lang="pt-BR" sz="40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239605" y="4243154"/>
            <a:ext cx="4931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ARTUR COIMBRA</a:t>
            </a:r>
          </a:p>
          <a:p>
            <a:pPr algn="ctr"/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SECRETARIA DE TELECOMUNICAÇÕES</a:t>
            </a:r>
          </a:p>
          <a:p>
            <a:pPr algn="ctr"/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MINISTÉRIO DAS COMUNICAÇÕES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89422"/>
              </p:ext>
            </p:extLst>
          </p:nvPr>
        </p:nvGraphicFramePr>
        <p:xfrm>
          <a:off x="1259632" y="1556792"/>
          <a:ext cx="644956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Competição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ímbolo de 'Não' 8"/>
          <p:cNvSpPr/>
          <p:nvPr/>
        </p:nvSpPr>
        <p:spPr>
          <a:xfrm>
            <a:off x="6444208" y="2780928"/>
            <a:ext cx="1728192" cy="1584176"/>
          </a:xfrm>
          <a:prstGeom prst="noSmoking">
            <a:avLst>
              <a:gd name="adj" fmla="val 55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64088" y="2996952"/>
            <a:ext cx="3888432" cy="936104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MONOPÓLIO</a:t>
            </a:r>
            <a:endParaRPr lang="pt-BR" sz="40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Compromisso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operadoras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412776"/>
            <a:ext cx="9163512" cy="26642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REDES:</a:t>
            </a:r>
          </a:p>
          <a:p>
            <a:pPr marL="457200" indent="-457200">
              <a:buFont typeface="Agency FB" panose="020B0503020202020204" pitchFamily="34" charset="0"/>
              <a:buChar char="‐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Utilização do espectro de forma mais eficiente em localidades com baixa densidade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populacional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Agency FB" panose="020B0503020202020204" pitchFamily="34" charset="0"/>
              <a:buChar char="‐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Otimização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das redes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móveis existentes para melhorar a qualidade do serviço</a:t>
            </a:r>
          </a:p>
          <a:p>
            <a:pPr marL="457200" indent="-457200">
              <a:buFont typeface="Agency FB" panose="020B0503020202020204" pitchFamily="34" charset="0"/>
              <a:buChar char="‐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Ampliação da cobertura de redes móveis em localidades não sede</a:t>
            </a:r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4509121"/>
            <a:ext cx="9163512" cy="23305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gency FB" panose="020B0503020202020204" pitchFamily="34" charset="0"/>
              <a:buChar char="‐"/>
            </a:pPr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SERVIÇO: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Agency FB" panose="020B0503020202020204" pitchFamily="34" charset="0"/>
              <a:buChar char="‐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Melhora na relação de consumo (planos de serviços, cobrança, informação)</a:t>
            </a:r>
          </a:p>
          <a:p>
            <a:pPr marL="457200" indent="-457200">
              <a:buFont typeface="Agency FB" panose="020B0503020202020204" pitchFamily="34" charset="0"/>
              <a:buChar char="‐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Aumento da transparência das empresas (Franquia de dados)</a:t>
            </a:r>
          </a:p>
          <a:p>
            <a:pPr marL="457200" indent="-457200">
              <a:buFont typeface="Agency FB" panose="020B0503020202020204" pitchFamily="34" charset="0"/>
              <a:buChar char="‐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Código de conduta mais abrangente</a:t>
            </a:r>
          </a:p>
          <a:p>
            <a:pPr marL="457200" indent="-457200">
              <a:buFont typeface="Agency FB" panose="020B0503020202020204" pitchFamily="34" charset="0"/>
              <a:buChar char="‐"/>
            </a:pP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755576" y="2744924"/>
            <a:ext cx="7632848" cy="1368152"/>
            <a:chOff x="575556" y="2780928"/>
            <a:chExt cx="7632848" cy="1368152"/>
          </a:xfrm>
        </p:grpSpPr>
        <p:grpSp>
          <p:nvGrpSpPr>
            <p:cNvPr id="25" name="Grupo 24"/>
            <p:cNvGrpSpPr/>
            <p:nvPr/>
          </p:nvGrpSpPr>
          <p:grpSpPr>
            <a:xfrm>
              <a:off x="882978" y="3022597"/>
              <a:ext cx="7018004" cy="825382"/>
              <a:chOff x="866364" y="3022597"/>
              <a:chExt cx="7018004" cy="825382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540" y="302259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364" y="3069000"/>
                <a:ext cx="705937" cy="720000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7127" y="3127979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4714" y="309806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1953" y="3098062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368" y="3022597"/>
                <a:ext cx="720000" cy="720000"/>
              </a:xfrm>
              <a:prstGeom prst="rect">
                <a:avLst/>
              </a:prstGeom>
            </p:spPr>
          </p:pic>
        </p:grpSp>
        <p:cxnSp>
          <p:nvCxnSpPr>
            <p:cNvPr id="24" name="Conector reto 23"/>
            <p:cNvCxnSpPr/>
            <p:nvPr/>
          </p:nvCxnSpPr>
          <p:spPr>
            <a:xfrm>
              <a:off x="575556" y="2780928"/>
              <a:ext cx="7632848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575556" y="4149080"/>
              <a:ext cx="7632848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ixaDeTexto 27"/>
          <p:cNvSpPr txBox="1"/>
          <p:nvPr/>
        </p:nvSpPr>
        <p:spPr>
          <a:xfrm>
            <a:off x="3532293" y="1340768"/>
            <a:ext cx="2079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Obrigado</a:t>
            </a:r>
            <a:endParaRPr lang="pt-BR" sz="48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39605" y="4243154"/>
            <a:ext cx="4931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ARTUR COIMBRA</a:t>
            </a:r>
          </a:p>
          <a:p>
            <a:pPr algn="ctr"/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SECRETARIA DE TELECOMUNICAÇÕES</a:t>
            </a:r>
          </a:p>
          <a:p>
            <a:pPr algn="ctr"/>
            <a:r>
              <a:rPr lang="pt-BR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MINISTÉRIO DAS COMUNICAÇÕES</a:t>
            </a:r>
            <a:endParaRPr lang="pt-BR" sz="30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772816"/>
            <a:ext cx="7326169" cy="18722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COBERTURA:</a:t>
            </a:r>
          </a:p>
          <a:p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24% não tem acesso à Internet pois falta disponibilidade do serviço na área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7704" y="4005064"/>
            <a:ext cx="723629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PREÇO:</a:t>
            </a:r>
          </a:p>
          <a:p>
            <a:pPr algn="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37 % não tem acesso à Internet devido ao custo elevado ou porque não tem como pagar </a:t>
            </a:r>
          </a:p>
          <a:p>
            <a:pPr algn="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(ICMS incidente sobre serviços de telecomunicações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varia entre </a:t>
            </a: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25% a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35% )</a:t>
            </a:r>
            <a:endParaRPr lang="pt-B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Reclamações </a:t>
            </a:r>
          </a:p>
          <a:p>
            <a:pPr algn="r"/>
            <a:r>
              <a:rPr lang="pt-BR" sz="4000" b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adicionais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24128" y="6484436"/>
            <a:ext cx="3204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 smtClean="0"/>
              <a:t>Fonte: CETIC.br, TIC Domicílios e Usuários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69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297528" y="6577608"/>
            <a:ext cx="9549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900" b="1" dirty="0">
                <a:latin typeface="+mj-lt"/>
              </a:rPr>
              <a:t>Fonte: </a:t>
            </a:r>
            <a:r>
              <a:rPr lang="pt-BR" sz="900" dirty="0" smtClean="0">
                <a:latin typeface="+mj-lt"/>
              </a:rPr>
              <a:t>Anatel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-1"/>
            <a:ext cx="5148064" cy="157969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 da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telefonia móvel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04159" y="974448"/>
            <a:ext cx="3186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Acessos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serviço (milhões)</a:t>
            </a:r>
            <a:endParaRPr lang="pt-BR" sz="20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389054"/>
              </p:ext>
            </p:extLst>
          </p:nvPr>
        </p:nvGraphicFramePr>
        <p:xfrm>
          <a:off x="130952" y="1682334"/>
          <a:ext cx="8565591" cy="530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031281" y="3933056"/>
            <a:ext cx="2035113" cy="615553"/>
          </a:xfrm>
          <a:prstGeom prst="rect">
            <a:avLst/>
          </a:prstGeom>
          <a:solidFill>
            <a:srgbClr val="FF54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Acessos 4G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6,8 milhões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20110" y="3173487"/>
            <a:ext cx="2035275" cy="615553"/>
          </a:xfrm>
          <a:prstGeom prst="rect">
            <a:avLst/>
          </a:prstGeom>
          <a:solidFill>
            <a:srgbClr val="3F77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Acessos 3G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151,1 milhões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20273" y="2469619"/>
            <a:ext cx="2035113" cy="615553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Banda larga móvel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157,9 milhões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20272" y="2034591"/>
            <a:ext cx="2035113" cy="369332"/>
          </a:xfrm>
          <a:prstGeom prst="rect">
            <a:avLst/>
          </a:prstGeom>
          <a:solidFill>
            <a:srgbClr val="E6A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Dez/2014</a:t>
            </a:r>
          </a:p>
        </p:txBody>
      </p:sp>
      <p:sp>
        <p:nvSpPr>
          <p:cNvPr id="3" name="Seta para a direita 2"/>
          <p:cNvSpPr/>
          <p:nvPr/>
        </p:nvSpPr>
        <p:spPr>
          <a:xfrm rot="19804719">
            <a:off x="1975506" y="2695849"/>
            <a:ext cx="2485458" cy="5071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ta para a direita 13"/>
          <p:cNvSpPr/>
          <p:nvPr/>
        </p:nvSpPr>
        <p:spPr>
          <a:xfrm rot="18653041">
            <a:off x="4986590" y="3455978"/>
            <a:ext cx="1635137" cy="5071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 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esfera do executivo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556792"/>
            <a:ext cx="9144000" cy="5184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QUALIDADE: </a:t>
            </a: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DECRETO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Nº 7.512, DE 30 DE JUNHO 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2011</a:t>
            </a: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RGQ-SCM - Regulamento de Gestão da Qualidade do SCM (2011)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Velocidade média aferida deve ser 80% da velocidade contratada</a:t>
            </a: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RGQ- SMP - Regulamento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de Gestão da Qualidade da Prestação do Serviço Móvel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Pessoal (2011)</a:t>
            </a:r>
          </a:p>
          <a:p>
            <a:pPr lvl="1"/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CONSUMIDOR: </a:t>
            </a: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RGC - Regulamento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Geral de Direitos do Consumidor de Serviços 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Telecomunicações (2014)</a:t>
            </a: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Aplicativo Anatel Consumidor</a:t>
            </a:r>
          </a:p>
          <a:p>
            <a:pPr marL="800100" lvl="1" indent="-342900">
              <a:buFont typeface="Agency FB" panose="020B0503020202020204" pitchFamily="34" charset="0"/>
              <a:buChar char="‐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Regulamento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das Condições de Aferição do Grau de Satisfação e da Qualidade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Percebida (mudança de paradigma)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obile pay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59" y="1556792"/>
            <a:ext cx="2760169" cy="230425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esfera legislativa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7392" y="3466986"/>
            <a:ext cx="1782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gency FB" panose="020B0503020202020204" pitchFamily="34" charset="0"/>
              </a:rPr>
              <a:t>LEI 12.715/2012</a:t>
            </a:r>
          </a:p>
          <a:p>
            <a:pPr algn="ctr"/>
            <a:r>
              <a:rPr lang="pt-BR" sz="2400" b="1" dirty="0" smtClean="0">
                <a:solidFill>
                  <a:srgbClr val="FF542C"/>
                </a:solidFill>
                <a:latin typeface="Agency FB" panose="020B0503020202020204" pitchFamily="34" charset="0"/>
                <a:cs typeface="Arial Unicode MS"/>
              </a:rPr>
              <a:t>REPNBL</a:t>
            </a:r>
            <a:endParaRPr lang="pt-BR" sz="2400" dirty="0">
              <a:solidFill>
                <a:srgbClr val="FF542C"/>
              </a:solidFill>
              <a:latin typeface="Agency FB" panose="020B0503020202020204" pitchFamily="34" charset="0"/>
              <a:cs typeface="Arial Unicode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2288" y="3329116"/>
            <a:ext cx="3313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gency FB" panose="020B0503020202020204" pitchFamily="34" charset="0"/>
              </a:rPr>
              <a:t>LEI </a:t>
            </a:r>
            <a:r>
              <a:rPr lang="pt-BR" sz="2400" b="1" dirty="0">
                <a:latin typeface="Agency FB" panose="020B0503020202020204" pitchFamily="34" charset="0"/>
              </a:rPr>
              <a:t>nº </a:t>
            </a:r>
            <a:r>
              <a:rPr lang="pt-BR" sz="2400" b="1" dirty="0" smtClean="0">
                <a:latin typeface="Agency FB" panose="020B0503020202020204" pitchFamily="34" charset="0"/>
              </a:rPr>
              <a:t>12.715/2012</a:t>
            </a:r>
          </a:p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gency FB" panose="020B0503020202020204" pitchFamily="34" charset="0"/>
                <a:cs typeface="Arial Unicode MS"/>
              </a:rPr>
              <a:t>Desoneração de smartphones</a:t>
            </a:r>
            <a:endParaRPr lang="pt-BR" sz="2000" dirty="0">
              <a:solidFill>
                <a:schemeClr val="tx2"/>
              </a:solidFill>
              <a:latin typeface="Agency FB" panose="020B0503020202020204" pitchFamily="34" charset="0"/>
              <a:cs typeface="Arial Unicode MS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6783116" y="5910371"/>
            <a:ext cx="1821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gency FB" panose="020B0503020202020204" pitchFamily="34" charset="0"/>
              </a:rPr>
              <a:t>LEI </a:t>
            </a:r>
            <a:r>
              <a:rPr lang="pt-BR" sz="2400" b="1" dirty="0">
                <a:latin typeface="Agency FB" panose="020B0503020202020204" pitchFamily="34" charset="0"/>
              </a:rPr>
              <a:t>13.116/2015</a:t>
            </a:r>
          </a:p>
          <a:p>
            <a:r>
              <a:rPr lang="pt-BR" sz="2400" b="1" dirty="0" smtClean="0">
                <a:solidFill>
                  <a:srgbClr val="7030A0"/>
                </a:solidFill>
                <a:latin typeface="Agency FB" panose="020B0503020202020204" pitchFamily="34" charset="0"/>
                <a:cs typeface="Arial Unicode MS"/>
              </a:rPr>
              <a:t>Lei das Antenas</a:t>
            </a:r>
            <a:endParaRPr lang="pt-BR" sz="2400" dirty="0">
              <a:solidFill>
                <a:srgbClr val="7030A0"/>
              </a:solidFill>
              <a:latin typeface="Agency FB" panose="020B0503020202020204" pitchFamily="34" charset="0"/>
              <a:cs typeface="Arial Unicode MS"/>
            </a:endParaRPr>
          </a:p>
        </p:txBody>
      </p:sp>
      <p:pic>
        <p:nvPicPr>
          <p:cNvPr id="17" name="Picture 12" descr="tower_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8" y="3979047"/>
            <a:ext cx="1353285" cy="18928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878302" cy="167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/>
          <p:nvPr/>
        </p:nvSpPr>
        <p:spPr>
          <a:xfrm>
            <a:off x="3929919" y="5838363"/>
            <a:ext cx="1866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gency FB" panose="020B0503020202020204" pitchFamily="34" charset="0"/>
              </a:rPr>
              <a:t>LEI 13.097/2015</a:t>
            </a:r>
            <a:endParaRPr lang="pt-BR" sz="2400" b="1" dirty="0">
              <a:latin typeface="Agency FB" panose="020B0503020202020204" pitchFamily="34" charset="0"/>
            </a:endParaRPr>
          </a:p>
          <a:p>
            <a:pPr algn="ctr"/>
            <a:r>
              <a:rPr lang="pt-BR" sz="2400" b="1" dirty="0" err="1" smtClean="0">
                <a:solidFill>
                  <a:srgbClr val="245E33"/>
                </a:solidFill>
                <a:latin typeface="Agency FB" panose="020B0503020202020204" pitchFamily="34" charset="0"/>
                <a:cs typeface="Arial Unicode MS"/>
              </a:rPr>
              <a:t>Small</a:t>
            </a:r>
            <a:r>
              <a:rPr lang="pt-BR" sz="2400" b="1" dirty="0" smtClean="0">
                <a:solidFill>
                  <a:srgbClr val="245E33"/>
                </a:solidFill>
                <a:latin typeface="Agency FB" panose="020B0503020202020204" pitchFamily="34" charset="0"/>
                <a:cs typeface="Arial Unicode MS"/>
              </a:rPr>
              <a:t> </a:t>
            </a:r>
            <a:r>
              <a:rPr lang="pt-BR" sz="2400" b="1" dirty="0" err="1" smtClean="0">
                <a:solidFill>
                  <a:srgbClr val="245E33"/>
                </a:solidFill>
                <a:latin typeface="Agency FB" panose="020B0503020202020204" pitchFamily="34" charset="0"/>
                <a:cs typeface="Arial Unicode MS"/>
              </a:rPr>
              <a:t>Cells</a:t>
            </a:r>
            <a:endParaRPr lang="pt-BR" sz="2400" dirty="0">
              <a:solidFill>
                <a:srgbClr val="245E33"/>
              </a:solidFill>
              <a:latin typeface="Agency FB" panose="020B0503020202020204" pitchFamily="34" charset="0"/>
              <a:cs typeface="Arial Unicode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93" y="4496280"/>
            <a:ext cx="2139243" cy="13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/>
          <p:nvPr/>
        </p:nvSpPr>
        <p:spPr>
          <a:xfrm>
            <a:off x="499325" y="5927452"/>
            <a:ext cx="2247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latin typeface="Agency FB" panose="020B0503020202020204" pitchFamily="34" charset="0"/>
              </a:rPr>
              <a:t>LEI 12.865/2013</a:t>
            </a:r>
            <a:br>
              <a:rPr lang="pt-BR" sz="2400" b="1" dirty="0">
                <a:latin typeface="Agency FB" panose="020B0503020202020204" pitchFamily="34" charset="0"/>
              </a:rPr>
            </a:b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cs typeface="Arial Unicode MS"/>
              </a:rPr>
              <a:t>Pagamentos Móveis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" y="4448020"/>
            <a:ext cx="1925006" cy="13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16735" y="4941168"/>
            <a:ext cx="8229600" cy="1452776"/>
          </a:xfrm>
        </p:spPr>
        <p:txBody>
          <a:bodyPr>
            <a:normAutofit/>
          </a:bodyPr>
          <a:lstStyle/>
          <a:p>
            <a:pPr>
              <a:buFont typeface="Agency FB" panose="020B0503020202020204" pitchFamily="34" charset="0"/>
              <a:buChar char="‐"/>
            </a:pPr>
            <a:r>
              <a:rPr lang="pt-BR" sz="2400" b="1" dirty="0" smtClean="0">
                <a:latin typeface="Agency FB" panose="020B0503020202020204" pitchFamily="34" charset="0"/>
              </a:rPr>
              <a:t>17,7 </a:t>
            </a:r>
            <a:r>
              <a:rPr lang="pt-BR" sz="2400" b="1" dirty="0" smtClean="0">
                <a:latin typeface="Agency FB" panose="020B0503020202020204" pitchFamily="34" charset="0"/>
              </a:rPr>
              <a:t>Bilhões reais de investimentos (93 reais per capita)</a:t>
            </a:r>
          </a:p>
          <a:p>
            <a:pPr>
              <a:buFont typeface="Agency FB" panose="020B0503020202020204" pitchFamily="34" charset="0"/>
              <a:buChar char="‐"/>
            </a:pPr>
            <a:r>
              <a:rPr lang="pt-BR" sz="2400" b="1" dirty="0" smtClean="0">
                <a:latin typeface="Agency FB" panose="020B0503020202020204" pitchFamily="34" charset="0"/>
              </a:rPr>
              <a:t>3724 municípios contemplados</a:t>
            </a:r>
          </a:p>
          <a:p>
            <a:pPr>
              <a:buFont typeface="Agency FB" panose="020B0503020202020204" pitchFamily="34" charset="0"/>
              <a:buChar char="‐"/>
            </a:pPr>
            <a:r>
              <a:rPr lang="pt-BR" sz="2400" b="1" dirty="0">
                <a:latin typeface="Agency FB" panose="020B0503020202020204" pitchFamily="34" charset="0"/>
              </a:rPr>
              <a:t>1046 projetos aprovados</a:t>
            </a:r>
          </a:p>
          <a:p>
            <a:pPr marL="0" indent="0">
              <a:buNone/>
            </a:pPr>
            <a:endParaRPr lang="pt-BR" sz="2400" b="1" dirty="0" smtClean="0">
              <a:latin typeface="Agency FB" panose="020B0503020202020204" pitchFamily="34" charset="0"/>
            </a:endParaRPr>
          </a:p>
          <a:p>
            <a:pPr>
              <a:buFont typeface="Agency FB" panose="020B0503020202020204" pitchFamily="34" charset="0"/>
              <a:buChar char="‐"/>
            </a:pPr>
            <a:endParaRPr lang="pt-BR" sz="2400" b="1" dirty="0" smtClean="0">
              <a:latin typeface="Agency FB" panose="020B0503020202020204" pitchFamily="34" charset="0"/>
            </a:endParaRPr>
          </a:p>
          <a:p>
            <a:endParaRPr lang="pt-BR" b="1" dirty="0" smtClean="0">
              <a:latin typeface="Agency FB" panose="020B0503020202020204" pitchFamily="34" charset="0"/>
            </a:endParaRPr>
          </a:p>
          <a:p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do 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REPNBL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3" y="1628800"/>
            <a:ext cx="9140056" cy="25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do 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REPNBL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7169"/>
            <a:ext cx="6110853" cy="54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5536" y="6021288"/>
            <a:ext cx="8229600" cy="504056"/>
          </a:xfrm>
        </p:spPr>
        <p:txBody>
          <a:bodyPr>
            <a:normAutofit/>
          </a:bodyPr>
          <a:lstStyle/>
          <a:p>
            <a:pPr algn="r"/>
            <a:r>
              <a:rPr lang="pt-BR" sz="1400" b="1" dirty="0" smtClean="0"/>
              <a:t>*Valor do investimento no município/PIB do município</a:t>
            </a:r>
            <a:endParaRPr lang="pt-BR" sz="14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69" y="351344"/>
            <a:ext cx="2543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25" y="319090"/>
            <a:ext cx="1296144" cy="90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" y="2840420"/>
            <a:ext cx="6843740" cy="401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Reclamações 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serviços </a:t>
            </a:r>
            <a:endParaRPr lang="pt-BR" sz="4000" b="1" dirty="0"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641719"/>
              </p:ext>
            </p:extLst>
          </p:nvPr>
        </p:nvGraphicFramePr>
        <p:xfrm>
          <a:off x="4879018" y="332656"/>
          <a:ext cx="401346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6156176" y="832604"/>
            <a:ext cx="22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Percentual </a:t>
            </a:r>
            <a:r>
              <a:rPr lang="pt-BR" b="1" dirty="0"/>
              <a:t>de acessos</a:t>
            </a:r>
            <a:endParaRPr lang="en-US" dirty="0"/>
          </a:p>
        </p:txBody>
      </p:sp>
      <p:sp>
        <p:nvSpPr>
          <p:cNvPr id="3" name="Seta em curva para a esquerda 2"/>
          <p:cNvSpPr/>
          <p:nvPr/>
        </p:nvSpPr>
        <p:spPr>
          <a:xfrm rot="2959192">
            <a:off x="6925947" y="3107482"/>
            <a:ext cx="504056" cy="2944844"/>
          </a:xfrm>
          <a:prstGeom prst="curvedLeftArrow">
            <a:avLst/>
          </a:prstGeom>
          <a:solidFill>
            <a:srgbClr val="D2D69E"/>
          </a:solidFill>
          <a:ln>
            <a:solidFill>
              <a:srgbClr val="D2D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Reclamações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000" b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motivos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55536"/>
              </p:ext>
            </p:extLst>
          </p:nvPr>
        </p:nvGraphicFramePr>
        <p:xfrm>
          <a:off x="1247015" y="1772816"/>
          <a:ext cx="6834189" cy="382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452320" y="6056039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Anatel</a:t>
            </a:r>
          </a:p>
          <a:p>
            <a:r>
              <a:rPr lang="pt-BR" sz="1400" dirty="0" smtClean="0"/>
              <a:t>Março 2015</a:t>
            </a:r>
            <a:endParaRPr lang="en-US" sz="1400" dirty="0"/>
          </a:p>
        </p:txBody>
      </p:sp>
      <p:sp>
        <p:nvSpPr>
          <p:cNvPr id="6" name="CaixaDeTexto 1"/>
          <p:cNvSpPr txBox="1"/>
          <p:nvPr/>
        </p:nvSpPr>
        <p:spPr>
          <a:xfrm>
            <a:off x="7452320" y="3822885"/>
            <a:ext cx="923925" cy="2381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Planos</a:t>
            </a:r>
            <a:r>
              <a:rPr lang="en-US" sz="1100" dirty="0"/>
              <a:t> de Serviço</a:t>
            </a:r>
          </a:p>
        </p:txBody>
      </p:sp>
      <p:sp>
        <p:nvSpPr>
          <p:cNvPr id="8" name="CaixaDeTexto 1"/>
          <p:cNvSpPr txBox="1"/>
          <p:nvPr/>
        </p:nvSpPr>
        <p:spPr>
          <a:xfrm>
            <a:off x="7054623" y="4592935"/>
            <a:ext cx="1047750" cy="276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Cancelamento</a:t>
            </a:r>
            <a:endParaRPr lang="en-US" sz="11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5674022"/>
            <a:ext cx="654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gency FB" panose="020B0503020202020204" pitchFamily="34" charset="0"/>
              </a:rPr>
              <a:t>Cobrança:  cobrança de planos não contratados, cobrança em duplicidade, entendimento do consumidor sobre a fatura</a:t>
            </a:r>
          </a:p>
          <a:p>
            <a:r>
              <a:rPr lang="pt-BR" dirty="0" smtClean="0">
                <a:latin typeface="Agency FB" panose="020B0503020202020204" pitchFamily="34" charset="0"/>
              </a:rPr>
              <a:t>Outros: identificador de numero,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5148064" cy="1220755"/>
          </a:xfrm>
          <a:prstGeom prst="rect">
            <a:avLst/>
          </a:prstGeom>
          <a:solidFill>
            <a:srgbClr val="3F7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Reclamações</a:t>
            </a:r>
          </a:p>
          <a:p>
            <a:pPr algn="r"/>
            <a:r>
              <a:rPr lang="pt-BR" sz="4000" b="1" dirty="0" smtClean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000" b="1" dirty="0"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motivos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772816"/>
            <a:ext cx="654704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Ativação/Cobrança de planos não contratados (planos de dados, pacotes de roaming...)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Cobrança de serviços SVA não contratados (</a:t>
            </a:r>
            <a:r>
              <a:rPr lang="pt-BR" sz="2200" dirty="0" smtClean="0">
                <a:latin typeface="Agency FB" panose="020B0503020202020204" pitchFamily="34" charset="0"/>
              </a:rPr>
              <a:t>horóscopo, notícias...)</a:t>
            </a:r>
            <a:endParaRPr lang="pt-BR" sz="2200" dirty="0" smtClean="0">
              <a:latin typeface="Agency FB" panose="020B0503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Ligações cobradas não realizadas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Áreas sem cobertura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Disponibilidade de planos focados no consumo de dados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Disponibilidade de planos com o pagamento referente ao consumo efetivo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pt-BR" sz="2200" dirty="0" smtClean="0">
                <a:latin typeface="Agency FB" panose="020B0503020202020204" pitchFamily="34" charset="0"/>
              </a:rPr>
              <a:t>Treinamento do </a:t>
            </a:r>
            <a:r>
              <a:rPr lang="pt-BR" sz="2200" dirty="0" err="1" smtClean="0">
                <a:latin typeface="Agency FB" panose="020B0503020202020204" pitchFamily="34" charset="0"/>
              </a:rPr>
              <a:t>call</a:t>
            </a:r>
            <a:r>
              <a:rPr lang="pt-BR" sz="2200" dirty="0" smtClean="0">
                <a:latin typeface="Agency FB" panose="020B0503020202020204" pitchFamily="34" charset="0"/>
              </a:rPr>
              <a:t> center e dos postos de atendimento das operadoras para garantir a informação correta ao consumidor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1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562</Words>
  <Application>Microsoft Office PowerPoint</Application>
  <PresentationFormat>Apresentação na tela (4:3)</PresentationFormat>
  <Paragraphs>139</Paragraphs>
  <Slides>13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*Valor do investimento no município/PIB do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Guido Lorencini Schuina</dc:creator>
  <cp:lastModifiedBy>Artur Coimbra de Oliveira</cp:lastModifiedBy>
  <cp:revision>109</cp:revision>
  <cp:lastPrinted>2015-07-14T12:36:52Z</cp:lastPrinted>
  <dcterms:created xsi:type="dcterms:W3CDTF">2014-04-01T17:27:32Z</dcterms:created>
  <dcterms:modified xsi:type="dcterms:W3CDTF">2015-07-15T11:26:23Z</dcterms:modified>
</cp:coreProperties>
</file>