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368" r:id="rId2"/>
    <p:sldId id="360" r:id="rId3"/>
    <p:sldId id="361" r:id="rId4"/>
    <p:sldId id="362" r:id="rId5"/>
    <p:sldId id="364" r:id="rId6"/>
    <p:sldId id="365" r:id="rId7"/>
    <p:sldId id="366" r:id="rId8"/>
    <p:sldId id="375" r:id="rId9"/>
    <p:sldId id="367" r:id="rId10"/>
    <p:sldId id="374" r:id="rId11"/>
    <p:sldId id="369" r:id="rId12"/>
    <p:sldId id="373" r:id="rId13"/>
    <p:sldId id="370" r:id="rId14"/>
    <p:sldId id="371" r:id="rId15"/>
    <p:sldId id="347" r:id="rId16"/>
    <p:sldId id="258" r:id="rId17"/>
    <p:sldId id="261" r:id="rId18"/>
    <p:sldId id="262" r:id="rId19"/>
    <p:sldId id="292" r:id="rId20"/>
    <p:sldId id="293" r:id="rId21"/>
    <p:sldId id="265" r:id="rId22"/>
    <p:sldId id="295" r:id="rId23"/>
    <p:sldId id="296" r:id="rId24"/>
    <p:sldId id="269" r:id="rId25"/>
    <p:sldId id="271" r:id="rId26"/>
    <p:sldId id="297" r:id="rId27"/>
    <p:sldId id="355" r:id="rId28"/>
    <p:sldId id="356" r:id="rId29"/>
    <p:sldId id="350" r:id="rId30"/>
    <p:sldId id="351" r:id="rId31"/>
    <p:sldId id="352" r:id="rId32"/>
    <p:sldId id="353" r:id="rId33"/>
    <p:sldId id="354" r:id="rId34"/>
    <p:sldId id="299" r:id="rId35"/>
    <p:sldId id="272" r:id="rId36"/>
    <p:sldId id="273" r:id="rId37"/>
    <p:sldId id="307" r:id="rId38"/>
    <p:sldId id="282" r:id="rId39"/>
    <p:sldId id="308" r:id="rId40"/>
    <p:sldId id="283" r:id="rId41"/>
    <p:sldId id="321" r:id="rId42"/>
    <p:sldId id="310" r:id="rId43"/>
    <p:sldId id="284" r:id="rId44"/>
    <p:sldId id="285" r:id="rId45"/>
    <p:sldId id="333" r:id="rId46"/>
    <p:sldId id="322" r:id="rId47"/>
    <p:sldId id="313" r:id="rId48"/>
    <p:sldId id="315" r:id="rId49"/>
    <p:sldId id="314" r:id="rId50"/>
    <p:sldId id="316" r:id="rId51"/>
    <p:sldId id="317" r:id="rId52"/>
    <p:sldId id="319" r:id="rId53"/>
    <p:sldId id="320" r:id="rId54"/>
    <p:sldId id="326" r:id="rId55"/>
    <p:sldId id="327" r:id="rId56"/>
    <p:sldId id="328" r:id="rId57"/>
    <p:sldId id="344" r:id="rId58"/>
    <p:sldId id="332" r:id="rId59"/>
    <p:sldId id="336" r:id="rId60"/>
  </p:sldIdLst>
  <p:sldSz cx="9144000" cy="6858000" type="screen4x3"/>
  <p:notesSz cx="6858000" cy="9144000"/>
  <p:defaultTextStyle>
    <a:defPPr>
      <a:defRPr lang="pt-BR"/>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autoAdjust="0"/>
    <p:restoredTop sz="94576" autoAdjust="0"/>
  </p:normalViewPr>
  <p:slideViewPr>
    <p:cSldViewPr>
      <p:cViewPr>
        <p:scale>
          <a:sx n="70" d="100"/>
          <a:sy n="70" d="100"/>
        </p:scale>
        <p:origin x="-12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atin typeface="Arial" charset="0"/>
                <a:cs typeface="Arial" charset="0"/>
              </a:defRPr>
            </a:lvl1pPr>
          </a:lstStyle>
          <a:p>
            <a:pPr>
              <a:defRPr/>
            </a:pPr>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atin typeface="Arial" charset="0"/>
                <a:cs typeface="Arial" charset="0"/>
              </a:defRPr>
            </a:lvl1pPr>
          </a:lstStyle>
          <a:p>
            <a:pPr>
              <a:defRPr/>
            </a:pPr>
            <a:fld id="{76F72B78-678E-47F5-8080-D5BF067FCAF4}" type="datetimeFigureOut">
              <a:rPr lang="pt-BR"/>
              <a:pPr>
                <a:defRPr/>
              </a:pPr>
              <a:t>09/12/2014</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t-BR" noProof="0" smtClean="0"/>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noProof="0" smtClean="0"/>
              <a:t>Clique para editar os estilos do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atin typeface="Arial" charset="0"/>
                <a:cs typeface="Arial" charset="0"/>
              </a:defRPr>
            </a:lvl1pPr>
          </a:lstStyle>
          <a:p>
            <a:pPr>
              <a:defRPr/>
            </a:pPr>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atin typeface="Arial" charset="0"/>
                <a:cs typeface="Arial" charset="0"/>
              </a:defRPr>
            </a:lvl1pPr>
          </a:lstStyle>
          <a:p>
            <a:pPr>
              <a:defRPr/>
            </a:pPr>
            <a:fld id="{C8996821-C441-4021-AC76-EBEAFDE9F25F}" type="slidenum">
              <a:rPr lang="pt-BR"/>
              <a:pPr>
                <a:defRPr/>
              </a:pPr>
              <a:t>‹nº›</a:t>
            </a:fld>
            <a:endParaRPr lang="pt-BR"/>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C8996821-C441-4021-AC76-EBEAFDE9F25F}" type="slidenum">
              <a:rPr lang="pt-BR" smtClean="0"/>
              <a:pPr>
                <a:defRPr/>
              </a:pPr>
              <a:t>5</a:t>
            </a:fld>
            <a:endParaRPr 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1095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smtClean="0"/>
          </a:p>
        </p:txBody>
      </p:sp>
      <p:sp>
        <p:nvSpPr>
          <p:cNvPr id="4" name="Espaço Reservado para Número de Slide 3"/>
          <p:cNvSpPr>
            <a:spLocks noGrp="1"/>
          </p:cNvSpPr>
          <p:nvPr>
            <p:ph type="sldNum" sz="quarter" idx="5"/>
          </p:nvPr>
        </p:nvSpPr>
        <p:spPr/>
        <p:txBody>
          <a:bodyPr/>
          <a:lstStyle/>
          <a:p>
            <a:pPr>
              <a:defRPr/>
            </a:pPr>
            <a:fld id="{4F0663A5-E86B-46DF-ABE0-23C98B967988}" type="slidenum">
              <a:rPr lang="pt-BR" smtClean="0"/>
              <a:pPr>
                <a:defRPr/>
              </a:pPr>
              <a:t>13</a:t>
            </a:fld>
            <a:endParaRPr 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lvl1pPr>
              <a:defRPr/>
            </a:lvl1pPr>
          </a:lstStyle>
          <a:p>
            <a:pPr>
              <a:defRPr/>
            </a:pPr>
            <a:fld id="{7527F464-06DE-4F4C-90D4-D828CD735162}" type="datetimeFigureOut">
              <a:rPr lang="pt-BR"/>
              <a:pPr>
                <a:defRPr/>
              </a:pPr>
              <a:t>09/12/2014</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188C85DE-BBBD-4F99-AE31-59502AE269EB}" type="slidenum">
              <a:rPr lang="pt-BR"/>
              <a:pPr>
                <a:defRPr/>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6A4E236B-94B5-4EC4-8583-0AEA326FC4CD}" type="datetimeFigureOut">
              <a:rPr lang="pt-BR"/>
              <a:pPr>
                <a:defRPr/>
              </a:pPr>
              <a:t>09/12/2014</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EEBCA3D4-554C-4E04-B5C4-B9207AA969B8}" type="slidenum">
              <a:rPr lang="pt-BR"/>
              <a:pPr>
                <a:defRPr/>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9C10733D-41C1-4E55-8E8A-13F4B02A3186}" type="datetimeFigureOut">
              <a:rPr lang="pt-BR"/>
              <a:pPr>
                <a:defRPr/>
              </a:pPr>
              <a:t>09/12/2014</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EDED674D-1BC2-4690-8BBB-BEFF9FCFA4C0}" type="slidenum">
              <a:rPr lang="pt-BR"/>
              <a:pPr>
                <a:defRPr/>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F2D791F4-2A6B-4E36-A69C-896E6F5B4837}" type="datetimeFigureOut">
              <a:rPr lang="pt-BR"/>
              <a:pPr>
                <a:defRPr/>
              </a:pPr>
              <a:t>09/12/2014</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2B341848-3E4A-42A8-8FF8-86D5FB905E93}" type="slidenum">
              <a:rPr lang="pt-BR"/>
              <a:pPr>
                <a:defRPr/>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lvl1pPr>
              <a:defRPr/>
            </a:lvl1pPr>
          </a:lstStyle>
          <a:p>
            <a:pPr>
              <a:defRPr/>
            </a:pPr>
            <a:fld id="{841842CC-9589-43A7-9272-C8ECA446795F}" type="datetimeFigureOut">
              <a:rPr lang="pt-BR"/>
              <a:pPr>
                <a:defRPr/>
              </a:pPr>
              <a:t>09/12/2014</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3D71A2AF-E314-42EA-B203-7CBF0ABC18F8}" type="slidenum">
              <a:rPr lang="pt-BR"/>
              <a:pPr>
                <a:defRPr/>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3"/>
          <p:cNvSpPr>
            <a:spLocks noGrp="1"/>
          </p:cNvSpPr>
          <p:nvPr>
            <p:ph type="dt" sz="half" idx="10"/>
          </p:nvPr>
        </p:nvSpPr>
        <p:spPr/>
        <p:txBody>
          <a:bodyPr/>
          <a:lstStyle>
            <a:lvl1pPr>
              <a:defRPr/>
            </a:lvl1pPr>
          </a:lstStyle>
          <a:p>
            <a:pPr>
              <a:defRPr/>
            </a:pPr>
            <a:fld id="{EC307626-68A3-45B2-9645-F6F78A8237D2}" type="datetimeFigureOut">
              <a:rPr lang="pt-BR"/>
              <a:pPr>
                <a:defRPr/>
              </a:pPr>
              <a:t>09/12/2014</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pPr>
              <a:defRPr/>
            </a:pPr>
            <a:fld id="{CED0225B-0491-4AEC-A7B9-792C922CB79D}" type="slidenum">
              <a:rPr lang="pt-BR"/>
              <a:pPr>
                <a:defRPr/>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3"/>
          <p:cNvSpPr>
            <a:spLocks noGrp="1"/>
          </p:cNvSpPr>
          <p:nvPr>
            <p:ph type="dt" sz="half" idx="10"/>
          </p:nvPr>
        </p:nvSpPr>
        <p:spPr/>
        <p:txBody>
          <a:bodyPr/>
          <a:lstStyle>
            <a:lvl1pPr>
              <a:defRPr/>
            </a:lvl1pPr>
          </a:lstStyle>
          <a:p>
            <a:pPr>
              <a:defRPr/>
            </a:pPr>
            <a:fld id="{DEB02043-F7CE-401A-946B-8D6645E1C00B}" type="datetimeFigureOut">
              <a:rPr lang="pt-BR"/>
              <a:pPr>
                <a:defRPr/>
              </a:pPr>
              <a:t>09/12/2014</a:t>
            </a:fld>
            <a:endParaRPr lang="pt-BR"/>
          </a:p>
        </p:txBody>
      </p:sp>
      <p:sp>
        <p:nvSpPr>
          <p:cNvPr id="8" name="Espaço Reservado para Rodapé 4"/>
          <p:cNvSpPr>
            <a:spLocks noGrp="1"/>
          </p:cNvSpPr>
          <p:nvPr>
            <p:ph type="ftr" sz="quarter" idx="11"/>
          </p:nvPr>
        </p:nvSpPr>
        <p:spPr/>
        <p:txBody>
          <a:bodyPr/>
          <a:lstStyle>
            <a:lvl1pPr>
              <a:defRPr/>
            </a:lvl1pPr>
          </a:lstStyle>
          <a:p>
            <a:pPr>
              <a:defRPr/>
            </a:pPr>
            <a:endParaRPr lang="pt-BR"/>
          </a:p>
        </p:txBody>
      </p:sp>
      <p:sp>
        <p:nvSpPr>
          <p:cNvPr id="9" name="Espaço Reservado para Número de Slide 5"/>
          <p:cNvSpPr>
            <a:spLocks noGrp="1"/>
          </p:cNvSpPr>
          <p:nvPr>
            <p:ph type="sldNum" sz="quarter" idx="12"/>
          </p:nvPr>
        </p:nvSpPr>
        <p:spPr/>
        <p:txBody>
          <a:bodyPr/>
          <a:lstStyle>
            <a:lvl1pPr>
              <a:defRPr/>
            </a:lvl1pPr>
          </a:lstStyle>
          <a:p>
            <a:pPr>
              <a:defRPr/>
            </a:pPr>
            <a:fld id="{3B8D194B-AFF7-492D-83E0-822051884C4F}" type="slidenum">
              <a:rPr lang="pt-BR"/>
              <a:pPr>
                <a:defRPr/>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3"/>
          <p:cNvSpPr>
            <a:spLocks noGrp="1"/>
          </p:cNvSpPr>
          <p:nvPr>
            <p:ph type="dt" sz="half" idx="10"/>
          </p:nvPr>
        </p:nvSpPr>
        <p:spPr/>
        <p:txBody>
          <a:bodyPr/>
          <a:lstStyle>
            <a:lvl1pPr>
              <a:defRPr/>
            </a:lvl1pPr>
          </a:lstStyle>
          <a:p>
            <a:pPr>
              <a:defRPr/>
            </a:pPr>
            <a:fld id="{EFE415AE-2190-4311-BC15-A85C57F30C89}" type="datetimeFigureOut">
              <a:rPr lang="pt-BR"/>
              <a:pPr>
                <a:defRPr/>
              </a:pPr>
              <a:t>09/12/2014</a:t>
            </a:fld>
            <a:endParaRPr lang="pt-BR"/>
          </a:p>
        </p:txBody>
      </p:sp>
      <p:sp>
        <p:nvSpPr>
          <p:cNvPr id="4" name="Espaço Reservado para Rodapé 4"/>
          <p:cNvSpPr>
            <a:spLocks noGrp="1"/>
          </p:cNvSpPr>
          <p:nvPr>
            <p:ph type="ftr" sz="quarter" idx="11"/>
          </p:nvPr>
        </p:nvSpPr>
        <p:spPr/>
        <p:txBody>
          <a:bodyPr/>
          <a:lstStyle>
            <a:lvl1pPr>
              <a:defRPr/>
            </a:lvl1pPr>
          </a:lstStyle>
          <a:p>
            <a:pPr>
              <a:defRPr/>
            </a:pPr>
            <a:endParaRPr lang="pt-BR"/>
          </a:p>
        </p:txBody>
      </p:sp>
      <p:sp>
        <p:nvSpPr>
          <p:cNvPr id="5" name="Espaço Reservado para Número de Slide 5"/>
          <p:cNvSpPr>
            <a:spLocks noGrp="1"/>
          </p:cNvSpPr>
          <p:nvPr>
            <p:ph type="sldNum" sz="quarter" idx="12"/>
          </p:nvPr>
        </p:nvSpPr>
        <p:spPr/>
        <p:txBody>
          <a:bodyPr/>
          <a:lstStyle>
            <a:lvl1pPr>
              <a:defRPr/>
            </a:lvl1pPr>
          </a:lstStyle>
          <a:p>
            <a:pPr>
              <a:defRPr/>
            </a:pPr>
            <a:fld id="{BAA04320-672E-47FA-82AF-5C9E014F6FE7}" type="slidenum">
              <a:rPr lang="pt-BR"/>
              <a:pPr>
                <a:defRPr/>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pPr>
              <a:defRPr/>
            </a:pPr>
            <a:fld id="{28A90747-3F75-444B-AEF4-B4D73D0A0544}" type="datetimeFigureOut">
              <a:rPr lang="pt-BR"/>
              <a:pPr>
                <a:defRPr/>
              </a:pPr>
              <a:t>09/12/2014</a:t>
            </a:fld>
            <a:endParaRPr lang="pt-BR"/>
          </a:p>
        </p:txBody>
      </p:sp>
      <p:sp>
        <p:nvSpPr>
          <p:cNvPr id="3" name="Espaço Reservado para Rodapé 4"/>
          <p:cNvSpPr>
            <a:spLocks noGrp="1"/>
          </p:cNvSpPr>
          <p:nvPr>
            <p:ph type="ftr" sz="quarter" idx="11"/>
          </p:nvPr>
        </p:nvSpPr>
        <p:spPr/>
        <p:txBody>
          <a:bodyPr/>
          <a:lstStyle>
            <a:lvl1pPr>
              <a:defRPr/>
            </a:lvl1pPr>
          </a:lstStyle>
          <a:p>
            <a:pPr>
              <a:defRPr/>
            </a:pPr>
            <a:endParaRPr lang="pt-BR"/>
          </a:p>
        </p:txBody>
      </p:sp>
      <p:sp>
        <p:nvSpPr>
          <p:cNvPr id="4" name="Espaço Reservado para Número de Slide 5"/>
          <p:cNvSpPr>
            <a:spLocks noGrp="1"/>
          </p:cNvSpPr>
          <p:nvPr>
            <p:ph type="sldNum" sz="quarter" idx="12"/>
          </p:nvPr>
        </p:nvSpPr>
        <p:spPr/>
        <p:txBody>
          <a:bodyPr/>
          <a:lstStyle>
            <a:lvl1pPr>
              <a:defRPr/>
            </a:lvl1pPr>
          </a:lstStyle>
          <a:p>
            <a:pPr>
              <a:defRPr/>
            </a:pPr>
            <a:fld id="{3BC8F5EC-ABBA-4964-9EEE-C18940490103}" type="slidenum">
              <a:rPr lang="pt-BR"/>
              <a:pPr>
                <a:defRPr/>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fld id="{AEC0CF29-E06B-4F77-93BB-10800755C9F0}" type="datetimeFigureOut">
              <a:rPr lang="pt-BR"/>
              <a:pPr>
                <a:defRPr/>
              </a:pPr>
              <a:t>09/12/2014</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pPr>
              <a:defRPr/>
            </a:pPr>
            <a:fld id="{566DC209-A406-495C-8E74-8A5A3B228908}" type="slidenum">
              <a:rPr lang="pt-BR"/>
              <a:pPr>
                <a:defRPr/>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fld id="{E234C76D-30A4-4212-8FA6-0BC339FF7262}" type="datetimeFigureOut">
              <a:rPr lang="pt-BR"/>
              <a:pPr>
                <a:defRPr/>
              </a:pPr>
              <a:t>09/12/2014</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pPr>
              <a:defRPr/>
            </a:pPr>
            <a:fld id="{3D7B8B9C-929D-4D37-89E1-5586654FBBCF}" type="slidenum">
              <a:rPr lang="pt-BR"/>
              <a:pPr>
                <a:defRPr/>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ço Reservado para Títu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1027" name="Espaço Reservado para Tex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C714F21-6A75-41FF-84EC-D142818CA500}" type="datetimeFigureOut">
              <a:rPr lang="pt-BR"/>
              <a:pPr>
                <a:defRPr/>
              </a:pPr>
              <a:t>09/12/2014</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68372C6-9AAF-4123-9F5C-AAF551FC5FCE}"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ítulo 1"/>
          <p:cNvSpPr>
            <a:spLocks noGrp="1"/>
          </p:cNvSpPr>
          <p:nvPr>
            <p:ph type="title"/>
          </p:nvPr>
        </p:nvSpPr>
        <p:spPr/>
        <p:txBody>
          <a:bodyPr/>
          <a:lstStyle/>
          <a:p>
            <a:endParaRPr lang="pt-BR" smtClean="0"/>
          </a:p>
        </p:txBody>
      </p:sp>
      <p:pic>
        <p:nvPicPr>
          <p:cNvPr id="25603" name="Picture 4"/>
          <p:cNvPicPr>
            <a:picLocks noChangeAspect="1" noChangeArrowheads="1"/>
          </p:cNvPicPr>
          <p:nvPr/>
        </p:nvPicPr>
        <p:blipFill>
          <a:blip r:embed="rId2" cstate="print">
            <a:lum contrast="10000"/>
          </a:blip>
          <a:srcRect/>
          <a:stretch>
            <a:fillRect/>
          </a:stretch>
        </p:blipFill>
        <p:spPr bwMode="auto">
          <a:xfrm>
            <a:off x="-36513" y="144463"/>
            <a:ext cx="3024188" cy="4029075"/>
          </a:xfrm>
          <a:prstGeom prst="rect">
            <a:avLst/>
          </a:prstGeom>
          <a:noFill/>
          <a:ln w="9525">
            <a:noFill/>
            <a:miter lim="800000"/>
            <a:headEnd/>
            <a:tailEnd/>
          </a:ln>
        </p:spPr>
      </p:pic>
      <p:pic>
        <p:nvPicPr>
          <p:cNvPr id="25604" name="Picture 5"/>
          <p:cNvPicPr>
            <a:picLocks noGrp="1" noChangeAspect="1" noChangeArrowheads="1"/>
          </p:cNvPicPr>
          <p:nvPr>
            <p:ph idx="1"/>
          </p:nvPr>
        </p:nvPicPr>
        <p:blipFill>
          <a:blip r:embed="rId3" cstate="print">
            <a:lum contrast="10000"/>
          </a:blip>
          <a:srcRect/>
          <a:stretch>
            <a:fillRect/>
          </a:stretch>
        </p:blipFill>
        <p:spPr>
          <a:xfrm>
            <a:off x="2987675" y="0"/>
            <a:ext cx="6156325" cy="4103688"/>
          </a:xfrm>
          <a:noFill/>
        </p:spPr>
      </p:pic>
      <p:pic>
        <p:nvPicPr>
          <p:cNvPr id="25605" name="Picture 6"/>
          <p:cNvPicPr>
            <a:picLocks noChangeAspect="1" noChangeArrowheads="1"/>
          </p:cNvPicPr>
          <p:nvPr/>
        </p:nvPicPr>
        <p:blipFill>
          <a:blip r:embed="rId4" cstate="print">
            <a:lum contrast="30000"/>
          </a:blip>
          <a:srcRect t="39510" b="11124"/>
          <a:stretch>
            <a:fillRect/>
          </a:stretch>
        </p:blipFill>
        <p:spPr bwMode="auto">
          <a:xfrm>
            <a:off x="-19050" y="3833813"/>
            <a:ext cx="9163050" cy="3024187"/>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179512" y="-173732"/>
            <a:ext cx="8784976" cy="70480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kumimoji="0" lang="pt-BR" sz="20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Aquífero Cauê </a:t>
            </a:r>
            <a:r>
              <a:rPr kumimoji="0" lang="pt-BR" sz="1600" b="1" i="0" u="none" strike="noStrike" cap="none" normalizeH="0" baseline="0" dirty="0" smtClean="0">
                <a:ln>
                  <a:noFill/>
                </a:ln>
                <a:solidFill>
                  <a:schemeClr val="tx1"/>
                </a:solidFill>
                <a:effectLst/>
                <a:latin typeface="+mj-lt"/>
                <a:ea typeface="Calibri" pitchFamily="34" charset="0"/>
                <a:cs typeface="Times New Roman" pitchFamily="18" charset="0"/>
              </a:rPr>
              <a:t>(</a:t>
            </a:r>
            <a:r>
              <a:rPr lang="pt-BR" sz="1600" b="1" i="1" dirty="0" smtClean="0">
                <a:latin typeface="+mj-lt"/>
              </a:rPr>
              <a:t>Relatório Hidrogeológico - Acompanhamento Mina Capão Xavier – MBR/2007)</a:t>
            </a:r>
            <a:endParaRPr lang="pt-BR" sz="1600" dirty="0" smtClean="0">
              <a:latin typeface="+mj-lt"/>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pt-BR"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O Aquífero Cauê é o principal sistema aquífero do Quadrilátero Ferrífero e da região da Mina de Capão Xavier, dado pela dissolução de carbonatos e sílica dos itabiritos </a:t>
            </a:r>
            <a:r>
              <a:rPr kumimoji="0" lang="pt-BR"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dolomíticos</a:t>
            </a:r>
            <a:r>
              <a:rPr kumimoji="0" lang="pt-BR"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e </a:t>
            </a:r>
            <a:r>
              <a:rPr kumimoji="0" lang="pt-BR"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silicosos</a:t>
            </a:r>
            <a:r>
              <a:rPr kumimoji="0" lang="pt-BR"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respectivamente. Assim, a rocha apresenta porosidade intersticial e </a:t>
            </a:r>
            <a:r>
              <a:rPr kumimoji="0" lang="pt-BR"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fissural</a:t>
            </a:r>
            <a:r>
              <a:rPr kumimoji="0" lang="pt-BR"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endParaRPr kumimoji="0" lang="pt-B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pt-BR"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Trata-se de um aquífero de circulação profunda, no qual o fluxo subterrâneo se desenvolve, preferencialmente, ao longo da foliação, determinada pela alternância de bandas de itabirito ou hematita macias intercaladas e bandas médias ou compactas, o que confere a este uma forte anisotropia.</a:t>
            </a:r>
            <a:endParaRPr kumimoji="0" lang="pt-B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pt-BR"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O fluxo é condicionado também pelos aquicludes, </a:t>
            </a:r>
            <a:r>
              <a:rPr kumimoji="0" lang="pt-BR"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aquífugos</a:t>
            </a:r>
            <a:r>
              <a:rPr kumimoji="0" lang="pt-BR"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e aquitardos presentes. Na região do Jardim Canadá, este sistema encontra-se parcialmente confinado pelos dolomitos alterados da Formação Gandarela, que se comportam como um </a:t>
            </a:r>
            <a:r>
              <a:rPr kumimoji="0" lang="pt-BR"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aquitardo</a:t>
            </a:r>
            <a:r>
              <a:rPr kumimoji="0" lang="pt-BR"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e pelo aquiclude, desenvolvido nos depósitos </a:t>
            </a:r>
            <a:r>
              <a:rPr kumimoji="0" lang="pt-BR"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lacrustinos</a:t>
            </a:r>
            <a:r>
              <a:rPr kumimoji="0" lang="pt-BR"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argilosos.</a:t>
            </a:r>
            <a:endParaRPr kumimoji="0" lang="pt-B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pt-BR"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Os principais pontos da surgência associados ao Aquífero Cauê são as que dão origem às captações da Catarina e Fechos, a Barragem Auxiliar da Mutuca e o vertedouro V-07 da Bacia do Barreiro. A Surgência </a:t>
            </a:r>
            <a:r>
              <a:rPr kumimoji="0" lang="pt-BR"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Cárstica</a:t>
            </a:r>
            <a:r>
              <a:rPr kumimoji="0" lang="pt-BR"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do Fechos, tem a sua ocorrência no Aquífero Gandarela, mas o reservatório de água subterrânea é o Cauê.</a:t>
            </a:r>
            <a:endParaRPr kumimoji="0" lang="pt-B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pt-BR"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Do ponto de vista hidrológico, estes pontos de descarga caracterizam-se por apresentar baixa variabilidade sazonal de vazões, sendo correspondentes aos regimes hidrológicos de </a:t>
            </a:r>
            <a:r>
              <a:rPr kumimoji="0" lang="pt-BR"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“baixa variabilidade”</a:t>
            </a:r>
            <a:r>
              <a:rPr kumimoji="0" lang="pt-BR"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devido ao poder de regulação do Aquífero.</a:t>
            </a:r>
            <a:endParaRPr lang="pt-BR" dirty="0" smtClean="0">
              <a:latin typeface="Calibri" pitchFamily="34" charset="0"/>
              <a:cs typeface="Times New Roman"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lum bright="-10000" contrast="30000"/>
          </a:blip>
          <a:srcRect/>
          <a:stretch>
            <a:fillRect/>
          </a:stretch>
        </p:blipFill>
        <p:spPr bwMode="auto">
          <a:xfrm>
            <a:off x="0" y="0"/>
            <a:ext cx="9144000" cy="6465888"/>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lum bright="-10000" contrast="30000"/>
          </a:blip>
          <a:srcRect l="5901" t="14054" r="26375" b="10217"/>
          <a:stretch>
            <a:fillRect/>
          </a:stretch>
        </p:blipFill>
        <p:spPr bwMode="auto">
          <a:xfrm>
            <a:off x="251520" y="-27384"/>
            <a:ext cx="8706060" cy="6885384"/>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8"/>
          <p:cNvPicPr>
            <a:picLocks noChangeAspect="1" noChangeArrowheads="1"/>
          </p:cNvPicPr>
          <p:nvPr/>
        </p:nvPicPr>
        <p:blipFill>
          <a:blip r:embed="rId3" cstate="print">
            <a:lum contrast="20000"/>
          </a:blip>
          <a:srcRect b="24440"/>
          <a:stretch>
            <a:fillRect/>
          </a:stretch>
        </p:blipFill>
        <p:spPr bwMode="auto">
          <a:xfrm>
            <a:off x="2484438" y="2205038"/>
            <a:ext cx="6264275" cy="4230687"/>
          </a:xfrm>
          <a:prstGeom prst="rect">
            <a:avLst/>
          </a:prstGeom>
          <a:noFill/>
          <a:ln w="9525">
            <a:noFill/>
            <a:miter lim="800000"/>
            <a:headEnd/>
            <a:tailEnd/>
          </a:ln>
        </p:spPr>
      </p:pic>
      <p:sp>
        <p:nvSpPr>
          <p:cNvPr id="310275" name="Text Box 10"/>
          <p:cNvSpPr txBox="1">
            <a:spLocks noChangeArrowheads="1"/>
          </p:cNvSpPr>
          <p:nvPr/>
        </p:nvSpPr>
        <p:spPr bwMode="auto">
          <a:xfrm>
            <a:off x="5940425" y="6437313"/>
            <a:ext cx="2027238" cy="307975"/>
          </a:xfrm>
          <a:prstGeom prst="rect">
            <a:avLst/>
          </a:prstGeom>
          <a:noFill/>
          <a:ln w="9525">
            <a:noFill/>
            <a:miter lim="800000"/>
            <a:headEnd/>
            <a:tailEnd/>
          </a:ln>
        </p:spPr>
        <p:txBody>
          <a:bodyPr wrap="none">
            <a:spAutoFit/>
          </a:bodyPr>
          <a:lstStyle/>
          <a:p>
            <a:pPr>
              <a:defRPr/>
            </a:pPr>
            <a:r>
              <a:rPr lang="pt-BR" sz="1400" dirty="0">
                <a:latin typeface="+mn-lt"/>
              </a:rPr>
              <a:t>(Adaptado: CPRM, 2004)</a:t>
            </a:r>
          </a:p>
        </p:txBody>
      </p:sp>
      <p:sp>
        <p:nvSpPr>
          <p:cNvPr id="310389" name="Freeform 117"/>
          <p:cNvSpPr>
            <a:spLocks/>
          </p:cNvSpPr>
          <p:nvPr/>
        </p:nvSpPr>
        <p:spPr bwMode="auto">
          <a:xfrm rot="-201005">
            <a:off x="2662238" y="4351338"/>
            <a:ext cx="2460625" cy="649287"/>
          </a:xfrm>
          <a:custGeom>
            <a:avLst/>
            <a:gdLst>
              <a:gd name="T0" fmla="*/ 0 w 2405"/>
              <a:gd name="T1" fmla="*/ 123 h 1323"/>
              <a:gd name="T2" fmla="*/ 440 w 2405"/>
              <a:gd name="T3" fmla="*/ 83 h 1323"/>
              <a:gd name="T4" fmla="*/ 512 w 2405"/>
              <a:gd name="T5" fmla="*/ 91 h 1323"/>
              <a:gd name="T6" fmla="*/ 560 w 2405"/>
              <a:gd name="T7" fmla="*/ 107 h 1323"/>
              <a:gd name="T8" fmla="*/ 832 w 2405"/>
              <a:gd name="T9" fmla="*/ 99 h 1323"/>
              <a:gd name="T10" fmla="*/ 1216 w 2405"/>
              <a:gd name="T11" fmla="*/ 51 h 1323"/>
              <a:gd name="T12" fmla="*/ 1368 w 2405"/>
              <a:gd name="T13" fmla="*/ 19 h 1323"/>
              <a:gd name="T14" fmla="*/ 1520 w 2405"/>
              <a:gd name="T15" fmla="*/ 43 h 1323"/>
              <a:gd name="T16" fmla="*/ 1592 w 2405"/>
              <a:gd name="T17" fmla="*/ 67 h 1323"/>
              <a:gd name="T18" fmla="*/ 1624 w 2405"/>
              <a:gd name="T19" fmla="*/ 171 h 1323"/>
              <a:gd name="T20" fmla="*/ 1648 w 2405"/>
              <a:gd name="T21" fmla="*/ 179 h 1323"/>
              <a:gd name="T22" fmla="*/ 1696 w 2405"/>
              <a:gd name="T23" fmla="*/ 203 h 1323"/>
              <a:gd name="T24" fmla="*/ 1784 w 2405"/>
              <a:gd name="T25" fmla="*/ 251 h 1323"/>
              <a:gd name="T26" fmla="*/ 1808 w 2405"/>
              <a:gd name="T27" fmla="*/ 275 h 1323"/>
              <a:gd name="T28" fmla="*/ 2024 w 2405"/>
              <a:gd name="T29" fmla="*/ 347 h 1323"/>
              <a:gd name="T30" fmla="*/ 2136 w 2405"/>
              <a:gd name="T31" fmla="*/ 387 h 1323"/>
              <a:gd name="T32" fmla="*/ 2160 w 2405"/>
              <a:gd name="T33" fmla="*/ 403 h 1323"/>
              <a:gd name="T34" fmla="*/ 2264 w 2405"/>
              <a:gd name="T35" fmla="*/ 443 h 1323"/>
              <a:gd name="T36" fmla="*/ 2336 w 2405"/>
              <a:gd name="T37" fmla="*/ 467 h 1323"/>
              <a:gd name="T38" fmla="*/ 2384 w 2405"/>
              <a:gd name="T39" fmla="*/ 483 h 1323"/>
              <a:gd name="T40" fmla="*/ 2368 w 2405"/>
              <a:gd name="T41" fmla="*/ 523 h 1323"/>
              <a:gd name="T42" fmla="*/ 2336 w 2405"/>
              <a:gd name="T43" fmla="*/ 563 h 1323"/>
              <a:gd name="T44" fmla="*/ 2264 w 2405"/>
              <a:gd name="T45" fmla="*/ 667 h 1323"/>
              <a:gd name="T46" fmla="*/ 2232 w 2405"/>
              <a:gd name="T47" fmla="*/ 723 h 1323"/>
              <a:gd name="T48" fmla="*/ 2208 w 2405"/>
              <a:gd name="T49" fmla="*/ 731 h 1323"/>
              <a:gd name="T50" fmla="*/ 2160 w 2405"/>
              <a:gd name="T51" fmla="*/ 763 h 1323"/>
              <a:gd name="T52" fmla="*/ 2072 w 2405"/>
              <a:gd name="T53" fmla="*/ 843 h 1323"/>
              <a:gd name="T54" fmla="*/ 1880 w 2405"/>
              <a:gd name="T55" fmla="*/ 947 h 1323"/>
              <a:gd name="T56" fmla="*/ 1856 w 2405"/>
              <a:gd name="T57" fmla="*/ 939 h 1323"/>
              <a:gd name="T58" fmla="*/ 1832 w 2405"/>
              <a:gd name="T59" fmla="*/ 955 h 1323"/>
              <a:gd name="T60" fmla="*/ 1728 w 2405"/>
              <a:gd name="T61" fmla="*/ 1011 h 1323"/>
              <a:gd name="T62" fmla="*/ 1688 w 2405"/>
              <a:gd name="T63" fmla="*/ 1051 h 1323"/>
              <a:gd name="T64" fmla="*/ 1672 w 2405"/>
              <a:gd name="T65" fmla="*/ 1075 h 1323"/>
              <a:gd name="T66" fmla="*/ 1600 w 2405"/>
              <a:gd name="T67" fmla="*/ 1115 h 1323"/>
              <a:gd name="T68" fmla="*/ 1576 w 2405"/>
              <a:gd name="T69" fmla="*/ 1107 h 1323"/>
              <a:gd name="T70" fmla="*/ 1528 w 2405"/>
              <a:gd name="T71" fmla="*/ 1139 h 1323"/>
              <a:gd name="T72" fmla="*/ 1440 w 2405"/>
              <a:gd name="T73" fmla="*/ 1155 h 1323"/>
              <a:gd name="T74" fmla="*/ 1280 w 2405"/>
              <a:gd name="T75" fmla="*/ 1179 h 1323"/>
              <a:gd name="T76" fmla="*/ 1024 w 2405"/>
              <a:gd name="T77" fmla="*/ 1219 h 1323"/>
              <a:gd name="T78" fmla="*/ 848 w 2405"/>
              <a:gd name="T79" fmla="*/ 1251 h 1323"/>
              <a:gd name="T80" fmla="*/ 688 w 2405"/>
              <a:gd name="T81" fmla="*/ 1267 h 1323"/>
              <a:gd name="T82" fmla="*/ 640 w 2405"/>
              <a:gd name="T83" fmla="*/ 1283 h 1323"/>
              <a:gd name="T84" fmla="*/ 616 w 2405"/>
              <a:gd name="T85" fmla="*/ 1291 h 1323"/>
              <a:gd name="T86" fmla="*/ 536 w 2405"/>
              <a:gd name="T87" fmla="*/ 1275 h 1323"/>
              <a:gd name="T88" fmla="*/ 392 w 2405"/>
              <a:gd name="T89" fmla="*/ 1291 h 1323"/>
              <a:gd name="T90" fmla="*/ 248 w 2405"/>
              <a:gd name="T91" fmla="*/ 1323 h 1323"/>
              <a:gd name="T92" fmla="*/ 104 w 2405"/>
              <a:gd name="T93" fmla="*/ 1307 h 1323"/>
              <a:gd name="T94" fmla="*/ 40 w 2405"/>
              <a:gd name="T95" fmla="*/ 1251 h 1323"/>
              <a:gd name="T96" fmla="*/ 24 w 2405"/>
              <a:gd name="T97" fmla="*/ 1227 h 1323"/>
              <a:gd name="T98" fmla="*/ 32 w 2405"/>
              <a:gd name="T99" fmla="*/ 819 h 1323"/>
              <a:gd name="T100" fmla="*/ 0 w 2405"/>
              <a:gd name="T101" fmla="*/ 523 h 1323"/>
              <a:gd name="T102" fmla="*/ 24 w 2405"/>
              <a:gd name="T103" fmla="*/ 371 h 1323"/>
              <a:gd name="T104" fmla="*/ 32 w 2405"/>
              <a:gd name="T105" fmla="*/ 331 h 1323"/>
              <a:gd name="T106" fmla="*/ 48 w 2405"/>
              <a:gd name="T107" fmla="*/ 283 h 1323"/>
              <a:gd name="T108" fmla="*/ 40 w 2405"/>
              <a:gd name="T109" fmla="*/ 179 h 1323"/>
              <a:gd name="T110" fmla="*/ 72 w 2405"/>
              <a:gd name="T111" fmla="*/ 187 h 1323"/>
              <a:gd name="T112" fmla="*/ 96 w 2405"/>
              <a:gd name="T113" fmla="*/ 179 h 1323"/>
              <a:gd name="T114" fmla="*/ 88 w 2405"/>
              <a:gd name="T115" fmla="*/ 155 h 132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405"/>
              <a:gd name="T175" fmla="*/ 0 h 1323"/>
              <a:gd name="T176" fmla="*/ 2405 w 2405"/>
              <a:gd name="T177" fmla="*/ 1323 h 132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405" h="1323">
                <a:moveTo>
                  <a:pt x="0" y="123"/>
                </a:moveTo>
                <a:cubicBezTo>
                  <a:pt x="155" y="175"/>
                  <a:pt x="298" y="130"/>
                  <a:pt x="440" y="83"/>
                </a:cubicBezTo>
                <a:cubicBezTo>
                  <a:pt x="464" y="86"/>
                  <a:pt x="488" y="86"/>
                  <a:pt x="512" y="91"/>
                </a:cubicBezTo>
                <a:cubicBezTo>
                  <a:pt x="529" y="94"/>
                  <a:pt x="560" y="107"/>
                  <a:pt x="560" y="107"/>
                </a:cubicBezTo>
                <a:cubicBezTo>
                  <a:pt x="651" y="102"/>
                  <a:pt x="743" y="112"/>
                  <a:pt x="832" y="99"/>
                </a:cubicBezTo>
                <a:cubicBezTo>
                  <a:pt x="955" y="58"/>
                  <a:pt x="1088" y="72"/>
                  <a:pt x="1216" y="51"/>
                </a:cubicBezTo>
                <a:cubicBezTo>
                  <a:pt x="1268" y="16"/>
                  <a:pt x="1294" y="25"/>
                  <a:pt x="1368" y="19"/>
                </a:cubicBezTo>
                <a:cubicBezTo>
                  <a:pt x="1426" y="0"/>
                  <a:pt x="1466" y="32"/>
                  <a:pt x="1520" y="43"/>
                </a:cubicBezTo>
                <a:cubicBezTo>
                  <a:pt x="1575" y="80"/>
                  <a:pt x="1550" y="81"/>
                  <a:pt x="1592" y="67"/>
                </a:cubicBezTo>
                <a:cubicBezTo>
                  <a:pt x="1604" y="102"/>
                  <a:pt x="1612" y="136"/>
                  <a:pt x="1624" y="171"/>
                </a:cubicBezTo>
                <a:cubicBezTo>
                  <a:pt x="1627" y="179"/>
                  <a:pt x="1640" y="175"/>
                  <a:pt x="1648" y="179"/>
                </a:cubicBezTo>
                <a:cubicBezTo>
                  <a:pt x="1710" y="210"/>
                  <a:pt x="1636" y="183"/>
                  <a:pt x="1696" y="203"/>
                </a:cubicBezTo>
                <a:cubicBezTo>
                  <a:pt x="1725" y="225"/>
                  <a:pt x="1755" y="230"/>
                  <a:pt x="1784" y="251"/>
                </a:cubicBezTo>
                <a:cubicBezTo>
                  <a:pt x="1793" y="258"/>
                  <a:pt x="1799" y="269"/>
                  <a:pt x="1808" y="275"/>
                </a:cubicBezTo>
                <a:cubicBezTo>
                  <a:pt x="1867" y="315"/>
                  <a:pt x="1955" y="338"/>
                  <a:pt x="2024" y="347"/>
                </a:cubicBezTo>
                <a:cubicBezTo>
                  <a:pt x="2060" y="365"/>
                  <a:pt x="2097" y="374"/>
                  <a:pt x="2136" y="387"/>
                </a:cubicBezTo>
                <a:cubicBezTo>
                  <a:pt x="2145" y="390"/>
                  <a:pt x="2151" y="399"/>
                  <a:pt x="2160" y="403"/>
                </a:cubicBezTo>
                <a:cubicBezTo>
                  <a:pt x="2192" y="417"/>
                  <a:pt x="2231" y="430"/>
                  <a:pt x="2264" y="443"/>
                </a:cubicBezTo>
                <a:cubicBezTo>
                  <a:pt x="2264" y="443"/>
                  <a:pt x="2324" y="463"/>
                  <a:pt x="2336" y="467"/>
                </a:cubicBezTo>
                <a:cubicBezTo>
                  <a:pt x="2352" y="472"/>
                  <a:pt x="2384" y="483"/>
                  <a:pt x="2384" y="483"/>
                </a:cubicBezTo>
                <a:cubicBezTo>
                  <a:pt x="2399" y="527"/>
                  <a:pt x="2395" y="490"/>
                  <a:pt x="2368" y="523"/>
                </a:cubicBezTo>
                <a:cubicBezTo>
                  <a:pt x="2324" y="578"/>
                  <a:pt x="2405" y="517"/>
                  <a:pt x="2336" y="563"/>
                </a:cubicBezTo>
                <a:cubicBezTo>
                  <a:pt x="2309" y="603"/>
                  <a:pt x="2314" y="650"/>
                  <a:pt x="2264" y="667"/>
                </a:cubicBezTo>
                <a:cubicBezTo>
                  <a:pt x="2252" y="685"/>
                  <a:pt x="2247" y="708"/>
                  <a:pt x="2232" y="723"/>
                </a:cubicBezTo>
                <a:cubicBezTo>
                  <a:pt x="2226" y="729"/>
                  <a:pt x="2215" y="727"/>
                  <a:pt x="2208" y="731"/>
                </a:cubicBezTo>
                <a:cubicBezTo>
                  <a:pt x="2191" y="740"/>
                  <a:pt x="2160" y="763"/>
                  <a:pt x="2160" y="763"/>
                </a:cubicBezTo>
                <a:cubicBezTo>
                  <a:pt x="2138" y="795"/>
                  <a:pt x="2104" y="821"/>
                  <a:pt x="2072" y="843"/>
                </a:cubicBezTo>
                <a:cubicBezTo>
                  <a:pt x="2036" y="897"/>
                  <a:pt x="1940" y="927"/>
                  <a:pt x="1880" y="947"/>
                </a:cubicBezTo>
                <a:cubicBezTo>
                  <a:pt x="1872" y="944"/>
                  <a:pt x="1864" y="938"/>
                  <a:pt x="1856" y="939"/>
                </a:cubicBezTo>
                <a:cubicBezTo>
                  <a:pt x="1847" y="941"/>
                  <a:pt x="1840" y="950"/>
                  <a:pt x="1832" y="955"/>
                </a:cubicBezTo>
                <a:cubicBezTo>
                  <a:pt x="1797" y="975"/>
                  <a:pt x="1761" y="989"/>
                  <a:pt x="1728" y="1011"/>
                </a:cubicBezTo>
                <a:cubicBezTo>
                  <a:pt x="1685" y="1075"/>
                  <a:pt x="1741" y="998"/>
                  <a:pt x="1688" y="1051"/>
                </a:cubicBezTo>
                <a:cubicBezTo>
                  <a:pt x="1681" y="1058"/>
                  <a:pt x="1679" y="1069"/>
                  <a:pt x="1672" y="1075"/>
                </a:cubicBezTo>
                <a:cubicBezTo>
                  <a:pt x="1638" y="1105"/>
                  <a:pt x="1633" y="1104"/>
                  <a:pt x="1600" y="1115"/>
                </a:cubicBezTo>
                <a:cubicBezTo>
                  <a:pt x="1592" y="1112"/>
                  <a:pt x="1584" y="1104"/>
                  <a:pt x="1576" y="1107"/>
                </a:cubicBezTo>
                <a:cubicBezTo>
                  <a:pt x="1558" y="1113"/>
                  <a:pt x="1546" y="1133"/>
                  <a:pt x="1528" y="1139"/>
                </a:cubicBezTo>
                <a:cubicBezTo>
                  <a:pt x="1484" y="1154"/>
                  <a:pt x="1512" y="1146"/>
                  <a:pt x="1440" y="1155"/>
                </a:cubicBezTo>
                <a:cubicBezTo>
                  <a:pt x="1356" y="1183"/>
                  <a:pt x="1409" y="1170"/>
                  <a:pt x="1280" y="1179"/>
                </a:cubicBezTo>
                <a:cubicBezTo>
                  <a:pt x="1200" y="1206"/>
                  <a:pt x="1108" y="1209"/>
                  <a:pt x="1024" y="1219"/>
                </a:cubicBezTo>
                <a:cubicBezTo>
                  <a:pt x="960" y="1240"/>
                  <a:pt x="922" y="1245"/>
                  <a:pt x="848" y="1251"/>
                </a:cubicBezTo>
                <a:cubicBezTo>
                  <a:pt x="771" y="1277"/>
                  <a:pt x="883" y="1242"/>
                  <a:pt x="688" y="1267"/>
                </a:cubicBezTo>
                <a:cubicBezTo>
                  <a:pt x="671" y="1269"/>
                  <a:pt x="656" y="1278"/>
                  <a:pt x="640" y="1283"/>
                </a:cubicBezTo>
                <a:cubicBezTo>
                  <a:pt x="632" y="1286"/>
                  <a:pt x="616" y="1291"/>
                  <a:pt x="616" y="1291"/>
                </a:cubicBezTo>
                <a:cubicBezTo>
                  <a:pt x="589" y="1287"/>
                  <a:pt x="563" y="1275"/>
                  <a:pt x="536" y="1275"/>
                </a:cubicBezTo>
                <a:cubicBezTo>
                  <a:pt x="488" y="1275"/>
                  <a:pt x="440" y="1287"/>
                  <a:pt x="392" y="1291"/>
                </a:cubicBezTo>
                <a:cubicBezTo>
                  <a:pt x="344" y="1301"/>
                  <a:pt x="296" y="1311"/>
                  <a:pt x="248" y="1323"/>
                </a:cubicBezTo>
                <a:cubicBezTo>
                  <a:pt x="194" y="1287"/>
                  <a:pt x="183" y="1300"/>
                  <a:pt x="104" y="1307"/>
                </a:cubicBezTo>
                <a:cubicBezTo>
                  <a:pt x="53" y="1294"/>
                  <a:pt x="78" y="1308"/>
                  <a:pt x="40" y="1251"/>
                </a:cubicBezTo>
                <a:cubicBezTo>
                  <a:pt x="35" y="1243"/>
                  <a:pt x="24" y="1227"/>
                  <a:pt x="24" y="1227"/>
                </a:cubicBezTo>
                <a:cubicBezTo>
                  <a:pt x="29" y="1063"/>
                  <a:pt x="42" y="968"/>
                  <a:pt x="32" y="819"/>
                </a:cubicBezTo>
                <a:cubicBezTo>
                  <a:pt x="28" y="692"/>
                  <a:pt x="60" y="613"/>
                  <a:pt x="0" y="523"/>
                </a:cubicBezTo>
                <a:cubicBezTo>
                  <a:pt x="8" y="472"/>
                  <a:pt x="15" y="421"/>
                  <a:pt x="24" y="371"/>
                </a:cubicBezTo>
                <a:cubicBezTo>
                  <a:pt x="26" y="358"/>
                  <a:pt x="28" y="344"/>
                  <a:pt x="32" y="331"/>
                </a:cubicBezTo>
                <a:cubicBezTo>
                  <a:pt x="36" y="315"/>
                  <a:pt x="48" y="283"/>
                  <a:pt x="48" y="283"/>
                </a:cubicBezTo>
                <a:cubicBezTo>
                  <a:pt x="25" y="249"/>
                  <a:pt x="9" y="235"/>
                  <a:pt x="40" y="179"/>
                </a:cubicBezTo>
                <a:cubicBezTo>
                  <a:pt x="45" y="169"/>
                  <a:pt x="61" y="184"/>
                  <a:pt x="72" y="187"/>
                </a:cubicBezTo>
                <a:cubicBezTo>
                  <a:pt x="80" y="184"/>
                  <a:pt x="92" y="187"/>
                  <a:pt x="96" y="179"/>
                </a:cubicBezTo>
                <a:cubicBezTo>
                  <a:pt x="100" y="171"/>
                  <a:pt x="88" y="155"/>
                  <a:pt x="88" y="155"/>
                </a:cubicBezTo>
              </a:path>
            </a:pathLst>
          </a:custGeom>
          <a:solidFill>
            <a:srgbClr val="33CCFF"/>
          </a:solidFill>
          <a:ln w="9525">
            <a:solidFill>
              <a:srgbClr val="6699FF"/>
            </a:solidFill>
            <a:round/>
            <a:headEnd/>
            <a:tailEnd/>
          </a:ln>
        </p:spPr>
        <p:txBody>
          <a:bodyPr/>
          <a:lstStyle/>
          <a:p>
            <a:endParaRPr lang="pt-BR"/>
          </a:p>
        </p:txBody>
      </p:sp>
      <p:sp>
        <p:nvSpPr>
          <p:cNvPr id="30725" name="Text Box 6"/>
          <p:cNvSpPr txBox="1">
            <a:spLocks noChangeArrowheads="1"/>
          </p:cNvSpPr>
          <p:nvPr/>
        </p:nvSpPr>
        <p:spPr bwMode="auto">
          <a:xfrm>
            <a:off x="0" y="87313"/>
            <a:ext cx="9144000" cy="461962"/>
          </a:xfrm>
          <a:prstGeom prst="rect">
            <a:avLst/>
          </a:prstGeom>
          <a:noFill/>
          <a:ln w="38100">
            <a:noFill/>
            <a:miter lim="800000"/>
            <a:headEnd/>
            <a:tailEnd/>
          </a:ln>
        </p:spPr>
        <p:txBody>
          <a:bodyPr>
            <a:spAutoFit/>
          </a:bodyPr>
          <a:lstStyle/>
          <a:p>
            <a:pPr algn="ctr"/>
            <a:r>
              <a:rPr lang="pt-BR" sz="2400"/>
              <a:t>Aquíferos no Geossistema Ferruginoso</a:t>
            </a:r>
          </a:p>
        </p:txBody>
      </p:sp>
      <p:sp>
        <p:nvSpPr>
          <p:cNvPr id="310391" name="Text Box 119"/>
          <p:cNvSpPr txBox="1">
            <a:spLocks noChangeArrowheads="1"/>
          </p:cNvSpPr>
          <p:nvPr/>
        </p:nvSpPr>
        <p:spPr bwMode="auto">
          <a:xfrm>
            <a:off x="179388" y="620713"/>
            <a:ext cx="8280400" cy="1392237"/>
          </a:xfrm>
          <a:prstGeom prst="rect">
            <a:avLst/>
          </a:prstGeom>
          <a:solidFill>
            <a:schemeClr val="bg1"/>
          </a:solidFill>
          <a:ln w="19050">
            <a:solidFill>
              <a:srgbClr val="FF0000"/>
            </a:solidFill>
            <a:miter lim="800000"/>
            <a:headEnd/>
            <a:tailEnd/>
          </a:ln>
        </p:spPr>
        <p:txBody>
          <a:bodyPr>
            <a:spAutoFit/>
          </a:bodyPr>
          <a:lstStyle/>
          <a:p>
            <a:pPr algn="ctr"/>
            <a:r>
              <a:rPr lang="pt-BR" sz="2800">
                <a:solidFill>
                  <a:srgbClr val="00FFFF"/>
                </a:solidFill>
              </a:rPr>
              <a:t>Grupo Itabira (Formação Cauê + F. Gandarela): </a:t>
            </a:r>
          </a:p>
          <a:p>
            <a:pPr algn="ctr"/>
            <a:r>
              <a:rPr lang="pt-BR" sz="2800"/>
              <a:t>80% reservas aquíferas do Quadrilátero Ferrífero</a:t>
            </a:r>
          </a:p>
          <a:p>
            <a:pPr algn="ctr"/>
            <a:r>
              <a:rPr lang="pt-BR" sz="2800"/>
              <a:t>ou 4 bilhões m³</a:t>
            </a:r>
          </a:p>
        </p:txBody>
      </p:sp>
      <p:sp>
        <p:nvSpPr>
          <p:cNvPr id="30727" name="AutoShape 121"/>
          <p:cNvSpPr>
            <a:spLocks/>
          </p:cNvSpPr>
          <p:nvPr/>
        </p:nvSpPr>
        <p:spPr bwMode="auto">
          <a:xfrm>
            <a:off x="1979613" y="4005263"/>
            <a:ext cx="215900" cy="431800"/>
          </a:xfrm>
          <a:prstGeom prst="rightBrace">
            <a:avLst>
              <a:gd name="adj1" fmla="val 16667"/>
              <a:gd name="adj2" fmla="val 50000"/>
            </a:avLst>
          </a:prstGeom>
          <a:noFill/>
          <a:ln w="28575">
            <a:solidFill>
              <a:srgbClr val="FF0000"/>
            </a:solidFill>
            <a:round/>
            <a:headEnd/>
            <a:tailEnd/>
          </a:ln>
        </p:spPr>
        <p:txBody>
          <a:bodyPr wrap="none" anchor="ctr"/>
          <a:lstStyle/>
          <a:p>
            <a:endParaRPr lang="pt-BR">
              <a:solidFill>
                <a:srgbClr val="FFC000"/>
              </a:solidFill>
            </a:endParaRPr>
          </a:p>
        </p:txBody>
      </p:sp>
      <p:sp>
        <p:nvSpPr>
          <p:cNvPr id="30728" name="AutoShape 122"/>
          <p:cNvSpPr>
            <a:spLocks/>
          </p:cNvSpPr>
          <p:nvPr/>
        </p:nvSpPr>
        <p:spPr bwMode="auto">
          <a:xfrm>
            <a:off x="2195513" y="4364038"/>
            <a:ext cx="287337" cy="720725"/>
          </a:xfrm>
          <a:prstGeom prst="rightBrace">
            <a:avLst>
              <a:gd name="adj1" fmla="val 20902"/>
              <a:gd name="adj2" fmla="val 50000"/>
            </a:avLst>
          </a:prstGeom>
          <a:noFill/>
          <a:ln w="38100">
            <a:solidFill>
              <a:schemeClr val="accent2"/>
            </a:solidFill>
            <a:round/>
            <a:headEnd/>
            <a:tailEnd/>
          </a:ln>
        </p:spPr>
        <p:txBody>
          <a:bodyPr wrap="none" anchor="ctr"/>
          <a:lstStyle/>
          <a:p>
            <a:endParaRPr lang="pt-BR">
              <a:solidFill>
                <a:srgbClr val="FFFF00"/>
              </a:solidFill>
            </a:endParaRPr>
          </a:p>
        </p:txBody>
      </p:sp>
      <p:sp>
        <p:nvSpPr>
          <p:cNvPr id="30729" name="Text Box 123"/>
          <p:cNvSpPr txBox="1">
            <a:spLocks noChangeArrowheads="1"/>
          </p:cNvSpPr>
          <p:nvPr/>
        </p:nvSpPr>
        <p:spPr bwMode="auto">
          <a:xfrm>
            <a:off x="0" y="4005263"/>
            <a:ext cx="1890713" cy="369887"/>
          </a:xfrm>
          <a:prstGeom prst="rect">
            <a:avLst/>
          </a:prstGeom>
          <a:noFill/>
          <a:ln w="9525">
            <a:noFill/>
            <a:miter lim="800000"/>
            <a:headEnd/>
            <a:tailEnd/>
          </a:ln>
        </p:spPr>
        <p:txBody>
          <a:bodyPr wrap="none">
            <a:spAutoFit/>
          </a:bodyPr>
          <a:lstStyle/>
          <a:p>
            <a:r>
              <a:rPr lang="pt-BR">
                <a:solidFill>
                  <a:srgbClr val="FFC000"/>
                </a:solidFill>
              </a:rPr>
              <a:t>Cangas: recarga</a:t>
            </a:r>
          </a:p>
        </p:txBody>
      </p:sp>
      <p:sp>
        <p:nvSpPr>
          <p:cNvPr id="30730" name="Text Box 124"/>
          <p:cNvSpPr txBox="1">
            <a:spLocks noChangeArrowheads="1"/>
          </p:cNvSpPr>
          <p:nvPr/>
        </p:nvSpPr>
        <p:spPr bwMode="auto">
          <a:xfrm>
            <a:off x="127000" y="4437063"/>
            <a:ext cx="2260600" cy="915987"/>
          </a:xfrm>
          <a:prstGeom prst="rect">
            <a:avLst/>
          </a:prstGeom>
          <a:noFill/>
          <a:ln w="9525">
            <a:noFill/>
            <a:miter lim="800000"/>
            <a:headEnd/>
            <a:tailEnd/>
          </a:ln>
        </p:spPr>
        <p:txBody>
          <a:bodyPr wrap="none">
            <a:spAutoFit/>
          </a:bodyPr>
          <a:lstStyle/>
          <a:p>
            <a:r>
              <a:rPr lang="pt-BR">
                <a:solidFill>
                  <a:srgbClr val="FFFF00"/>
                </a:solidFill>
              </a:rPr>
              <a:t>FFB</a:t>
            </a:r>
          </a:p>
          <a:p>
            <a:r>
              <a:rPr lang="pt-BR">
                <a:solidFill>
                  <a:srgbClr val="FFFF00"/>
                </a:solidFill>
              </a:rPr>
              <a:t>Cauê + Gandarela: </a:t>
            </a:r>
          </a:p>
          <a:p>
            <a:r>
              <a:rPr lang="pt-BR">
                <a:solidFill>
                  <a:srgbClr val="FFFF00"/>
                </a:solidFill>
              </a:rPr>
              <a:t>armazenamento</a:t>
            </a:r>
          </a:p>
        </p:txBody>
      </p:sp>
      <p:grpSp>
        <p:nvGrpSpPr>
          <p:cNvPr id="2" name="Group 4"/>
          <p:cNvGrpSpPr>
            <a:grpSpLocks/>
          </p:cNvGrpSpPr>
          <p:nvPr/>
        </p:nvGrpSpPr>
        <p:grpSpPr bwMode="auto">
          <a:xfrm>
            <a:off x="2484438" y="1557338"/>
            <a:ext cx="4176712" cy="2808287"/>
            <a:chOff x="884" y="527"/>
            <a:chExt cx="2631" cy="1860"/>
          </a:xfrm>
        </p:grpSpPr>
        <p:grpSp>
          <p:nvGrpSpPr>
            <p:cNvPr id="3" name="Group 5"/>
            <p:cNvGrpSpPr>
              <a:grpSpLocks/>
            </p:cNvGrpSpPr>
            <p:nvPr/>
          </p:nvGrpSpPr>
          <p:grpSpPr bwMode="auto">
            <a:xfrm>
              <a:off x="2109" y="618"/>
              <a:ext cx="861" cy="861"/>
              <a:chOff x="1610" y="754"/>
              <a:chExt cx="861" cy="861"/>
            </a:xfrm>
          </p:grpSpPr>
          <p:sp>
            <p:nvSpPr>
              <p:cNvPr id="30838" name="Line 6"/>
              <p:cNvSpPr>
                <a:spLocks noChangeShapeType="1"/>
              </p:cNvSpPr>
              <p:nvPr/>
            </p:nvSpPr>
            <p:spPr bwMode="auto">
              <a:xfrm>
                <a:off x="1610" y="754"/>
                <a:ext cx="45" cy="45"/>
              </a:xfrm>
              <a:prstGeom prst="line">
                <a:avLst/>
              </a:prstGeom>
              <a:noFill/>
              <a:ln w="9525">
                <a:solidFill>
                  <a:srgbClr val="0070C0"/>
                </a:solidFill>
                <a:round/>
                <a:headEnd/>
                <a:tailEnd type="triangle" w="med" len="med"/>
              </a:ln>
            </p:spPr>
            <p:txBody>
              <a:bodyPr/>
              <a:lstStyle/>
              <a:p>
                <a:endParaRPr lang="pt-BR"/>
              </a:p>
            </p:txBody>
          </p:sp>
          <p:sp>
            <p:nvSpPr>
              <p:cNvPr id="30839" name="Line 7"/>
              <p:cNvSpPr>
                <a:spLocks noChangeShapeType="1"/>
              </p:cNvSpPr>
              <p:nvPr/>
            </p:nvSpPr>
            <p:spPr bwMode="auto">
              <a:xfrm>
                <a:off x="1746" y="890"/>
                <a:ext cx="45" cy="45"/>
              </a:xfrm>
              <a:prstGeom prst="line">
                <a:avLst/>
              </a:prstGeom>
              <a:noFill/>
              <a:ln w="9525">
                <a:solidFill>
                  <a:srgbClr val="0070C0"/>
                </a:solidFill>
                <a:round/>
                <a:headEnd/>
                <a:tailEnd type="triangle" w="med" len="med"/>
              </a:ln>
            </p:spPr>
            <p:txBody>
              <a:bodyPr/>
              <a:lstStyle/>
              <a:p>
                <a:endParaRPr lang="pt-BR"/>
              </a:p>
            </p:txBody>
          </p:sp>
          <p:sp>
            <p:nvSpPr>
              <p:cNvPr id="30840" name="Line 8"/>
              <p:cNvSpPr>
                <a:spLocks noChangeShapeType="1"/>
              </p:cNvSpPr>
              <p:nvPr/>
            </p:nvSpPr>
            <p:spPr bwMode="auto">
              <a:xfrm>
                <a:off x="1882" y="1026"/>
                <a:ext cx="45" cy="45"/>
              </a:xfrm>
              <a:prstGeom prst="line">
                <a:avLst/>
              </a:prstGeom>
              <a:noFill/>
              <a:ln w="9525">
                <a:solidFill>
                  <a:srgbClr val="0070C0"/>
                </a:solidFill>
                <a:round/>
                <a:headEnd/>
                <a:tailEnd type="triangle" w="med" len="med"/>
              </a:ln>
            </p:spPr>
            <p:txBody>
              <a:bodyPr/>
              <a:lstStyle/>
              <a:p>
                <a:endParaRPr lang="pt-BR"/>
              </a:p>
            </p:txBody>
          </p:sp>
          <p:sp>
            <p:nvSpPr>
              <p:cNvPr id="30841" name="Line 9"/>
              <p:cNvSpPr>
                <a:spLocks noChangeShapeType="1"/>
              </p:cNvSpPr>
              <p:nvPr/>
            </p:nvSpPr>
            <p:spPr bwMode="auto">
              <a:xfrm>
                <a:off x="2018" y="1162"/>
                <a:ext cx="45" cy="45"/>
              </a:xfrm>
              <a:prstGeom prst="line">
                <a:avLst/>
              </a:prstGeom>
              <a:noFill/>
              <a:ln w="9525">
                <a:solidFill>
                  <a:srgbClr val="0070C0"/>
                </a:solidFill>
                <a:round/>
                <a:headEnd/>
                <a:tailEnd type="triangle" w="med" len="med"/>
              </a:ln>
            </p:spPr>
            <p:txBody>
              <a:bodyPr/>
              <a:lstStyle/>
              <a:p>
                <a:endParaRPr lang="pt-BR"/>
              </a:p>
            </p:txBody>
          </p:sp>
          <p:sp>
            <p:nvSpPr>
              <p:cNvPr id="30842" name="Line 10"/>
              <p:cNvSpPr>
                <a:spLocks noChangeShapeType="1"/>
              </p:cNvSpPr>
              <p:nvPr/>
            </p:nvSpPr>
            <p:spPr bwMode="auto">
              <a:xfrm>
                <a:off x="2154" y="1298"/>
                <a:ext cx="45" cy="45"/>
              </a:xfrm>
              <a:prstGeom prst="line">
                <a:avLst/>
              </a:prstGeom>
              <a:noFill/>
              <a:ln w="9525">
                <a:solidFill>
                  <a:srgbClr val="0070C0"/>
                </a:solidFill>
                <a:round/>
                <a:headEnd/>
                <a:tailEnd type="triangle" w="med" len="med"/>
              </a:ln>
            </p:spPr>
            <p:txBody>
              <a:bodyPr/>
              <a:lstStyle/>
              <a:p>
                <a:endParaRPr lang="pt-BR"/>
              </a:p>
            </p:txBody>
          </p:sp>
          <p:sp>
            <p:nvSpPr>
              <p:cNvPr id="30843" name="Line 11"/>
              <p:cNvSpPr>
                <a:spLocks noChangeShapeType="1"/>
              </p:cNvSpPr>
              <p:nvPr/>
            </p:nvSpPr>
            <p:spPr bwMode="auto">
              <a:xfrm>
                <a:off x="2290" y="1434"/>
                <a:ext cx="45" cy="45"/>
              </a:xfrm>
              <a:prstGeom prst="line">
                <a:avLst/>
              </a:prstGeom>
              <a:noFill/>
              <a:ln w="9525">
                <a:solidFill>
                  <a:srgbClr val="0070C0"/>
                </a:solidFill>
                <a:round/>
                <a:headEnd/>
                <a:tailEnd type="triangle" w="med" len="med"/>
              </a:ln>
            </p:spPr>
            <p:txBody>
              <a:bodyPr/>
              <a:lstStyle/>
              <a:p>
                <a:endParaRPr lang="pt-BR"/>
              </a:p>
            </p:txBody>
          </p:sp>
          <p:sp>
            <p:nvSpPr>
              <p:cNvPr id="30844" name="Line 12"/>
              <p:cNvSpPr>
                <a:spLocks noChangeShapeType="1"/>
              </p:cNvSpPr>
              <p:nvPr/>
            </p:nvSpPr>
            <p:spPr bwMode="auto">
              <a:xfrm>
                <a:off x="2426" y="1570"/>
                <a:ext cx="45" cy="45"/>
              </a:xfrm>
              <a:prstGeom prst="line">
                <a:avLst/>
              </a:prstGeom>
              <a:noFill/>
              <a:ln w="9525">
                <a:solidFill>
                  <a:srgbClr val="0070C0"/>
                </a:solidFill>
                <a:round/>
                <a:headEnd/>
                <a:tailEnd type="triangle" w="med" len="med"/>
              </a:ln>
            </p:spPr>
            <p:txBody>
              <a:bodyPr/>
              <a:lstStyle/>
              <a:p>
                <a:endParaRPr lang="pt-BR"/>
              </a:p>
            </p:txBody>
          </p:sp>
        </p:grpSp>
        <p:grpSp>
          <p:nvGrpSpPr>
            <p:cNvPr id="4" name="Group 13"/>
            <p:cNvGrpSpPr>
              <a:grpSpLocks/>
            </p:cNvGrpSpPr>
            <p:nvPr/>
          </p:nvGrpSpPr>
          <p:grpSpPr bwMode="auto">
            <a:xfrm>
              <a:off x="884" y="527"/>
              <a:ext cx="2631" cy="1860"/>
              <a:chOff x="884" y="527"/>
              <a:chExt cx="2631" cy="1860"/>
            </a:xfrm>
          </p:grpSpPr>
          <p:grpSp>
            <p:nvGrpSpPr>
              <p:cNvPr id="5" name="Group 14"/>
              <p:cNvGrpSpPr>
                <a:grpSpLocks/>
              </p:cNvGrpSpPr>
              <p:nvPr/>
            </p:nvGrpSpPr>
            <p:grpSpPr bwMode="auto">
              <a:xfrm>
                <a:off x="2790" y="619"/>
                <a:ext cx="589" cy="589"/>
                <a:chOff x="2790" y="619"/>
                <a:chExt cx="589" cy="589"/>
              </a:xfrm>
            </p:grpSpPr>
            <p:sp>
              <p:nvSpPr>
                <p:cNvPr id="30833" name="Line 15"/>
                <p:cNvSpPr>
                  <a:spLocks noChangeShapeType="1"/>
                </p:cNvSpPr>
                <p:nvPr/>
              </p:nvSpPr>
              <p:spPr bwMode="auto">
                <a:xfrm>
                  <a:off x="2790" y="619"/>
                  <a:ext cx="45" cy="45"/>
                </a:xfrm>
                <a:prstGeom prst="line">
                  <a:avLst/>
                </a:prstGeom>
                <a:noFill/>
                <a:ln w="9525">
                  <a:solidFill>
                    <a:srgbClr val="0070C0"/>
                  </a:solidFill>
                  <a:round/>
                  <a:headEnd/>
                  <a:tailEnd type="triangle" w="med" len="med"/>
                </a:ln>
              </p:spPr>
              <p:txBody>
                <a:bodyPr/>
                <a:lstStyle/>
                <a:p>
                  <a:endParaRPr lang="pt-BR"/>
                </a:p>
              </p:txBody>
            </p:sp>
            <p:sp>
              <p:nvSpPr>
                <p:cNvPr id="30834" name="Line 16"/>
                <p:cNvSpPr>
                  <a:spLocks noChangeShapeType="1"/>
                </p:cNvSpPr>
                <p:nvPr/>
              </p:nvSpPr>
              <p:spPr bwMode="auto">
                <a:xfrm>
                  <a:off x="2926" y="755"/>
                  <a:ext cx="45" cy="45"/>
                </a:xfrm>
                <a:prstGeom prst="line">
                  <a:avLst/>
                </a:prstGeom>
                <a:noFill/>
                <a:ln w="9525">
                  <a:solidFill>
                    <a:srgbClr val="0070C0"/>
                  </a:solidFill>
                  <a:round/>
                  <a:headEnd/>
                  <a:tailEnd type="triangle" w="med" len="med"/>
                </a:ln>
              </p:spPr>
              <p:txBody>
                <a:bodyPr/>
                <a:lstStyle/>
                <a:p>
                  <a:endParaRPr lang="pt-BR"/>
                </a:p>
              </p:txBody>
            </p:sp>
            <p:sp>
              <p:nvSpPr>
                <p:cNvPr id="30835" name="Line 17"/>
                <p:cNvSpPr>
                  <a:spLocks noChangeShapeType="1"/>
                </p:cNvSpPr>
                <p:nvPr/>
              </p:nvSpPr>
              <p:spPr bwMode="auto">
                <a:xfrm>
                  <a:off x="3062" y="891"/>
                  <a:ext cx="45" cy="45"/>
                </a:xfrm>
                <a:prstGeom prst="line">
                  <a:avLst/>
                </a:prstGeom>
                <a:noFill/>
                <a:ln w="9525">
                  <a:solidFill>
                    <a:srgbClr val="0070C0"/>
                  </a:solidFill>
                  <a:round/>
                  <a:headEnd/>
                  <a:tailEnd type="triangle" w="med" len="med"/>
                </a:ln>
              </p:spPr>
              <p:txBody>
                <a:bodyPr/>
                <a:lstStyle/>
                <a:p>
                  <a:endParaRPr lang="pt-BR"/>
                </a:p>
              </p:txBody>
            </p:sp>
            <p:sp>
              <p:nvSpPr>
                <p:cNvPr id="30836" name="Line 18"/>
                <p:cNvSpPr>
                  <a:spLocks noChangeShapeType="1"/>
                </p:cNvSpPr>
                <p:nvPr/>
              </p:nvSpPr>
              <p:spPr bwMode="auto">
                <a:xfrm>
                  <a:off x="3198" y="1027"/>
                  <a:ext cx="45" cy="45"/>
                </a:xfrm>
                <a:prstGeom prst="line">
                  <a:avLst/>
                </a:prstGeom>
                <a:noFill/>
                <a:ln w="9525">
                  <a:solidFill>
                    <a:srgbClr val="0070C0"/>
                  </a:solidFill>
                  <a:round/>
                  <a:headEnd/>
                  <a:tailEnd type="triangle" w="med" len="med"/>
                </a:ln>
              </p:spPr>
              <p:txBody>
                <a:bodyPr/>
                <a:lstStyle/>
                <a:p>
                  <a:endParaRPr lang="pt-BR"/>
                </a:p>
              </p:txBody>
            </p:sp>
            <p:sp>
              <p:nvSpPr>
                <p:cNvPr id="30837" name="Line 19"/>
                <p:cNvSpPr>
                  <a:spLocks noChangeShapeType="1"/>
                </p:cNvSpPr>
                <p:nvPr/>
              </p:nvSpPr>
              <p:spPr bwMode="auto">
                <a:xfrm>
                  <a:off x="3334" y="1163"/>
                  <a:ext cx="45" cy="45"/>
                </a:xfrm>
                <a:prstGeom prst="line">
                  <a:avLst/>
                </a:prstGeom>
                <a:noFill/>
                <a:ln w="9525">
                  <a:solidFill>
                    <a:srgbClr val="0070C0"/>
                  </a:solidFill>
                  <a:round/>
                  <a:headEnd/>
                  <a:tailEnd type="triangle" w="med" len="med"/>
                </a:ln>
              </p:spPr>
              <p:txBody>
                <a:bodyPr/>
                <a:lstStyle/>
                <a:p>
                  <a:endParaRPr lang="pt-BR"/>
                </a:p>
              </p:txBody>
            </p:sp>
          </p:grpSp>
          <p:grpSp>
            <p:nvGrpSpPr>
              <p:cNvPr id="6" name="Group 20"/>
              <p:cNvGrpSpPr>
                <a:grpSpLocks/>
              </p:cNvGrpSpPr>
              <p:nvPr/>
            </p:nvGrpSpPr>
            <p:grpSpPr bwMode="auto">
              <a:xfrm>
                <a:off x="884" y="527"/>
                <a:ext cx="2631" cy="1860"/>
                <a:chOff x="884" y="527"/>
                <a:chExt cx="2631" cy="1860"/>
              </a:xfrm>
            </p:grpSpPr>
            <p:grpSp>
              <p:nvGrpSpPr>
                <p:cNvPr id="7" name="Group 21"/>
                <p:cNvGrpSpPr>
                  <a:grpSpLocks/>
                </p:cNvGrpSpPr>
                <p:nvPr/>
              </p:nvGrpSpPr>
              <p:grpSpPr bwMode="auto">
                <a:xfrm>
                  <a:off x="1610" y="754"/>
                  <a:ext cx="861" cy="861"/>
                  <a:chOff x="1610" y="754"/>
                  <a:chExt cx="861" cy="861"/>
                </a:xfrm>
              </p:grpSpPr>
              <p:sp>
                <p:nvSpPr>
                  <p:cNvPr id="30826" name="Line 22"/>
                  <p:cNvSpPr>
                    <a:spLocks noChangeShapeType="1"/>
                  </p:cNvSpPr>
                  <p:nvPr/>
                </p:nvSpPr>
                <p:spPr bwMode="auto">
                  <a:xfrm>
                    <a:off x="1610" y="754"/>
                    <a:ext cx="45" cy="45"/>
                  </a:xfrm>
                  <a:prstGeom prst="line">
                    <a:avLst/>
                  </a:prstGeom>
                  <a:noFill/>
                  <a:ln w="9525">
                    <a:solidFill>
                      <a:srgbClr val="0070C0"/>
                    </a:solidFill>
                    <a:round/>
                    <a:headEnd/>
                    <a:tailEnd type="triangle" w="med" len="med"/>
                  </a:ln>
                </p:spPr>
                <p:txBody>
                  <a:bodyPr/>
                  <a:lstStyle/>
                  <a:p>
                    <a:endParaRPr lang="pt-BR"/>
                  </a:p>
                </p:txBody>
              </p:sp>
              <p:sp>
                <p:nvSpPr>
                  <p:cNvPr id="30827" name="Line 23"/>
                  <p:cNvSpPr>
                    <a:spLocks noChangeShapeType="1"/>
                  </p:cNvSpPr>
                  <p:nvPr/>
                </p:nvSpPr>
                <p:spPr bwMode="auto">
                  <a:xfrm>
                    <a:off x="1746" y="890"/>
                    <a:ext cx="45" cy="45"/>
                  </a:xfrm>
                  <a:prstGeom prst="line">
                    <a:avLst/>
                  </a:prstGeom>
                  <a:noFill/>
                  <a:ln w="9525">
                    <a:solidFill>
                      <a:srgbClr val="0070C0"/>
                    </a:solidFill>
                    <a:round/>
                    <a:headEnd/>
                    <a:tailEnd type="triangle" w="med" len="med"/>
                  </a:ln>
                </p:spPr>
                <p:txBody>
                  <a:bodyPr/>
                  <a:lstStyle/>
                  <a:p>
                    <a:endParaRPr lang="pt-BR"/>
                  </a:p>
                </p:txBody>
              </p:sp>
              <p:sp>
                <p:nvSpPr>
                  <p:cNvPr id="30828" name="Line 24"/>
                  <p:cNvSpPr>
                    <a:spLocks noChangeShapeType="1"/>
                  </p:cNvSpPr>
                  <p:nvPr/>
                </p:nvSpPr>
                <p:spPr bwMode="auto">
                  <a:xfrm>
                    <a:off x="1882" y="1026"/>
                    <a:ext cx="45" cy="45"/>
                  </a:xfrm>
                  <a:prstGeom prst="line">
                    <a:avLst/>
                  </a:prstGeom>
                  <a:noFill/>
                  <a:ln w="9525">
                    <a:solidFill>
                      <a:srgbClr val="0070C0"/>
                    </a:solidFill>
                    <a:round/>
                    <a:headEnd/>
                    <a:tailEnd type="triangle" w="med" len="med"/>
                  </a:ln>
                </p:spPr>
                <p:txBody>
                  <a:bodyPr/>
                  <a:lstStyle/>
                  <a:p>
                    <a:endParaRPr lang="pt-BR"/>
                  </a:p>
                </p:txBody>
              </p:sp>
              <p:sp>
                <p:nvSpPr>
                  <p:cNvPr id="30829" name="Line 25"/>
                  <p:cNvSpPr>
                    <a:spLocks noChangeShapeType="1"/>
                  </p:cNvSpPr>
                  <p:nvPr/>
                </p:nvSpPr>
                <p:spPr bwMode="auto">
                  <a:xfrm>
                    <a:off x="2018" y="1162"/>
                    <a:ext cx="45" cy="45"/>
                  </a:xfrm>
                  <a:prstGeom prst="line">
                    <a:avLst/>
                  </a:prstGeom>
                  <a:noFill/>
                  <a:ln w="9525">
                    <a:solidFill>
                      <a:srgbClr val="0070C0"/>
                    </a:solidFill>
                    <a:round/>
                    <a:headEnd/>
                    <a:tailEnd type="triangle" w="med" len="med"/>
                  </a:ln>
                </p:spPr>
                <p:txBody>
                  <a:bodyPr/>
                  <a:lstStyle/>
                  <a:p>
                    <a:endParaRPr lang="pt-BR"/>
                  </a:p>
                </p:txBody>
              </p:sp>
              <p:sp>
                <p:nvSpPr>
                  <p:cNvPr id="30830" name="Line 26"/>
                  <p:cNvSpPr>
                    <a:spLocks noChangeShapeType="1"/>
                  </p:cNvSpPr>
                  <p:nvPr/>
                </p:nvSpPr>
                <p:spPr bwMode="auto">
                  <a:xfrm>
                    <a:off x="2154" y="1298"/>
                    <a:ext cx="45" cy="45"/>
                  </a:xfrm>
                  <a:prstGeom prst="line">
                    <a:avLst/>
                  </a:prstGeom>
                  <a:noFill/>
                  <a:ln w="9525">
                    <a:solidFill>
                      <a:srgbClr val="0070C0"/>
                    </a:solidFill>
                    <a:round/>
                    <a:headEnd/>
                    <a:tailEnd type="triangle" w="med" len="med"/>
                  </a:ln>
                </p:spPr>
                <p:txBody>
                  <a:bodyPr/>
                  <a:lstStyle/>
                  <a:p>
                    <a:endParaRPr lang="pt-BR"/>
                  </a:p>
                </p:txBody>
              </p:sp>
              <p:sp>
                <p:nvSpPr>
                  <p:cNvPr id="30831" name="Line 27"/>
                  <p:cNvSpPr>
                    <a:spLocks noChangeShapeType="1"/>
                  </p:cNvSpPr>
                  <p:nvPr/>
                </p:nvSpPr>
                <p:spPr bwMode="auto">
                  <a:xfrm>
                    <a:off x="2290" y="1434"/>
                    <a:ext cx="45" cy="45"/>
                  </a:xfrm>
                  <a:prstGeom prst="line">
                    <a:avLst/>
                  </a:prstGeom>
                  <a:noFill/>
                  <a:ln w="9525">
                    <a:solidFill>
                      <a:srgbClr val="0070C0"/>
                    </a:solidFill>
                    <a:round/>
                    <a:headEnd/>
                    <a:tailEnd type="triangle" w="med" len="med"/>
                  </a:ln>
                </p:spPr>
                <p:txBody>
                  <a:bodyPr/>
                  <a:lstStyle/>
                  <a:p>
                    <a:endParaRPr lang="pt-BR"/>
                  </a:p>
                </p:txBody>
              </p:sp>
              <p:sp>
                <p:nvSpPr>
                  <p:cNvPr id="30832" name="Line 28"/>
                  <p:cNvSpPr>
                    <a:spLocks noChangeShapeType="1"/>
                  </p:cNvSpPr>
                  <p:nvPr/>
                </p:nvSpPr>
                <p:spPr bwMode="auto">
                  <a:xfrm>
                    <a:off x="2426" y="1570"/>
                    <a:ext cx="45" cy="45"/>
                  </a:xfrm>
                  <a:prstGeom prst="line">
                    <a:avLst/>
                  </a:prstGeom>
                  <a:noFill/>
                  <a:ln w="9525">
                    <a:solidFill>
                      <a:srgbClr val="0070C0"/>
                    </a:solidFill>
                    <a:round/>
                    <a:headEnd/>
                    <a:tailEnd type="triangle" w="med" len="med"/>
                  </a:ln>
                </p:spPr>
                <p:txBody>
                  <a:bodyPr/>
                  <a:lstStyle/>
                  <a:p>
                    <a:endParaRPr lang="pt-BR"/>
                  </a:p>
                </p:txBody>
              </p:sp>
            </p:grpSp>
            <p:grpSp>
              <p:nvGrpSpPr>
                <p:cNvPr id="8" name="Group 29"/>
                <p:cNvGrpSpPr>
                  <a:grpSpLocks/>
                </p:cNvGrpSpPr>
                <p:nvPr/>
              </p:nvGrpSpPr>
              <p:grpSpPr bwMode="auto">
                <a:xfrm>
                  <a:off x="1701" y="663"/>
                  <a:ext cx="861" cy="861"/>
                  <a:chOff x="1610" y="754"/>
                  <a:chExt cx="861" cy="861"/>
                </a:xfrm>
              </p:grpSpPr>
              <p:sp>
                <p:nvSpPr>
                  <p:cNvPr id="30819" name="Line 30"/>
                  <p:cNvSpPr>
                    <a:spLocks noChangeShapeType="1"/>
                  </p:cNvSpPr>
                  <p:nvPr/>
                </p:nvSpPr>
                <p:spPr bwMode="auto">
                  <a:xfrm>
                    <a:off x="1610" y="754"/>
                    <a:ext cx="45" cy="45"/>
                  </a:xfrm>
                  <a:prstGeom prst="line">
                    <a:avLst/>
                  </a:prstGeom>
                  <a:noFill/>
                  <a:ln w="9525">
                    <a:solidFill>
                      <a:srgbClr val="0070C0"/>
                    </a:solidFill>
                    <a:round/>
                    <a:headEnd/>
                    <a:tailEnd type="triangle" w="med" len="med"/>
                  </a:ln>
                </p:spPr>
                <p:txBody>
                  <a:bodyPr/>
                  <a:lstStyle/>
                  <a:p>
                    <a:endParaRPr lang="pt-BR"/>
                  </a:p>
                </p:txBody>
              </p:sp>
              <p:sp>
                <p:nvSpPr>
                  <p:cNvPr id="30820" name="Line 31"/>
                  <p:cNvSpPr>
                    <a:spLocks noChangeShapeType="1"/>
                  </p:cNvSpPr>
                  <p:nvPr/>
                </p:nvSpPr>
                <p:spPr bwMode="auto">
                  <a:xfrm>
                    <a:off x="1746" y="890"/>
                    <a:ext cx="45" cy="45"/>
                  </a:xfrm>
                  <a:prstGeom prst="line">
                    <a:avLst/>
                  </a:prstGeom>
                  <a:noFill/>
                  <a:ln w="9525">
                    <a:solidFill>
                      <a:srgbClr val="0070C0"/>
                    </a:solidFill>
                    <a:round/>
                    <a:headEnd/>
                    <a:tailEnd type="triangle" w="med" len="med"/>
                  </a:ln>
                </p:spPr>
                <p:txBody>
                  <a:bodyPr/>
                  <a:lstStyle/>
                  <a:p>
                    <a:endParaRPr lang="pt-BR"/>
                  </a:p>
                </p:txBody>
              </p:sp>
              <p:sp>
                <p:nvSpPr>
                  <p:cNvPr id="30821" name="Line 32"/>
                  <p:cNvSpPr>
                    <a:spLocks noChangeShapeType="1"/>
                  </p:cNvSpPr>
                  <p:nvPr/>
                </p:nvSpPr>
                <p:spPr bwMode="auto">
                  <a:xfrm>
                    <a:off x="1882" y="1026"/>
                    <a:ext cx="45" cy="45"/>
                  </a:xfrm>
                  <a:prstGeom prst="line">
                    <a:avLst/>
                  </a:prstGeom>
                  <a:noFill/>
                  <a:ln w="9525">
                    <a:solidFill>
                      <a:srgbClr val="0070C0"/>
                    </a:solidFill>
                    <a:round/>
                    <a:headEnd/>
                    <a:tailEnd type="triangle" w="med" len="med"/>
                  </a:ln>
                </p:spPr>
                <p:txBody>
                  <a:bodyPr/>
                  <a:lstStyle/>
                  <a:p>
                    <a:endParaRPr lang="pt-BR"/>
                  </a:p>
                </p:txBody>
              </p:sp>
              <p:sp>
                <p:nvSpPr>
                  <p:cNvPr id="30822" name="Line 33"/>
                  <p:cNvSpPr>
                    <a:spLocks noChangeShapeType="1"/>
                  </p:cNvSpPr>
                  <p:nvPr/>
                </p:nvSpPr>
                <p:spPr bwMode="auto">
                  <a:xfrm>
                    <a:off x="2018" y="1162"/>
                    <a:ext cx="45" cy="45"/>
                  </a:xfrm>
                  <a:prstGeom prst="line">
                    <a:avLst/>
                  </a:prstGeom>
                  <a:noFill/>
                  <a:ln w="9525">
                    <a:solidFill>
                      <a:srgbClr val="0070C0"/>
                    </a:solidFill>
                    <a:round/>
                    <a:headEnd/>
                    <a:tailEnd type="triangle" w="med" len="med"/>
                  </a:ln>
                </p:spPr>
                <p:txBody>
                  <a:bodyPr/>
                  <a:lstStyle/>
                  <a:p>
                    <a:endParaRPr lang="pt-BR"/>
                  </a:p>
                </p:txBody>
              </p:sp>
              <p:sp>
                <p:nvSpPr>
                  <p:cNvPr id="30823" name="Line 34"/>
                  <p:cNvSpPr>
                    <a:spLocks noChangeShapeType="1"/>
                  </p:cNvSpPr>
                  <p:nvPr/>
                </p:nvSpPr>
                <p:spPr bwMode="auto">
                  <a:xfrm>
                    <a:off x="2154" y="1298"/>
                    <a:ext cx="45" cy="45"/>
                  </a:xfrm>
                  <a:prstGeom prst="line">
                    <a:avLst/>
                  </a:prstGeom>
                  <a:noFill/>
                  <a:ln w="9525">
                    <a:solidFill>
                      <a:srgbClr val="0070C0"/>
                    </a:solidFill>
                    <a:round/>
                    <a:headEnd/>
                    <a:tailEnd type="triangle" w="med" len="med"/>
                  </a:ln>
                </p:spPr>
                <p:txBody>
                  <a:bodyPr/>
                  <a:lstStyle/>
                  <a:p>
                    <a:endParaRPr lang="pt-BR"/>
                  </a:p>
                </p:txBody>
              </p:sp>
              <p:sp>
                <p:nvSpPr>
                  <p:cNvPr id="30824" name="Line 35"/>
                  <p:cNvSpPr>
                    <a:spLocks noChangeShapeType="1"/>
                  </p:cNvSpPr>
                  <p:nvPr/>
                </p:nvSpPr>
                <p:spPr bwMode="auto">
                  <a:xfrm>
                    <a:off x="2290" y="1434"/>
                    <a:ext cx="45" cy="45"/>
                  </a:xfrm>
                  <a:prstGeom prst="line">
                    <a:avLst/>
                  </a:prstGeom>
                  <a:noFill/>
                  <a:ln w="9525">
                    <a:solidFill>
                      <a:srgbClr val="0070C0"/>
                    </a:solidFill>
                    <a:round/>
                    <a:headEnd/>
                    <a:tailEnd type="triangle" w="med" len="med"/>
                  </a:ln>
                </p:spPr>
                <p:txBody>
                  <a:bodyPr/>
                  <a:lstStyle/>
                  <a:p>
                    <a:endParaRPr lang="pt-BR"/>
                  </a:p>
                </p:txBody>
              </p:sp>
              <p:sp>
                <p:nvSpPr>
                  <p:cNvPr id="30825" name="Line 36"/>
                  <p:cNvSpPr>
                    <a:spLocks noChangeShapeType="1"/>
                  </p:cNvSpPr>
                  <p:nvPr/>
                </p:nvSpPr>
                <p:spPr bwMode="auto">
                  <a:xfrm>
                    <a:off x="2426" y="1570"/>
                    <a:ext cx="45" cy="45"/>
                  </a:xfrm>
                  <a:prstGeom prst="line">
                    <a:avLst/>
                  </a:prstGeom>
                  <a:noFill/>
                  <a:ln w="9525">
                    <a:solidFill>
                      <a:srgbClr val="0070C0"/>
                    </a:solidFill>
                    <a:round/>
                    <a:headEnd/>
                    <a:tailEnd type="triangle" w="med" len="med"/>
                  </a:ln>
                </p:spPr>
                <p:txBody>
                  <a:bodyPr/>
                  <a:lstStyle/>
                  <a:p>
                    <a:endParaRPr lang="pt-BR"/>
                  </a:p>
                </p:txBody>
              </p:sp>
            </p:grpSp>
            <p:grpSp>
              <p:nvGrpSpPr>
                <p:cNvPr id="9" name="Group 37"/>
                <p:cNvGrpSpPr>
                  <a:grpSpLocks/>
                </p:cNvGrpSpPr>
                <p:nvPr/>
              </p:nvGrpSpPr>
              <p:grpSpPr bwMode="auto">
                <a:xfrm>
                  <a:off x="1838" y="572"/>
                  <a:ext cx="861" cy="861"/>
                  <a:chOff x="1610" y="754"/>
                  <a:chExt cx="861" cy="861"/>
                </a:xfrm>
              </p:grpSpPr>
              <p:sp>
                <p:nvSpPr>
                  <p:cNvPr id="30812" name="Line 38"/>
                  <p:cNvSpPr>
                    <a:spLocks noChangeShapeType="1"/>
                  </p:cNvSpPr>
                  <p:nvPr/>
                </p:nvSpPr>
                <p:spPr bwMode="auto">
                  <a:xfrm>
                    <a:off x="1610" y="754"/>
                    <a:ext cx="45" cy="45"/>
                  </a:xfrm>
                  <a:prstGeom prst="line">
                    <a:avLst/>
                  </a:prstGeom>
                  <a:noFill/>
                  <a:ln w="9525">
                    <a:solidFill>
                      <a:srgbClr val="0070C0"/>
                    </a:solidFill>
                    <a:round/>
                    <a:headEnd/>
                    <a:tailEnd type="triangle" w="med" len="med"/>
                  </a:ln>
                </p:spPr>
                <p:txBody>
                  <a:bodyPr/>
                  <a:lstStyle/>
                  <a:p>
                    <a:endParaRPr lang="pt-BR"/>
                  </a:p>
                </p:txBody>
              </p:sp>
              <p:sp>
                <p:nvSpPr>
                  <p:cNvPr id="30813" name="Line 39"/>
                  <p:cNvSpPr>
                    <a:spLocks noChangeShapeType="1"/>
                  </p:cNvSpPr>
                  <p:nvPr/>
                </p:nvSpPr>
                <p:spPr bwMode="auto">
                  <a:xfrm>
                    <a:off x="1746" y="890"/>
                    <a:ext cx="45" cy="45"/>
                  </a:xfrm>
                  <a:prstGeom prst="line">
                    <a:avLst/>
                  </a:prstGeom>
                  <a:noFill/>
                  <a:ln w="9525">
                    <a:solidFill>
                      <a:srgbClr val="0070C0"/>
                    </a:solidFill>
                    <a:round/>
                    <a:headEnd/>
                    <a:tailEnd type="triangle" w="med" len="med"/>
                  </a:ln>
                </p:spPr>
                <p:txBody>
                  <a:bodyPr/>
                  <a:lstStyle/>
                  <a:p>
                    <a:endParaRPr lang="pt-BR"/>
                  </a:p>
                </p:txBody>
              </p:sp>
              <p:sp>
                <p:nvSpPr>
                  <p:cNvPr id="30814" name="Line 40"/>
                  <p:cNvSpPr>
                    <a:spLocks noChangeShapeType="1"/>
                  </p:cNvSpPr>
                  <p:nvPr/>
                </p:nvSpPr>
                <p:spPr bwMode="auto">
                  <a:xfrm>
                    <a:off x="1882" y="1026"/>
                    <a:ext cx="45" cy="45"/>
                  </a:xfrm>
                  <a:prstGeom prst="line">
                    <a:avLst/>
                  </a:prstGeom>
                  <a:noFill/>
                  <a:ln w="9525">
                    <a:solidFill>
                      <a:srgbClr val="0070C0"/>
                    </a:solidFill>
                    <a:round/>
                    <a:headEnd/>
                    <a:tailEnd type="triangle" w="med" len="med"/>
                  </a:ln>
                </p:spPr>
                <p:txBody>
                  <a:bodyPr/>
                  <a:lstStyle/>
                  <a:p>
                    <a:endParaRPr lang="pt-BR"/>
                  </a:p>
                </p:txBody>
              </p:sp>
              <p:sp>
                <p:nvSpPr>
                  <p:cNvPr id="30815" name="Line 41"/>
                  <p:cNvSpPr>
                    <a:spLocks noChangeShapeType="1"/>
                  </p:cNvSpPr>
                  <p:nvPr/>
                </p:nvSpPr>
                <p:spPr bwMode="auto">
                  <a:xfrm>
                    <a:off x="2018" y="1162"/>
                    <a:ext cx="45" cy="45"/>
                  </a:xfrm>
                  <a:prstGeom prst="line">
                    <a:avLst/>
                  </a:prstGeom>
                  <a:noFill/>
                  <a:ln w="9525">
                    <a:solidFill>
                      <a:srgbClr val="0070C0"/>
                    </a:solidFill>
                    <a:round/>
                    <a:headEnd/>
                    <a:tailEnd type="triangle" w="med" len="med"/>
                  </a:ln>
                </p:spPr>
                <p:txBody>
                  <a:bodyPr/>
                  <a:lstStyle/>
                  <a:p>
                    <a:endParaRPr lang="pt-BR"/>
                  </a:p>
                </p:txBody>
              </p:sp>
              <p:sp>
                <p:nvSpPr>
                  <p:cNvPr id="30816" name="Line 42"/>
                  <p:cNvSpPr>
                    <a:spLocks noChangeShapeType="1"/>
                  </p:cNvSpPr>
                  <p:nvPr/>
                </p:nvSpPr>
                <p:spPr bwMode="auto">
                  <a:xfrm>
                    <a:off x="2154" y="1298"/>
                    <a:ext cx="45" cy="45"/>
                  </a:xfrm>
                  <a:prstGeom prst="line">
                    <a:avLst/>
                  </a:prstGeom>
                  <a:noFill/>
                  <a:ln w="9525">
                    <a:solidFill>
                      <a:srgbClr val="0070C0"/>
                    </a:solidFill>
                    <a:round/>
                    <a:headEnd/>
                    <a:tailEnd type="triangle" w="med" len="med"/>
                  </a:ln>
                </p:spPr>
                <p:txBody>
                  <a:bodyPr/>
                  <a:lstStyle/>
                  <a:p>
                    <a:endParaRPr lang="pt-BR"/>
                  </a:p>
                </p:txBody>
              </p:sp>
              <p:sp>
                <p:nvSpPr>
                  <p:cNvPr id="30817" name="Line 43"/>
                  <p:cNvSpPr>
                    <a:spLocks noChangeShapeType="1"/>
                  </p:cNvSpPr>
                  <p:nvPr/>
                </p:nvSpPr>
                <p:spPr bwMode="auto">
                  <a:xfrm>
                    <a:off x="2290" y="1434"/>
                    <a:ext cx="45" cy="45"/>
                  </a:xfrm>
                  <a:prstGeom prst="line">
                    <a:avLst/>
                  </a:prstGeom>
                  <a:noFill/>
                  <a:ln w="9525">
                    <a:solidFill>
                      <a:srgbClr val="0070C0"/>
                    </a:solidFill>
                    <a:round/>
                    <a:headEnd/>
                    <a:tailEnd type="triangle" w="med" len="med"/>
                  </a:ln>
                </p:spPr>
                <p:txBody>
                  <a:bodyPr/>
                  <a:lstStyle/>
                  <a:p>
                    <a:endParaRPr lang="pt-BR"/>
                  </a:p>
                </p:txBody>
              </p:sp>
              <p:sp>
                <p:nvSpPr>
                  <p:cNvPr id="30818" name="Line 44"/>
                  <p:cNvSpPr>
                    <a:spLocks noChangeShapeType="1"/>
                  </p:cNvSpPr>
                  <p:nvPr/>
                </p:nvSpPr>
                <p:spPr bwMode="auto">
                  <a:xfrm>
                    <a:off x="2426" y="1570"/>
                    <a:ext cx="45" cy="45"/>
                  </a:xfrm>
                  <a:prstGeom prst="line">
                    <a:avLst/>
                  </a:prstGeom>
                  <a:noFill/>
                  <a:ln w="9525">
                    <a:solidFill>
                      <a:srgbClr val="0070C0"/>
                    </a:solidFill>
                    <a:round/>
                    <a:headEnd/>
                    <a:tailEnd type="triangle" w="med" len="med"/>
                  </a:ln>
                </p:spPr>
                <p:txBody>
                  <a:bodyPr/>
                  <a:lstStyle/>
                  <a:p>
                    <a:endParaRPr lang="pt-BR"/>
                  </a:p>
                </p:txBody>
              </p:sp>
            </p:grpSp>
            <p:grpSp>
              <p:nvGrpSpPr>
                <p:cNvPr id="10" name="Group 45"/>
                <p:cNvGrpSpPr>
                  <a:grpSpLocks/>
                </p:cNvGrpSpPr>
                <p:nvPr/>
              </p:nvGrpSpPr>
              <p:grpSpPr bwMode="auto">
                <a:xfrm>
                  <a:off x="2245" y="527"/>
                  <a:ext cx="861" cy="861"/>
                  <a:chOff x="1610" y="754"/>
                  <a:chExt cx="861" cy="861"/>
                </a:xfrm>
              </p:grpSpPr>
              <p:sp>
                <p:nvSpPr>
                  <p:cNvPr id="30805" name="Line 46"/>
                  <p:cNvSpPr>
                    <a:spLocks noChangeShapeType="1"/>
                  </p:cNvSpPr>
                  <p:nvPr/>
                </p:nvSpPr>
                <p:spPr bwMode="auto">
                  <a:xfrm>
                    <a:off x="1610" y="754"/>
                    <a:ext cx="45" cy="45"/>
                  </a:xfrm>
                  <a:prstGeom prst="line">
                    <a:avLst/>
                  </a:prstGeom>
                  <a:noFill/>
                  <a:ln w="9525">
                    <a:solidFill>
                      <a:srgbClr val="0070C0"/>
                    </a:solidFill>
                    <a:round/>
                    <a:headEnd/>
                    <a:tailEnd type="triangle" w="med" len="med"/>
                  </a:ln>
                </p:spPr>
                <p:txBody>
                  <a:bodyPr/>
                  <a:lstStyle/>
                  <a:p>
                    <a:endParaRPr lang="pt-BR"/>
                  </a:p>
                </p:txBody>
              </p:sp>
              <p:sp>
                <p:nvSpPr>
                  <p:cNvPr id="30806" name="Line 47"/>
                  <p:cNvSpPr>
                    <a:spLocks noChangeShapeType="1"/>
                  </p:cNvSpPr>
                  <p:nvPr/>
                </p:nvSpPr>
                <p:spPr bwMode="auto">
                  <a:xfrm>
                    <a:off x="1746" y="890"/>
                    <a:ext cx="45" cy="45"/>
                  </a:xfrm>
                  <a:prstGeom prst="line">
                    <a:avLst/>
                  </a:prstGeom>
                  <a:noFill/>
                  <a:ln w="9525">
                    <a:solidFill>
                      <a:srgbClr val="0070C0"/>
                    </a:solidFill>
                    <a:round/>
                    <a:headEnd/>
                    <a:tailEnd type="triangle" w="med" len="med"/>
                  </a:ln>
                </p:spPr>
                <p:txBody>
                  <a:bodyPr/>
                  <a:lstStyle/>
                  <a:p>
                    <a:endParaRPr lang="pt-BR"/>
                  </a:p>
                </p:txBody>
              </p:sp>
              <p:sp>
                <p:nvSpPr>
                  <p:cNvPr id="30807" name="Line 48"/>
                  <p:cNvSpPr>
                    <a:spLocks noChangeShapeType="1"/>
                  </p:cNvSpPr>
                  <p:nvPr/>
                </p:nvSpPr>
                <p:spPr bwMode="auto">
                  <a:xfrm>
                    <a:off x="1882" y="1026"/>
                    <a:ext cx="45" cy="45"/>
                  </a:xfrm>
                  <a:prstGeom prst="line">
                    <a:avLst/>
                  </a:prstGeom>
                  <a:noFill/>
                  <a:ln w="9525">
                    <a:solidFill>
                      <a:srgbClr val="0070C0"/>
                    </a:solidFill>
                    <a:round/>
                    <a:headEnd/>
                    <a:tailEnd type="triangle" w="med" len="med"/>
                  </a:ln>
                </p:spPr>
                <p:txBody>
                  <a:bodyPr/>
                  <a:lstStyle/>
                  <a:p>
                    <a:endParaRPr lang="pt-BR"/>
                  </a:p>
                </p:txBody>
              </p:sp>
              <p:sp>
                <p:nvSpPr>
                  <p:cNvPr id="30808" name="Line 49"/>
                  <p:cNvSpPr>
                    <a:spLocks noChangeShapeType="1"/>
                  </p:cNvSpPr>
                  <p:nvPr/>
                </p:nvSpPr>
                <p:spPr bwMode="auto">
                  <a:xfrm>
                    <a:off x="2018" y="1162"/>
                    <a:ext cx="45" cy="45"/>
                  </a:xfrm>
                  <a:prstGeom prst="line">
                    <a:avLst/>
                  </a:prstGeom>
                  <a:noFill/>
                  <a:ln w="9525">
                    <a:solidFill>
                      <a:srgbClr val="0070C0"/>
                    </a:solidFill>
                    <a:round/>
                    <a:headEnd/>
                    <a:tailEnd type="triangle" w="med" len="med"/>
                  </a:ln>
                </p:spPr>
                <p:txBody>
                  <a:bodyPr/>
                  <a:lstStyle/>
                  <a:p>
                    <a:endParaRPr lang="pt-BR"/>
                  </a:p>
                </p:txBody>
              </p:sp>
              <p:sp>
                <p:nvSpPr>
                  <p:cNvPr id="30809" name="Line 50"/>
                  <p:cNvSpPr>
                    <a:spLocks noChangeShapeType="1"/>
                  </p:cNvSpPr>
                  <p:nvPr/>
                </p:nvSpPr>
                <p:spPr bwMode="auto">
                  <a:xfrm>
                    <a:off x="2154" y="1298"/>
                    <a:ext cx="45" cy="45"/>
                  </a:xfrm>
                  <a:prstGeom prst="line">
                    <a:avLst/>
                  </a:prstGeom>
                  <a:noFill/>
                  <a:ln w="9525">
                    <a:solidFill>
                      <a:srgbClr val="0070C0"/>
                    </a:solidFill>
                    <a:round/>
                    <a:headEnd/>
                    <a:tailEnd type="triangle" w="med" len="med"/>
                  </a:ln>
                </p:spPr>
                <p:txBody>
                  <a:bodyPr/>
                  <a:lstStyle/>
                  <a:p>
                    <a:endParaRPr lang="pt-BR"/>
                  </a:p>
                </p:txBody>
              </p:sp>
              <p:sp>
                <p:nvSpPr>
                  <p:cNvPr id="30810" name="Line 51"/>
                  <p:cNvSpPr>
                    <a:spLocks noChangeShapeType="1"/>
                  </p:cNvSpPr>
                  <p:nvPr/>
                </p:nvSpPr>
                <p:spPr bwMode="auto">
                  <a:xfrm>
                    <a:off x="2290" y="1434"/>
                    <a:ext cx="45" cy="45"/>
                  </a:xfrm>
                  <a:prstGeom prst="line">
                    <a:avLst/>
                  </a:prstGeom>
                  <a:noFill/>
                  <a:ln w="9525">
                    <a:solidFill>
                      <a:srgbClr val="0070C0"/>
                    </a:solidFill>
                    <a:round/>
                    <a:headEnd/>
                    <a:tailEnd type="triangle" w="med" len="med"/>
                  </a:ln>
                </p:spPr>
                <p:txBody>
                  <a:bodyPr/>
                  <a:lstStyle/>
                  <a:p>
                    <a:endParaRPr lang="pt-BR"/>
                  </a:p>
                </p:txBody>
              </p:sp>
              <p:sp>
                <p:nvSpPr>
                  <p:cNvPr id="30811" name="Line 52"/>
                  <p:cNvSpPr>
                    <a:spLocks noChangeShapeType="1"/>
                  </p:cNvSpPr>
                  <p:nvPr/>
                </p:nvSpPr>
                <p:spPr bwMode="auto">
                  <a:xfrm>
                    <a:off x="2426" y="1570"/>
                    <a:ext cx="45" cy="45"/>
                  </a:xfrm>
                  <a:prstGeom prst="line">
                    <a:avLst/>
                  </a:prstGeom>
                  <a:noFill/>
                  <a:ln w="9525">
                    <a:solidFill>
                      <a:srgbClr val="0070C0"/>
                    </a:solidFill>
                    <a:round/>
                    <a:headEnd/>
                    <a:tailEnd type="triangle" w="med" len="med"/>
                  </a:ln>
                </p:spPr>
                <p:txBody>
                  <a:bodyPr/>
                  <a:lstStyle/>
                  <a:p>
                    <a:endParaRPr lang="pt-BR"/>
                  </a:p>
                </p:txBody>
              </p:sp>
            </p:grpSp>
            <p:grpSp>
              <p:nvGrpSpPr>
                <p:cNvPr id="11" name="Group 53"/>
                <p:cNvGrpSpPr>
                  <a:grpSpLocks/>
                </p:cNvGrpSpPr>
                <p:nvPr/>
              </p:nvGrpSpPr>
              <p:grpSpPr bwMode="auto">
                <a:xfrm>
                  <a:off x="2517" y="572"/>
                  <a:ext cx="725" cy="725"/>
                  <a:chOff x="2517" y="572"/>
                  <a:chExt cx="725" cy="725"/>
                </a:xfrm>
              </p:grpSpPr>
              <p:sp>
                <p:nvSpPr>
                  <p:cNvPr id="30799" name="Line 54"/>
                  <p:cNvSpPr>
                    <a:spLocks noChangeShapeType="1"/>
                  </p:cNvSpPr>
                  <p:nvPr/>
                </p:nvSpPr>
                <p:spPr bwMode="auto">
                  <a:xfrm>
                    <a:off x="2517" y="572"/>
                    <a:ext cx="45" cy="45"/>
                  </a:xfrm>
                  <a:prstGeom prst="line">
                    <a:avLst/>
                  </a:prstGeom>
                  <a:noFill/>
                  <a:ln w="9525">
                    <a:solidFill>
                      <a:srgbClr val="0070C0"/>
                    </a:solidFill>
                    <a:round/>
                    <a:headEnd/>
                    <a:tailEnd type="triangle" w="med" len="med"/>
                  </a:ln>
                </p:spPr>
                <p:txBody>
                  <a:bodyPr/>
                  <a:lstStyle/>
                  <a:p>
                    <a:endParaRPr lang="pt-BR"/>
                  </a:p>
                </p:txBody>
              </p:sp>
              <p:sp>
                <p:nvSpPr>
                  <p:cNvPr id="30800" name="Line 55"/>
                  <p:cNvSpPr>
                    <a:spLocks noChangeShapeType="1"/>
                  </p:cNvSpPr>
                  <p:nvPr/>
                </p:nvSpPr>
                <p:spPr bwMode="auto">
                  <a:xfrm>
                    <a:off x="2653" y="708"/>
                    <a:ext cx="45" cy="45"/>
                  </a:xfrm>
                  <a:prstGeom prst="line">
                    <a:avLst/>
                  </a:prstGeom>
                  <a:noFill/>
                  <a:ln w="9525">
                    <a:solidFill>
                      <a:srgbClr val="0070C0"/>
                    </a:solidFill>
                    <a:round/>
                    <a:headEnd/>
                    <a:tailEnd type="triangle" w="med" len="med"/>
                  </a:ln>
                </p:spPr>
                <p:txBody>
                  <a:bodyPr/>
                  <a:lstStyle/>
                  <a:p>
                    <a:endParaRPr lang="pt-BR"/>
                  </a:p>
                </p:txBody>
              </p:sp>
              <p:sp>
                <p:nvSpPr>
                  <p:cNvPr id="30801" name="Line 56"/>
                  <p:cNvSpPr>
                    <a:spLocks noChangeShapeType="1"/>
                  </p:cNvSpPr>
                  <p:nvPr/>
                </p:nvSpPr>
                <p:spPr bwMode="auto">
                  <a:xfrm>
                    <a:off x="2789" y="844"/>
                    <a:ext cx="45" cy="45"/>
                  </a:xfrm>
                  <a:prstGeom prst="line">
                    <a:avLst/>
                  </a:prstGeom>
                  <a:noFill/>
                  <a:ln w="9525">
                    <a:solidFill>
                      <a:srgbClr val="0070C0"/>
                    </a:solidFill>
                    <a:round/>
                    <a:headEnd/>
                    <a:tailEnd type="triangle" w="med" len="med"/>
                  </a:ln>
                </p:spPr>
                <p:txBody>
                  <a:bodyPr/>
                  <a:lstStyle/>
                  <a:p>
                    <a:endParaRPr lang="pt-BR"/>
                  </a:p>
                </p:txBody>
              </p:sp>
              <p:sp>
                <p:nvSpPr>
                  <p:cNvPr id="30802" name="Line 57"/>
                  <p:cNvSpPr>
                    <a:spLocks noChangeShapeType="1"/>
                  </p:cNvSpPr>
                  <p:nvPr/>
                </p:nvSpPr>
                <p:spPr bwMode="auto">
                  <a:xfrm>
                    <a:off x="2925" y="980"/>
                    <a:ext cx="45" cy="45"/>
                  </a:xfrm>
                  <a:prstGeom prst="line">
                    <a:avLst/>
                  </a:prstGeom>
                  <a:noFill/>
                  <a:ln w="9525">
                    <a:solidFill>
                      <a:srgbClr val="0070C0"/>
                    </a:solidFill>
                    <a:round/>
                    <a:headEnd/>
                    <a:tailEnd type="triangle" w="med" len="med"/>
                  </a:ln>
                </p:spPr>
                <p:txBody>
                  <a:bodyPr/>
                  <a:lstStyle/>
                  <a:p>
                    <a:endParaRPr lang="pt-BR"/>
                  </a:p>
                </p:txBody>
              </p:sp>
              <p:sp>
                <p:nvSpPr>
                  <p:cNvPr id="30803" name="Line 58"/>
                  <p:cNvSpPr>
                    <a:spLocks noChangeShapeType="1"/>
                  </p:cNvSpPr>
                  <p:nvPr/>
                </p:nvSpPr>
                <p:spPr bwMode="auto">
                  <a:xfrm>
                    <a:off x="3061" y="1116"/>
                    <a:ext cx="45" cy="45"/>
                  </a:xfrm>
                  <a:prstGeom prst="line">
                    <a:avLst/>
                  </a:prstGeom>
                  <a:noFill/>
                  <a:ln w="9525">
                    <a:solidFill>
                      <a:srgbClr val="0070C0"/>
                    </a:solidFill>
                    <a:round/>
                    <a:headEnd/>
                    <a:tailEnd type="triangle" w="med" len="med"/>
                  </a:ln>
                </p:spPr>
                <p:txBody>
                  <a:bodyPr/>
                  <a:lstStyle/>
                  <a:p>
                    <a:endParaRPr lang="pt-BR"/>
                  </a:p>
                </p:txBody>
              </p:sp>
              <p:sp>
                <p:nvSpPr>
                  <p:cNvPr id="30804" name="Line 59"/>
                  <p:cNvSpPr>
                    <a:spLocks noChangeShapeType="1"/>
                  </p:cNvSpPr>
                  <p:nvPr/>
                </p:nvSpPr>
                <p:spPr bwMode="auto">
                  <a:xfrm>
                    <a:off x="3197" y="1252"/>
                    <a:ext cx="45" cy="45"/>
                  </a:xfrm>
                  <a:prstGeom prst="line">
                    <a:avLst/>
                  </a:prstGeom>
                  <a:noFill/>
                  <a:ln w="9525">
                    <a:solidFill>
                      <a:srgbClr val="0070C0"/>
                    </a:solidFill>
                    <a:round/>
                    <a:headEnd/>
                    <a:tailEnd type="triangle" w="med" len="med"/>
                  </a:ln>
                </p:spPr>
                <p:txBody>
                  <a:bodyPr/>
                  <a:lstStyle/>
                  <a:p>
                    <a:endParaRPr lang="pt-BR"/>
                  </a:p>
                </p:txBody>
              </p:sp>
            </p:grpSp>
            <p:grpSp>
              <p:nvGrpSpPr>
                <p:cNvPr id="12" name="Group 60"/>
                <p:cNvGrpSpPr>
                  <a:grpSpLocks/>
                </p:cNvGrpSpPr>
                <p:nvPr/>
              </p:nvGrpSpPr>
              <p:grpSpPr bwMode="auto">
                <a:xfrm>
                  <a:off x="2972" y="527"/>
                  <a:ext cx="453" cy="453"/>
                  <a:chOff x="2972" y="527"/>
                  <a:chExt cx="453" cy="453"/>
                </a:xfrm>
              </p:grpSpPr>
              <p:sp>
                <p:nvSpPr>
                  <p:cNvPr id="30795" name="Line 61"/>
                  <p:cNvSpPr>
                    <a:spLocks noChangeShapeType="1"/>
                  </p:cNvSpPr>
                  <p:nvPr/>
                </p:nvSpPr>
                <p:spPr bwMode="auto">
                  <a:xfrm>
                    <a:off x="2972" y="527"/>
                    <a:ext cx="45" cy="45"/>
                  </a:xfrm>
                  <a:prstGeom prst="line">
                    <a:avLst/>
                  </a:prstGeom>
                  <a:noFill/>
                  <a:ln w="9525">
                    <a:solidFill>
                      <a:srgbClr val="0070C0"/>
                    </a:solidFill>
                    <a:round/>
                    <a:headEnd/>
                    <a:tailEnd type="triangle" w="med" len="med"/>
                  </a:ln>
                </p:spPr>
                <p:txBody>
                  <a:bodyPr/>
                  <a:lstStyle/>
                  <a:p>
                    <a:endParaRPr lang="pt-BR"/>
                  </a:p>
                </p:txBody>
              </p:sp>
              <p:sp>
                <p:nvSpPr>
                  <p:cNvPr id="30796" name="Line 62"/>
                  <p:cNvSpPr>
                    <a:spLocks noChangeShapeType="1"/>
                  </p:cNvSpPr>
                  <p:nvPr/>
                </p:nvSpPr>
                <p:spPr bwMode="auto">
                  <a:xfrm>
                    <a:off x="3108" y="663"/>
                    <a:ext cx="45" cy="45"/>
                  </a:xfrm>
                  <a:prstGeom prst="line">
                    <a:avLst/>
                  </a:prstGeom>
                  <a:noFill/>
                  <a:ln w="9525">
                    <a:solidFill>
                      <a:srgbClr val="0070C0"/>
                    </a:solidFill>
                    <a:round/>
                    <a:headEnd/>
                    <a:tailEnd type="triangle" w="med" len="med"/>
                  </a:ln>
                </p:spPr>
                <p:txBody>
                  <a:bodyPr/>
                  <a:lstStyle/>
                  <a:p>
                    <a:endParaRPr lang="pt-BR"/>
                  </a:p>
                </p:txBody>
              </p:sp>
              <p:sp>
                <p:nvSpPr>
                  <p:cNvPr id="30797" name="Line 63"/>
                  <p:cNvSpPr>
                    <a:spLocks noChangeShapeType="1"/>
                  </p:cNvSpPr>
                  <p:nvPr/>
                </p:nvSpPr>
                <p:spPr bwMode="auto">
                  <a:xfrm>
                    <a:off x="3244" y="799"/>
                    <a:ext cx="45" cy="45"/>
                  </a:xfrm>
                  <a:prstGeom prst="line">
                    <a:avLst/>
                  </a:prstGeom>
                  <a:noFill/>
                  <a:ln w="9525">
                    <a:solidFill>
                      <a:srgbClr val="0070C0"/>
                    </a:solidFill>
                    <a:round/>
                    <a:headEnd/>
                    <a:tailEnd type="triangle" w="med" len="med"/>
                  </a:ln>
                </p:spPr>
                <p:txBody>
                  <a:bodyPr/>
                  <a:lstStyle/>
                  <a:p>
                    <a:endParaRPr lang="pt-BR"/>
                  </a:p>
                </p:txBody>
              </p:sp>
              <p:sp>
                <p:nvSpPr>
                  <p:cNvPr id="30798" name="Line 64"/>
                  <p:cNvSpPr>
                    <a:spLocks noChangeShapeType="1"/>
                  </p:cNvSpPr>
                  <p:nvPr/>
                </p:nvSpPr>
                <p:spPr bwMode="auto">
                  <a:xfrm>
                    <a:off x="3380" y="935"/>
                    <a:ext cx="45" cy="45"/>
                  </a:xfrm>
                  <a:prstGeom prst="line">
                    <a:avLst/>
                  </a:prstGeom>
                  <a:noFill/>
                  <a:ln w="9525">
                    <a:solidFill>
                      <a:srgbClr val="0070C0"/>
                    </a:solidFill>
                    <a:round/>
                    <a:headEnd/>
                    <a:tailEnd type="triangle" w="med" len="med"/>
                  </a:ln>
                </p:spPr>
                <p:txBody>
                  <a:bodyPr/>
                  <a:lstStyle/>
                  <a:p>
                    <a:endParaRPr lang="pt-BR"/>
                  </a:p>
                </p:txBody>
              </p:sp>
            </p:grpSp>
            <p:grpSp>
              <p:nvGrpSpPr>
                <p:cNvPr id="13" name="Group 65"/>
                <p:cNvGrpSpPr>
                  <a:grpSpLocks/>
                </p:cNvGrpSpPr>
                <p:nvPr/>
              </p:nvGrpSpPr>
              <p:grpSpPr bwMode="auto">
                <a:xfrm>
                  <a:off x="3198" y="527"/>
                  <a:ext cx="317" cy="317"/>
                  <a:chOff x="3198" y="527"/>
                  <a:chExt cx="317" cy="317"/>
                </a:xfrm>
              </p:grpSpPr>
              <p:sp>
                <p:nvSpPr>
                  <p:cNvPr id="30792" name="Line 66"/>
                  <p:cNvSpPr>
                    <a:spLocks noChangeShapeType="1"/>
                  </p:cNvSpPr>
                  <p:nvPr/>
                </p:nvSpPr>
                <p:spPr bwMode="auto">
                  <a:xfrm>
                    <a:off x="3198" y="527"/>
                    <a:ext cx="45" cy="45"/>
                  </a:xfrm>
                  <a:prstGeom prst="line">
                    <a:avLst/>
                  </a:prstGeom>
                  <a:noFill/>
                  <a:ln w="9525">
                    <a:solidFill>
                      <a:srgbClr val="0070C0"/>
                    </a:solidFill>
                    <a:round/>
                    <a:headEnd/>
                    <a:tailEnd type="triangle" w="med" len="med"/>
                  </a:ln>
                </p:spPr>
                <p:txBody>
                  <a:bodyPr/>
                  <a:lstStyle/>
                  <a:p>
                    <a:endParaRPr lang="pt-BR"/>
                  </a:p>
                </p:txBody>
              </p:sp>
              <p:sp>
                <p:nvSpPr>
                  <p:cNvPr id="30793" name="Line 67"/>
                  <p:cNvSpPr>
                    <a:spLocks noChangeShapeType="1"/>
                  </p:cNvSpPr>
                  <p:nvPr/>
                </p:nvSpPr>
                <p:spPr bwMode="auto">
                  <a:xfrm>
                    <a:off x="3334" y="663"/>
                    <a:ext cx="45" cy="45"/>
                  </a:xfrm>
                  <a:prstGeom prst="line">
                    <a:avLst/>
                  </a:prstGeom>
                  <a:noFill/>
                  <a:ln w="9525">
                    <a:solidFill>
                      <a:srgbClr val="0070C0"/>
                    </a:solidFill>
                    <a:round/>
                    <a:headEnd/>
                    <a:tailEnd type="triangle" w="med" len="med"/>
                  </a:ln>
                </p:spPr>
                <p:txBody>
                  <a:bodyPr/>
                  <a:lstStyle/>
                  <a:p>
                    <a:endParaRPr lang="pt-BR"/>
                  </a:p>
                </p:txBody>
              </p:sp>
              <p:sp>
                <p:nvSpPr>
                  <p:cNvPr id="30794" name="Line 68"/>
                  <p:cNvSpPr>
                    <a:spLocks noChangeShapeType="1"/>
                  </p:cNvSpPr>
                  <p:nvPr/>
                </p:nvSpPr>
                <p:spPr bwMode="auto">
                  <a:xfrm>
                    <a:off x="3470" y="799"/>
                    <a:ext cx="45" cy="45"/>
                  </a:xfrm>
                  <a:prstGeom prst="line">
                    <a:avLst/>
                  </a:prstGeom>
                  <a:noFill/>
                  <a:ln w="9525">
                    <a:solidFill>
                      <a:srgbClr val="0070C0"/>
                    </a:solidFill>
                    <a:round/>
                    <a:headEnd/>
                    <a:tailEnd type="triangle" w="med" len="med"/>
                  </a:ln>
                </p:spPr>
                <p:txBody>
                  <a:bodyPr/>
                  <a:lstStyle/>
                  <a:p>
                    <a:endParaRPr lang="pt-BR"/>
                  </a:p>
                </p:txBody>
              </p:sp>
            </p:grpSp>
            <p:grpSp>
              <p:nvGrpSpPr>
                <p:cNvPr id="14" name="Group 69"/>
                <p:cNvGrpSpPr>
                  <a:grpSpLocks/>
                </p:cNvGrpSpPr>
                <p:nvPr/>
              </p:nvGrpSpPr>
              <p:grpSpPr bwMode="auto">
                <a:xfrm>
                  <a:off x="1519" y="890"/>
                  <a:ext cx="861" cy="861"/>
                  <a:chOff x="1610" y="754"/>
                  <a:chExt cx="861" cy="861"/>
                </a:xfrm>
              </p:grpSpPr>
              <p:sp>
                <p:nvSpPr>
                  <p:cNvPr id="30785" name="Line 70"/>
                  <p:cNvSpPr>
                    <a:spLocks noChangeShapeType="1"/>
                  </p:cNvSpPr>
                  <p:nvPr/>
                </p:nvSpPr>
                <p:spPr bwMode="auto">
                  <a:xfrm>
                    <a:off x="1610" y="754"/>
                    <a:ext cx="45" cy="45"/>
                  </a:xfrm>
                  <a:prstGeom prst="line">
                    <a:avLst/>
                  </a:prstGeom>
                  <a:noFill/>
                  <a:ln w="9525">
                    <a:solidFill>
                      <a:srgbClr val="0070C0"/>
                    </a:solidFill>
                    <a:round/>
                    <a:headEnd/>
                    <a:tailEnd type="triangle" w="med" len="med"/>
                  </a:ln>
                </p:spPr>
                <p:txBody>
                  <a:bodyPr/>
                  <a:lstStyle/>
                  <a:p>
                    <a:endParaRPr lang="pt-BR"/>
                  </a:p>
                </p:txBody>
              </p:sp>
              <p:sp>
                <p:nvSpPr>
                  <p:cNvPr id="30786" name="Line 71"/>
                  <p:cNvSpPr>
                    <a:spLocks noChangeShapeType="1"/>
                  </p:cNvSpPr>
                  <p:nvPr/>
                </p:nvSpPr>
                <p:spPr bwMode="auto">
                  <a:xfrm>
                    <a:off x="1746" y="890"/>
                    <a:ext cx="45" cy="45"/>
                  </a:xfrm>
                  <a:prstGeom prst="line">
                    <a:avLst/>
                  </a:prstGeom>
                  <a:noFill/>
                  <a:ln w="9525">
                    <a:solidFill>
                      <a:srgbClr val="0070C0"/>
                    </a:solidFill>
                    <a:round/>
                    <a:headEnd/>
                    <a:tailEnd type="triangle" w="med" len="med"/>
                  </a:ln>
                </p:spPr>
                <p:txBody>
                  <a:bodyPr/>
                  <a:lstStyle/>
                  <a:p>
                    <a:endParaRPr lang="pt-BR"/>
                  </a:p>
                </p:txBody>
              </p:sp>
              <p:sp>
                <p:nvSpPr>
                  <p:cNvPr id="30787" name="Line 72"/>
                  <p:cNvSpPr>
                    <a:spLocks noChangeShapeType="1"/>
                  </p:cNvSpPr>
                  <p:nvPr/>
                </p:nvSpPr>
                <p:spPr bwMode="auto">
                  <a:xfrm>
                    <a:off x="1882" y="1026"/>
                    <a:ext cx="45" cy="45"/>
                  </a:xfrm>
                  <a:prstGeom prst="line">
                    <a:avLst/>
                  </a:prstGeom>
                  <a:noFill/>
                  <a:ln w="9525">
                    <a:solidFill>
                      <a:srgbClr val="0070C0"/>
                    </a:solidFill>
                    <a:round/>
                    <a:headEnd/>
                    <a:tailEnd type="triangle" w="med" len="med"/>
                  </a:ln>
                </p:spPr>
                <p:txBody>
                  <a:bodyPr/>
                  <a:lstStyle/>
                  <a:p>
                    <a:endParaRPr lang="pt-BR"/>
                  </a:p>
                </p:txBody>
              </p:sp>
              <p:sp>
                <p:nvSpPr>
                  <p:cNvPr id="30788" name="Line 73"/>
                  <p:cNvSpPr>
                    <a:spLocks noChangeShapeType="1"/>
                  </p:cNvSpPr>
                  <p:nvPr/>
                </p:nvSpPr>
                <p:spPr bwMode="auto">
                  <a:xfrm>
                    <a:off x="2018" y="1162"/>
                    <a:ext cx="45" cy="45"/>
                  </a:xfrm>
                  <a:prstGeom prst="line">
                    <a:avLst/>
                  </a:prstGeom>
                  <a:noFill/>
                  <a:ln w="9525">
                    <a:solidFill>
                      <a:srgbClr val="0070C0"/>
                    </a:solidFill>
                    <a:round/>
                    <a:headEnd/>
                    <a:tailEnd type="triangle" w="med" len="med"/>
                  </a:ln>
                </p:spPr>
                <p:txBody>
                  <a:bodyPr/>
                  <a:lstStyle/>
                  <a:p>
                    <a:endParaRPr lang="pt-BR"/>
                  </a:p>
                </p:txBody>
              </p:sp>
              <p:sp>
                <p:nvSpPr>
                  <p:cNvPr id="30789" name="Line 74"/>
                  <p:cNvSpPr>
                    <a:spLocks noChangeShapeType="1"/>
                  </p:cNvSpPr>
                  <p:nvPr/>
                </p:nvSpPr>
                <p:spPr bwMode="auto">
                  <a:xfrm>
                    <a:off x="2154" y="1298"/>
                    <a:ext cx="45" cy="45"/>
                  </a:xfrm>
                  <a:prstGeom prst="line">
                    <a:avLst/>
                  </a:prstGeom>
                  <a:noFill/>
                  <a:ln w="9525">
                    <a:solidFill>
                      <a:srgbClr val="0070C0"/>
                    </a:solidFill>
                    <a:round/>
                    <a:headEnd/>
                    <a:tailEnd type="triangle" w="med" len="med"/>
                  </a:ln>
                </p:spPr>
                <p:txBody>
                  <a:bodyPr/>
                  <a:lstStyle/>
                  <a:p>
                    <a:endParaRPr lang="pt-BR"/>
                  </a:p>
                </p:txBody>
              </p:sp>
              <p:sp>
                <p:nvSpPr>
                  <p:cNvPr id="30790" name="Line 75"/>
                  <p:cNvSpPr>
                    <a:spLocks noChangeShapeType="1"/>
                  </p:cNvSpPr>
                  <p:nvPr/>
                </p:nvSpPr>
                <p:spPr bwMode="auto">
                  <a:xfrm>
                    <a:off x="2290" y="1434"/>
                    <a:ext cx="45" cy="45"/>
                  </a:xfrm>
                  <a:prstGeom prst="line">
                    <a:avLst/>
                  </a:prstGeom>
                  <a:noFill/>
                  <a:ln w="9525">
                    <a:solidFill>
                      <a:srgbClr val="0070C0"/>
                    </a:solidFill>
                    <a:round/>
                    <a:headEnd/>
                    <a:tailEnd type="triangle" w="med" len="med"/>
                  </a:ln>
                </p:spPr>
                <p:txBody>
                  <a:bodyPr/>
                  <a:lstStyle/>
                  <a:p>
                    <a:endParaRPr lang="pt-BR"/>
                  </a:p>
                </p:txBody>
              </p:sp>
              <p:sp>
                <p:nvSpPr>
                  <p:cNvPr id="30791" name="Line 76"/>
                  <p:cNvSpPr>
                    <a:spLocks noChangeShapeType="1"/>
                  </p:cNvSpPr>
                  <p:nvPr/>
                </p:nvSpPr>
                <p:spPr bwMode="auto">
                  <a:xfrm>
                    <a:off x="2426" y="1570"/>
                    <a:ext cx="45" cy="45"/>
                  </a:xfrm>
                  <a:prstGeom prst="line">
                    <a:avLst/>
                  </a:prstGeom>
                  <a:noFill/>
                  <a:ln w="9525">
                    <a:solidFill>
                      <a:srgbClr val="0070C0"/>
                    </a:solidFill>
                    <a:round/>
                    <a:headEnd/>
                    <a:tailEnd type="triangle" w="med" len="med"/>
                  </a:ln>
                </p:spPr>
                <p:txBody>
                  <a:bodyPr/>
                  <a:lstStyle/>
                  <a:p>
                    <a:endParaRPr lang="pt-BR"/>
                  </a:p>
                </p:txBody>
              </p:sp>
            </p:grpSp>
            <p:grpSp>
              <p:nvGrpSpPr>
                <p:cNvPr id="15" name="Group 77"/>
                <p:cNvGrpSpPr>
                  <a:grpSpLocks/>
                </p:cNvGrpSpPr>
                <p:nvPr/>
              </p:nvGrpSpPr>
              <p:grpSpPr bwMode="auto">
                <a:xfrm>
                  <a:off x="1383" y="1026"/>
                  <a:ext cx="861" cy="861"/>
                  <a:chOff x="1610" y="754"/>
                  <a:chExt cx="861" cy="861"/>
                </a:xfrm>
              </p:grpSpPr>
              <p:sp>
                <p:nvSpPr>
                  <p:cNvPr id="30778" name="Line 78"/>
                  <p:cNvSpPr>
                    <a:spLocks noChangeShapeType="1"/>
                  </p:cNvSpPr>
                  <p:nvPr/>
                </p:nvSpPr>
                <p:spPr bwMode="auto">
                  <a:xfrm>
                    <a:off x="1610" y="754"/>
                    <a:ext cx="45" cy="45"/>
                  </a:xfrm>
                  <a:prstGeom prst="line">
                    <a:avLst/>
                  </a:prstGeom>
                  <a:noFill/>
                  <a:ln w="9525">
                    <a:solidFill>
                      <a:srgbClr val="0070C0"/>
                    </a:solidFill>
                    <a:round/>
                    <a:headEnd/>
                    <a:tailEnd type="triangle" w="med" len="med"/>
                  </a:ln>
                </p:spPr>
                <p:txBody>
                  <a:bodyPr/>
                  <a:lstStyle/>
                  <a:p>
                    <a:endParaRPr lang="pt-BR"/>
                  </a:p>
                </p:txBody>
              </p:sp>
              <p:sp>
                <p:nvSpPr>
                  <p:cNvPr id="30779" name="Line 79"/>
                  <p:cNvSpPr>
                    <a:spLocks noChangeShapeType="1"/>
                  </p:cNvSpPr>
                  <p:nvPr/>
                </p:nvSpPr>
                <p:spPr bwMode="auto">
                  <a:xfrm>
                    <a:off x="1746" y="890"/>
                    <a:ext cx="45" cy="45"/>
                  </a:xfrm>
                  <a:prstGeom prst="line">
                    <a:avLst/>
                  </a:prstGeom>
                  <a:noFill/>
                  <a:ln w="9525">
                    <a:solidFill>
                      <a:srgbClr val="0070C0"/>
                    </a:solidFill>
                    <a:round/>
                    <a:headEnd/>
                    <a:tailEnd type="triangle" w="med" len="med"/>
                  </a:ln>
                </p:spPr>
                <p:txBody>
                  <a:bodyPr/>
                  <a:lstStyle/>
                  <a:p>
                    <a:endParaRPr lang="pt-BR"/>
                  </a:p>
                </p:txBody>
              </p:sp>
              <p:sp>
                <p:nvSpPr>
                  <p:cNvPr id="30780" name="Line 80"/>
                  <p:cNvSpPr>
                    <a:spLocks noChangeShapeType="1"/>
                  </p:cNvSpPr>
                  <p:nvPr/>
                </p:nvSpPr>
                <p:spPr bwMode="auto">
                  <a:xfrm>
                    <a:off x="1882" y="1026"/>
                    <a:ext cx="45" cy="45"/>
                  </a:xfrm>
                  <a:prstGeom prst="line">
                    <a:avLst/>
                  </a:prstGeom>
                  <a:noFill/>
                  <a:ln w="9525">
                    <a:solidFill>
                      <a:srgbClr val="0070C0"/>
                    </a:solidFill>
                    <a:round/>
                    <a:headEnd/>
                    <a:tailEnd type="triangle" w="med" len="med"/>
                  </a:ln>
                </p:spPr>
                <p:txBody>
                  <a:bodyPr/>
                  <a:lstStyle/>
                  <a:p>
                    <a:endParaRPr lang="pt-BR"/>
                  </a:p>
                </p:txBody>
              </p:sp>
              <p:sp>
                <p:nvSpPr>
                  <p:cNvPr id="30781" name="Line 81"/>
                  <p:cNvSpPr>
                    <a:spLocks noChangeShapeType="1"/>
                  </p:cNvSpPr>
                  <p:nvPr/>
                </p:nvSpPr>
                <p:spPr bwMode="auto">
                  <a:xfrm>
                    <a:off x="2018" y="1162"/>
                    <a:ext cx="45" cy="45"/>
                  </a:xfrm>
                  <a:prstGeom prst="line">
                    <a:avLst/>
                  </a:prstGeom>
                  <a:noFill/>
                  <a:ln w="9525">
                    <a:solidFill>
                      <a:srgbClr val="0070C0"/>
                    </a:solidFill>
                    <a:round/>
                    <a:headEnd/>
                    <a:tailEnd type="triangle" w="med" len="med"/>
                  </a:ln>
                </p:spPr>
                <p:txBody>
                  <a:bodyPr/>
                  <a:lstStyle/>
                  <a:p>
                    <a:endParaRPr lang="pt-BR"/>
                  </a:p>
                </p:txBody>
              </p:sp>
              <p:sp>
                <p:nvSpPr>
                  <p:cNvPr id="30782" name="Line 82"/>
                  <p:cNvSpPr>
                    <a:spLocks noChangeShapeType="1"/>
                  </p:cNvSpPr>
                  <p:nvPr/>
                </p:nvSpPr>
                <p:spPr bwMode="auto">
                  <a:xfrm>
                    <a:off x="2154" y="1298"/>
                    <a:ext cx="45" cy="45"/>
                  </a:xfrm>
                  <a:prstGeom prst="line">
                    <a:avLst/>
                  </a:prstGeom>
                  <a:noFill/>
                  <a:ln w="9525">
                    <a:solidFill>
                      <a:srgbClr val="0070C0"/>
                    </a:solidFill>
                    <a:round/>
                    <a:headEnd/>
                    <a:tailEnd type="triangle" w="med" len="med"/>
                  </a:ln>
                </p:spPr>
                <p:txBody>
                  <a:bodyPr/>
                  <a:lstStyle/>
                  <a:p>
                    <a:endParaRPr lang="pt-BR"/>
                  </a:p>
                </p:txBody>
              </p:sp>
              <p:sp>
                <p:nvSpPr>
                  <p:cNvPr id="30783" name="Line 83"/>
                  <p:cNvSpPr>
                    <a:spLocks noChangeShapeType="1"/>
                  </p:cNvSpPr>
                  <p:nvPr/>
                </p:nvSpPr>
                <p:spPr bwMode="auto">
                  <a:xfrm>
                    <a:off x="2290" y="1434"/>
                    <a:ext cx="45" cy="45"/>
                  </a:xfrm>
                  <a:prstGeom prst="line">
                    <a:avLst/>
                  </a:prstGeom>
                  <a:noFill/>
                  <a:ln w="9525">
                    <a:solidFill>
                      <a:srgbClr val="0070C0"/>
                    </a:solidFill>
                    <a:round/>
                    <a:headEnd/>
                    <a:tailEnd type="triangle" w="med" len="med"/>
                  </a:ln>
                </p:spPr>
                <p:txBody>
                  <a:bodyPr/>
                  <a:lstStyle/>
                  <a:p>
                    <a:endParaRPr lang="pt-BR"/>
                  </a:p>
                </p:txBody>
              </p:sp>
              <p:sp>
                <p:nvSpPr>
                  <p:cNvPr id="30784" name="Line 84"/>
                  <p:cNvSpPr>
                    <a:spLocks noChangeShapeType="1"/>
                  </p:cNvSpPr>
                  <p:nvPr/>
                </p:nvSpPr>
                <p:spPr bwMode="auto">
                  <a:xfrm>
                    <a:off x="2426" y="1570"/>
                    <a:ext cx="45" cy="45"/>
                  </a:xfrm>
                  <a:prstGeom prst="line">
                    <a:avLst/>
                  </a:prstGeom>
                  <a:noFill/>
                  <a:ln w="9525">
                    <a:solidFill>
                      <a:srgbClr val="0070C0"/>
                    </a:solidFill>
                    <a:round/>
                    <a:headEnd/>
                    <a:tailEnd type="triangle" w="med" len="med"/>
                  </a:ln>
                </p:spPr>
                <p:txBody>
                  <a:bodyPr/>
                  <a:lstStyle/>
                  <a:p>
                    <a:endParaRPr lang="pt-BR"/>
                  </a:p>
                </p:txBody>
              </p:sp>
            </p:grpSp>
            <p:grpSp>
              <p:nvGrpSpPr>
                <p:cNvPr id="16" name="Group 85"/>
                <p:cNvGrpSpPr>
                  <a:grpSpLocks/>
                </p:cNvGrpSpPr>
                <p:nvPr/>
              </p:nvGrpSpPr>
              <p:grpSpPr bwMode="auto">
                <a:xfrm>
                  <a:off x="1247" y="1162"/>
                  <a:ext cx="861" cy="861"/>
                  <a:chOff x="1610" y="754"/>
                  <a:chExt cx="861" cy="861"/>
                </a:xfrm>
              </p:grpSpPr>
              <p:sp>
                <p:nvSpPr>
                  <p:cNvPr id="30771" name="Line 86"/>
                  <p:cNvSpPr>
                    <a:spLocks noChangeShapeType="1"/>
                  </p:cNvSpPr>
                  <p:nvPr/>
                </p:nvSpPr>
                <p:spPr bwMode="auto">
                  <a:xfrm>
                    <a:off x="1610" y="754"/>
                    <a:ext cx="45" cy="45"/>
                  </a:xfrm>
                  <a:prstGeom prst="line">
                    <a:avLst/>
                  </a:prstGeom>
                  <a:noFill/>
                  <a:ln w="9525">
                    <a:solidFill>
                      <a:srgbClr val="0070C0"/>
                    </a:solidFill>
                    <a:round/>
                    <a:headEnd/>
                    <a:tailEnd type="triangle" w="med" len="med"/>
                  </a:ln>
                </p:spPr>
                <p:txBody>
                  <a:bodyPr/>
                  <a:lstStyle/>
                  <a:p>
                    <a:endParaRPr lang="pt-BR"/>
                  </a:p>
                </p:txBody>
              </p:sp>
              <p:sp>
                <p:nvSpPr>
                  <p:cNvPr id="30772" name="Line 87"/>
                  <p:cNvSpPr>
                    <a:spLocks noChangeShapeType="1"/>
                  </p:cNvSpPr>
                  <p:nvPr/>
                </p:nvSpPr>
                <p:spPr bwMode="auto">
                  <a:xfrm>
                    <a:off x="1746" y="890"/>
                    <a:ext cx="45" cy="45"/>
                  </a:xfrm>
                  <a:prstGeom prst="line">
                    <a:avLst/>
                  </a:prstGeom>
                  <a:noFill/>
                  <a:ln w="9525">
                    <a:solidFill>
                      <a:srgbClr val="0070C0"/>
                    </a:solidFill>
                    <a:round/>
                    <a:headEnd/>
                    <a:tailEnd type="triangle" w="med" len="med"/>
                  </a:ln>
                </p:spPr>
                <p:txBody>
                  <a:bodyPr/>
                  <a:lstStyle/>
                  <a:p>
                    <a:endParaRPr lang="pt-BR"/>
                  </a:p>
                </p:txBody>
              </p:sp>
              <p:sp>
                <p:nvSpPr>
                  <p:cNvPr id="30773" name="Line 88"/>
                  <p:cNvSpPr>
                    <a:spLocks noChangeShapeType="1"/>
                  </p:cNvSpPr>
                  <p:nvPr/>
                </p:nvSpPr>
                <p:spPr bwMode="auto">
                  <a:xfrm>
                    <a:off x="1882" y="1026"/>
                    <a:ext cx="45" cy="45"/>
                  </a:xfrm>
                  <a:prstGeom prst="line">
                    <a:avLst/>
                  </a:prstGeom>
                  <a:noFill/>
                  <a:ln w="9525">
                    <a:solidFill>
                      <a:srgbClr val="0070C0"/>
                    </a:solidFill>
                    <a:round/>
                    <a:headEnd/>
                    <a:tailEnd type="triangle" w="med" len="med"/>
                  </a:ln>
                </p:spPr>
                <p:txBody>
                  <a:bodyPr/>
                  <a:lstStyle/>
                  <a:p>
                    <a:endParaRPr lang="pt-BR"/>
                  </a:p>
                </p:txBody>
              </p:sp>
              <p:sp>
                <p:nvSpPr>
                  <p:cNvPr id="30774" name="Line 89"/>
                  <p:cNvSpPr>
                    <a:spLocks noChangeShapeType="1"/>
                  </p:cNvSpPr>
                  <p:nvPr/>
                </p:nvSpPr>
                <p:spPr bwMode="auto">
                  <a:xfrm>
                    <a:off x="2018" y="1162"/>
                    <a:ext cx="45" cy="45"/>
                  </a:xfrm>
                  <a:prstGeom prst="line">
                    <a:avLst/>
                  </a:prstGeom>
                  <a:noFill/>
                  <a:ln w="9525">
                    <a:solidFill>
                      <a:srgbClr val="0070C0"/>
                    </a:solidFill>
                    <a:round/>
                    <a:headEnd/>
                    <a:tailEnd type="triangle" w="med" len="med"/>
                  </a:ln>
                </p:spPr>
                <p:txBody>
                  <a:bodyPr/>
                  <a:lstStyle/>
                  <a:p>
                    <a:endParaRPr lang="pt-BR"/>
                  </a:p>
                </p:txBody>
              </p:sp>
              <p:sp>
                <p:nvSpPr>
                  <p:cNvPr id="30775" name="Line 90"/>
                  <p:cNvSpPr>
                    <a:spLocks noChangeShapeType="1"/>
                  </p:cNvSpPr>
                  <p:nvPr/>
                </p:nvSpPr>
                <p:spPr bwMode="auto">
                  <a:xfrm>
                    <a:off x="2154" y="1298"/>
                    <a:ext cx="45" cy="45"/>
                  </a:xfrm>
                  <a:prstGeom prst="line">
                    <a:avLst/>
                  </a:prstGeom>
                  <a:noFill/>
                  <a:ln w="9525">
                    <a:solidFill>
                      <a:srgbClr val="0070C0"/>
                    </a:solidFill>
                    <a:round/>
                    <a:headEnd/>
                    <a:tailEnd type="triangle" w="med" len="med"/>
                  </a:ln>
                </p:spPr>
                <p:txBody>
                  <a:bodyPr/>
                  <a:lstStyle/>
                  <a:p>
                    <a:endParaRPr lang="pt-BR"/>
                  </a:p>
                </p:txBody>
              </p:sp>
              <p:sp>
                <p:nvSpPr>
                  <p:cNvPr id="30776" name="Line 91"/>
                  <p:cNvSpPr>
                    <a:spLocks noChangeShapeType="1"/>
                  </p:cNvSpPr>
                  <p:nvPr/>
                </p:nvSpPr>
                <p:spPr bwMode="auto">
                  <a:xfrm>
                    <a:off x="2290" y="1434"/>
                    <a:ext cx="45" cy="45"/>
                  </a:xfrm>
                  <a:prstGeom prst="line">
                    <a:avLst/>
                  </a:prstGeom>
                  <a:noFill/>
                  <a:ln w="9525">
                    <a:solidFill>
                      <a:srgbClr val="0070C0"/>
                    </a:solidFill>
                    <a:round/>
                    <a:headEnd/>
                    <a:tailEnd type="triangle" w="med" len="med"/>
                  </a:ln>
                </p:spPr>
                <p:txBody>
                  <a:bodyPr/>
                  <a:lstStyle/>
                  <a:p>
                    <a:endParaRPr lang="pt-BR"/>
                  </a:p>
                </p:txBody>
              </p:sp>
              <p:sp>
                <p:nvSpPr>
                  <p:cNvPr id="30777" name="Line 92"/>
                  <p:cNvSpPr>
                    <a:spLocks noChangeShapeType="1"/>
                  </p:cNvSpPr>
                  <p:nvPr/>
                </p:nvSpPr>
                <p:spPr bwMode="auto">
                  <a:xfrm>
                    <a:off x="2426" y="1570"/>
                    <a:ext cx="45" cy="45"/>
                  </a:xfrm>
                  <a:prstGeom prst="line">
                    <a:avLst/>
                  </a:prstGeom>
                  <a:noFill/>
                  <a:ln w="9525">
                    <a:solidFill>
                      <a:srgbClr val="0070C0"/>
                    </a:solidFill>
                    <a:round/>
                    <a:headEnd/>
                    <a:tailEnd type="triangle" w="med" len="med"/>
                  </a:ln>
                </p:spPr>
                <p:txBody>
                  <a:bodyPr/>
                  <a:lstStyle/>
                  <a:p>
                    <a:endParaRPr lang="pt-BR"/>
                  </a:p>
                </p:txBody>
              </p:sp>
            </p:grpSp>
            <p:grpSp>
              <p:nvGrpSpPr>
                <p:cNvPr id="17" name="Group 93"/>
                <p:cNvGrpSpPr>
                  <a:grpSpLocks/>
                </p:cNvGrpSpPr>
                <p:nvPr/>
              </p:nvGrpSpPr>
              <p:grpSpPr bwMode="auto">
                <a:xfrm>
                  <a:off x="1111" y="1298"/>
                  <a:ext cx="861" cy="861"/>
                  <a:chOff x="1610" y="754"/>
                  <a:chExt cx="861" cy="861"/>
                </a:xfrm>
              </p:grpSpPr>
              <p:sp>
                <p:nvSpPr>
                  <p:cNvPr id="30764" name="Line 94"/>
                  <p:cNvSpPr>
                    <a:spLocks noChangeShapeType="1"/>
                  </p:cNvSpPr>
                  <p:nvPr/>
                </p:nvSpPr>
                <p:spPr bwMode="auto">
                  <a:xfrm>
                    <a:off x="1610" y="754"/>
                    <a:ext cx="45" cy="45"/>
                  </a:xfrm>
                  <a:prstGeom prst="line">
                    <a:avLst/>
                  </a:prstGeom>
                  <a:noFill/>
                  <a:ln w="9525">
                    <a:solidFill>
                      <a:srgbClr val="0070C0"/>
                    </a:solidFill>
                    <a:round/>
                    <a:headEnd/>
                    <a:tailEnd type="triangle" w="med" len="med"/>
                  </a:ln>
                </p:spPr>
                <p:txBody>
                  <a:bodyPr/>
                  <a:lstStyle/>
                  <a:p>
                    <a:endParaRPr lang="pt-BR"/>
                  </a:p>
                </p:txBody>
              </p:sp>
              <p:sp>
                <p:nvSpPr>
                  <p:cNvPr id="30765" name="Line 95"/>
                  <p:cNvSpPr>
                    <a:spLocks noChangeShapeType="1"/>
                  </p:cNvSpPr>
                  <p:nvPr/>
                </p:nvSpPr>
                <p:spPr bwMode="auto">
                  <a:xfrm>
                    <a:off x="1746" y="890"/>
                    <a:ext cx="45" cy="45"/>
                  </a:xfrm>
                  <a:prstGeom prst="line">
                    <a:avLst/>
                  </a:prstGeom>
                  <a:noFill/>
                  <a:ln w="9525">
                    <a:solidFill>
                      <a:srgbClr val="0070C0"/>
                    </a:solidFill>
                    <a:round/>
                    <a:headEnd/>
                    <a:tailEnd type="triangle" w="med" len="med"/>
                  </a:ln>
                </p:spPr>
                <p:txBody>
                  <a:bodyPr/>
                  <a:lstStyle/>
                  <a:p>
                    <a:endParaRPr lang="pt-BR"/>
                  </a:p>
                </p:txBody>
              </p:sp>
              <p:sp>
                <p:nvSpPr>
                  <p:cNvPr id="30766" name="Line 96"/>
                  <p:cNvSpPr>
                    <a:spLocks noChangeShapeType="1"/>
                  </p:cNvSpPr>
                  <p:nvPr/>
                </p:nvSpPr>
                <p:spPr bwMode="auto">
                  <a:xfrm>
                    <a:off x="1882" y="1026"/>
                    <a:ext cx="45" cy="45"/>
                  </a:xfrm>
                  <a:prstGeom prst="line">
                    <a:avLst/>
                  </a:prstGeom>
                  <a:noFill/>
                  <a:ln w="9525">
                    <a:solidFill>
                      <a:srgbClr val="0070C0"/>
                    </a:solidFill>
                    <a:round/>
                    <a:headEnd/>
                    <a:tailEnd type="triangle" w="med" len="med"/>
                  </a:ln>
                </p:spPr>
                <p:txBody>
                  <a:bodyPr/>
                  <a:lstStyle/>
                  <a:p>
                    <a:endParaRPr lang="pt-BR"/>
                  </a:p>
                </p:txBody>
              </p:sp>
              <p:sp>
                <p:nvSpPr>
                  <p:cNvPr id="30767" name="Line 97"/>
                  <p:cNvSpPr>
                    <a:spLocks noChangeShapeType="1"/>
                  </p:cNvSpPr>
                  <p:nvPr/>
                </p:nvSpPr>
                <p:spPr bwMode="auto">
                  <a:xfrm>
                    <a:off x="2018" y="1162"/>
                    <a:ext cx="45" cy="45"/>
                  </a:xfrm>
                  <a:prstGeom prst="line">
                    <a:avLst/>
                  </a:prstGeom>
                  <a:noFill/>
                  <a:ln w="9525">
                    <a:solidFill>
                      <a:srgbClr val="0070C0"/>
                    </a:solidFill>
                    <a:round/>
                    <a:headEnd/>
                    <a:tailEnd type="triangle" w="med" len="med"/>
                  </a:ln>
                </p:spPr>
                <p:txBody>
                  <a:bodyPr/>
                  <a:lstStyle/>
                  <a:p>
                    <a:endParaRPr lang="pt-BR"/>
                  </a:p>
                </p:txBody>
              </p:sp>
              <p:sp>
                <p:nvSpPr>
                  <p:cNvPr id="30768" name="Line 98"/>
                  <p:cNvSpPr>
                    <a:spLocks noChangeShapeType="1"/>
                  </p:cNvSpPr>
                  <p:nvPr/>
                </p:nvSpPr>
                <p:spPr bwMode="auto">
                  <a:xfrm>
                    <a:off x="2154" y="1298"/>
                    <a:ext cx="45" cy="45"/>
                  </a:xfrm>
                  <a:prstGeom prst="line">
                    <a:avLst/>
                  </a:prstGeom>
                  <a:noFill/>
                  <a:ln w="9525">
                    <a:solidFill>
                      <a:srgbClr val="0070C0"/>
                    </a:solidFill>
                    <a:round/>
                    <a:headEnd/>
                    <a:tailEnd type="triangle" w="med" len="med"/>
                  </a:ln>
                </p:spPr>
                <p:txBody>
                  <a:bodyPr/>
                  <a:lstStyle/>
                  <a:p>
                    <a:endParaRPr lang="pt-BR"/>
                  </a:p>
                </p:txBody>
              </p:sp>
              <p:sp>
                <p:nvSpPr>
                  <p:cNvPr id="30769" name="Line 99"/>
                  <p:cNvSpPr>
                    <a:spLocks noChangeShapeType="1"/>
                  </p:cNvSpPr>
                  <p:nvPr/>
                </p:nvSpPr>
                <p:spPr bwMode="auto">
                  <a:xfrm>
                    <a:off x="2290" y="1434"/>
                    <a:ext cx="45" cy="45"/>
                  </a:xfrm>
                  <a:prstGeom prst="line">
                    <a:avLst/>
                  </a:prstGeom>
                  <a:noFill/>
                  <a:ln w="9525">
                    <a:solidFill>
                      <a:srgbClr val="0070C0"/>
                    </a:solidFill>
                    <a:round/>
                    <a:headEnd/>
                    <a:tailEnd type="triangle" w="med" len="med"/>
                  </a:ln>
                </p:spPr>
                <p:txBody>
                  <a:bodyPr/>
                  <a:lstStyle/>
                  <a:p>
                    <a:endParaRPr lang="pt-BR"/>
                  </a:p>
                </p:txBody>
              </p:sp>
              <p:sp>
                <p:nvSpPr>
                  <p:cNvPr id="30770" name="Line 100"/>
                  <p:cNvSpPr>
                    <a:spLocks noChangeShapeType="1"/>
                  </p:cNvSpPr>
                  <p:nvPr/>
                </p:nvSpPr>
                <p:spPr bwMode="auto">
                  <a:xfrm>
                    <a:off x="2426" y="1570"/>
                    <a:ext cx="45" cy="45"/>
                  </a:xfrm>
                  <a:prstGeom prst="line">
                    <a:avLst/>
                  </a:prstGeom>
                  <a:noFill/>
                  <a:ln w="9525">
                    <a:solidFill>
                      <a:srgbClr val="0070C0"/>
                    </a:solidFill>
                    <a:round/>
                    <a:headEnd/>
                    <a:tailEnd type="triangle" w="med" len="med"/>
                  </a:ln>
                </p:spPr>
                <p:txBody>
                  <a:bodyPr/>
                  <a:lstStyle/>
                  <a:p>
                    <a:endParaRPr lang="pt-BR"/>
                  </a:p>
                </p:txBody>
              </p:sp>
            </p:grpSp>
            <p:grpSp>
              <p:nvGrpSpPr>
                <p:cNvPr id="18" name="Group 101"/>
                <p:cNvGrpSpPr>
                  <a:grpSpLocks/>
                </p:cNvGrpSpPr>
                <p:nvPr/>
              </p:nvGrpSpPr>
              <p:grpSpPr bwMode="auto">
                <a:xfrm>
                  <a:off x="975" y="1434"/>
                  <a:ext cx="861" cy="861"/>
                  <a:chOff x="1610" y="754"/>
                  <a:chExt cx="861" cy="861"/>
                </a:xfrm>
              </p:grpSpPr>
              <p:sp>
                <p:nvSpPr>
                  <p:cNvPr id="30757" name="Line 102"/>
                  <p:cNvSpPr>
                    <a:spLocks noChangeShapeType="1"/>
                  </p:cNvSpPr>
                  <p:nvPr/>
                </p:nvSpPr>
                <p:spPr bwMode="auto">
                  <a:xfrm>
                    <a:off x="1610" y="754"/>
                    <a:ext cx="45" cy="45"/>
                  </a:xfrm>
                  <a:prstGeom prst="line">
                    <a:avLst/>
                  </a:prstGeom>
                  <a:noFill/>
                  <a:ln w="9525">
                    <a:solidFill>
                      <a:srgbClr val="0070C0"/>
                    </a:solidFill>
                    <a:round/>
                    <a:headEnd/>
                    <a:tailEnd type="triangle" w="med" len="med"/>
                  </a:ln>
                </p:spPr>
                <p:txBody>
                  <a:bodyPr/>
                  <a:lstStyle/>
                  <a:p>
                    <a:endParaRPr lang="pt-BR"/>
                  </a:p>
                </p:txBody>
              </p:sp>
              <p:sp>
                <p:nvSpPr>
                  <p:cNvPr id="30758" name="Line 103"/>
                  <p:cNvSpPr>
                    <a:spLocks noChangeShapeType="1"/>
                  </p:cNvSpPr>
                  <p:nvPr/>
                </p:nvSpPr>
                <p:spPr bwMode="auto">
                  <a:xfrm>
                    <a:off x="1746" y="890"/>
                    <a:ext cx="45" cy="45"/>
                  </a:xfrm>
                  <a:prstGeom prst="line">
                    <a:avLst/>
                  </a:prstGeom>
                  <a:noFill/>
                  <a:ln w="9525">
                    <a:solidFill>
                      <a:srgbClr val="0070C0"/>
                    </a:solidFill>
                    <a:round/>
                    <a:headEnd/>
                    <a:tailEnd type="triangle" w="med" len="med"/>
                  </a:ln>
                </p:spPr>
                <p:txBody>
                  <a:bodyPr/>
                  <a:lstStyle/>
                  <a:p>
                    <a:endParaRPr lang="pt-BR"/>
                  </a:p>
                </p:txBody>
              </p:sp>
              <p:sp>
                <p:nvSpPr>
                  <p:cNvPr id="30759" name="Line 104"/>
                  <p:cNvSpPr>
                    <a:spLocks noChangeShapeType="1"/>
                  </p:cNvSpPr>
                  <p:nvPr/>
                </p:nvSpPr>
                <p:spPr bwMode="auto">
                  <a:xfrm>
                    <a:off x="1882" y="1026"/>
                    <a:ext cx="45" cy="45"/>
                  </a:xfrm>
                  <a:prstGeom prst="line">
                    <a:avLst/>
                  </a:prstGeom>
                  <a:noFill/>
                  <a:ln w="9525">
                    <a:solidFill>
                      <a:srgbClr val="0070C0"/>
                    </a:solidFill>
                    <a:round/>
                    <a:headEnd/>
                    <a:tailEnd type="triangle" w="med" len="med"/>
                  </a:ln>
                </p:spPr>
                <p:txBody>
                  <a:bodyPr/>
                  <a:lstStyle/>
                  <a:p>
                    <a:endParaRPr lang="pt-BR"/>
                  </a:p>
                </p:txBody>
              </p:sp>
              <p:sp>
                <p:nvSpPr>
                  <p:cNvPr id="30760" name="Line 105"/>
                  <p:cNvSpPr>
                    <a:spLocks noChangeShapeType="1"/>
                  </p:cNvSpPr>
                  <p:nvPr/>
                </p:nvSpPr>
                <p:spPr bwMode="auto">
                  <a:xfrm>
                    <a:off x="2018" y="1162"/>
                    <a:ext cx="45" cy="45"/>
                  </a:xfrm>
                  <a:prstGeom prst="line">
                    <a:avLst/>
                  </a:prstGeom>
                  <a:noFill/>
                  <a:ln w="9525">
                    <a:solidFill>
                      <a:srgbClr val="0070C0"/>
                    </a:solidFill>
                    <a:round/>
                    <a:headEnd/>
                    <a:tailEnd type="triangle" w="med" len="med"/>
                  </a:ln>
                </p:spPr>
                <p:txBody>
                  <a:bodyPr/>
                  <a:lstStyle/>
                  <a:p>
                    <a:endParaRPr lang="pt-BR"/>
                  </a:p>
                </p:txBody>
              </p:sp>
              <p:sp>
                <p:nvSpPr>
                  <p:cNvPr id="30761" name="Line 106"/>
                  <p:cNvSpPr>
                    <a:spLocks noChangeShapeType="1"/>
                  </p:cNvSpPr>
                  <p:nvPr/>
                </p:nvSpPr>
                <p:spPr bwMode="auto">
                  <a:xfrm>
                    <a:off x="2154" y="1298"/>
                    <a:ext cx="45" cy="45"/>
                  </a:xfrm>
                  <a:prstGeom prst="line">
                    <a:avLst/>
                  </a:prstGeom>
                  <a:noFill/>
                  <a:ln w="9525">
                    <a:solidFill>
                      <a:srgbClr val="0070C0"/>
                    </a:solidFill>
                    <a:round/>
                    <a:headEnd/>
                    <a:tailEnd type="triangle" w="med" len="med"/>
                  </a:ln>
                </p:spPr>
                <p:txBody>
                  <a:bodyPr/>
                  <a:lstStyle/>
                  <a:p>
                    <a:endParaRPr lang="pt-BR"/>
                  </a:p>
                </p:txBody>
              </p:sp>
              <p:sp>
                <p:nvSpPr>
                  <p:cNvPr id="30762" name="Line 107"/>
                  <p:cNvSpPr>
                    <a:spLocks noChangeShapeType="1"/>
                  </p:cNvSpPr>
                  <p:nvPr/>
                </p:nvSpPr>
                <p:spPr bwMode="auto">
                  <a:xfrm>
                    <a:off x="2290" y="1434"/>
                    <a:ext cx="45" cy="45"/>
                  </a:xfrm>
                  <a:prstGeom prst="line">
                    <a:avLst/>
                  </a:prstGeom>
                  <a:noFill/>
                  <a:ln w="9525">
                    <a:solidFill>
                      <a:srgbClr val="0070C0"/>
                    </a:solidFill>
                    <a:round/>
                    <a:headEnd/>
                    <a:tailEnd type="triangle" w="med" len="med"/>
                  </a:ln>
                </p:spPr>
                <p:txBody>
                  <a:bodyPr/>
                  <a:lstStyle/>
                  <a:p>
                    <a:endParaRPr lang="pt-BR"/>
                  </a:p>
                </p:txBody>
              </p:sp>
              <p:sp>
                <p:nvSpPr>
                  <p:cNvPr id="30763" name="Line 108"/>
                  <p:cNvSpPr>
                    <a:spLocks noChangeShapeType="1"/>
                  </p:cNvSpPr>
                  <p:nvPr/>
                </p:nvSpPr>
                <p:spPr bwMode="auto">
                  <a:xfrm>
                    <a:off x="2426" y="1570"/>
                    <a:ext cx="45" cy="45"/>
                  </a:xfrm>
                  <a:prstGeom prst="line">
                    <a:avLst/>
                  </a:prstGeom>
                  <a:noFill/>
                  <a:ln w="9525">
                    <a:solidFill>
                      <a:srgbClr val="0070C0"/>
                    </a:solidFill>
                    <a:round/>
                    <a:headEnd/>
                    <a:tailEnd type="triangle" w="med" len="med"/>
                  </a:ln>
                </p:spPr>
                <p:txBody>
                  <a:bodyPr/>
                  <a:lstStyle/>
                  <a:p>
                    <a:endParaRPr lang="pt-BR"/>
                  </a:p>
                </p:txBody>
              </p:sp>
            </p:grpSp>
            <p:grpSp>
              <p:nvGrpSpPr>
                <p:cNvPr id="19" name="Group 109"/>
                <p:cNvGrpSpPr>
                  <a:grpSpLocks/>
                </p:cNvGrpSpPr>
                <p:nvPr/>
              </p:nvGrpSpPr>
              <p:grpSpPr bwMode="auto">
                <a:xfrm>
                  <a:off x="884" y="1570"/>
                  <a:ext cx="861" cy="817"/>
                  <a:chOff x="1610" y="754"/>
                  <a:chExt cx="861" cy="861"/>
                </a:xfrm>
              </p:grpSpPr>
              <p:sp>
                <p:nvSpPr>
                  <p:cNvPr id="30750" name="Line 110"/>
                  <p:cNvSpPr>
                    <a:spLocks noChangeShapeType="1"/>
                  </p:cNvSpPr>
                  <p:nvPr/>
                </p:nvSpPr>
                <p:spPr bwMode="auto">
                  <a:xfrm>
                    <a:off x="1610" y="754"/>
                    <a:ext cx="45" cy="45"/>
                  </a:xfrm>
                  <a:prstGeom prst="line">
                    <a:avLst/>
                  </a:prstGeom>
                  <a:noFill/>
                  <a:ln w="9525">
                    <a:solidFill>
                      <a:srgbClr val="0070C0"/>
                    </a:solidFill>
                    <a:round/>
                    <a:headEnd/>
                    <a:tailEnd type="triangle" w="med" len="med"/>
                  </a:ln>
                </p:spPr>
                <p:txBody>
                  <a:bodyPr/>
                  <a:lstStyle/>
                  <a:p>
                    <a:endParaRPr lang="pt-BR"/>
                  </a:p>
                </p:txBody>
              </p:sp>
              <p:sp>
                <p:nvSpPr>
                  <p:cNvPr id="30751" name="Line 111"/>
                  <p:cNvSpPr>
                    <a:spLocks noChangeShapeType="1"/>
                  </p:cNvSpPr>
                  <p:nvPr/>
                </p:nvSpPr>
                <p:spPr bwMode="auto">
                  <a:xfrm>
                    <a:off x="1746" y="890"/>
                    <a:ext cx="45" cy="45"/>
                  </a:xfrm>
                  <a:prstGeom prst="line">
                    <a:avLst/>
                  </a:prstGeom>
                  <a:noFill/>
                  <a:ln w="9525">
                    <a:solidFill>
                      <a:srgbClr val="0070C0"/>
                    </a:solidFill>
                    <a:round/>
                    <a:headEnd/>
                    <a:tailEnd type="triangle" w="med" len="med"/>
                  </a:ln>
                </p:spPr>
                <p:txBody>
                  <a:bodyPr/>
                  <a:lstStyle/>
                  <a:p>
                    <a:endParaRPr lang="pt-BR"/>
                  </a:p>
                </p:txBody>
              </p:sp>
              <p:sp>
                <p:nvSpPr>
                  <p:cNvPr id="30752" name="Line 112"/>
                  <p:cNvSpPr>
                    <a:spLocks noChangeShapeType="1"/>
                  </p:cNvSpPr>
                  <p:nvPr/>
                </p:nvSpPr>
                <p:spPr bwMode="auto">
                  <a:xfrm>
                    <a:off x="1882" y="1026"/>
                    <a:ext cx="45" cy="45"/>
                  </a:xfrm>
                  <a:prstGeom prst="line">
                    <a:avLst/>
                  </a:prstGeom>
                  <a:noFill/>
                  <a:ln w="9525">
                    <a:solidFill>
                      <a:srgbClr val="0070C0"/>
                    </a:solidFill>
                    <a:round/>
                    <a:headEnd/>
                    <a:tailEnd type="triangle" w="med" len="med"/>
                  </a:ln>
                </p:spPr>
                <p:txBody>
                  <a:bodyPr/>
                  <a:lstStyle/>
                  <a:p>
                    <a:endParaRPr lang="pt-BR"/>
                  </a:p>
                </p:txBody>
              </p:sp>
              <p:sp>
                <p:nvSpPr>
                  <p:cNvPr id="30753" name="Line 113"/>
                  <p:cNvSpPr>
                    <a:spLocks noChangeShapeType="1"/>
                  </p:cNvSpPr>
                  <p:nvPr/>
                </p:nvSpPr>
                <p:spPr bwMode="auto">
                  <a:xfrm>
                    <a:off x="2018" y="1162"/>
                    <a:ext cx="45" cy="45"/>
                  </a:xfrm>
                  <a:prstGeom prst="line">
                    <a:avLst/>
                  </a:prstGeom>
                  <a:noFill/>
                  <a:ln w="9525">
                    <a:solidFill>
                      <a:srgbClr val="0070C0"/>
                    </a:solidFill>
                    <a:round/>
                    <a:headEnd/>
                    <a:tailEnd type="triangle" w="med" len="med"/>
                  </a:ln>
                </p:spPr>
                <p:txBody>
                  <a:bodyPr/>
                  <a:lstStyle/>
                  <a:p>
                    <a:endParaRPr lang="pt-BR"/>
                  </a:p>
                </p:txBody>
              </p:sp>
              <p:sp>
                <p:nvSpPr>
                  <p:cNvPr id="30754" name="Line 114"/>
                  <p:cNvSpPr>
                    <a:spLocks noChangeShapeType="1"/>
                  </p:cNvSpPr>
                  <p:nvPr/>
                </p:nvSpPr>
                <p:spPr bwMode="auto">
                  <a:xfrm>
                    <a:off x="2154" y="1298"/>
                    <a:ext cx="45" cy="45"/>
                  </a:xfrm>
                  <a:prstGeom prst="line">
                    <a:avLst/>
                  </a:prstGeom>
                  <a:noFill/>
                  <a:ln w="9525">
                    <a:solidFill>
                      <a:srgbClr val="0070C0"/>
                    </a:solidFill>
                    <a:round/>
                    <a:headEnd/>
                    <a:tailEnd type="triangle" w="med" len="med"/>
                  </a:ln>
                </p:spPr>
                <p:txBody>
                  <a:bodyPr/>
                  <a:lstStyle/>
                  <a:p>
                    <a:endParaRPr lang="pt-BR"/>
                  </a:p>
                </p:txBody>
              </p:sp>
              <p:sp>
                <p:nvSpPr>
                  <p:cNvPr id="30755" name="Line 115"/>
                  <p:cNvSpPr>
                    <a:spLocks noChangeShapeType="1"/>
                  </p:cNvSpPr>
                  <p:nvPr/>
                </p:nvSpPr>
                <p:spPr bwMode="auto">
                  <a:xfrm>
                    <a:off x="2290" y="1434"/>
                    <a:ext cx="45" cy="45"/>
                  </a:xfrm>
                  <a:prstGeom prst="line">
                    <a:avLst/>
                  </a:prstGeom>
                  <a:noFill/>
                  <a:ln w="9525">
                    <a:solidFill>
                      <a:srgbClr val="0070C0"/>
                    </a:solidFill>
                    <a:round/>
                    <a:headEnd/>
                    <a:tailEnd type="triangle" w="med" len="med"/>
                  </a:ln>
                </p:spPr>
                <p:txBody>
                  <a:bodyPr/>
                  <a:lstStyle/>
                  <a:p>
                    <a:endParaRPr lang="pt-BR"/>
                  </a:p>
                </p:txBody>
              </p:sp>
              <p:sp>
                <p:nvSpPr>
                  <p:cNvPr id="30756" name="Line 116"/>
                  <p:cNvSpPr>
                    <a:spLocks noChangeShapeType="1"/>
                  </p:cNvSpPr>
                  <p:nvPr/>
                </p:nvSpPr>
                <p:spPr bwMode="auto">
                  <a:xfrm>
                    <a:off x="2426" y="1570"/>
                    <a:ext cx="45" cy="45"/>
                  </a:xfrm>
                  <a:prstGeom prst="line">
                    <a:avLst/>
                  </a:prstGeom>
                  <a:noFill/>
                  <a:ln w="9525">
                    <a:solidFill>
                      <a:srgbClr val="0070C0"/>
                    </a:solidFill>
                    <a:round/>
                    <a:headEnd/>
                    <a:tailEnd type="triangle" w="med" len="med"/>
                  </a:ln>
                </p:spPr>
                <p:txBody>
                  <a:bodyPr/>
                  <a:lstStyle/>
                  <a:p>
                    <a:endParaRPr lang="pt-BR"/>
                  </a:p>
                </p:txBody>
              </p:sp>
            </p:grpSp>
          </p:grpSp>
        </p:grpSp>
      </p:grpSp>
      <p:sp>
        <p:nvSpPr>
          <p:cNvPr id="239" name="CaixaDeTexto 238"/>
          <p:cNvSpPr txBox="1"/>
          <p:nvPr/>
        </p:nvSpPr>
        <p:spPr>
          <a:xfrm>
            <a:off x="0" y="6524625"/>
            <a:ext cx="2700338" cy="339725"/>
          </a:xfrm>
          <a:prstGeom prst="rect">
            <a:avLst/>
          </a:prstGeom>
          <a:noFill/>
        </p:spPr>
        <p:txBody>
          <a:bodyPr>
            <a:spAutoFit/>
          </a:bodyPr>
          <a:lstStyle/>
          <a:p>
            <a:pPr>
              <a:defRPr/>
            </a:pPr>
            <a:r>
              <a:rPr lang="pt-BR" sz="1600" dirty="0">
                <a:latin typeface="+mn-lt"/>
              </a:rPr>
              <a:t>Apresentação Flavio do Carmo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0389"/>
                                        </p:tgtEl>
                                        <p:attrNameLst>
                                          <p:attrName>style.visibility</p:attrName>
                                        </p:attrNameLst>
                                      </p:cBhvr>
                                      <p:to>
                                        <p:strVal val="visible"/>
                                      </p:to>
                                    </p:set>
                                    <p:anim calcmode="lin" valueType="num">
                                      <p:cBhvr additive="base">
                                        <p:cTn id="7" dur="500" fill="hold"/>
                                        <p:tgtEl>
                                          <p:spTgt spid="310389"/>
                                        </p:tgtEl>
                                        <p:attrNameLst>
                                          <p:attrName>ppt_x</p:attrName>
                                        </p:attrNameLst>
                                      </p:cBhvr>
                                      <p:tavLst>
                                        <p:tav tm="0">
                                          <p:val>
                                            <p:strVal val="#ppt_x"/>
                                          </p:val>
                                        </p:tav>
                                        <p:tav tm="100000">
                                          <p:val>
                                            <p:strVal val="#ppt_x"/>
                                          </p:val>
                                        </p:tav>
                                      </p:tavLst>
                                    </p:anim>
                                    <p:anim calcmode="lin" valueType="num">
                                      <p:cBhvr additive="base">
                                        <p:cTn id="8" dur="500" fill="hold"/>
                                        <p:tgtEl>
                                          <p:spTgt spid="31038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039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389" grpId="0" animBg="1"/>
      <p:bldP spid="31039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16566" t="8012" b="2615"/>
          <a:stretch>
            <a:fillRect/>
          </a:stretch>
        </p:blipFill>
        <p:spPr bwMode="auto">
          <a:xfrm>
            <a:off x="0" y="548680"/>
            <a:ext cx="5551090" cy="5855373"/>
          </a:xfrm>
          <a:prstGeom prst="rect">
            <a:avLst/>
          </a:prstGeom>
          <a:noFill/>
          <a:ln w="9525">
            <a:noFill/>
            <a:miter lim="800000"/>
            <a:headEnd/>
            <a:tailEnd/>
          </a:ln>
        </p:spPr>
      </p:pic>
      <p:sp>
        <p:nvSpPr>
          <p:cNvPr id="3" name="Retângulo 2"/>
          <p:cNvSpPr/>
          <p:nvPr/>
        </p:nvSpPr>
        <p:spPr>
          <a:xfrm>
            <a:off x="5292080" y="0"/>
            <a:ext cx="3851920" cy="7294305"/>
          </a:xfrm>
          <a:prstGeom prst="rect">
            <a:avLst/>
          </a:prstGeom>
        </p:spPr>
        <p:txBody>
          <a:bodyPr wrap="square">
            <a:spAutoFit/>
          </a:bodyPr>
          <a:lstStyle/>
          <a:p>
            <a:r>
              <a:rPr lang="pt-BR" dirty="0" smtClean="0"/>
              <a:t>Figura 48: Mapa geológico simplificado da região da Mina Apolo. Fonte: Vale (2008).</a:t>
            </a:r>
          </a:p>
          <a:p>
            <a:endParaRPr lang="pt-BR" dirty="0" smtClean="0"/>
          </a:p>
          <a:p>
            <a:r>
              <a:rPr lang="pt-BR" dirty="0" smtClean="0"/>
              <a:t>A Pesquisa Mineral no local envolveu a abertura de galerias e diversas campanhas de sondagem, ao longo de vários anos, por distintas empresas. Desde 1970 até 2007, foram executados 477 furos com mais de 60.000 metros de extensão e sete galerias com cerca de 750 metros de extensão no total (Tabela 8). De maneira geral, a malha de sondagem tem espaçamento de 100 x 100 metros, com furos mais espaçados em algumas áreas e outros mais próximos (25 m x 25 m) na porção nordeste. Os furos têm profundidade média de 117 metros, sendo que os furos mais profundos alcançam a profundidade de cerca de 400 metros. A profundidade máxima alcançada</a:t>
            </a:r>
          </a:p>
          <a:p>
            <a:r>
              <a:rPr lang="pt-BR" dirty="0" smtClean="0"/>
              <a:t>foi de 990 metros (Vale, 2008).</a:t>
            </a:r>
            <a:endParaRPr lang="pt-B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p:cNvSpPr>
            <a:spLocks noChangeArrowheads="1"/>
          </p:cNvSpPr>
          <p:nvPr/>
        </p:nvSpPr>
        <p:spPr bwMode="auto">
          <a:xfrm>
            <a:off x="179388" y="1166813"/>
            <a:ext cx="3816350" cy="3570287"/>
          </a:xfrm>
          <a:prstGeom prst="rect">
            <a:avLst/>
          </a:prstGeom>
          <a:solidFill>
            <a:schemeClr val="bg2">
              <a:lumMod val="75000"/>
            </a:schemeClr>
          </a:solidFill>
          <a:ln w="9525">
            <a:noFill/>
            <a:miter lim="800000"/>
            <a:headEnd/>
            <a:tailEnd/>
          </a:ln>
          <a:effectLst/>
        </p:spPr>
        <p:txBody>
          <a:bodyPr anchor="ctr">
            <a:spAutoFit/>
          </a:bodyPr>
          <a:lstStyle/>
          <a:p>
            <a:pPr>
              <a:defRPr/>
            </a:pPr>
            <a:r>
              <a:rPr lang="pt-BR" sz="2600" b="1" dirty="0">
                <a:solidFill>
                  <a:srgbClr val="000000"/>
                </a:solidFill>
                <a:latin typeface="Times New Roman" pitchFamily="18" charset="0"/>
                <a:ea typeface="Calibri" pitchFamily="34" charset="0"/>
                <a:cs typeface="Times New Roman" pitchFamily="18" charset="0"/>
              </a:rPr>
              <a:t>Plano de Ação de Recursos Hídricos da Unidade de Planejamento e Gestão DO2 – </a:t>
            </a:r>
          </a:p>
          <a:p>
            <a:pPr>
              <a:defRPr/>
            </a:pPr>
            <a:r>
              <a:rPr lang="pt-BR" sz="2600" b="1" dirty="0">
                <a:solidFill>
                  <a:srgbClr val="000000"/>
                </a:solidFill>
                <a:latin typeface="Times New Roman" pitchFamily="18" charset="0"/>
                <a:ea typeface="Calibri" pitchFamily="34" charset="0"/>
                <a:cs typeface="Times New Roman" pitchFamily="18" charset="0"/>
              </a:rPr>
              <a:t>PARH Piracicaba/ </a:t>
            </a:r>
            <a:r>
              <a:rPr lang="pt-BR" sz="2600" b="1" i="1" dirty="0">
                <a:solidFill>
                  <a:srgbClr val="000000"/>
                </a:solidFill>
                <a:latin typeface="Times New Roman" pitchFamily="18" charset="0"/>
                <a:ea typeface="Calibri" pitchFamily="34" charset="0"/>
                <a:cs typeface="Times New Roman" pitchFamily="18" charset="0"/>
              </a:rPr>
              <a:t>PIRH da Bacia do Rio Doce </a:t>
            </a:r>
            <a:r>
              <a:rPr lang="pt-BR" sz="2600" b="1" dirty="0">
                <a:solidFill>
                  <a:srgbClr val="000000"/>
                </a:solidFill>
                <a:latin typeface="Times New Roman" pitchFamily="18" charset="0"/>
                <a:ea typeface="Calibri" pitchFamily="34" charset="0"/>
                <a:cs typeface="Times New Roman" pitchFamily="18" charset="0"/>
              </a:rPr>
              <a:t> /  </a:t>
            </a:r>
            <a:r>
              <a:rPr lang="pt-BR" sz="2600" i="1" dirty="0">
                <a:solidFill>
                  <a:srgbClr val="000000"/>
                </a:solidFill>
                <a:latin typeface="Times New Roman" pitchFamily="18" charset="0"/>
                <a:ea typeface="Calibri" pitchFamily="34" charset="0"/>
                <a:cs typeface="Times New Roman" pitchFamily="18" charset="0"/>
              </a:rPr>
              <a:t>junho 2010 /</a:t>
            </a:r>
            <a:endParaRPr lang="pt-BR" sz="2600" b="1" i="1" dirty="0">
              <a:solidFill>
                <a:srgbClr val="000000"/>
              </a:solidFill>
              <a:latin typeface="Times New Roman" pitchFamily="18" charset="0"/>
              <a:ea typeface="Calibri" pitchFamily="34" charset="0"/>
              <a:cs typeface="Times New Roman" pitchFamily="18" charset="0"/>
            </a:endParaRPr>
          </a:p>
          <a:p>
            <a:pPr>
              <a:defRPr/>
            </a:pPr>
            <a:r>
              <a:rPr lang="pt-BR" sz="2200" dirty="0">
                <a:solidFill>
                  <a:srgbClr val="000000"/>
                </a:solidFill>
                <a:latin typeface="Times New Roman" pitchFamily="18" charset="0"/>
                <a:ea typeface="Calibri" pitchFamily="34" charset="0"/>
                <a:cs typeface="Times New Roman" pitchFamily="18" charset="0"/>
              </a:rPr>
              <a:t>(</a:t>
            </a:r>
            <a:r>
              <a:rPr lang="pt-BR" sz="2200" dirty="0">
                <a:solidFill>
                  <a:srgbClr val="333333"/>
                </a:solidFill>
                <a:latin typeface="Times New Roman" pitchFamily="18" charset="0"/>
                <a:ea typeface="Calibri" pitchFamily="34" charset="0"/>
                <a:cs typeface="Times New Roman" pitchFamily="18" charset="0"/>
              </a:rPr>
              <a:t>Contrato Nº 043/2008 – </a:t>
            </a:r>
            <a:r>
              <a:rPr lang="pt-BR" sz="2200" dirty="0" err="1">
                <a:solidFill>
                  <a:srgbClr val="333333"/>
                </a:solidFill>
                <a:latin typeface="Times New Roman" pitchFamily="18" charset="0"/>
                <a:ea typeface="Calibri" pitchFamily="34" charset="0"/>
                <a:cs typeface="Times New Roman" pitchFamily="18" charset="0"/>
              </a:rPr>
              <a:t>Igam-Consórcio</a:t>
            </a:r>
            <a:r>
              <a:rPr lang="pt-BR" sz="2200" dirty="0">
                <a:solidFill>
                  <a:srgbClr val="333333"/>
                </a:solidFill>
                <a:latin typeface="Times New Roman" pitchFamily="18" charset="0"/>
                <a:ea typeface="Calibri" pitchFamily="34" charset="0"/>
                <a:cs typeface="Times New Roman" pitchFamily="18" charset="0"/>
              </a:rPr>
              <a:t> </a:t>
            </a:r>
            <a:r>
              <a:rPr lang="pt-BR" sz="2200" dirty="0" err="1">
                <a:solidFill>
                  <a:srgbClr val="333333"/>
                </a:solidFill>
                <a:latin typeface="Times New Roman" pitchFamily="18" charset="0"/>
                <a:ea typeface="Calibri" pitchFamily="34" charset="0"/>
                <a:cs typeface="Times New Roman" pitchFamily="18" charset="0"/>
              </a:rPr>
              <a:t>Ecoplan-Lume</a:t>
            </a:r>
            <a:r>
              <a:rPr lang="pt-BR" sz="2200" dirty="0">
                <a:solidFill>
                  <a:srgbClr val="333333"/>
                </a:solidFill>
                <a:latin typeface="Times New Roman" pitchFamily="18" charset="0"/>
                <a:ea typeface="Calibri" pitchFamily="34" charset="0"/>
                <a:cs typeface="Times New Roman" pitchFamily="18" charset="0"/>
              </a:rPr>
              <a:t>)</a:t>
            </a:r>
            <a:endParaRPr lang="pt-BR" sz="2200" dirty="0">
              <a:latin typeface="Times New Roman" pitchFamily="18" charset="0"/>
              <a:cs typeface="Times New Roman" pitchFamily="18" charset="0"/>
            </a:endParaRPr>
          </a:p>
        </p:txBody>
      </p:sp>
      <p:pic>
        <p:nvPicPr>
          <p:cNvPr id="4099" name="Picture 2"/>
          <p:cNvPicPr>
            <a:picLocks noChangeAspect="1" noChangeArrowheads="1"/>
          </p:cNvPicPr>
          <p:nvPr/>
        </p:nvPicPr>
        <p:blipFill>
          <a:blip r:embed="rId2" cstate="print">
            <a:lum bright="-10000" contrast="30000"/>
          </a:blip>
          <a:srcRect/>
          <a:stretch>
            <a:fillRect/>
          </a:stretch>
        </p:blipFill>
        <p:spPr bwMode="auto">
          <a:xfrm>
            <a:off x="4117975" y="0"/>
            <a:ext cx="5062538" cy="68580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lum bright="-20000" contrast="40000"/>
          </a:blip>
          <a:srcRect/>
          <a:stretch>
            <a:fillRect/>
          </a:stretch>
        </p:blipFill>
        <p:spPr bwMode="auto">
          <a:xfrm>
            <a:off x="0" y="188913"/>
            <a:ext cx="9144000" cy="647065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Imagem 2"/>
          <p:cNvPicPr>
            <a:picLocks noChangeAspect="1" noChangeArrowheads="1"/>
          </p:cNvPicPr>
          <p:nvPr/>
        </p:nvPicPr>
        <p:blipFill>
          <a:blip r:embed="rId2" cstate="print">
            <a:lum contrast="20000"/>
          </a:blip>
          <a:srcRect/>
          <a:stretch>
            <a:fillRect/>
          </a:stretch>
        </p:blipFill>
        <p:spPr bwMode="auto">
          <a:xfrm>
            <a:off x="720725" y="0"/>
            <a:ext cx="7812088" cy="688975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Imagem 1"/>
          <p:cNvPicPr>
            <a:picLocks noChangeAspect="1" noChangeArrowheads="1"/>
          </p:cNvPicPr>
          <p:nvPr/>
        </p:nvPicPr>
        <p:blipFill>
          <a:blip r:embed="rId2" cstate="print">
            <a:lum contrast="20000"/>
          </a:blip>
          <a:srcRect/>
          <a:stretch>
            <a:fillRect/>
          </a:stretch>
        </p:blipFill>
        <p:spPr bwMode="auto">
          <a:xfrm>
            <a:off x="1089025" y="0"/>
            <a:ext cx="6938963" cy="6021388"/>
          </a:xfrm>
          <a:prstGeom prst="rect">
            <a:avLst/>
          </a:prstGeom>
          <a:noFill/>
          <a:ln w="9525">
            <a:noFill/>
            <a:miter lim="800000"/>
            <a:headEnd/>
            <a:tailEnd/>
          </a:ln>
        </p:spPr>
      </p:pic>
      <p:sp>
        <p:nvSpPr>
          <p:cNvPr id="10243" name="CaixaDeTexto 2"/>
          <p:cNvSpPr txBox="1">
            <a:spLocks noChangeArrowheads="1"/>
          </p:cNvSpPr>
          <p:nvPr/>
        </p:nvSpPr>
        <p:spPr bwMode="auto">
          <a:xfrm>
            <a:off x="0" y="5229225"/>
            <a:ext cx="8820150" cy="1570038"/>
          </a:xfrm>
          <a:prstGeom prst="rect">
            <a:avLst/>
          </a:prstGeom>
          <a:noFill/>
          <a:ln w="9525">
            <a:noFill/>
            <a:miter lim="800000"/>
            <a:headEnd/>
            <a:tailEnd/>
          </a:ln>
        </p:spPr>
        <p:txBody>
          <a:bodyPr>
            <a:spAutoFit/>
          </a:bodyPr>
          <a:lstStyle/>
          <a:p>
            <a:r>
              <a:rPr lang="pt-BR" sz="2400" i="1"/>
              <a:t>2.2.8. Produção de Sedimentos - </a:t>
            </a:r>
            <a:r>
              <a:rPr lang="pt-BR" sz="2400"/>
              <a:t>as partes altas da unidade (UPGRH), que envolvem as nascentes dos principais rios que a compõem, produzem a maior quantidade de sedimentos, variando entre 100 a 200 ton/km²/ano.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aixaDeTexto 1"/>
          <p:cNvSpPr txBox="1">
            <a:spLocks noChangeArrowheads="1"/>
          </p:cNvSpPr>
          <p:nvPr/>
        </p:nvSpPr>
        <p:spPr bwMode="auto">
          <a:xfrm>
            <a:off x="576263" y="920909"/>
            <a:ext cx="8099425" cy="4893647"/>
          </a:xfrm>
          <a:prstGeom prst="rect">
            <a:avLst/>
          </a:prstGeom>
          <a:noFill/>
          <a:ln w="9525">
            <a:noFill/>
            <a:miter lim="800000"/>
            <a:headEnd/>
            <a:tailEnd/>
          </a:ln>
        </p:spPr>
        <p:txBody>
          <a:bodyPr>
            <a:spAutoFit/>
          </a:bodyPr>
          <a:lstStyle/>
          <a:p>
            <a:r>
              <a:rPr lang="pt-BR" sz="2400" b="1" dirty="0" smtClean="0"/>
              <a:t>2.3. Caracterização </a:t>
            </a:r>
            <a:r>
              <a:rPr lang="pt-BR" sz="2400" b="1" dirty="0" err="1" smtClean="0"/>
              <a:t>Sócio-Econômica</a:t>
            </a:r>
            <a:r>
              <a:rPr lang="pt-BR" sz="2400" b="1" dirty="0" smtClean="0"/>
              <a:t> e Cultural da UPGRH DO2</a:t>
            </a:r>
            <a:endParaRPr lang="pt-BR" sz="2400" dirty="0" smtClean="0"/>
          </a:p>
          <a:p>
            <a:endParaRPr lang="pt-BR" sz="2400" dirty="0" smtClean="0"/>
          </a:p>
          <a:p>
            <a:r>
              <a:rPr lang="pt-BR" sz="2400" dirty="0" smtClean="0"/>
              <a:t>Sobre </a:t>
            </a:r>
            <a:r>
              <a:rPr lang="pt-BR" sz="2400" dirty="0"/>
              <a:t>a participação das Unidades no PIB regional, a UPGRH DO2, no ano de 2005, concentrava 40% do valor da atividade econômica regional, sendo a principal unidade em termos econômicos de toda a bacia do rio Doce, pois concentra as grandes usinas siderúrgicas da </a:t>
            </a:r>
            <a:r>
              <a:rPr lang="pt-BR" sz="2400" dirty="0" smtClean="0"/>
              <a:t>região. </a:t>
            </a:r>
          </a:p>
          <a:p>
            <a:r>
              <a:rPr lang="pt-BR" sz="2400" dirty="0" smtClean="0"/>
              <a:t>A </a:t>
            </a:r>
            <a:r>
              <a:rPr lang="pt-BR" sz="2400" dirty="0"/>
              <a:t>soma dos PIB municipais na UPGRH DO2 (Figura 21) revela um perfil no qual predomina o setor industrial, respondendo por 53% do PIB, seguido do setor de serviços, que corresponde a 35%.</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4"/>
          <p:cNvSpPr>
            <a:spLocks noGrp="1"/>
          </p:cNvSpPr>
          <p:nvPr>
            <p:ph type="subTitle" idx="1"/>
          </p:nvPr>
        </p:nvSpPr>
        <p:spPr>
          <a:xfrm>
            <a:off x="1259632" y="1052736"/>
            <a:ext cx="6696744" cy="4032448"/>
          </a:xfrm>
        </p:spPr>
        <p:txBody>
          <a:bodyPr/>
          <a:lstStyle/>
          <a:p>
            <a:r>
              <a:rPr lang="pt-BR" sz="3600" dirty="0" smtClean="0">
                <a:solidFill>
                  <a:schemeClr val="tx1"/>
                </a:solidFill>
              </a:rPr>
              <a:t>Acredito que não seja possível minerar sem fazer uso de água</a:t>
            </a:r>
          </a:p>
          <a:p>
            <a:endParaRPr lang="pt-BR" dirty="0" smtClean="0"/>
          </a:p>
          <a:p>
            <a:r>
              <a:rPr lang="pt-BR" dirty="0" smtClean="0">
                <a:solidFill>
                  <a:schemeClr val="tx1"/>
                </a:solidFill>
              </a:rPr>
              <a:t>Economia das Mineradoras – Modos de Produção</a:t>
            </a:r>
          </a:p>
          <a:p>
            <a:pPr algn="l">
              <a:buFont typeface="Arial" pitchFamily="34" charset="0"/>
              <a:buChar char="•"/>
            </a:pPr>
            <a:r>
              <a:rPr lang="pt-BR" sz="2800" dirty="0" smtClean="0">
                <a:solidFill>
                  <a:schemeClr val="tx1"/>
                </a:solidFill>
              </a:rPr>
              <a:t>Água para lavar minério</a:t>
            </a:r>
          </a:p>
          <a:p>
            <a:pPr algn="l">
              <a:buFont typeface="Arial" pitchFamily="34" charset="0"/>
              <a:buChar char="•"/>
            </a:pPr>
            <a:r>
              <a:rPr lang="pt-BR" sz="2800" dirty="0" smtClean="0">
                <a:solidFill>
                  <a:schemeClr val="tx1"/>
                </a:solidFill>
              </a:rPr>
              <a:t>Água para gerar eletricidade (alternativas?)</a:t>
            </a:r>
          </a:p>
          <a:p>
            <a:pPr algn="l">
              <a:buFont typeface="Arial" pitchFamily="34" charset="0"/>
              <a:buChar char="•"/>
            </a:pPr>
            <a:r>
              <a:rPr lang="pt-BR" sz="2800" dirty="0" smtClean="0">
                <a:solidFill>
                  <a:schemeClr val="tx1"/>
                </a:solidFill>
              </a:rPr>
              <a:t>Água para transportar minério</a:t>
            </a:r>
            <a:r>
              <a:rPr lang="pt-BR" sz="3600" b="1" dirty="0" smtClean="0">
                <a:solidFill>
                  <a:schemeClr val="tx1"/>
                </a:solidFill>
              </a:rPr>
              <a:t>?</a:t>
            </a:r>
          </a:p>
          <a:p>
            <a:r>
              <a:rPr lang="pt-BR" b="1" dirty="0" smtClean="0">
                <a:solidFill>
                  <a:schemeClr val="tx1"/>
                </a:solidFill>
              </a:rPr>
              <a:t>X</a:t>
            </a:r>
          </a:p>
          <a:p>
            <a:r>
              <a:rPr lang="pt-BR" b="1" dirty="0" err="1" smtClean="0">
                <a:solidFill>
                  <a:schemeClr val="tx1"/>
                </a:solidFill>
              </a:rPr>
              <a:t>Deseconomia</a:t>
            </a:r>
            <a:endParaRPr lang="pt-BR" b="1" dirty="0" smtClean="0">
              <a:solidFill>
                <a:schemeClr val="tx1"/>
              </a:solidFill>
            </a:endParaRPr>
          </a:p>
          <a:p>
            <a:pPr algn="l">
              <a:buFont typeface="Arial" pitchFamily="34" charset="0"/>
              <a:buChar char="•"/>
            </a:pPr>
            <a:endParaRPr lang="pt-BR" dirty="0" smtClean="0"/>
          </a:p>
          <a:p>
            <a:endParaRPr lang="pt-BR" dirty="0" smtClean="0"/>
          </a:p>
          <a:p>
            <a:endParaRPr lang="pt-BR" dirty="0"/>
          </a:p>
        </p:txBody>
      </p:sp>
      <p:sp>
        <p:nvSpPr>
          <p:cNvPr id="6" name="Título 1"/>
          <p:cNvSpPr txBox="1">
            <a:spLocks/>
          </p:cNvSpPr>
          <p:nvPr/>
        </p:nvSpPr>
        <p:spPr bwMode="auto">
          <a:xfrm>
            <a:off x="457200" y="-27384"/>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4800" b="0" i="0" u="none" strike="noStrike" kern="1200" cap="none" spc="0" normalizeH="0" baseline="0" noProof="0" dirty="0" smtClean="0">
                <a:ln>
                  <a:noFill/>
                </a:ln>
                <a:solidFill>
                  <a:schemeClr val="tx1"/>
                </a:solidFill>
                <a:effectLst/>
                <a:uLnTx/>
                <a:uFillTx/>
                <a:latin typeface="+mj-lt"/>
                <a:ea typeface="+mj-ea"/>
                <a:cs typeface="+mj-cs"/>
              </a:rPr>
              <a:t>Economia?</a:t>
            </a:r>
            <a:endParaRPr kumimoji="0" lang="pt-BR" sz="48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aixaDeTexto 1"/>
          <p:cNvSpPr txBox="1">
            <a:spLocks noChangeArrowheads="1"/>
          </p:cNvSpPr>
          <p:nvPr/>
        </p:nvSpPr>
        <p:spPr bwMode="auto">
          <a:xfrm>
            <a:off x="576263" y="1112515"/>
            <a:ext cx="8099425" cy="2676525"/>
          </a:xfrm>
          <a:prstGeom prst="rect">
            <a:avLst/>
          </a:prstGeom>
          <a:noFill/>
          <a:ln w="9525">
            <a:noFill/>
            <a:miter lim="800000"/>
            <a:headEnd/>
            <a:tailEnd/>
          </a:ln>
        </p:spPr>
        <p:txBody>
          <a:bodyPr>
            <a:spAutoFit/>
          </a:bodyPr>
          <a:lstStyle/>
          <a:p>
            <a:r>
              <a:rPr lang="pt-BR" sz="2400" b="1" i="1" dirty="0"/>
              <a:t>4.5.2. Usos das Águas</a:t>
            </a:r>
            <a:endParaRPr lang="pt-BR" sz="2400" dirty="0"/>
          </a:p>
          <a:p>
            <a:r>
              <a:rPr lang="pt-BR" sz="2400" dirty="0"/>
              <a:t>Sobre os usos da água na UPGRH DO2 é </a:t>
            </a:r>
            <a:r>
              <a:rPr lang="pt-BR" sz="2400" b="1" u="sng" dirty="0"/>
              <a:t>predominante</a:t>
            </a:r>
            <a:r>
              <a:rPr lang="pt-BR" sz="2400" dirty="0"/>
              <a:t> o abastecimento industrial, que corresponde a 51% do total de retiradas estimadas (Figura 27). Esta unidade corresponde a 50% da demanda total do abastecimento industrial estimada para a bacia do rio Doce, com</a:t>
            </a:r>
          </a:p>
          <a:p>
            <a:r>
              <a:rPr lang="pt-BR" sz="2400" dirty="0"/>
              <a:t>retirada de 2,477 m³/s.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aixaDeTexto 1"/>
          <p:cNvSpPr txBox="1">
            <a:spLocks noChangeArrowheads="1"/>
          </p:cNvSpPr>
          <p:nvPr/>
        </p:nvSpPr>
        <p:spPr bwMode="auto">
          <a:xfrm>
            <a:off x="576263" y="333375"/>
            <a:ext cx="8099425" cy="2676525"/>
          </a:xfrm>
          <a:prstGeom prst="rect">
            <a:avLst/>
          </a:prstGeom>
          <a:noFill/>
          <a:ln w="9525">
            <a:noFill/>
            <a:miter lim="800000"/>
            <a:headEnd/>
            <a:tailEnd/>
          </a:ln>
        </p:spPr>
        <p:txBody>
          <a:bodyPr>
            <a:spAutoFit/>
          </a:bodyPr>
          <a:lstStyle/>
          <a:p>
            <a:r>
              <a:rPr lang="pt-BR" sz="2400" b="1" i="1"/>
              <a:t>4.5.2. Usos das Águas</a:t>
            </a:r>
            <a:endParaRPr lang="pt-BR" sz="2400"/>
          </a:p>
          <a:p>
            <a:r>
              <a:rPr lang="pt-BR" sz="2400"/>
              <a:t>Sobre os usos da água na UPGRH DO2 é predominante o abastecimento industrial, que corresponde a 51% do total de retiradas estimadas (Figura 27). Esta unidade corresponde a 50% da demanda total do abastecimento industrial estimada para a bacia do rio Doce, com</a:t>
            </a:r>
          </a:p>
          <a:p>
            <a:r>
              <a:rPr lang="pt-BR" sz="2400"/>
              <a:t>retirada de 2,477 m³/s.</a:t>
            </a:r>
          </a:p>
        </p:txBody>
      </p:sp>
      <p:pic>
        <p:nvPicPr>
          <p:cNvPr id="15363" name="Picture 1"/>
          <p:cNvPicPr>
            <a:picLocks noChangeAspect="1" noChangeArrowheads="1"/>
          </p:cNvPicPr>
          <p:nvPr/>
        </p:nvPicPr>
        <p:blipFill>
          <a:blip r:embed="rId2" cstate="print">
            <a:lum contrast="40000"/>
          </a:blip>
          <a:srcRect/>
          <a:stretch>
            <a:fillRect/>
          </a:stretch>
        </p:blipFill>
        <p:spPr bwMode="auto">
          <a:xfrm>
            <a:off x="107950" y="3141663"/>
            <a:ext cx="8878888" cy="3716337"/>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lum bright="-20000" contrast="40000"/>
          </a:blip>
          <a:srcRect/>
          <a:stretch>
            <a:fillRect/>
          </a:stretch>
        </p:blipFill>
        <p:spPr bwMode="auto">
          <a:xfrm>
            <a:off x="377825" y="0"/>
            <a:ext cx="8370888" cy="68580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lum bright="-20000" contrast="60000"/>
          </a:blip>
          <a:srcRect t="21073"/>
          <a:stretch>
            <a:fillRect/>
          </a:stretch>
        </p:blipFill>
        <p:spPr bwMode="auto">
          <a:xfrm>
            <a:off x="0" y="2132856"/>
            <a:ext cx="9140825" cy="4752528"/>
          </a:xfrm>
          <a:prstGeom prst="rect">
            <a:avLst/>
          </a:prstGeom>
          <a:noFill/>
          <a:ln w="9525">
            <a:noFill/>
            <a:miter lim="800000"/>
            <a:headEnd/>
            <a:tailEnd/>
          </a:ln>
        </p:spPr>
      </p:pic>
      <p:sp>
        <p:nvSpPr>
          <p:cNvPr id="3" name="CaixaDeTexto 1"/>
          <p:cNvSpPr txBox="1">
            <a:spLocks noChangeArrowheads="1"/>
          </p:cNvSpPr>
          <p:nvPr/>
        </p:nvSpPr>
        <p:spPr bwMode="auto">
          <a:xfrm>
            <a:off x="576263" y="116632"/>
            <a:ext cx="8099425" cy="1938992"/>
          </a:xfrm>
          <a:prstGeom prst="rect">
            <a:avLst/>
          </a:prstGeom>
          <a:noFill/>
          <a:ln w="9525">
            <a:noFill/>
            <a:miter lim="800000"/>
            <a:headEnd/>
            <a:tailEnd/>
          </a:ln>
        </p:spPr>
        <p:txBody>
          <a:bodyPr>
            <a:spAutoFit/>
          </a:bodyPr>
          <a:lstStyle/>
          <a:p>
            <a:r>
              <a:rPr lang="pt-BR" sz="2400" b="1" dirty="0" smtClean="0"/>
              <a:t>2.6. Prognóstico</a:t>
            </a:r>
            <a:endParaRPr lang="pt-BR" sz="2400" dirty="0" smtClean="0"/>
          </a:p>
          <a:p>
            <a:r>
              <a:rPr lang="pt-BR" sz="2400" dirty="0" smtClean="0"/>
              <a:t>Os </a:t>
            </a:r>
            <a:r>
              <a:rPr lang="pt-BR" sz="2400" dirty="0"/>
              <a:t>cenários tendenciais configuram-se, portanto, numa ferramenta de projeção da tendência atual para o futuro, não devendo ser tomado como uma previsão, mas como um instrumento de prospecção e planejamento</a:t>
            </a:r>
            <a:r>
              <a:rPr lang="pt-BR" sz="2400" dirty="0" smtClean="0"/>
              <a:t>.</a:t>
            </a:r>
            <a:endParaRPr lang="pt-BR" sz="2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aixaDeTexto 1"/>
          <p:cNvSpPr txBox="1">
            <a:spLocks noChangeArrowheads="1"/>
          </p:cNvSpPr>
          <p:nvPr/>
        </p:nvSpPr>
        <p:spPr bwMode="auto">
          <a:xfrm>
            <a:off x="576263" y="333375"/>
            <a:ext cx="8099425" cy="5262979"/>
          </a:xfrm>
          <a:prstGeom prst="rect">
            <a:avLst/>
          </a:prstGeom>
          <a:noFill/>
          <a:ln w="9525">
            <a:noFill/>
            <a:miter lim="800000"/>
            <a:headEnd/>
            <a:tailEnd/>
          </a:ln>
        </p:spPr>
        <p:txBody>
          <a:bodyPr>
            <a:spAutoFit/>
          </a:bodyPr>
          <a:lstStyle/>
          <a:p>
            <a:r>
              <a:rPr lang="pt-BR" sz="2400" b="1" dirty="0"/>
              <a:t>Observa-se, nitidamente, a demanda industrial sobrepondo-se aos demais usos, apresentando taxa de aumento de 116,7% no cenário tendencial, até 2030. </a:t>
            </a:r>
            <a:endParaRPr lang="pt-BR" sz="2400" b="1" dirty="0" smtClean="0"/>
          </a:p>
          <a:p>
            <a:r>
              <a:rPr lang="pt-BR" sz="2400" b="1" dirty="0" smtClean="0"/>
              <a:t>O </a:t>
            </a:r>
            <a:r>
              <a:rPr lang="pt-BR" sz="2400" b="1" dirty="0"/>
              <a:t>segundo uso preponderante na unidade, abastecimento humano, aponta crescimento na demanda, mas não</a:t>
            </a:r>
          </a:p>
          <a:p>
            <a:r>
              <a:rPr lang="pt-BR" sz="2400" b="1" dirty="0"/>
              <a:t>tão significativo quanto o uso industrial.</a:t>
            </a:r>
          </a:p>
          <a:p>
            <a:endParaRPr lang="pt-BR" sz="2400" dirty="0"/>
          </a:p>
          <a:p>
            <a:r>
              <a:rPr lang="pt-BR" sz="2400" dirty="0"/>
              <a:t>Os usos </a:t>
            </a:r>
            <a:r>
              <a:rPr lang="pt-BR" sz="2400" dirty="0" err="1"/>
              <a:t>dessedentação</a:t>
            </a:r>
            <a:r>
              <a:rPr lang="pt-BR" sz="2400" dirty="0"/>
              <a:t> animal e irrigação indicam decréscimo na demanda no cenário tendencial até 2030. </a:t>
            </a:r>
          </a:p>
          <a:p>
            <a:endParaRPr lang="pt-BR" sz="2400" dirty="0" smtClean="0"/>
          </a:p>
          <a:p>
            <a:r>
              <a:rPr lang="pt-BR" sz="2400" b="1" dirty="0" smtClean="0"/>
              <a:t>Os </a:t>
            </a:r>
            <a:r>
              <a:rPr lang="pt-BR" sz="2400" b="1" dirty="0"/>
              <a:t>dados reforçam a importância do setor industrial na unidade.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aixaDeTexto 1"/>
          <p:cNvSpPr txBox="1">
            <a:spLocks noChangeArrowheads="1"/>
          </p:cNvSpPr>
          <p:nvPr/>
        </p:nvSpPr>
        <p:spPr bwMode="auto">
          <a:xfrm>
            <a:off x="611188" y="620713"/>
            <a:ext cx="7921625" cy="4678362"/>
          </a:xfrm>
          <a:prstGeom prst="rect">
            <a:avLst/>
          </a:prstGeom>
          <a:noFill/>
          <a:ln w="9525">
            <a:noFill/>
            <a:miter lim="800000"/>
            <a:headEnd/>
            <a:tailEnd/>
          </a:ln>
        </p:spPr>
        <p:txBody>
          <a:bodyPr>
            <a:spAutoFit/>
          </a:bodyPr>
          <a:lstStyle/>
          <a:p>
            <a:r>
              <a:rPr lang="pt-BR" sz="2800"/>
              <a:t>Alguns destes trechos críticos encontram-se na parte alta da bacia do rio Piracicaba, próximo às nascentes dos rios Piracicaba, Conceição e Santa Bárbara. Já no médio curso, tem-se trechos críticos ao longo do rio da Prata. </a:t>
            </a:r>
          </a:p>
          <a:p>
            <a:endParaRPr lang="pt-BR" sz="2800"/>
          </a:p>
          <a:p>
            <a:r>
              <a:rPr lang="pt-BR" sz="2800"/>
              <a:t>Na porção baixa da bacia do rio Piracicaba, os trechos críticos são verificados ao longo do Ribeirão Grande e em alguns afluentes do</a:t>
            </a:r>
          </a:p>
          <a:p>
            <a:r>
              <a:rPr lang="pt-BR" sz="2800"/>
              <a:t>Ribeirão Ipanema</a:t>
            </a:r>
            <a:r>
              <a:rPr lang="pt-BR"/>
              <a:t>.</a:t>
            </a:r>
          </a:p>
          <a:p>
            <a:endParaRPr lang="pt-B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aixaDeTexto 1"/>
          <p:cNvSpPr txBox="1">
            <a:spLocks noChangeArrowheads="1"/>
          </p:cNvSpPr>
          <p:nvPr/>
        </p:nvSpPr>
        <p:spPr bwMode="auto">
          <a:xfrm>
            <a:off x="539750" y="404664"/>
            <a:ext cx="7920038" cy="5632311"/>
          </a:xfrm>
          <a:prstGeom prst="rect">
            <a:avLst/>
          </a:prstGeom>
          <a:noFill/>
          <a:ln w="9525">
            <a:noFill/>
            <a:miter lim="800000"/>
            <a:headEnd/>
            <a:tailEnd/>
          </a:ln>
        </p:spPr>
        <p:txBody>
          <a:bodyPr>
            <a:spAutoFit/>
          </a:bodyPr>
          <a:lstStyle/>
          <a:p>
            <a:r>
              <a:rPr lang="pt-BR" sz="2400" dirty="0"/>
              <a:t>Como identificado anteriormente, algumas sub-bacias de rios afluentes do Piracicaba produzem impactos significativos na qualidade da água. O efeito da diluição e </a:t>
            </a:r>
            <a:r>
              <a:rPr lang="pt-BR" sz="2400"/>
              <a:t>decaimento </a:t>
            </a:r>
            <a:r>
              <a:rPr lang="pt-BR" sz="2400" smtClean="0"/>
              <a:t>das concentrações </a:t>
            </a:r>
            <a:r>
              <a:rPr lang="pt-BR" sz="2400" dirty="0"/>
              <a:t>pela decomposição da matéria orgânica reduzem as concentrações de DBO. O lançamento dos efluentes de grandes centros urbanos, como Ipatinga e Timóteo, geram </a:t>
            </a:r>
            <a:r>
              <a:rPr lang="pt-BR" sz="2400" dirty="0" smtClean="0"/>
              <a:t>picos de </a:t>
            </a:r>
            <a:r>
              <a:rPr lang="pt-BR" sz="2400" dirty="0"/>
              <a:t>concentração de DBO e classificação da água em classes de uso mais restritivas.</a:t>
            </a:r>
          </a:p>
          <a:p>
            <a:endParaRPr lang="pt-BR" sz="2400" dirty="0"/>
          </a:p>
          <a:p>
            <a:r>
              <a:rPr lang="pt-BR" sz="2400" dirty="0"/>
              <a:t>Observa-se uma degradação praticamente contínua do rio Piracicaba a partir da foz do rio Santa Bárbara, permanecendo em classe 4 até o final da Unidade. </a:t>
            </a:r>
            <a:r>
              <a:rPr lang="pt-BR" sz="2400" b="1" dirty="0">
                <a:solidFill>
                  <a:srgbClr val="FF0000"/>
                </a:solidFill>
              </a:rPr>
              <a:t>O rio Santa </a:t>
            </a:r>
            <a:r>
              <a:rPr lang="pt-BR" sz="2400" b="1" dirty="0" smtClean="0">
                <a:solidFill>
                  <a:srgbClr val="FF0000"/>
                </a:solidFill>
              </a:rPr>
              <a:t>Bárbara apresenta </a:t>
            </a:r>
            <a:r>
              <a:rPr lang="pt-BR" sz="2400" b="1" dirty="0">
                <a:solidFill>
                  <a:srgbClr val="FF0000"/>
                </a:solidFill>
              </a:rPr>
              <a:t>uma baixa qualidade da água superficial mesmo antes de Barão dos Cocais. </a:t>
            </a:r>
            <a:endParaRPr lang="pt-BR" sz="24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2" cstate="print">
            <a:lum bright="-20000" contrast="40000"/>
          </a:blip>
          <a:srcRect/>
          <a:stretch>
            <a:fillRect/>
          </a:stretch>
        </p:blipFill>
        <p:spPr bwMode="auto">
          <a:xfrm>
            <a:off x="0" y="0"/>
            <a:ext cx="9144000" cy="6494463"/>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2" cstate="print">
            <a:lum bright="-20000" contrast="40000"/>
          </a:blip>
          <a:srcRect l="3937" t="45038" r="57087" b="11721"/>
          <a:stretch>
            <a:fillRect/>
          </a:stretch>
        </p:blipFill>
        <p:spPr bwMode="auto">
          <a:xfrm>
            <a:off x="192656" y="1"/>
            <a:ext cx="8699824" cy="6855384"/>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p:cNvPicPr>
            <a:picLocks noChangeAspect="1" noChangeArrowheads="1"/>
          </p:cNvPicPr>
          <p:nvPr/>
        </p:nvPicPr>
        <p:blipFill>
          <a:blip r:embed="rId2" cstate="print"/>
          <a:srcRect/>
          <a:stretch>
            <a:fillRect/>
          </a:stretch>
        </p:blipFill>
        <p:spPr bwMode="auto">
          <a:xfrm>
            <a:off x="144463" y="144463"/>
            <a:ext cx="8169275" cy="6126162"/>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smtClean="0"/>
              <a:t>Deseconomia</a:t>
            </a:r>
            <a:endParaRPr lang="pt-BR" dirty="0"/>
          </a:p>
        </p:txBody>
      </p:sp>
      <p:sp>
        <p:nvSpPr>
          <p:cNvPr id="3" name="Espaço Reservado para Conteúdo 2"/>
          <p:cNvSpPr>
            <a:spLocks noGrp="1"/>
          </p:cNvSpPr>
          <p:nvPr>
            <p:ph idx="1"/>
          </p:nvPr>
        </p:nvSpPr>
        <p:spPr>
          <a:xfrm>
            <a:off x="457200" y="1412776"/>
            <a:ext cx="8229600" cy="4525963"/>
          </a:xfrm>
        </p:spPr>
        <p:txBody>
          <a:bodyPr/>
          <a:lstStyle/>
          <a:p>
            <a:r>
              <a:rPr lang="pt-BR" dirty="0" smtClean="0"/>
              <a:t>Subtração de Águas Subterrâneas (</a:t>
            </a:r>
            <a:r>
              <a:rPr lang="pt-BR" dirty="0" err="1" smtClean="0"/>
              <a:t>geossistêmicas</a:t>
            </a:r>
            <a:r>
              <a:rPr lang="pt-BR" dirty="0" smtClean="0"/>
              <a:t>)</a:t>
            </a:r>
          </a:p>
          <a:p>
            <a:r>
              <a:rPr lang="pt-BR" dirty="0" smtClean="0"/>
              <a:t>Subtração de Nascentes</a:t>
            </a:r>
          </a:p>
          <a:p>
            <a:r>
              <a:rPr lang="pt-BR" dirty="0" smtClean="0"/>
              <a:t>Subtração de Qualidade</a:t>
            </a:r>
          </a:p>
          <a:p>
            <a:r>
              <a:rPr lang="pt-BR" dirty="0" smtClean="0"/>
              <a:t>Subtração de Usos</a:t>
            </a:r>
          </a:p>
          <a:p>
            <a:pPr lvl="2"/>
            <a:r>
              <a:rPr lang="pt-BR" sz="3200" dirty="0" smtClean="0"/>
              <a:t>Abastecimento</a:t>
            </a:r>
          </a:p>
          <a:p>
            <a:pPr lvl="2"/>
            <a:r>
              <a:rPr lang="pt-BR" sz="3200" dirty="0" smtClean="0"/>
              <a:t>Diversidade Econômica</a:t>
            </a:r>
          </a:p>
          <a:p>
            <a:pPr lvl="2"/>
            <a:r>
              <a:rPr lang="pt-BR" sz="3200" dirty="0" smtClean="0"/>
              <a:t>Fartura</a:t>
            </a:r>
          </a:p>
          <a:p>
            <a:pPr lvl="2"/>
            <a:r>
              <a:rPr lang="pt-BR" sz="3200" dirty="0" smtClean="0"/>
              <a:t>Lazer</a:t>
            </a:r>
          </a:p>
          <a:p>
            <a:endParaRPr lang="pt-B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p:cNvPicPr>
            <a:picLocks noChangeAspect="1" noChangeArrowheads="1"/>
          </p:cNvPicPr>
          <p:nvPr/>
        </p:nvPicPr>
        <p:blipFill>
          <a:blip r:embed="rId2" cstate="print"/>
          <a:srcRect/>
          <a:stretch>
            <a:fillRect/>
          </a:stretch>
        </p:blipFill>
        <p:spPr bwMode="auto">
          <a:xfrm>
            <a:off x="144463" y="144463"/>
            <a:ext cx="8169275" cy="6126162"/>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p:cNvPicPr>
            <a:picLocks noChangeAspect="1" noChangeArrowheads="1"/>
          </p:cNvPicPr>
          <p:nvPr/>
        </p:nvPicPr>
        <p:blipFill>
          <a:blip r:embed="rId2" cstate="print"/>
          <a:srcRect/>
          <a:stretch>
            <a:fillRect/>
          </a:stretch>
        </p:blipFill>
        <p:spPr bwMode="auto">
          <a:xfrm>
            <a:off x="144463" y="144463"/>
            <a:ext cx="8169275" cy="6126162"/>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a:stretch>
            <a:fillRect/>
          </a:stretch>
        </p:blipFill>
        <p:spPr bwMode="auto">
          <a:xfrm>
            <a:off x="144463" y="144463"/>
            <a:ext cx="8169275" cy="6126162"/>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144463" y="144463"/>
            <a:ext cx="8169275" cy="6126162"/>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aixaDeTexto 1"/>
          <p:cNvSpPr txBox="1">
            <a:spLocks noChangeArrowheads="1"/>
          </p:cNvSpPr>
          <p:nvPr/>
        </p:nvSpPr>
        <p:spPr bwMode="auto">
          <a:xfrm>
            <a:off x="539750" y="692150"/>
            <a:ext cx="7920038" cy="369888"/>
          </a:xfrm>
          <a:prstGeom prst="rect">
            <a:avLst/>
          </a:prstGeom>
          <a:noFill/>
          <a:ln w="9525">
            <a:noFill/>
            <a:miter lim="800000"/>
            <a:headEnd/>
            <a:tailEnd/>
          </a:ln>
        </p:spPr>
        <p:txBody>
          <a:bodyPr>
            <a:spAutoFit/>
          </a:bodyPr>
          <a:lstStyle/>
          <a:p>
            <a:endParaRPr lang="pt-BR"/>
          </a:p>
        </p:txBody>
      </p:sp>
      <p:sp>
        <p:nvSpPr>
          <p:cNvPr id="26627" name="Rectangle 1"/>
          <p:cNvSpPr>
            <a:spLocks noChangeArrowheads="1"/>
          </p:cNvSpPr>
          <p:nvPr/>
        </p:nvSpPr>
        <p:spPr bwMode="auto">
          <a:xfrm>
            <a:off x="107950" y="463779"/>
            <a:ext cx="9036050" cy="2677656"/>
          </a:xfrm>
          <a:prstGeom prst="rect">
            <a:avLst/>
          </a:prstGeom>
          <a:noFill/>
          <a:ln w="9525">
            <a:noFill/>
            <a:miter lim="800000"/>
            <a:headEnd/>
            <a:tailEnd/>
          </a:ln>
        </p:spPr>
        <p:txBody>
          <a:bodyPr anchor="ctr">
            <a:spAutoFit/>
          </a:bodyPr>
          <a:lstStyle/>
          <a:p>
            <a:r>
              <a:rPr lang="pt-BR" sz="2800" dirty="0">
                <a:latin typeface="Times New Roman" pitchFamily="18" charset="0"/>
                <a:ea typeface="Calibri" pitchFamily="34" charset="0"/>
                <a:cs typeface="Times New Roman" pitchFamily="18" charset="0"/>
              </a:rPr>
              <a:t>Os cenários tendenciais projetados apontam para uma piora ou manuten</a:t>
            </a:r>
            <a:r>
              <a:rPr lang="pt-BR" sz="2800" dirty="0">
                <a:latin typeface="Calibri" pitchFamily="34" charset="0"/>
                <a:ea typeface="Calibri" pitchFamily="34" charset="0"/>
                <a:cs typeface="Times New Roman" pitchFamily="18" charset="0"/>
              </a:rPr>
              <a:t>ç</a:t>
            </a:r>
            <a:r>
              <a:rPr lang="pt-BR" sz="2800" dirty="0">
                <a:latin typeface="Times New Roman" pitchFamily="18" charset="0"/>
                <a:ea typeface="Calibri" pitchFamily="34" charset="0"/>
                <a:cs typeface="Times New Roman" pitchFamily="18" charset="0"/>
              </a:rPr>
              <a:t>ão da qualidade da água na UPGRH DO2. </a:t>
            </a:r>
            <a:r>
              <a:rPr lang="pt-BR" sz="2800" dirty="0" smtClean="0">
                <a:latin typeface="Times New Roman" pitchFamily="18" charset="0"/>
                <a:ea typeface="Calibri" pitchFamily="34" charset="0"/>
                <a:cs typeface="Times New Roman" pitchFamily="18" charset="0"/>
              </a:rPr>
              <a:t>V</a:t>
            </a:r>
          </a:p>
          <a:p>
            <a:endParaRPr lang="pt-BR" sz="2800" dirty="0" smtClean="0">
              <a:latin typeface="Times New Roman" pitchFamily="18" charset="0"/>
              <a:ea typeface="Calibri" pitchFamily="34" charset="0"/>
              <a:cs typeface="Times New Roman" pitchFamily="18" charset="0"/>
            </a:endParaRPr>
          </a:p>
          <a:p>
            <a:r>
              <a:rPr lang="pt-BR" sz="2800" dirty="0" smtClean="0">
                <a:latin typeface="Times New Roman" pitchFamily="18" charset="0"/>
                <a:ea typeface="Calibri" pitchFamily="34" charset="0"/>
                <a:cs typeface="Times New Roman" pitchFamily="18" charset="0"/>
              </a:rPr>
              <a:t>Verifica-se</a:t>
            </a:r>
            <a:r>
              <a:rPr lang="pt-BR" sz="2800" dirty="0">
                <a:latin typeface="Times New Roman" pitchFamily="18" charset="0"/>
                <a:ea typeface="Calibri" pitchFamily="34" charset="0"/>
                <a:cs typeface="Times New Roman" pitchFamily="18" charset="0"/>
              </a:rPr>
              <a:t>, assim, a importância do tratamento dos efluentes urbanos, para a redu</a:t>
            </a:r>
            <a:r>
              <a:rPr lang="pt-BR" sz="2800" dirty="0">
                <a:latin typeface="Calibri" pitchFamily="34" charset="0"/>
                <a:ea typeface="Calibri" pitchFamily="34" charset="0"/>
                <a:cs typeface="Times New Roman" pitchFamily="18" charset="0"/>
              </a:rPr>
              <a:t>ç</a:t>
            </a:r>
            <a:r>
              <a:rPr lang="pt-BR" sz="2800" dirty="0">
                <a:latin typeface="Times New Roman" pitchFamily="18" charset="0"/>
                <a:ea typeface="Calibri" pitchFamily="34" charset="0"/>
                <a:cs typeface="Times New Roman" pitchFamily="18" charset="0"/>
              </a:rPr>
              <a:t>ão da DBO, e industriais como instrumentos de reversão </a:t>
            </a:r>
            <a:r>
              <a:rPr lang="pt-BR" sz="2800" dirty="0" smtClean="0">
                <a:latin typeface="Times New Roman" pitchFamily="18" charset="0"/>
                <a:ea typeface="Calibri" pitchFamily="34" charset="0"/>
                <a:cs typeface="Times New Roman" pitchFamily="18" charset="0"/>
              </a:rPr>
              <a:t>deste quadro</a:t>
            </a:r>
            <a:r>
              <a:rPr lang="pt-BR" sz="2800" dirty="0">
                <a:latin typeface="Times New Roman" pitchFamily="18" charset="0"/>
                <a:ea typeface="Calibri" pitchFamily="34" charset="0"/>
                <a:cs typeface="Times New Roman" pitchFamily="18" charset="0"/>
              </a:rPr>
              <a:t>.</a:t>
            </a:r>
            <a:endParaRPr lang="pt-BR" sz="2800" dirty="0">
              <a:latin typeface="Calibri"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tângulo 1"/>
          <p:cNvSpPr>
            <a:spLocks noChangeArrowheads="1"/>
          </p:cNvSpPr>
          <p:nvPr/>
        </p:nvSpPr>
        <p:spPr bwMode="auto">
          <a:xfrm>
            <a:off x="323850" y="474663"/>
            <a:ext cx="7848600" cy="6000750"/>
          </a:xfrm>
          <a:prstGeom prst="rect">
            <a:avLst/>
          </a:prstGeom>
          <a:noFill/>
          <a:ln w="9525">
            <a:noFill/>
            <a:miter lim="800000"/>
            <a:headEnd/>
            <a:tailEnd/>
          </a:ln>
        </p:spPr>
        <p:txBody>
          <a:bodyPr>
            <a:spAutoFit/>
          </a:bodyPr>
          <a:lstStyle/>
          <a:p>
            <a:r>
              <a:rPr lang="pt-BR" sz="2400"/>
              <a:t>No caso específico da bacia do rio Piracicaba, ressalta-se que ela teve seu enquadramento publicado pela D.N. 09 do COPAM, em 27/04/1994. No âmbito do PIRH Doce, foi elaborado um Programa para efetivação do enquadramento das águas superficiais da bacia do rio Piracicaba, com base nas orientações definidas na Resolução CNRH Nº 91/2008.</a:t>
            </a:r>
          </a:p>
          <a:p>
            <a:endParaRPr lang="pt-BR" sz="2400"/>
          </a:p>
          <a:p>
            <a:r>
              <a:rPr lang="pt-BR" sz="2400"/>
              <a:t>Deste modo, destaca-se que houve um avanço na bacia do rio Piracicaba, em relação às demais do rio Doce, no que diz respeito ao tema enquadramento, representando um importante ganho de gestão que pode ser multiplicado para as outras sub-bacias.*</a:t>
            </a:r>
          </a:p>
          <a:p>
            <a:r>
              <a:rPr lang="pt-BR" sz="2400"/>
              <a:t> </a:t>
            </a:r>
          </a:p>
          <a:p>
            <a:r>
              <a:rPr lang="pt-BR" sz="2400"/>
              <a:t>A Figura 33 apresenta uma avaliação preliminar das possibilidades de enquadramento do rio Piracicaba.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noChangeArrowheads="1"/>
          </p:cNvPicPr>
          <p:nvPr/>
        </p:nvPicPr>
        <p:blipFill>
          <a:blip r:embed="rId2" cstate="print">
            <a:lum bright="-16000" contrast="34000"/>
          </a:blip>
          <a:srcRect/>
          <a:stretch>
            <a:fillRect/>
          </a:stretch>
        </p:blipFill>
        <p:spPr bwMode="auto">
          <a:xfrm>
            <a:off x="0" y="0"/>
            <a:ext cx="9144000" cy="6519863"/>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p:cNvPicPr>
            <a:picLocks noChangeArrowheads="1"/>
          </p:cNvPicPr>
          <p:nvPr/>
        </p:nvPicPr>
        <p:blipFill>
          <a:blip r:embed="rId2" cstate="print"/>
          <a:srcRect/>
          <a:stretch>
            <a:fillRect/>
          </a:stretch>
        </p:blipFill>
        <p:spPr bwMode="auto">
          <a:xfrm>
            <a:off x="4859338" y="1993900"/>
            <a:ext cx="3914775" cy="2800350"/>
          </a:xfrm>
          <a:prstGeom prst="rect">
            <a:avLst/>
          </a:prstGeom>
          <a:noFill/>
          <a:ln w="9525">
            <a:solidFill>
              <a:schemeClr val="tx1"/>
            </a:solidFill>
            <a:miter lim="800000"/>
            <a:headEnd/>
            <a:tailEnd/>
          </a:ln>
        </p:spPr>
      </p:pic>
      <p:pic>
        <p:nvPicPr>
          <p:cNvPr id="40963" name="Picture 4"/>
          <p:cNvPicPr>
            <a:picLocks noChangeAspect="1" noChangeArrowheads="1"/>
          </p:cNvPicPr>
          <p:nvPr/>
        </p:nvPicPr>
        <p:blipFill>
          <a:blip r:embed="rId3" cstate="print"/>
          <a:srcRect/>
          <a:stretch>
            <a:fillRect/>
          </a:stretch>
        </p:blipFill>
        <p:spPr bwMode="auto">
          <a:xfrm>
            <a:off x="4067175" y="5641975"/>
            <a:ext cx="1047750" cy="1171575"/>
          </a:xfrm>
          <a:prstGeom prst="rect">
            <a:avLst/>
          </a:prstGeom>
          <a:noFill/>
          <a:ln w="9525">
            <a:solidFill>
              <a:schemeClr val="tx1"/>
            </a:solidFill>
            <a:miter lim="800000"/>
            <a:headEnd/>
            <a:tailEnd/>
          </a:ln>
        </p:spPr>
      </p:pic>
      <p:sp>
        <p:nvSpPr>
          <p:cNvPr id="40964" name="Rectangle 6"/>
          <p:cNvSpPr>
            <a:spLocks noChangeArrowheads="1"/>
          </p:cNvSpPr>
          <p:nvPr/>
        </p:nvSpPr>
        <p:spPr bwMode="auto">
          <a:xfrm>
            <a:off x="0" y="1323975"/>
            <a:ext cx="9144000" cy="0"/>
          </a:xfrm>
          <a:prstGeom prst="rect">
            <a:avLst/>
          </a:prstGeom>
          <a:noFill/>
          <a:ln w="9525" algn="ctr">
            <a:noFill/>
            <a:miter lim="800000"/>
            <a:headEnd/>
            <a:tailEnd/>
          </a:ln>
        </p:spPr>
        <p:txBody>
          <a:bodyPr wrap="none" anchor="ctr">
            <a:spAutoFit/>
          </a:bodyPr>
          <a:lstStyle/>
          <a:p>
            <a:endParaRPr lang="pt-BR"/>
          </a:p>
        </p:txBody>
      </p:sp>
      <p:sp>
        <p:nvSpPr>
          <p:cNvPr id="40965" name="Text Box 7"/>
          <p:cNvSpPr txBox="1">
            <a:spLocks noChangeArrowheads="1"/>
          </p:cNvSpPr>
          <p:nvPr/>
        </p:nvSpPr>
        <p:spPr bwMode="auto">
          <a:xfrm>
            <a:off x="3563938" y="260350"/>
            <a:ext cx="184150" cy="366713"/>
          </a:xfrm>
          <a:prstGeom prst="rect">
            <a:avLst/>
          </a:prstGeom>
          <a:noFill/>
          <a:ln w="9525" algn="ctr">
            <a:noFill/>
            <a:miter lim="800000"/>
            <a:headEnd/>
            <a:tailEnd/>
          </a:ln>
        </p:spPr>
        <p:txBody>
          <a:bodyPr wrap="none">
            <a:spAutoFit/>
          </a:bodyPr>
          <a:lstStyle/>
          <a:p>
            <a:endParaRPr lang="pt-BR"/>
          </a:p>
        </p:txBody>
      </p:sp>
      <p:sp>
        <p:nvSpPr>
          <p:cNvPr id="40966" name="Text Box 8"/>
          <p:cNvSpPr txBox="1">
            <a:spLocks noChangeArrowheads="1"/>
          </p:cNvSpPr>
          <p:nvPr/>
        </p:nvSpPr>
        <p:spPr bwMode="auto">
          <a:xfrm>
            <a:off x="754063" y="404813"/>
            <a:ext cx="8066087" cy="822325"/>
          </a:xfrm>
          <a:prstGeom prst="rect">
            <a:avLst/>
          </a:prstGeom>
          <a:noFill/>
          <a:ln w="9525" algn="ctr">
            <a:noFill/>
            <a:miter lim="800000"/>
            <a:headEnd/>
            <a:tailEnd/>
          </a:ln>
        </p:spPr>
        <p:txBody>
          <a:bodyPr>
            <a:spAutoFit/>
          </a:bodyPr>
          <a:lstStyle/>
          <a:p>
            <a:r>
              <a:rPr lang="pt-BR" sz="2400">
                <a:solidFill>
                  <a:srgbClr val="003399"/>
                </a:solidFill>
              </a:rPr>
              <a:t>SALDO HÍDRICO UPGRH DO2 - calculado com base nos critérios de vazão máxima outorgável, ou seja, 30% da Q</a:t>
            </a:r>
            <a:r>
              <a:rPr lang="pt-BR" sz="2400" baseline="-25000">
                <a:solidFill>
                  <a:srgbClr val="003399"/>
                </a:solidFill>
              </a:rPr>
              <a:t>7,10</a:t>
            </a:r>
            <a:r>
              <a:rPr lang="pt-BR" sz="2400">
                <a:solidFill>
                  <a:srgbClr val="003399"/>
                </a:solidFill>
              </a:rPr>
              <a:t> </a:t>
            </a:r>
          </a:p>
        </p:txBody>
      </p:sp>
      <p:sp>
        <p:nvSpPr>
          <p:cNvPr id="40967" name="Text Box 10"/>
          <p:cNvSpPr txBox="1">
            <a:spLocks noChangeArrowheads="1"/>
          </p:cNvSpPr>
          <p:nvPr/>
        </p:nvSpPr>
        <p:spPr bwMode="auto">
          <a:xfrm>
            <a:off x="5003800" y="4868863"/>
            <a:ext cx="3860800" cy="366712"/>
          </a:xfrm>
          <a:prstGeom prst="rect">
            <a:avLst/>
          </a:prstGeom>
          <a:noFill/>
          <a:ln w="9525" algn="ctr">
            <a:noFill/>
            <a:miter lim="800000"/>
            <a:headEnd/>
            <a:tailEnd/>
          </a:ln>
        </p:spPr>
        <p:txBody>
          <a:bodyPr wrap="none">
            <a:spAutoFit/>
          </a:bodyPr>
          <a:lstStyle/>
          <a:p>
            <a:r>
              <a:rPr lang="pt-BR"/>
              <a:t>Cenário com Desenvolvimento - 2030 </a:t>
            </a:r>
          </a:p>
        </p:txBody>
      </p:sp>
      <p:sp>
        <p:nvSpPr>
          <p:cNvPr id="40968" name="Text Box 11"/>
          <p:cNvSpPr txBox="1">
            <a:spLocks noChangeArrowheads="1"/>
          </p:cNvSpPr>
          <p:nvPr/>
        </p:nvSpPr>
        <p:spPr bwMode="auto">
          <a:xfrm>
            <a:off x="7156450" y="6346825"/>
            <a:ext cx="1987550" cy="366713"/>
          </a:xfrm>
          <a:prstGeom prst="rect">
            <a:avLst/>
          </a:prstGeom>
          <a:noFill/>
          <a:ln w="9525" algn="ctr">
            <a:noFill/>
            <a:miter lim="800000"/>
            <a:headEnd/>
            <a:tailEnd/>
          </a:ln>
        </p:spPr>
        <p:txBody>
          <a:bodyPr wrap="none">
            <a:spAutoFit/>
          </a:bodyPr>
          <a:lstStyle/>
          <a:p>
            <a:r>
              <a:rPr lang="pt-BR"/>
              <a:t>Fonte: PIRH Doce</a:t>
            </a:r>
          </a:p>
        </p:txBody>
      </p:sp>
      <p:pic>
        <p:nvPicPr>
          <p:cNvPr id="40969" name="Picture 12"/>
          <p:cNvPicPr>
            <a:picLocks noChangeAspect="1" noChangeArrowheads="1"/>
          </p:cNvPicPr>
          <p:nvPr/>
        </p:nvPicPr>
        <p:blipFill>
          <a:blip r:embed="rId4" cstate="print"/>
          <a:srcRect/>
          <a:stretch>
            <a:fillRect/>
          </a:stretch>
        </p:blipFill>
        <p:spPr bwMode="auto">
          <a:xfrm>
            <a:off x="685800" y="2011363"/>
            <a:ext cx="3914775" cy="2800350"/>
          </a:xfrm>
          <a:prstGeom prst="rect">
            <a:avLst/>
          </a:prstGeom>
          <a:noFill/>
          <a:ln w="9525">
            <a:solidFill>
              <a:schemeClr val="tx1"/>
            </a:solidFill>
            <a:miter lim="800000"/>
            <a:headEnd/>
            <a:tailEnd/>
          </a:ln>
        </p:spPr>
      </p:pic>
      <p:sp>
        <p:nvSpPr>
          <p:cNvPr id="40970" name="Text Box 13"/>
          <p:cNvSpPr txBox="1">
            <a:spLocks noChangeArrowheads="1"/>
          </p:cNvSpPr>
          <p:nvPr/>
        </p:nvSpPr>
        <p:spPr bwMode="auto">
          <a:xfrm>
            <a:off x="1258888" y="4868863"/>
            <a:ext cx="2813050" cy="366712"/>
          </a:xfrm>
          <a:prstGeom prst="rect">
            <a:avLst/>
          </a:prstGeom>
          <a:noFill/>
          <a:ln w="9525" algn="ctr">
            <a:noFill/>
            <a:miter lim="800000"/>
            <a:headEnd/>
            <a:tailEnd/>
          </a:ln>
        </p:spPr>
        <p:txBody>
          <a:bodyPr wrap="none">
            <a:spAutoFit/>
          </a:bodyPr>
          <a:lstStyle/>
          <a:p>
            <a:r>
              <a:rPr lang="pt-BR"/>
              <a:t>Cenário Tendencial - 2030 </a:t>
            </a:r>
          </a:p>
        </p:txBody>
      </p:sp>
      <p:sp>
        <p:nvSpPr>
          <p:cNvPr id="40971" name="Text Box 14"/>
          <p:cNvSpPr txBox="1">
            <a:spLocks noChangeArrowheads="1"/>
          </p:cNvSpPr>
          <p:nvPr/>
        </p:nvSpPr>
        <p:spPr bwMode="auto">
          <a:xfrm>
            <a:off x="4054475" y="5300663"/>
            <a:ext cx="1079500" cy="304800"/>
          </a:xfrm>
          <a:prstGeom prst="rect">
            <a:avLst/>
          </a:prstGeom>
          <a:noFill/>
          <a:ln w="9525" algn="ctr">
            <a:noFill/>
            <a:miter lim="800000"/>
            <a:headEnd/>
            <a:tailEnd/>
          </a:ln>
        </p:spPr>
        <p:txBody>
          <a:bodyPr>
            <a:spAutoFit/>
          </a:bodyPr>
          <a:lstStyle/>
          <a:p>
            <a:pPr>
              <a:spcBef>
                <a:spcPct val="50000"/>
              </a:spcBef>
            </a:pPr>
            <a:r>
              <a:rPr lang="pt-BR" sz="1400"/>
              <a:t>Legenda</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noChangeArrowheads="1"/>
          </p:cNvPicPr>
          <p:nvPr/>
        </p:nvPicPr>
        <p:blipFill>
          <a:blip r:embed="rId2" cstate="print">
            <a:lum bright="-10000" contrast="20000"/>
          </a:blip>
          <a:srcRect l="25688" t="18539" r="15247" b="10001"/>
          <a:stretch>
            <a:fillRect/>
          </a:stretch>
        </p:blipFill>
        <p:spPr bwMode="auto">
          <a:xfrm>
            <a:off x="34925" y="-1588"/>
            <a:ext cx="9109075" cy="6886576"/>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156" name="Group 140"/>
          <p:cNvGraphicFramePr>
            <a:graphicFrameLocks noGrp="1"/>
          </p:cNvGraphicFramePr>
          <p:nvPr/>
        </p:nvGraphicFramePr>
        <p:xfrm>
          <a:off x="250825" y="2403475"/>
          <a:ext cx="8704263" cy="3336862"/>
        </p:xfrm>
        <a:graphic>
          <a:graphicData uri="http://schemas.openxmlformats.org/drawingml/2006/table">
            <a:tbl>
              <a:tblPr/>
              <a:tblGrid>
                <a:gridCol w="3240088"/>
                <a:gridCol w="5464175"/>
              </a:tblGrid>
              <a:tr h="2873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1200" b="1" i="0" u="none" strike="noStrike" cap="none" normalizeH="0" baseline="0" smtClean="0">
                          <a:ln>
                            <a:noFill/>
                          </a:ln>
                          <a:solidFill>
                            <a:srgbClr val="000000"/>
                          </a:solidFill>
                          <a:effectLst/>
                          <a:latin typeface="Times New Roman" pitchFamily="18" charset="0"/>
                          <a:cs typeface="Times New Roman" pitchFamily="18" charset="0"/>
                        </a:rPr>
                        <a:t>SUB-BACIA</a:t>
                      </a:r>
                      <a:endParaRPr kumimoji="0" lang="pt-BR" sz="1200" b="1"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1200" b="1" i="0" u="none" strike="noStrike" cap="none" normalizeH="0" baseline="0" smtClean="0">
                          <a:ln>
                            <a:noFill/>
                          </a:ln>
                          <a:solidFill>
                            <a:srgbClr val="000000"/>
                          </a:solidFill>
                          <a:effectLst/>
                          <a:latin typeface="Times New Roman" pitchFamily="18" charset="0"/>
                          <a:cs typeface="Times New Roman" pitchFamily="18" charset="0"/>
                        </a:rPr>
                        <a:t>PROPOSTAS DE ALTERAÇÕES</a:t>
                      </a:r>
                      <a:endParaRPr kumimoji="0" lang="pt-BR" sz="1200" b="1"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r>
              <a:tr h="5238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pt-BR" sz="1200" b="1"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1200" b="1" i="0" u="none" strike="noStrike" cap="none" normalizeH="0" baseline="0" smtClean="0">
                          <a:ln>
                            <a:noFill/>
                          </a:ln>
                          <a:solidFill>
                            <a:srgbClr val="000000"/>
                          </a:solidFill>
                          <a:effectLst/>
                          <a:latin typeface="Times New Roman" pitchFamily="18" charset="0"/>
                          <a:cs typeface="Times New Roman" pitchFamily="18" charset="0"/>
                        </a:rPr>
                        <a:t>ALTO RIO PIRACICABA</a:t>
                      </a:r>
                      <a:endParaRPr kumimoji="0" lang="pt-BR" sz="12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20000"/>
                        </a:lnSpc>
                        <a:spcBef>
                          <a:spcPct val="0"/>
                        </a:spcBef>
                        <a:spcAft>
                          <a:spcPct val="0"/>
                        </a:spcAft>
                        <a:buClrTx/>
                        <a:buSzTx/>
                        <a:buFontTx/>
                        <a:buNone/>
                        <a:tabLst/>
                      </a:pPr>
                      <a:r>
                        <a:rPr kumimoji="0" lang="pt-BR" sz="1200" b="1" i="0" u="none" strike="noStrike" cap="none" normalizeH="0" baseline="0" smtClean="0">
                          <a:ln>
                            <a:noFill/>
                          </a:ln>
                          <a:solidFill>
                            <a:srgbClr val="000000"/>
                          </a:solidFill>
                          <a:effectLst/>
                          <a:latin typeface="Times New Roman" pitchFamily="18" charset="0"/>
                          <a:cs typeface="Times New Roman" pitchFamily="18" charset="0"/>
                        </a:rPr>
                        <a:t>• alterar o enquadramento da classe 1 para classe 2 em vista da pressão da atividade minerária – trecho 6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8556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pt-BR" sz="1200" b="1"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1200" b="1" i="0" u="none" strike="noStrike" cap="none" normalizeH="0" baseline="0" smtClean="0">
                          <a:ln>
                            <a:noFill/>
                          </a:ln>
                          <a:solidFill>
                            <a:srgbClr val="000000"/>
                          </a:solidFill>
                          <a:effectLst/>
                          <a:latin typeface="Times New Roman" pitchFamily="18" charset="0"/>
                          <a:cs typeface="Times New Roman" pitchFamily="18" charset="0"/>
                        </a:rPr>
                        <a:t>ALTO E MÉDIO RIO SANTA BÁRBARA</a:t>
                      </a:r>
                      <a:endParaRPr kumimoji="0" lang="pt-BR" sz="12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90000"/>
                        <a:buFont typeface="Wingdings" pitchFamily="2" charset="2"/>
                        <a:buNone/>
                        <a:tabLst/>
                      </a:pPr>
                      <a:r>
                        <a:rPr kumimoji="0" lang="pt-BR" sz="1200" b="1" i="0" u="none" strike="noStrike" cap="none" normalizeH="0" baseline="0" smtClean="0">
                          <a:ln>
                            <a:noFill/>
                          </a:ln>
                          <a:solidFill>
                            <a:srgbClr val="000000"/>
                          </a:solidFill>
                          <a:effectLst/>
                          <a:latin typeface="Times New Roman" pitchFamily="18" charset="0"/>
                          <a:cs typeface="Times New Roman" pitchFamily="18" charset="0"/>
                        </a:rPr>
                        <a:t>• alterar o enquadramento da classe especial para classe 1 em vista da pressão da atividade minerária – trecho 22</a:t>
                      </a:r>
                    </a:p>
                    <a:p>
                      <a:pPr marL="0" marR="0" lvl="0" indent="0" algn="l" defTabSz="914400" rtl="0" eaLnBrk="0" fontAlgn="base" latinLnBrk="0" hangingPunct="0">
                        <a:lnSpc>
                          <a:spcPct val="100000"/>
                        </a:lnSpc>
                        <a:spcBef>
                          <a:spcPct val="20000"/>
                        </a:spcBef>
                        <a:spcAft>
                          <a:spcPct val="0"/>
                        </a:spcAft>
                        <a:buClr>
                          <a:schemeClr val="folHlink"/>
                        </a:buClr>
                        <a:buSzPct val="90000"/>
                        <a:buFont typeface="Wingdings" pitchFamily="2" charset="2"/>
                        <a:buNone/>
                        <a:tabLst/>
                      </a:pPr>
                      <a:r>
                        <a:rPr kumimoji="0" lang="pt-BR" sz="1200" b="1" i="0" u="none" strike="noStrike" cap="none" normalizeH="0" baseline="0" smtClean="0">
                          <a:ln>
                            <a:noFill/>
                          </a:ln>
                          <a:solidFill>
                            <a:srgbClr val="000000"/>
                          </a:solidFill>
                          <a:effectLst/>
                          <a:latin typeface="Times New Roman" pitchFamily="18" charset="0"/>
                          <a:cs typeface="Times New Roman" pitchFamily="18" charset="0"/>
                        </a:rPr>
                        <a:t>• alterar o enquadramento da classe 1 para classe 2 em vista da pressão da atividade minerária – trecho 30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8556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pt-BR" sz="600" b="1"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pt-BR" sz="1200" b="1"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1200" b="1" i="0" u="none" strike="noStrike" cap="none" normalizeH="0" baseline="0" smtClean="0">
                          <a:ln>
                            <a:noFill/>
                          </a:ln>
                          <a:solidFill>
                            <a:srgbClr val="000000"/>
                          </a:solidFill>
                          <a:effectLst/>
                          <a:latin typeface="Times New Roman" pitchFamily="18" charset="0"/>
                          <a:cs typeface="Times New Roman" pitchFamily="18" charset="0"/>
                        </a:rPr>
                        <a:t>RIO DO PEIXE</a:t>
                      </a:r>
                      <a:endParaRPr kumimoji="0" lang="pt-BR" sz="12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90000"/>
                        <a:buFont typeface="Wingdings" pitchFamily="2" charset="2"/>
                        <a:buNone/>
                        <a:tabLst/>
                      </a:pPr>
                      <a:r>
                        <a:rPr kumimoji="0" lang="pt-BR" sz="1200" b="1" i="0" u="none" strike="noStrike" cap="none" normalizeH="0" baseline="0" smtClean="0">
                          <a:ln>
                            <a:noFill/>
                          </a:ln>
                          <a:solidFill>
                            <a:srgbClr val="000000"/>
                          </a:solidFill>
                          <a:effectLst/>
                          <a:latin typeface="Times New Roman" pitchFamily="18" charset="0"/>
                          <a:cs typeface="Times New Roman" pitchFamily="18" charset="0"/>
                        </a:rPr>
                        <a:t>•alterar a classe de enquadramento da classe 1 para classe 2 em vista de pressão de esgotos sanitários e efluentes industriais - trecho 56</a:t>
                      </a:r>
                    </a:p>
                    <a:p>
                      <a:pPr marL="0" marR="0" lvl="0" indent="0" algn="l" defTabSz="914400" rtl="0" eaLnBrk="0" fontAlgn="base" latinLnBrk="0" hangingPunct="0">
                        <a:lnSpc>
                          <a:spcPct val="100000"/>
                        </a:lnSpc>
                        <a:spcBef>
                          <a:spcPct val="20000"/>
                        </a:spcBef>
                        <a:spcAft>
                          <a:spcPct val="0"/>
                        </a:spcAft>
                        <a:buClr>
                          <a:schemeClr val="folHlink"/>
                        </a:buClr>
                        <a:buSzPct val="90000"/>
                        <a:buFont typeface="Wingdings" pitchFamily="2" charset="2"/>
                        <a:buNone/>
                        <a:tabLst/>
                      </a:pPr>
                      <a:r>
                        <a:rPr kumimoji="0" lang="pt-BR" sz="1200" b="1" i="0" u="none" strike="noStrike" cap="none" normalizeH="0" baseline="0" smtClean="0">
                          <a:ln>
                            <a:noFill/>
                          </a:ln>
                          <a:solidFill>
                            <a:srgbClr val="000000"/>
                          </a:solidFill>
                          <a:effectLst/>
                          <a:latin typeface="Times New Roman" pitchFamily="18" charset="0"/>
                          <a:cs typeface="Times New Roman" pitchFamily="18" charset="0"/>
                        </a:rPr>
                        <a:t>• alterar a classe de enquadramento da classe 1 para classe 2 em vista de pressão da atividade minerária - trecho 61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8001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pt-BR" sz="1400" b="1"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1200" b="1" i="0" u="none" strike="noStrike" cap="none" normalizeH="0" baseline="0" smtClean="0">
                          <a:ln>
                            <a:noFill/>
                          </a:ln>
                          <a:solidFill>
                            <a:srgbClr val="000000"/>
                          </a:solidFill>
                          <a:effectLst/>
                          <a:latin typeface="Times New Roman" pitchFamily="18" charset="0"/>
                          <a:cs typeface="Times New Roman" pitchFamily="18" charset="0"/>
                        </a:rPr>
                        <a:t>BAIXO RIO PIRACICABA</a:t>
                      </a:r>
                      <a:endParaRPr kumimoji="0" lang="pt-BR" sz="12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90000"/>
                        <a:buFont typeface="Wingdings" pitchFamily="2" charset="2"/>
                        <a:buNone/>
                        <a:tabLst/>
                      </a:pPr>
                      <a:endParaRPr kumimoji="0" lang="pt-BR" sz="600" b="0" i="0" u="none" strike="noStrike" cap="none" normalizeH="0" baseline="0" smtClean="0">
                        <a:ln>
                          <a:noFill/>
                        </a:ln>
                        <a:solidFill>
                          <a:srgbClr val="000000"/>
                        </a:solidFill>
                        <a:effectLst/>
                        <a:latin typeface="Times New Roman" pitchFamily="18" charset="0"/>
                        <a:ea typeface="MS Mincho" pitchFamily="49" charset="-128"/>
                        <a:cs typeface="Times New Roman" pitchFamily="18" charset="0"/>
                      </a:endParaRPr>
                    </a:p>
                    <a:p>
                      <a:pPr marL="0" marR="0" lvl="0" indent="0" algn="l" defTabSz="914400" rtl="0" eaLnBrk="0" fontAlgn="base" latinLnBrk="0" hangingPunct="0">
                        <a:lnSpc>
                          <a:spcPct val="100000"/>
                        </a:lnSpc>
                        <a:spcBef>
                          <a:spcPct val="20000"/>
                        </a:spcBef>
                        <a:spcAft>
                          <a:spcPct val="0"/>
                        </a:spcAft>
                        <a:buClr>
                          <a:schemeClr val="folHlink"/>
                        </a:buClr>
                        <a:buSzPct val="90000"/>
                        <a:buFont typeface="Wingdings" pitchFamily="2" charset="2"/>
                        <a:buNone/>
                        <a:tabLst/>
                      </a:pPr>
                      <a:r>
                        <a:rPr kumimoji="0" lang="pt-BR" sz="1000" b="0" i="0" u="none" strike="noStrike" cap="none" normalizeH="0" baseline="0" smtClean="0">
                          <a:ln>
                            <a:noFill/>
                          </a:ln>
                          <a:solidFill>
                            <a:srgbClr val="000000"/>
                          </a:solidFill>
                          <a:effectLst/>
                          <a:latin typeface="Arial"/>
                          <a:ea typeface="MS Mincho" pitchFamily="49" charset="-128"/>
                          <a:cs typeface="Times New Roman" pitchFamily="18" charset="0"/>
                        </a:rPr>
                        <a:t>•</a:t>
                      </a:r>
                      <a:r>
                        <a:rPr kumimoji="0" lang="pt-BR" sz="1000" b="0" i="0" u="none" strike="noStrike" cap="none" normalizeH="0" baseline="0" smtClean="0">
                          <a:ln>
                            <a:noFill/>
                          </a:ln>
                          <a:solidFill>
                            <a:srgbClr val="000000"/>
                          </a:solidFill>
                          <a:effectLst/>
                          <a:latin typeface="Times New Roman" pitchFamily="18" charset="0"/>
                          <a:ea typeface="MS Mincho" pitchFamily="49" charset="-128"/>
                          <a:cs typeface="Times New Roman" pitchFamily="18" charset="0"/>
                        </a:rPr>
                        <a:t> </a:t>
                      </a:r>
                      <a:r>
                        <a:rPr kumimoji="0" lang="pt-BR" sz="1200" b="1" i="0" u="none" strike="noStrike" cap="none" normalizeH="0" baseline="0" smtClean="0">
                          <a:ln>
                            <a:noFill/>
                          </a:ln>
                          <a:solidFill>
                            <a:srgbClr val="000000"/>
                          </a:solidFill>
                          <a:effectLst/>
                          <a:latin typeface="Times New Roman" pitchFamily="18" charset="0"/>
                          <a:ea typeface="MS Mincho" pitchFamily="49" charset="-128"/>
                          <a:cs typeface="Times New Roman" pitchFamily="18" charset="0"/>
                        </a:rPr>
                        <a:t>alterar o enquadramento de classe 1 para classe 2 em vista de pressão urbana e industrial - trecho 76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42006" name="Text Box 28"/>
          <p:cNvSpPr txBox="1">
            <a:spLocks noChangeArrowheads="1"/>
          </p:cNvSpPr>
          <p:nvPr/>
        </p:nvSpPr>
        <p:spPr bwMode="auto">
          <a:xfrm>
            <a:off x="1760538" y="334963"/>
            <a:ext cx="5618162" cy="946150"/>
          </a:xfrm>
          <a:prstGeom prst="rect">
            <a:avLst/>
          </a:prstGeom>
          <a:noFill/>
          <a:ln w="9525" algn="ctr">
            <a:noFill/>
            <a:miter lim="800000"/>
            <a:headEnd/>
            <a:tailEnd/>
          </a:ln>
        </p:spPr>
        <p:txBody>
          <a:bodyPr wrap="none">
            <a:spAutoFit/>
          </a:bodyPr>
          <a:lstStyle/>
          <a:p>
            <a:r>
              <a:rPr lang="pt-BR" sz="2800">
                <a:solidFill>
                  <a:srgbClr val="003399"/>
                </a:solidFill>
              </a:rPr>
              <a:t>PROPOSTAS DE ALTERAÇÕES  </a:t>
            </a:r>
          </a:p>
          <a:p>
            <a:r>
              <a:rPr lang="pt-BR" sz="2800">
                <a:solidFill>
                  <a:srgbClr val="003399"/>
                </a:solidFill>
              </a:rPr>
              <a:t>DN COPAM N. 09/94</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Necessidade de um Marco Regulatório da Água</a:t>
            </a:r>
            <a:endParaRPr lang="pt-BR" dirty="0"/>
          </a:p>
        </p:txBody>
      </p:sp>
      <p:sp>
        <p:nvSpPr>
          <p:cNvPr id="3" name="Espaço Reservado para Conteúdo 2"/>
          <p:cNvSpPr>
            <a:spLocks noGrp="1"/>
          </p:cNvSpPr>
          <p:nvPr>
            <p:ph idx="1"/>
          </p:nvPr>
        </p:nvSpPr>
        <p:spPr/>
        <p:txBody>
          <a:bodyPr/>
          <a:lstStyle/>
          <a:p>
            <a:r>
              <a:rPr lang="pt-BR" dirty="0" smtClean="0"/>
              <a:t>Garantir Usos Múltiplos</a:t>
            </a:r>
          </a:p>
          <a:p>
            <a:r>
              <a:rPr lang="pt-BR" dirty="0" smtClean="0"/>
              <a:t>Monitorar qualidade e assegurar a economia  popular</a:t>
            </a:r>
          </a:p>
          <a:p>
            <a:r>
              <a:rPr lang="pt-BR" dirty="0" smtClean="0"/>
              <a:t>Valor Simbólico</a:t>
            </a:r>
          </a:p>
          <a:p>
            <a:r>
              <a:rPr lang="pt-BR" dirty="0" smtClean="0"/>
              <a:t>Usos Comuns e Tradicionais</a:t>
            </a:r>
          </a:p>
          <a:p>
            <a:r>
              <a:rPr lang="pt-BR" dirty="0" smtClean="0"/>
              <a:t>Memória e Referências de qualidade</a:t>
            </a:r>
          </a:p>
          <a:p>
            <a:r>
              <a:rPr lang="pt-BR" dirty="0" smtClean="0"/>
              <a:t>Usos mais Exigentes e Prioritários</a:t>
            </a:r>
          </a:p>
          <a:p>
            <a:r>
              <a:rPr lang="pt-BR" dirty="0" smtClean="0"/>
              <a:t>Direitos humanos e coletivos</a:t>
            </a:r>
            <a:endParaRPr lang="pt-B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tângulo 1"/>
          <p:cNvSpPr>
            <a:spLocks noChangeArrowheads="1"/>
          </p:cNvSpPr>
          <p:nvPr/>
        </p:nvSpPr>
        <p:spPr bwMode="auto">
          <a:xfrm>
            <a:off x="250825" y="715963"/>
            <a:ext cx="8569325" cy="4800600"/>
          </a:xfrm>
          <a:prstGeom prst="rect">
            <a:avLst/>
          </a:prstGeom>
          <a:noFill/>
          <a:ln w="9525">
            <a:noFill/>
            <a:miter lim="800000"/>
            <a:headEnd/>
            <a:tailEnd/>
          </a:ln>
        </p:spPr>
        <p:txBody>
          <a:bodyPr>
            <a:spAutoFit/>
          </a:bodyPr>
          <a:lstStyle/>
          <a:p>
            <a:r>
              <a:rPr lang="pt-BR"/>
              <a:t>Assim que o rio das Velhas (BV037), no seu Alto curso, recebe o rio Itabirito</a:t>
            </a:r>
          </a:p>
          <a:p>
            <a:r>
              <a:rPr lang="pt-BR"/>
              <a:t>(BV035), o Índice de Qualidade de suas águas piora em decorrência do aumento</a:t>
            </a:r>
          </a:p>
          <a:p>
            <a:r>
              <a:rPr lang="pt-BR"/>
              <a:t>de coliformes fecais, materiais em suspensão e fosfato. Os materiais em</a:t>
            </a:r>
          </a:p>
          <a:p>
            <a:r>
              <a:rPr lang="pt-BR"/>
              <a:t>suspensão estão relacionados com passivos de assoreamento da mineração de</a:t>
            </a:r>
          </a:p>
          <a:p>
            <a:r>
              <a:rPr lang="pt-BR"/>
              <a:t>ferro. pg13</a:t>
            </a:r>
          </a:p>
          <a:p>
            <a:endParaRPr lang="pt-BR"/>
          </a:p>
          <a:p>
            <a:r>
              <a:rPr lang="pt-BR"/>
              <a:t>“A consolidada vocação minerária da região do alto curso do rio das Velhas, posicionada em zona de cabeceiras do rio das Velhas, passou a demandar maiores investigações sobre o grau de comprometimento do recurso hídrico pelas</a:t>
            </a:r>
          </a:p>
          <a:p>
            <a:r>
              <a:rPr lang="pt-BR"/>
              <a:t>formas de uso do solo e da bacia e, em particular, pela mineração, frente aos possíveis cenários de desenvolvimento desse setor econômico, grande contribuinte da poluição difusa recebida no rio das Velhas no seu Alto curso. pg11”</a:t>
            </a:r>
          </a:p>
          <a:p>
            <a:endParaRPr lang="pt-BR"/>
          </a:p>
          <a:p>
            <a:r>
              <a:rPr lang="pt-BR"/>
              <a:t>DIAGNÓSTICO ESTRATÉGICO DA BACIA HIDROGRÁFICA E CENÁRIOS DE DESENVOLVIMENTO - </a:t>
            </a:r>
            <a:r>
              <a:rPr lang="pt-BR" b="1"/>
              <a:t>Qualidade da Água</a:t>
            </a:r>
          </a:p>
          <a:p>
            <a:r>
              <a:rPr lang="pt-BR" b="1"/>
              <a:t>Elaboração: Zenilde das Graças Guimarães Viola – BH/agosto 2004</a:t>
            </a:r>
            <a:endParaRPr lang="pt-BR"/>
          </a:p>
          <a:p>
            <a:endParaRPr lang="pt-B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1851025" y="0"/>
            <a:ext cx="5168900" cy="6892925"/>
          </a:xfrm>
          <a:prstGeom prst="rect">
            <a:avLst/>
          </a:prstGeom>
          <a:noFill/>
          <a:ln w="9525">
            <a:noFill/>
            <a:miter lim="800000"/>
            <a:headEnd/>
            <a:tailEnd/>
          </a:ln>
        </p:spPr>
      </p:pic>
      <p:sp>
        <p:nvSpPr>
          <p:cNvPr id="46083" name="CaixaDeTexto 2"/>
          <p:cNvSpPr txBox="1">
            <a:spLocks noChangeArrowheads="1"/>
          </p:cNvSpPr>
          <p:nvPr/>
        </p:nvSpPr>
        <p:spPr bwMode="auto">
          <a:xfrm>
            <a:off x="5076825" y="6516688"/>
            <a:ext cx="2159000" cy="368300"/>
          </a:xfrm>
          <a:prstGeom prst="rect">
            <a:avLst/>
          </a:prstGeom>
          <a:noFill/>
          <a:ln w="9525">
            <a:noFill/>
            <a:miter lim="800000"/>
            <a:headEnd/>
            <a:tailEnd/>
          </a:ln>
        </p:spPr>
        <p:txBody>
          <a:bodyPr>
            <a:spAutoFit/>
          </a:bodyPr>
          <a:lstStyle/>
          <a:p>
            <a:r>
              <a:rPr lang="pt-BR" b="1">
                <a:solidFill>
                  <a:schemeClr val="bg1"/>
                </a:solidFill>
              </a:rPr>
              <a:t>Leandro Durães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tângulo 1"/>
          <p:cNvSpPr>
            <a:spLocks noChangeArrowheads="1"/>
          </p:cNvSpPr>
          <p:nvPr/>
        </p:nvSpPr>
        <p:spPr bwMode="auto">
          <a:xfrm>
            <a:off x="179388" y="836613"/>
            <a:ext cx="8713787" cy="4524375"/>
          </a:xfrm>
          <a:prstGeom prst="rect">
            <a:avLst/>
          </a:prstGeom>
          <a:noFill/>
          <a:ln w="9525">
            <a:noFill/>
            <a:miter lim="800000"/>
            <a:headEnd/>
            <a:tailEnd/>
          </a:ln>
        </p:spPr>
        <p:txBody>
          <a:bodyPr>
            <a:spAutoFit/>
          </a:bodyPr>
          <a:lstStyle/>
          <a:p>
            <a:r>
              <a:rPr lang="pt-BR" b="1"/>
              <a:t>Plano Diretor de Recursos Hídricos da Bacia Hidrográfica do Rio das Velhas: resumo executivo. CBH Velhas e Igam, Dezembro/2004</a:t>
            </a:r>
            <a:r>
              <a:rPr lang="pt-BR"/>
              <a:t>.</a:t>
            </a:r>
          </a:p>
          <a:p>
            <a:endParaRPr lang="pt-BR"/>
          </a:p>
          <a:p>
            <a:r>
              <a:rPr lang="pt-BR"/>
              <a:t>Os resultados do monitoramento da qualidade das águas do Projeto Águas de Minas indicam que, nos trechos reenquadrados na Classe 2, as principais fontes de poluição, atualmente, são os esgotos domésticos e a atividade minerária, em função da proximidade com a Região Metropolitana, área urbanizada e industrializada, e do grande potencial mineral que a região do Quadrilátero Ferrífero, situada a montante deste trecho, apresenta. – Plano Diretor, pg 155</a:t>
            </a:r>
          </a:p>
          <a:p>
            <a:endParaRPr lang="pt-BR"/>
          </a:p>
          <a:p>
            <a:r>
              <a:rPr lang="pt-BR"/>
              <a:t>Na bacia do rio das Velhas, a partir das análises realizadas pelo Projeto Águas de Minas (2003), essas interferências são bastante claras. Algumas estações de amostragem na região do Quadrilátero Ferrífero demonstram uma concentração de metais (cobre, manganês e níquel) e sólidos em suspensão nos cursos d'água. Essas informações levam a crer que a principal atividade econômica naquela região, qual seja, a mineração, influencia diretamente a qualidade das águas. pg48</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tângulo 1"/>
          <p:cNvSpPr>
            <a:spLocks noChangeArrowheads="1"/>
          </p:cNvSpPr>
          <p:nvPr/>
        </p:nvSpPr>
        <p:spPr bwMode="auto">
          <a:xfrm>
            <a:off x="0" y="1858963"/>
            <a:ext cx="9144000" cy="3694112"/>
          </a:xfrm>
          <a:prstGeom prst="rect">
            <a:avLst/>
          </a:prstGeom>
          <a:noFill/>
          <a:ln w="9525">
            <a:noFill/>
            <a:miter lim="800000"/>
            <a:headEnd/>
            <a:tailEnd/>
          </a:ln>
        </p:spPr>
        <p:txBody>
          <a:bodyPr>
            <a:spAutoFit/>
          </a:bodyPr>
          <a:lstStyle/>
          <a:p>
            <a:r>
              <a:rPr lang="pt-BR"/>
              <a:t>Assim que o rio das Velhas (BV037), em seu alto curso, recebe o rio Itabirito (BV035), o Índice de Qualidade de suas águas piora, em decorrência do aumento de coliformes fecais, materiais em suspensão e fosfato. Os materiais em suspensão estão relacionados, sobretudo, a passivos de assoreamento da mineração de ferro. Pg84 Plano Diretor</a:t>
            </a:r>
          </a:p>
          <a:p>
            <a:endParaRPr lang="pt-BR"/>
          </a:p>
          <a:p>
            <a:r>
              <a:rPr lang="pt-BR"/>
              <a:t>A mineração de ferro, seguida pela de ouro e gemas é, sem dúvida, a atividade minerária mais importante da região, quer por sua expressão econômica e infra-estrutura associadas, quer pela magnitude da geração de cavas e de depósitos de estéril e rejeitos.</a:t>
            </a:r>
          </a:p>
          <a:p>
            <a:r>
              <a:rPr lang="pt-BR"/>
              <a:t>Os metais estão diretamente relacionados com a turbidez, outro parâmetro que apresenta níveis bastante elevados principalmente no período chuvoso. Conforme observado na Figura 23, isto ocorreu na primeira campanha de 2003. pg97</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tângulo 1"/>
          <p:cNvSpPr>
            <a:spLocks noChangeArrowheads="1"/>
          </p:cNvSpPr>
          <p:nvPr/>
        </p:nvSpPr>
        <p:spPr bwMode="auto">
          <a:xfrm>
            <a:off x="395288" y="1166813"/>
            <a:ext cx="7993062" cy="2032000"/>
          </a:xfrm>
          <a:prstGeom prst="rect">
            <a:avLst/>
          </a:prstGeom>
          <a:noFill/>
          <a:ln w="9525">
            <a:noFill/>
            <a:miter lim="800000"/>
            <a:headEnd/>
            <a:tailEnd/>
          </a:ln>
        </p:spPr>
        <p:txBody>
          <a:bodyPr>
            <a:spAutoFit/>
          </a:bodyPr>
          <a:lstStyle/>
          <a:p>
            <a:r>
              <a:rPr lang="pt-BR"/>
              <a:t>Caso não seja desenvolvida com fundamento nos princípios da sustentabilidade, a atividade de mineração pode revelar-se uma das fontes mais expressivas de degradação dos corpos d'água, tanto pelas substâncias químicas utilizadas no processo de exploração, quanto pelas altas taxas de carreamento de sólidos em suspensão. A poluição e o assoreamento dos cursos d'água são considerados as formas mais sérias de dano ambiental associado à lavra e ao processamento de minérios.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cstate="print">
            <a:lum contrast="30000"/>
          </a:blip>
          <a:srcRect/>
          <a:stretch>
            <a:fillRect/>
          </a:stretch>
        </p:blipFill>
        <p:spPr bwMode="auto">
          <a:xfrm>
            <a:off x="0" y="138113"/>
            <a:ext cx="9144000" cy="605155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cstate="print">
            <a:lum contrast="30000"/>
          </a:blip>
          <a:srcRect/>
          <a:stretch>
            <a:fillRect/>
          </a:stretch>
        </p:blipFill>
        <p:spPr bwMode="auto">
          <a:xfrm>
            <a:off x="0" y="138113"/>
            <a:ext cx="9144000" cy="605155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cstate="print">
            <a:lum contrast="30000"/>
          </a:blip>
          <a:srcRect/>
          <a:stretch>
            <a:fillRect/>
          </a:stretch>
        </p:blipFill>
        <p:spPr bwMode="auto">
          <a:xfrm>
            <a:off x="0" y="138113"/>
            <a:ext cx="9144000" cy="605155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lum contrast="30000"/>
          </a:blip>
          <a:srcRect/>
          <a:stretch>
            <a:fillRect/>
          </a:stretch>
        </p:blipFill>
        <p:spPr bwMode="auto">
          <a:xfrm>
            <a:off x="0" y="138113"/>
            <a:ext cx="9144000" cy="605155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lum contrast="30000"/>
          </a:blip>
          <a:srcRect/>
          <a:stretch>
            <a:fillRect/>
          </a:stretch>
        </p:blipFill>
        <p:spPr bwMode="auto">
          <a:xfrm>
            <a:off x="0" y="138113"/>
            <a:ext cx="9144000" cy="605155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ChangeArrowheads="1"/>
          </p:cNvSpPr>
          <p:nvPr/>
        </p:nvSpPr>
        <p:spPr bwMode="auto">
          <a:xfrm>
            <a:off x="0" y="855723"/>
            <a:ext cx="9144000" cy="51860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7013" algn="l" defTabSz="914400" rtl="0" eaLnBrk="0" fontAlgn="base" latinLnBrk="0" hangingPunct="0">
              <a:lnSpc>
                <a:spcPct val="100000"/>
              </a:lnSpc>
              <a:spcBef>
                <a:spcPct val="0"/>
              </a:spcBef>
              <a:spcAft>
                <a:spcPct val="0"/>
              </a:spcAft>
              <a:buClrTx/>
              <a:buSzTx/>
              <a:buFontTx/>
              <a:buNone/>
              <a:tabLst/>
            </a:pPr>
            <a:r>
              <a:rPr kumimoji="0" lang="pt-BR"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CAPÍTULO II</a:t>
            </a:r>
            <a:endParaRPr kumimoji="0" lang="pt-BR" b="0" i="0" u="none" strike="noStrike" cap="none" normalizeH="0" baseline="0" dirty="0" smtClean="0">
              <a:ln>
                <a:noFill/>
              </a:ln>
              <a:solidFill>
                <a:schemeClr val="tx1"/>
              </a:solidFill>
              <a:effectLst/>
              <a:latin typeface="Arial" pitchFamily="34" charset="0"/>
              <a:cs typeface="Arial" pitchFamily="34" charset="0"/>
            </a:endParaRPr>
          </a:p>
          <a:p>
            <a:pPr marL="0" marR="0" lvl="0" indent="227013" algn="l" defTabSz="914400" rtl="0" eaLnBrk="0" fontAlgn="base" latinLnBrk="0" hangingPunct="0">
              <a:lnSpc>
                <a:spcPct val="100000"/>
              </a:lnSpc>
              <a:spcBef>
                <a:spcPct val="0"/>
              </a:spcBef>
              <a:spcAft>
                <a:spcPct val="0"/>
              </a:spcAft>
              <a:buClrTx/>
              <a:buSzTx/>
              <a:buFontTx/>
              <a:buNone/>
              <a:tabLst/>
            </a:pPr>
            <a:r>
              <a:rPr kumimoji="0" lang="pt-BR" b="0"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DOS OBJETIVOS</a:t>
            </a:r>
            <a:endParaRPr kumimoji="0" lang="pt-BR" b="0" i="0" u="none" strike="noStrike" cap="none" normalizeH="0" baseline="0" dirty="0" smtClean="0">
              <a:ln>
                <a:noFill/>
              </a:ln>
              <a:solidFill>
                <a:schemeClr val="tx1"/>
              </a:solidFill>
              <a:effectLst/>
              <a:latin typeface="Arial" pitchFamily="34" charset="0"/>
              <a:cs typeface="Arial" pitchFamily="34" charset="0"/>
            </a:endParaRPr>
          </a:p>
          <a:p>
            <a:pPr marL="0" marR="0" lvl="0" indent="227013" algn="l" defTabSz="914400" rtl="0" eaLnBrk="0" fontAlgn="base" latinLnBrk="0" hangingPunct="0">
              <a:lnSpc>
                <a:spcPct val="100000"/>
              </a:lnSpc>
              <a:spcBef>
                <a:spcPct val="0"/>
              </a:spcBef>
              <a:spcAft>
                <a:spcPct val="0"/>
              </a:spcAft>
              <a:buClrTx/>
              <a:buSzTx/>
              <a:buFontTx/>
              <a:buNone/>
              <a:tabLst/>
            </a:pPr>
            <a:r>
              <a:rPr kumimoji="0" lang="pt-BR" b="0" i="0" u="none" strike="noStrike" cap="none" normalizeH="0" baseline="0" dirty="0" smtClean="0">
                <a:ln>
                  <a:noFill/>
                </a:ln>
                <a:solidFill>
                  <a:srgbClr val="000000"/>
                </a:solidFill>
                <a:effectLst/>
                <a:latin typeface="Arial"/>
                <a:ea typeface="Times New Roman" pitchFamily="18" charset="0"/>
                <a:cs typeface="Arial" pitchFamily="34" charset="0"/>
              </a:rPr>
              <a:t>    </a:t>
            </a:r>
            <a:r>
              <a:rPr kumimoji="0" lang="pt-BR"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Art.</a:t>
            </a:r>
            <a:r>
              <a:rPr kumimoji="0" lang="pt-BR"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2º São objetivos da Política Nacional de Recursos Hídricos:</a:t>
            </a:r>
            <a:endParaRPr kumimoji="0" lang="pt-BR" b="0" i="0" u="none" strike="noStrike" cap="none" normalizeH="0" baseline="0" dirty="0" smtClean="0">
              <a:ln>
                <a:noFill/>
              </a:ln>
              <a:solidFill>
                <a:schemeClr val="tx1"/>
              </a:solidFill>
              <a:effectLst/>
              <a:latin typeface="Arial" pitchFamily="34" charset="0"/>
              <a:cs typeface="Arial" pitchFamily="34" charset="0"/>
            </a:endParaRPr>
          </a:p>
          <a:p>
            <a:pPr marL="0" marR="0" lvl="0" indent="227013" algn="l" defTabSz="914400" rtl="0" eaLnBrk="0" fontAlgn="base" latinLnBrk="0" hangingPunct="0">
              <a:lnSpc>
                <a:spcPct val="100000"/>
              </a:lnSpc>
              <a:spcBef>
                <a:spcPct val="0"/>
              </a:spcBef>
              <a:spcAft>
                <a:spcPct val="0"/>
              </a:spcAft>
              <a:buClrTx/>
              <a:buSzTx/>
              <a:buFontTx/>
              <a:buNone/>
              <a:tabLst/>
            </a:pPr>
            <a:r>
              <a:rPr kumimoji="0" lang="pt-BR" b="0" i="0" u="none" strike="noStrike" cap="none" normalizeH="0" baseline="0" dirty="0" smtClean="0">
                <a:ln>
                  <a:noFill/>
                </a:ln>
                <a:solidFill>
                  <a:srgbClr val="000000"/>
                </a:solidFill>
                <a:effectLst/>
                <a:latin typeface="Arial"/>
                <a:ea typeface="Times New Roman" pitchFamily="18" charset="0"/>
                <a:cs typeface="Arial" pitchFamily="34" charset="0"/>
              </a:rPr>
              <a:t> </a:t>
            </a:r>
            <a:r>
              <a:rPr kumimoji="0" lang="pt-BR"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I - assegurar à atual e às futuras gerações a necessária disponibilidade de água, em padrões de qualidade adequados aos respectivos usos;</a:t>
            </a:r>
          </a:p>
          <a:p>
            <a:pPr marL="0" marR="0" lvl="0" indent="227013" algn="l" defTabSz="914400" rtl="0" eaLnBrk="0" fontAlgn="base" latinLnBrk="0" hangingPunct="0">
              <a:lnSpc>
                <a:spcPct val="100000"/>
              </a:lnSpc>
              <a:spcBef>
                <a:spcPct val="0"/>
              </a:spcBef>
              <a:spcAft>
                <a:spcPct val="0"/>
              </a:spcAft>
              <a:buClrTx/>
              <a:buSzTx/>
              <a:buFontTx/>
              <a:buNone/>
              <a:tabLst/>
            </a:pPr>
            <a:r>
              <a:rPr lang="pt-BR" dirty="0" smtClean="0">
                <a:solidFill>
                  <a:srgbClr val="000000"/>
                </a:solidFill>
              </a:rPr>
              <a:t>[...]</a:t>
            </a:r>
            <a:endParaRPr kumimoji="0" lang="pt-BR" b="0" i="0" u="none" strike="noStrike" cap="none" normalizeH="0" baseline="0" dirty="0" smtClean="0">
              <a:ln>
                <a:noFill/>
              </a:ln>
              <a:solidFill>
                <a:schemeClr val="tx1"/>
              </a:solidFill>
              <a:effectLst/>
              <a:latin typeface="Arial" pitchFamily="34" charset="0"/>
              <a:cs typeface="Arial" pitchFamily="34" charset="0"/>
            </a:endParaRPr>
          </a:p>
          <a:p>
            <a:pPr marL="0" marR="0" lvl="0" indent="227013" algn="l" defTabSz="914400" rtl="0" eaLnBrk="0" fontAlgn="base" latinLnBrk="0" hangingPunct="0">
              <a:lnSpc>
                <a:spcPct val="100000"/>
              </a:lnSpc>
              <a:spcBef>
                <a:spcPct val="0"/>
              </a:spcBef>
              <a:spcAft>
                <a:spcPct val="0"/>
              </a:spcAft>
              <a:buClrTx/>
              <a:buSzTx/>
              <a:buFontTx/>
              <a:buNone/>
              <a:tabLst/>
            </a:pPr>
            <a:endParaRPr kumimoji="0" lang="pt-BR"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p>
            <a:pPr marL="0" marR="0" lvl="0" indent="227013" algn="l" defTabSz="914400" rtl="0" eaLnBrk="0" fontAlgn="base" latinLnBrk="0" hangingPunct="0">
              <a:lnSpc>
                <a:spcPct val="100000"/>
              </a:lnSpc>
              <a:spcBef>
                <a:spcPct val="0"/>
              </a:spcBef>
              <a:spcAft>
                <a:spcPct val="0"/>
              </a:spcAft>
              <a:buClrTx/>
              <a:buSzTx/>
              <a:buFontTx/>
              <a:buNone/>
              <a:tabLst/>
            </a:pPr>
            <a:r>
              <a:rPr kumimoji="0" lang="pt-BR"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CAPÍTULO III</a:t>
            </a:r>
            <a:endParaRPr kumimoji="0" lang="pt-BR" b="0" i="0" u="none" strike="noStrike" cap="none" normalizeH="0" baseline="0" dirty="0" smtClean="0">
              <a:ln>
                <a:noFill/>
              </a:ln>
              <a:solidFill>
                <a:schemeClr val="tx1"/>
              </a:solidFill>
              <a:effectLst/>
              <a:latin typeface="Arial" pitchFamily="34" charset="0"/>
              <a:cs typeface="Arial" pitchFamily="34" charset="0"/>
            </a:endParaRPr>
          </a:p>
          <a:p>
            <a:pPr marL="0" marR="0" lvl="0" indent="227013" algn="l" defTabSz="914400" rtl="0" eaLnBrk="0" fontAlgn="base" latinLnBrk="0" hangingPunct="0">
              <a:lnSpc>
                <a:spcPct val="100000"/>
              </a:lnSpc>
              <a:spcBef>
                <a:spcPct val="0"/>
              </a:spcBef>
              <a:spcAft>
                <a:spcPct val="0"/>
              </a:spcAft>
              <a:buClrTx/>
              <a:buSzTx/>
              <a:buFontTx/>
              <a:buNone/>
              <a:tabLst/>
            </a:pPr>
            <a:r>
              <a:rPr kumimoji="0" lang="pt-BR" b="0"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DAS DIRETRIZES GERAIS DE AÇÃO</a:t>
            </a:r>
            <a:endParaRPr kumimoji="0" lang="pt-BR" b="0" i="0" u="none" strike="noStrike" cap="none" normalizeH="0" baseline="0" dirty="0" smtClean="0">
              <a:ln>
                <a:noFill/>
              </a:ln>
              <a:solidFill>
                <a:schemeClr val="tx1"/>
              </a:solidFill>
              <a:effectLst/>
              <a:latin typeface="Arial" pitchFamily="34" charset="0"/>
              <a:cs typeface="Arial" pitchFamily="34" charset="0"/>
            </a:endParaRPr>
          </a:p>
          <a:p>
            <a:pPr marL="0" marR="0" lvl="0" indent="227013" algn="l" defTabSz="914400" rtl="0" eaLnBrk="0" fontAlgn="base" latinLnBrk="0" hangingPunct="0">
              <a:lnSpc>
                <a:spcPct val="100000"/>
              </a:lnSpc>
              <a:spcBef>
                <a:spcPct val="0"/>
              </a:spcBef>
              <a:spcAft>
                <a:spcPct val="0"/>
              </a:spcAft>
              <a:buClrTx/>
              <a:buSzTx/>
              <a:buFontTx/>
              <a:buNone/>
              <a:tabLst/>
            </a:pPr>
            <a:r>
              <a:rPr kumimoji="0" lang="pt-BR" b="0" i="0" u="none" strike="noStrike" cap="none" normalizeH="0" baseline="0" dirty="0" smtClean="0">
                <a:ln>
                  <a:noFill/>
                </a:ln>
                <a:solidFill>
                  <a:srgbClr val="000000"/>
                </a:solidFill>
                <a:effectLst/>
                <a:latin typeface="Arial"/>
                <a:ea typeface="Times New Roman" pitchFamily="18" charset="0"/>
                <a:cs typeface="Arial" pitchFamily="34" charset="0"/>
              </a:rPr>
              <a:t>    </a:t>
            </a:r>
          </a:p>
          <a:p>
            <a:pPr marL="0" marR="0" lvl="0" indent="227013" algn="l" defTabSz="914400" rtl="0" eaLnBrk="0" fontAlgn="base" latinLnBrk="0" hangingPunct="0">
              <a:lnSpc>
                <a:spcPct val="100000"/>
              </a:lnSpc>
              <a:spcBef>
                <a:spcPct val="0"/>
              </a:spcBef>
              <a:spcAft>
                <a:spcPts val="1000"/>
              </a:spcAft>
              <a:buClrTx/>
              <a:buSzTx/>
              <a:buFontTx/>
              <a:buNone/>
              <a:tabLst/>
            </a:pPr>
            <a:r>
              <a:rPr kumimoji="0" lang="pt-BR"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Art.</a:t>
            </a:r>
            <a:r>
              <a:rPr kumimoji="0" lang="pt-BR"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3º Constituem diretrizes gerais de ação para implementação da Política Nacional de Recurso Hídricos:</a:t>
            </a:r>
            <a:endParaRPr kumimoji="0" lang="pt-BR" b="0" i="0" u="none" strike="noStrike" cap="none" normalizeH="0" baseline="0" dirty="0" smtClean="0">
              <a:ln>
                <a:noFill/>
              </a:ln>
              <a:solidFill>
                <a:schemeClr val="tx1"/>
              </a:solidFill>
              <a:effectLst/>
              <a:latin typeface="Arial" pitchFamily="34" charset="0"/>
              <a:cs typeface="Arial" pitchFamily="34" charset="0"/>
            </a:endParaRPr>
          </a:p>
          <a:p>
            <a:pPr marL="0" marR="0" lvl="0" indent="227013" algn="l" defTabSz="914400" rtl="0" eaLnBrk="0" fontAlgn="base" latinLnBrk="0" hangingPunct="0">
              <a:lnSpc>
                <a:spcPct val="100000"/>
              </a:lnSpc>
              <a:spcBef>
                <a:spcPct val="0"/>
              </a:spcBef>
              <a:spcAft>
                <a:spcPts val="1000"/>
              </a:spcAft>
              <a:buClrTx/>
              <a:buSzTx/>
              <a:buFontTx/>
              <a:buNone/>
              <a:tabLst/>
            </a:pPr>
            <a:r>
              <a:rPr kumimoji="0" lang="pt-BR" b="0" i="0" u="none" strike="noStrike" cap="none" normalizeH="0" baseline="0" dirty="0" smtClean="0">
                <a:ln>
                  <a:noFill/>
                </a:ln>
                <a:solidFill>
                  <a:srgbClr val="000000"/>
                </a:solidFill>
                <a:effectLst/>
                <a:latin typeface="Arial"/>
                <a:ea typeface="Times New Roman" pitchFamily="18" charset="0"/>
                <a:cs typeface="Arial" pitchFamily="34" charset="0"/>
              </a:rPr>
              <a:t>    </a:t>
            </a:r>
            <a:r>
              <a:rPr kumimoji="0" lang="pt-BR"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I - a gestão sistemática dos recursos hídricos, sem dissociação dos aspectos de quantidade e qualidade;</a:t>
            </a:r>
            <a:endParaRPr kumimoji="0" lang="pt-BR" b="0" i="0" u="none" strike="noStrike" cap="none" normalizeH="0" baseline="0" dirty="0" smtClean="0">
              <a:ln>
                <a:noFill/>
              </a:ln>
              <a:solidFill>
                <a:schemeClr val="tx1"/>
              </a:solidFill>
              <a:effectLst/>
              <a:latin typeface="Arial" pitchFamily="34" charset="0"/>
              <a:cs typeface="Arial" pitchFamily="34" charset="0"/>
            </a:endParaRPr>
          </a:p>
          <a:p>
            <a:pPr marL="0" marR="0" lvl="0" indent="227013" algn="l" defTabSz="914400" rtl="0" eaLnBrk="0" fontAlgn="base" latinLnBrk="0" hangingPunct="0">
              <a:lnSpc>
                <a:spcPct val="100000"/>
              </a:lnSpc>
              <a:spcBef>
                <a:spcPct val="0"/>
              </a:spcBef>
              <a:spcAft>
                <a:spcPts val="1000"/>
              </a:spcAft>
              <a:buClrTx/>
              <a:buSzTx/>
              <a:buFontTx/>
              <a:buNone/>
              <a:tabLst/>
            </a:pPr>
            <a:r>
              <a:rPr kumimoji="0" lang="pt-BR" b="0" i="0" u="none" strike="noStrike" cap="none" normalizeH="0" baseline="0" dirty="0" smtClean="0">
                <a:ln>
                  <a:noFill/>
                </a:ln>
                <a:solidFill>
                  <a:srgbClr val="000000"/>
                </a:solidFill>
                <a:effectLst/>
                <a:latin typeface="Arial"/>
                <a:ea typeface="Times New Roman" pitchFamily="18" charset="0"/>
                <a:cs typeface="Arial" pitchFamily="34" charset="0"/>
              </a:rPr>
              <a:t>    </a:t>
            </a:r>
            <a:r>
              <a:rPr kumimoji="0" lang="pt-BR"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II - a adequação da gestão de recursos hídricos às diversidades físicas, bióticas, demográficas, econômicas, sociais e culturais das diversas regiões do País;</a:t>
            </a:r>
            <a:endParaRPr kumimoji="0" lang="pt-BR" b="0" i="0" u="none" strike="noStrike" cap="none" normalizeH="0" baseline="0" dirty="0" smtClean="0">
              <a:ln>
                <a:noFill/>
              </a:ln>
              <a:solidFill>
                <a:schemeClr val="tx1"/>
              </a:solidFill>
              <a:effectLst/>
              <a:latin typeface="Arial" pitchFamily="34" charset="0"/>
              <a:cs typeface="Arial" pitchFamily="34" charset="0"/>
            </a:endParaRPr>
          </a:p>
          <a:p>
            <a:pPr marL="0" marR="0" lvl="0" indent="227013" algn="l" defTabSz="914400" rtl="0" eaLnBrk="0" fontAlgn="base" latinLnBrk="0" hangingPunct="0">
              <a:lnSpc>
                <a:spcPct val="100000"/>
              </a:lnSpc>
              <a:spcBef>
                <a:spcPct val="0"/>
              </a:spcBef>
              <a:spcAft>
                <a:spcPct val="0"/>
              </a:spcAft>
              <a:buClrTx/>
              <a:buSzTx/>
              <a:buFontTx/>
              <a:buNone/>
              <a:tabLst/>
            </a:pPr>
            <a:r>
              <a:rPr kumimoji="0" lang="pt-BR" b="0" i="0" u="none" strike="noStrike" cap="none" normalizeH="0" baseline="0" dirty="0" smtClean="0">
                <a:ln>
                  <a:noFill/>
                </a:ln>
                <a:solidFill>
                  <a:srgbClr val="000000"/>
                </a:solidFill>
                <a:effectLst/>
                <a:latin typeface="Arial"/>
                <a:ea typeface="Times New Roman" pitchFamily="18" charset="0"/>
                <a:cs typeface="Arial" pitchFamily="34" charset="0"/>
              </a:rPr>
              <a:t> </a:t>
            </a:r>
            <a:endParaRPr kumimoji="0" lang="pt-BR"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lum contrast="30000"/>
          </a:blip>
          <a:srcRect/>
          <a:stretch>
            <a:fillRect/>
          </a:stretch>
        </p:blipFill>
        <p:spPr bwMode="auto">
          <a:xfrm>
            <a:off x="0" y="138113"/>
            <a:ext cx="9144000" cy="6051550"/>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lum contrast="30000"/>
          </a:blip>
          <a:srcRect/>
          <a:stretch>
            <a:fillRect/>
          </a:stretch>
        </p:blipFill>
        <p:spPr bwMode="auto">
          <a:xfrm>
            <a:off x="0" y="138113"/>
            <a:ext cx="9944100" cy="6581775"/>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cstate="print">
            <a:lum contrast="30000"/>
          </a:blip>
          <a:srcRect/>
          <a:stretch>
            <a:fillRect/>
          </a:stretch>
        </p:blipFill>
        <p:spPr bwMode="auto">
          <a:xfrm>
            <a:off x="0" y="138113"/>
            <a:ext cx="9144000" cy="605155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lum contrast="30000"/>
          </a:blip>
          <a:srcRect/>
          <a:stretch>
            <a:fillRect/>
          </a:stretch>
        </p:blipFill>
        <p:spPr bwMode="auto">
          <a:xfrm>
            <a:off x="0" y="138113"/>
            <a:ext cx="9144000" cy="605155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Imagem 19"/>
          <p:cNvPicPr>
            <a:picLocks noChangeAspect="1" noChangeArrowheads="1"/>
          </p:cNvPicPr>
          <p:nvPr/>
        </p:nvPicPr>
        <p:blipFill>
          <a:blip r:embed="rId2" cstate="print">
            <a:lum bright="-10000" contrast="30000"/>
          </a:blip>
          <a:srcRect l="17813" t="17232" b="18362"/>
          <a:stretch>
            <a:fillRect/>
          </a:stretch>
        </p:blipFill>
        <p:spPr bwMode="auto">
          <a:xfrm>
            <a:off x="0" y="1196975"/>
            <a:ext cx="9115425" cy="4476750"/>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cstate="print">
            <a:lum contrast="30000"/>
          </a:blip>
          <a:srcRect/>
          <a:stretch>
            <a:fillRect/>
          </a:stretch>
        </p:blipFill>
        <p:spPr bwMode="auto">
          <a:xfrm>
            <a:off x="0" y="138113"/>
            <a:ext cx="9144000" cy="605155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cstate="print">
            <a:lum contrast="30000"/>
          </a:blip>
          <a:srcRect/>
          <a:stretch>
            <a:fillRect/>
          </a:stretch>
        </p:blipFill>
        <p:spPr bwMode="auto">
          <a:xfrm>
            <a:off x="0" y="138113"/>
            <a:ext cx="9144000" cy="6051550"/>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cstate="print">
            <a:lum contrast="30000"/>
          </a:blip>
          <a:srcRect/>
          <a:stretch>
            <a:fillRect/>
          </a:stretch>
        </p:blipFill>
        <p:spPr bwMode="auto">
          <a:xfrm>
            <a:off x="0" y="138113"/>
            <a:ext cx="9144000" cy="6051550"/>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cstate="print">
            <a:lum contrast="30000"/>
          </a:blip>
          <a:srcRect/>
          <a:stretch>
            <a:fillRect/>
          </a:stretch>
        </p:blipFill>
        <p:spPr bwMode="auto">
          <a:xfrm>
            <a:off x="0" y="138113"/>
            <a:ext cx="9144000" cy="6051550"/>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cstate="print">
            <a:lum contrast="30000"/>
          </a:blip>
          <a:srcRect/>
          <a:stretch>
            <a:fillRect/>
          </a:stretch>
        </p:blipFill>
        <p:spPr bwMode="auto">
          <a:xfrm>
            <a:off x="0" y="138113"/>
            <a:ext cx="9144000" cy="605155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1"/>
          <p:cNvSpPr>
            <a:spLocks noChangeArrowheads="1"/>
          </p:cNvSpPr>
          <p:nvPr/>
        </p:nvSpPr>
        <p:spPr bwMode="auto">
          <a:xfrm>
            <a:off x="1" y="1010821"/>
            <a:ext cx="9144000" cy="52527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7013" algn="l" defTabSz="914400" rtl="0" eaLnBrk="0" fontAlgn="base" latinLnBrk="0" hangingPunct="0">
              <a:lnSpc>
                <a:spcPct val="100000"/>
              </a:lnSpc>
              <a:spcBef>
                <a:spcPct val="0"/>
              </a:spcBef>
              <a:spcAft>
                <a:spcPts val="1000"/>
              </a:spcAft>
              <a:buClrTx/>
              <a:buSzTx/>
              <a:buFontTx/>
              <a:buNone/>
              <a:tabLst/>
            </a:pPr>
            <a:r>
              <a:rPr kumimoji="0" lang="pt-BR"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CAPÍTULO IV</a:t>
            </a:r>
            <a:endParaRPr kumimoji="0" lang="pt-BR" b="0" i="0" u="none" strike="noStrike" cap="none" normalizeH="0" baseline="0" dirty="0" smtClean="0">
              <a:ln>
                <a:noFill/>
              </a:ln>
              <a:solidFill>
                <a:schemeClr val="tx1"/>
              </a:solidFill>
              <a:effectLst/>
              <a:latin typeface="Arial" pitchFamily="34" charset="0"/>
              <a:cs typeface="Arial" pitchFamily="34" charset="0"/>
            </a:endParaRPr>
          </a:p>
          <a:p>
            <a:pPr marL="0" marR="0" lvl="0" indent="227013" algn="l" defTabSz="914400" rtl="0" eaLnBrk="0" fontAlgn="base" latinLnBrk="0" hangingPunct="0">
              <a:lnSpc>
                <a:spcPct val="100000"/>
              </a:lnSpc>
              <a:spcBef>
                <a:spcPct val="0"/>
              </a:spcBef>
              <a:spcAft>
                <a:spcPts val="1000"/>
              </a:spcAft>
              <a:buClrTx/>
              <a:buSzTx/>
              <a:buFontTx/>
              <a:buNone/>
              <a:tabLst/>
            </a:pPr>
            <a:r>
              <a:rPr kumimoji="0" lang="pt-BR" b="0"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DOS INSTRUMENTOS</a:t>
            </a:r>
            <a:endParaRPr kumimoji="0" lang="pt-BR" b="0" i="0" u="none" strike="noStrike" cap="none" normalizeH="0" baseline="0" dirty="0" smtClean="0">
              <a:ln>
                <a:noFill/>
              </a:ln>
              <a:solidFill>
                <a:schemeClr val="tx1"/>
              </a:solidFill>
              <a:effectLst/>
              <a:latin typeface="Arial" pitchFamily="34" charset="0"/>
              <a:cs typeface="Arial" pitchFamily="34" charset="0"/>
            </a:endParaRPr>
          </a:p>
          <a:p>
            <a:pPr marL="0" marR="0" lvl="0" indent="227013" algn="l" defTabSz="914400" rtl="0" eaLnBrk="0" fontAlgn="base" latinLnBrk="0" hangingPunct="0">
              <a:lnSpc>
                <a:spcPct val="100000"/>
              </a:lnSpc>
              <a:spcBef>
                <a:spcPct val="0"/>
              </a:spcBef>
              <a:spcAft>
                <a:spcPts val="1000"/>
              </a:spcAft>
              <a:buClrTx/>
              <a:buSzTx/>
              <a:buFontTx/>
              <a:buNone/>
              <a:tabLst/>
            </a:pPr>
            <a:r>
              <a:rPr kumimoji="0" lang="pt-BR" b="0" i="0" u="none" strike="noStrike" cap="none" normalizeH="0" baseline="0" dirty="0" smtClean="0">
                <a:ln>
                  <a:noFill/>
                </a:ln>
                <a:solidFill>
                  <a:srgbClr val="000000"/>
                </a:solidFill>
                <a:effectLst/>
                <a:latin typeface="Arial"/>
                <a:ea typeface="Times New Roman" pitchFamily="18" charset="0"/>
                <a:cs typeface="Arial" pitchFamily="34" charset="0"/>
              </a:rPr>
              <a:t>    </a:t>
            </a:r>
            <a:r>
              <a:rPr kumimoji="0" lang="pt-BR"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Art.</a:t>
            </a:r>
            <a:r>
              <a:rPr kumimoji="0" lang="pt-BR"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5º São instrumentos da Política Nacional de Recursos Hídricos:</a:t>
            </a:r>
            <a:endParaRPr kumimoji="0" lang="pt-BR" b="0" i="0" u="none" strike="noStrike" cap="none" normalizeH="0" baseline="0" dirty="0" smtClean="0">
              <a:ln>
                <a:noFill/>
              </a:ln>
              <a:solidFill>
                <a:schemeClr val="tx1"/>
              </a:solidFill>
              <a:effectLst/>
              <a:latin typeface="Arial" pitchFamily="34" charset="0"/>
              <a:cs typeface="Arial" pitchFamily="34" charset="0"/>
            </a:endParaRPr>
          </a:p>
          <a:p>
            <a:pPr marL="0" marR="0" lvl="0" indent="227013" algn="l" defTabSz="914400" rtl="0" eaLnBrk="0" fontAlgn="base" latinLnBrk="0" hangingPunct="0">
              <a:lnSpc>
                <a:spcPct val="100000"/>
              </a:lnSpc>
              <a:spcBef>
                <a:spcPct val="0"/>
              </a:spcBef>
              <a:spcAft>
                <a:spcPts val="1000"/>
              </a:spcAft>
              <a:buClrTx/>
              <a:buSzTx/>
              <a:buFontTx/>
              <a:buNone/>
              <a:tabLst/>
            </a:pPr>
            <a:r>
              <a:rPr kumimoji="0" lang="pt-BR"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I - os Planos de Recursos Hídricos;</a:t>
            </a:r>
            <a:endParaRPr kumimoji="0" lang="pt-BR" b="0" i="0" u="none" strike="noStrike" cap="none" normalizeH="0" baseline="0" dirty="0" smtClean="0">
              <a:ln>
                <a:noFill/>
              </a:ln>
              <a:solidFill>
                <a:schemeClr val="tx1"/>
              </a:solidFill>
              <a:effectLst/>
              <a:latin typeface="Arial" pitchFamily="34" charset="0"/>
              <a:cs typeface="Arial" pitchFamily="34" charset="0"/>
            </a:endParaRPr>
          </a:p>
          <a:p>
            <a:pPr marL="0" marR="0" lvl="0" indent="227013" algn="l" defTabSz="914400" rtl="0" eaLnBrk="0" fontAlgn="base" latinLnBrk="0" hangingPunct="0">
              <a:lnSpc>
                <a:spcPct val="100000"/>
              </a:lnSpc>
              <a:spcBef>
                <a:spcPct val="0"/>
              </a:spcBef>
              <a:spcAft>
                <a:spcPts val="1000"/>
              </a:spcAft>
              <a:buClrTx/>
              <a:buSzTx/>
              <a:buFontTx/>
              <a:buNone/>
              <a:tabLst/>
            </a:pPr>
            <a:r>
              <a:rPr kumimoji="0" lang="pt-BR" b="0" i="0" u="none" strike="noStrike" cap="none" normalizeH="0" baseline="0" dirty="0" smtClean="0">
                <a:ln>
                  <a:noFill/>
                </a:ln>
                <a:solidFill>
                  <a:srgbClr val="000000"/>
                </a:solidFill>
                <a:effectLst/>
                <a:latin typeface="Arial"/>
                <a:ea typeface="Times New Roman" pitchFamily="18" charset="0"/>
                <a:cs typeface="Arial" pitchFamily="34" charset="0"/>
              </a:rPr>
              <a:t> </a:t>
            </a:r>
            <a:r>
              <a:rPr kumimoji="0" lang="pt-BR"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II - o enquadramento dos corpos de água em classes, segundo os usos preponderantes da água,</a:t>
            </a:r>
            <a:endParaRPr kumimoji="0" lang="pt-BR" b="0" i="0" u="none" strike="noStrike" cap="none" normalizeH="0" baseline="0" dirty="0" smtClean="0">
              <a:ln>
                <a:noFill/>
              </a:ln>
              <a:solidFill>
                <a:schemeClr val="tx1"/>
              </a:solidFill>
              <a:effectLst/>
              <a:latin typeface="Arial" pitchFamily="34" charset="0"/>
              <a:cs typeface="Arial" pitchFamily="34" charset="0"/>
            </a:endParaRPr>
          </a:p>
          <a:p>
            <a:pPr marL="0" marR="0" lvl="0" indent="227013" algn="l" defTabSz="914400" rtl="0" eaLnBrk="0" fontAlgn="base" latinLnBrk="0" hangingPunct="0">
              <a:lnSpc>
                <a:spcPct val="100000"/>
              </a:lnSpc>
              <a:spcBef>
                <a:spcPct val="0"/>
              </a:spcBef>
              <a:spcAft>
                <a:spcPts val="1000"/>
              </a:spcAft>
              <a:buClrTx/>
              <a:buSzTx/>
              <a:buFontTx/>
              <a:buNone/>
              <a:tabLst/>
            </a:pPr>
            <a:r>
              <a:rPr kumimoji="0" lang="pt-BR" b="0" i="0" u="none" strike="noStrike" cap="none" normalizeH="0" baseline="0" dirty="0" smtClean="0">
                <a:ln>
                  <a:noFill/>
                </a:ln>
                <a:solidFill>
                  <a:srgbClr val="000000"/>
                </a:solidFill>
                <a:effectLst/>
                <a:latin typeface="Arial"/>
                <a:ea typeface="Times New Roman" pitchFamily="18" charset="0"/>
                <a:cs typeface="Arial" pitchFamily="34" charset="0"/>
              </a:rPr>
              <a:t> </a:t>
            </a:r>
            <a:r>
              <a:rPr kumimoji="0" lang="pt-BR"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III - a outorga dos direitos de uso de recursos hídricos;</a:t>
            </a:r>
            <a:endParaRPr kumimoji="0" lang="pt-BR" b="0" i="0" u="none" strike="noStrike" cap="none" normalizeH="0" baseline="0" dirty="0" smtClean="0">
              <a:ln>
                <a:noFill/>
              </a:ln>
              <a:solidFill>
                <a:schemeClr val="tx1"/>
              </a:solidFill>
              <a:effectLst/>
              <a:latin typeface="Arial" pitchFamily="34" charset="0"/>
              <a:cs typeface="Arial" pitchFamily="34" charset="0"/>
            </a:endParaRPr>
          </a:p>
          <a:p>
            <a:pPr marL="0" marR="0" lvl="0" indent="227013" algn="l" defTabSz="914400" rtl="0" eaLnBrk="0" fontAlgn="base" latinLnBrk="0" hangingPunct="0">
              <a:lnSpc>
                <a:spcPct val="100000"/>
              </a:lnSpc>
              <a:spcBef>
                <a:spcPct val="0"/>
              </a:spcBef>
              <a:spcAft>
                <a:spcPts val="1000"/>
              </a:spcAft>
              <a:buClrTx/>
              <a:buSzTx/>
              <a:buFontTx/>
              <a:buNone/>
              <a:tabLst/>
            </a:pPr>
            <a:r>
              <a:rPr kumimoji="0" lang="pt-BR" b="0" i="0" u="none" strike="noStrike" cap="none" normalizeH="0" baseline="0" dirty="0" smtClean="0">
                <a:ln>
                  <a:noFill/>
                </a:ln>
                <a:solidFill>
                  <a:srgbClr val="000000"/>
                </a:solidFill>
                <a:effectLst/>
                <a:latin typeface="Arial"/>
                <a:ea typeface="Times New Roman" pitchFamily="18" charset="0"/>
                <a:cs typeface="Arial" pitchFamily="34" charset="0"/>
              </a:rPr>
              <a:t>[...]</a:t>
            </a:r>
            <a:endParaRPr kumimoji="0" lang="pt-BR"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p>
            <a:pPr marL="0" marR="0" lvl="0" indent="227013" algn="l" defTabSz="914400" rtl="0" eaLnBrk="0" fontAlgn="base" latinLnBrk="0" hangingPunct="0">
              <a:lnSpc>
                <a:spcPct val="100000"/>
              </a:lnSpc>
              <a:spcBef>
                <a:spcPct val="0"/>
              </a:spcBef>
              <a:spcAft>
                <a:spcPts val="1000"/>
              </a:spcAft>
              <a:buClrTx/>
              <a:buSzTx/>
              <a:buFontTx/>
              <a:buNone/>
              <a:tabLst/>
            </a:pPr>
            <a:endParaRPr lang="pt-BR" dirty="0">
              <a:solidFill>
                <a:srgbClr val="000000"/>
              </a:solidFill>
              <a:ea typeface="Times New Roman" pitchFamily="18" charset="0"/>
            </a:endParaRPr>
          </a:p>
          <a:p>
            <a:pPr>
              <a:spcAft>
                <a:spcPts val="1000"/>
              </a:spcAft>
            </a:pPr>
            <a:r>
              <a:rPr lang="pt-BR" dirty="0" smtClean="0"/>
              <a:t>    </a:t>
            </a:r>
          </a:p>
          <a:p>
            <a:pPr>
              <a:spcAft>
                <a:spcPts val="1000"/>
              </a:spcAft>
            </a:pPr>
            <a:r>
              <a:rPr lang="pt-BR" dirty="0" smtClean="0"/>
              <a:t>  </a:t>
            </a:r>
            <a:endParaRPr lang="pt-BR" dirty="0">
              <a:solidFill>
                <a:srgbClr val="000000"/>
              </a:solidFill>
            </a:endParaRPr>
          </a:p>
          <a:p>
            <a:endParaRPr lang="pt-BR" dirty="0"/>
          </a:p>
          <a:p>
            <a:endParaRPr lang="pt-BR" dirty="0"/>
          </a:p>
          <a:p>
            <a:pPr marL="0" marR="0" lvl="0" indent="227013"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44624"/>
            <a:ext cx="9144000" cy="6109365"/>
          </a:xfrm>
          <a:prstGeom prst="rect">
            <a:avLst/>
          </a:prstGeom>
        </p:spPr>
        <p:txBody>
          <a:bodyPr wrap="square">
            <a:spAutoFit/>
          </a:bodyPr>
          <a:lstStyle/>
          <a:p>
            <a:pPr>
              <a:spcAft>
                <a:spcPts val="1000"/>
              </a:spcAft>
            </a:pPr>
            <a:r>
              <a:rPr lang="pt-BR" dirty="0" smtClean="0"/>
              <a:t>  </a:t>
            </a:r>
            <a:r>
              <a:rPr lang="pt-BR" b="1" dirty="0" smtClean="0"/>
              <a:t>SEÇÃO I</a:t>
            </a:r>
            <a:endParaRPr lang="pt-BR" dirty="0" smtClean="0"/>
          </a:p>
          <a:p>
            <a:pPr>
              <a:spcAft>
                <a:spcPts val="1000"/>
              </a:spcAft>
            </a:pPr>
            <a:r>
              <a:rPr lang="pt-BR" i="1" dirty="0" smtClean="0"/>
              <a:t>DOS PLANOS DE RECURSOS HÍDRICOS</a:t>
            </a:r>
            <a:endParaRPr lang="pt-BR" dirty="0" smtClean="0"/>
          </a:p>
          <a:p>
            <a:pPr>
              <a:spcAft>
                <a:spcPts val="1000"/>
              </a:spcAft>
            </a:pPr>
            <a:r>
              <a:rPr lang="pt-BR" sz="2000" b="1" dirty="0" smtClean="0"/>
              <a:t>Art.</a:t>
            </a:r>
            <a:r>
              <a:rPr lang="pt-BR" sz="2000" dirty="0" smtClean="0"/>
              <a:t> 7º Os Planos de Recursos Hídricos são planos de longo prazo, com horizonte de planejamento compatível com o período de implantação de seus programas e projetos e terão o seguinte conteúdo mínimo:</a:t>
            </a:r>
          </a:p>
          <a:p>
            <a:pPr>
              <a:spcAft>
                <a:spcPts val="1000"/>
              </a:spcAft>
            </a:pPr>
            <a:r>
              <a:rPr lang="pt-BR" sz="2000" dirty="0" smtClean="0"/>
              <a:t>    I - diagnóstico da situação atual dos recursos hídricos;</a:t>
            </a:r>
          </a:p>
          <a:p>
            <a:pPr>
              <a:spcAft>
                <a:spcPts val="1000"/>
              </a:spcAft>
            </a:pPr>
            <a:r>
              <a:rPr lang="pt-BR" sz="2000" dirty="0" smtClean="0"/>
              <a:t>    II - análise de alternativas de crescimento demográfico, de evolução de atividades produtivas e de modificações dos padrões de ocupação do solo;</a:t>
            </a:r>
          </a:p>
          <a:p>
            <a:pPr>
              <a:spcAft>
                <a:spcPts val="1000"/>
              </a:spcAft>
            </a:pPr>
            <a:r>
              <a:rPr lang="pt-BR" sz="2000" dirty="0" smtClean="0"/>
              <a:t>    III - balanço entre disponibilidades e demandas futuras dos recursos hídricos, em quantidade e qualidade, com identificação de conflitos potenciais;</a:t>
            </a:r>
          </a:p>
          <a:p>
            <a:pPr>
              <a:spcAft>
                <a:spcPts val="1000"/>
              </a:spcAft>
            </a:pPr>
            <a:r>
              <a:rPr lang="pt-BR" sz="2000" dirty="0" smtClean="0"/>
              <a:t>    IV - metas de racionalização de uso, aumento da quantidade e melhoria da qualidade dos recursos hídricos disponíveis;</a:t>
            </a:r>
          </a:p>
          <a:p>
            <a:pPr>
              <a:spcAft>
                <a:spcPts val="1000"/>
              </a:spcAft>
            </a:pPr>
            <a:r>
              <a:rPr lang="pt-BR" sz="2000" dirty="0" smtClean="0"/>
              <a:t>    VIII - prioridades para outorga de direitos de uso de recursos hídricos;</a:t>
            </a:r>
          </a:p>
          <a:p>
            <a:pPr>
              <a:spcAft>
                <a:spcPts val="1000"/>
              </a:spcAft>
            </a:pPr>
            <a:r>
              <a:rPr lang="pt-BR" sz="2000" dirty="0" smtClean="0"/>
              <a:t>    X - propostas para a criação de áreas sujeitas a restrição de uso, com vistas à proteção dos recursos hídricos.</a:t>
            </a:r>
          </a:p>
          <a:p>
            <a:r>
              <a:rPr lang="pt-BR" sz="2000" dirty="0" smtClean="0"/>
              <a:t>    </a:t>
            </a:r>
            <a:endParaRPr lang="pt-BR" sz="2000" b="1" dirty="0" smtClean="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395536" y="332656"/>
            <a:ext cx="8388424" cy="5657959"/>
          </a:xfrm>
          <a:prstGeom prst="rect">
            <a:avLst/>
          </a:prstGeom>
        </p:spPr>
        <p:txBody>
          <a:bodyPr wrap="square">
            <a:spAutoFit/>
          </a:bodyPr>
          <a:lstStyle/>
          <a:p>
            <a:pPr algn="ctr">
              <a:spcAft>
                <a:spcPts val="1000"/>
              </a:spcAft>
            </a:pPr>
            <a:r>
              <a:rPr lang="pt-BR" sz="2400" b="1" dirty="0" smtClean="0"/>
              <a:t>SEÇÃO II</a:t>
            </a:r>
            <a:endParaRPr lang="pt-BR" sz="2400" dirty="0" smtClean="0"/>
          </a:p>
          <a:p>
            <a:pPr algn="ctr">
              <a:spcAft>
                <a:spcPts val="1000"/>
              </a:spcAft>
            </a:pPr>
            <a:r>
              <a:rPr lang="pt-BR" sz="2400" i="1" dirty="0" smtClean="0"/>
              <a:t>DO ENQUADRAMENTO DOS CORPOS DE ÁGUA EM CLASSES, SEGUNDO OS USOS PREPONDERANTES DA ÁGUA</a:t>
            </a:r>
            <a:endParaRPr lang="pt-BR" sz="2400" dirty="0" smtClean="0"/>
          </a:p>
          <a:p>
            <a:pPr>
              <a:spcAft>
                <a:spcPts val="1000"/>
              </a:spcAft>
            </a:pPr>
            <a:r>
              <a:rPr lang="pt-BR" sz="2800" dirty="0" smtClean="0"/>
              <a:t>    </a:t>
            </a:r>
          </a:p>
          <a:p>
            <a:pPr>
              <a:spcAft>
                <a:spcPts val="1000"/>
              </a:spcAft>
            </a:pPr>
            <a:r>
              <a:rPr lang="pt-BR" sz="2800" b="1" dirty="0" smtClean="0"/>
              <a:t>Art.</a:t>
            </a:r>
            <a:r>
              <a:rPr lang="pt-BR" sz="2800" dirty="0" smtClean="0"/>
              <a:t> 9º O enquadramento dos corpos de água em classes, segundo os usos preponderantes da água, visa a:</a:t>
            </a:r>
          </a:p>
          <a:p>
            <a:pPr>
              <a:spcAft>
                <a:spcPts val="1000"/>
              </a:spcAft>
            </a:pPr>
            <a:r>
              <a:rPr lang="pt-BR" sz="2800" dirty="0" smtClean="0"/>
              <a:t>    I - assegurar às águas qualidade compatível com os usos mais exigentes a que forem destinadas;</a:t>
            </a:r>
          </a:p>
          <a:p>
            <a:pPr>
              <a:spcAft>
                <a:spcPts val="1000"/>
              </a:spcAft>
            </a:pPr>
            <a:r>
              <a:rPr lang="pt-BR" sz="2800" dirty="0" smtClean="0"/>
              <a:t>    II - diminuir os custos de combate à poluição das águas, mediante ações preventivas permanentes.</a:t>
            </a:r>
            <a:endParaRPr lang="pt-BR" sz="2800" dirty="0">
              <a:solidFill>
                <a:srgbClr val="000000"/>
              </a:solidFill>
              <a:ea typeface="Times New Roman" pitchFamily="18" charset="0"/>
            </a:endParaRPr>
          </a:p>
        </p:txBody>
      </p:sp>
    </p:spTree>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1302</TotalTime>
  <Words>2076</Words>
  <Application>Microsoft Office PowerPoint</Application>
  <PresentationFormat>Apresentação na tela (4:3)</PresentationFormat>
  <Paragraphs>179</Paragraphs>
  <Slides>59</Slides>
  <Notes>2</Notes>
  <HiddenSlides>0</HiddenSlides>
  <MMClips>0</MMClips>
  <ScaleCrop>false</ScaleCrop>
  <HeadingPairs>
    <vt:vector size="4" baseType="variant">
      <vt:variant>
        <vt:lpstr>Tema</vt:lpstr>
      </vt:variant>
      <vt:variant>
        <vt:i4>1</vt:i4>
      </vt:variant>
      <vt:variant>
        <vt:lpstr>Títulos de slides</vt:lpstr>
      </vt:variant>
      <vt:variant>
        <vt:i4>59</vt:i4>
      </vt:variant>
    </vt:vector>
  </HeadingPairs>
  <TitlesOfParts>
    <vt:vector size="60" baseType="lpstr">
      <vt:lpstr>Tema do Office</vt:lpstr>
      <vt:lpstr>Slide 1</vt:lpstr>
      <vt:lpstr>Slide 2</vt:lpstr>
      <vt:lpstr>Deseconomia</vt:lpstr>
      <vt:lpstr>Necessidade de um Marco Regulatório da Água</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Gustavo</dc:creator>
  <cp:lastModifiedBy>colive</cp:lastModifiedBy>
  <cp:revision>12</cp:revision>
  <dcterms:created xsi:type="dcterms:W3CDTF">2014-02-13T17:15:35Z</dcterms:created>
  <dcterms:modified xsi:type="dcterms:W3CDTF">2014-12-09T17:06:43Z</dcterms:modified>
</cp:coreProperties>
</file>