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68" r:id="rId3"/>
    <p:sldId id="261" r:id="rId4"/>
    <p:sldId id="264" r:id="rId5"/>
    <p:sldId id="265" r:id="rId6"/>
    <p:sldId id="262" r:id="rId7"/>
    <p:sldId id="266" r:id="rId8"/>
    <p:sldId id="269" r:id="rId9"/>
    <p:sldId id="258" r:id="rId10"/>
    <p:sldId id="270" r:id="rId11"/>
    <p:sldId id="272" r:id="rId12"/>
    <p:sldId id="273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gina" initials="R" lastIdx="1" clrIdx="0">
    <p:extLst>
      <p:ext uri="{19B8F6BF-5375-455C-9EA6-DF929625EA0E}">
        <p15:presenceInfo xmlns:p15="http://schemas.microsoft.com/office/powerpoint/2012/main" userId="Reg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5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9-02T15:30:30.042" idx="1">
    <p:pos x="780" y="1178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C3820-C36D-4F5B-8D4A-D5BFC690D104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BA18B-3B11-4729-8EB5-CAD48AD1E4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475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9CF06C1-32F3-4D87-A4BD-CF84F3CC19AB}" type="slidenum">
              <a:rPr lang="pt-BR" altLang="pt-BR" smtClean="0"/>
              <a:pPr>
                <a:spcBef>
                  <a:spcPct val="0"/>
                </a:spcBef>
              </a:pPr>
              <a:t>4</a:t>
            </a:fld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594352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0148198-3E8F-4CEE-8F83-17483B9EA58C}" type="slidenum">
              <a:rPr lang="en-US" altLang="pt-BR" smtClean="0"/>
              <a:pPr>
                <a:spcBef>
                  <a:spcPct val="0"/>
                </a:spcBef>
              </a:pPr>
              <a:t>5</a:t>
            </a:fld>
            <a:endParaRPr lang="en-US" altLang="pt-BR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pt-BR" altLang="pt-BR" smtClean="0"/>
              <a:t>These are some pictures of our center</a:t>
            </a:r>
          </a:p>
        </p:txBody>
      </p:sp>
    </p:spTree>
    <p:extLst>
      <p:ext uri="{BB962C8B-B14F-4D97-AF65-F5344CB8AC3E}">
        <p14:creationId xmlns:p14="http://schemas.microsoft.com/office/powerpoint/2010/main" val="4031836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582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9636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236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59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821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38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5784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196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253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018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2DB02-5F5A-4978-A875-DD5831D78D21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37F65-8FE4-4705-992D-D12F737A11F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956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hyperlink" Target="http://genoma.ib.usp.br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8175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Audiência Pública: ensino de </a:t>
            </a:r>
            <a:r>
              <a:rPr lang="pt-BR" b="1" dirty="0">
                <a:solidFill>
                  <a:srgbClr val="FF0000"/>
                </a:solidFill>
              </a:rPr>
              <a:t>doenças raras, aconselhamento genético e genética </a:t>
            </a:r>
            <a:r>
              <a:rPr lang="pt-BR" b="1" dirty="0" smtClean="0">
                <a:solidFill>
                  <a:srgbClr val="FF0000"/>
                </a:solidFill>
              </a:rPr>
              <a:t>clínica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Profa. Dra. Regina Célia </a:t>
            </a:r>
            <a:r>
              <a:rPr lang="pt-BR" dirty="0" err="1" smtClean="0"/>
              <a:t>Mingroni</a:t>
            </a:r>
            <a:r>
              <a:rPr lang="pt-BR" dirty="0" smtClean="0"/>
              <a:t> Netto</a:t>
            </a:r>
          </a:p>
          <a:p>
            <a:pPr marL="0" indent="0">
              <a:buNone/>
            </a:pPr>
            <a:r>
              <a:rPr lang="pt-BR" dirty="0" smtClean="0"/>
              <a:t>Profa. Associada  do Instituto de Biociências da USP – São Paulo </a:t>
            </a:r>
          </a:p>
          <a:p>
            <a:pPr marL="0" indent="0">
              <a:buNone/>
            </a:pPr>
            <a:r>
              <a:rPr lang="pt-BR" dirty="0" smtClean="0"/>
              <a:t>Centro de Pesquisa sobre o Genoma Humano e Células-Tronco</a:t>
            </a:r>
          </a:p>
          <a:p>
            <a:pPr marL="0" indent="0">
              <a:buNone/>
            </a:pPr>
            <a:r>
              <a:rPr lang="pt-BR" dirty="0" smtClean="0"/>
              <a:t>Departamento de Genética e Biologia Evolutiva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Representando a Sociedade Brasileira de Genética. 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5060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Universidade de São Paulo em Ribeirão Preto 	Faculdade de Medicina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85750" indent="-285750">
              <a:buFontTx/>
              <a:buChar char="-"/>
            </a:pPr>
            <a:r>
              <a:rPr lang="pt-BR" dirty="0" smtClean="0"/>
              <a:t>Disciplinas obrigatórias que incluem na ementa doenças raras e aconselhamento genético.</a:t>
            </a:r>
          </a:p>
          <a:p>
            <a:pPr marL="285750" indent="-285750">
              <a:buFontTx/>
              <a:buChar char="-"/>
            </a:pP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Disciplina de Genética Humana (RCG0117), Curso de Medicina – 1º ano (ciclo básico)</a:t>
            </a:r>
          </a:p>
          <a:p>
            <a:pPr marL="285750" indent="-285750">
              <a:buFontTx/>
              <a:buChar char="-"/>
            </a:pP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Disciplina de Genética Médica (RCG0441), Curso de Medicina – 4º ano (ciclo clínico)</a:t>
            </a:r>
          </a:p>
          <a:p>
            <a:pPr marL="285750" indent="-285750">
              <a:buFontTx/>
              <a:buChar char="-"/>
            </a:pP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Disciplina de Genética Humana (RFM0009), Cursos de </a:t>
            </a:r>
            <a:r>
              <a:rPr lang="pt-BR" dirty="0" err="1" smtClean="0"/>
              <a:t>Fonoaudiologia</a:t>
            </a:r>
            <a:r>
              <a:rPr lang="pt-BR" dirty="0" smtClean="0"/>
              <a:t> e de Nutrição - 1º ano (propedêutico)</a:t>
            </a:r>
          </a:p>
          <a:p>
            <a:pPr marL="285750" indent="-285750">
              <a:buFontTx/>
              <a:buChar char="-"/>
            </a:pP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Disciplina de Genética (RCG1002), Cursos de Fisioterapia e de Terapia Ocupacional - 1º  ano (propedêutico)</a:t>
            </a:r>
          </a:p>
          <a:p>
            <a:pPr marL="285750" indent="-285750">
              <a:buFontTx/>
              <a:buChar char="-"/>
            </a:pP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Disciplina Pediatria Aplicada à </a:t>
            </a:r>
            <a:r>
              <a:rPr lang="pt-BR" dirty="0" err="1" smtClean="0"/>
              <a:t>Fonoaudiologia</a:t>
            </a:r>
            <a:r>
              <a:rPr lang="pt-BR" dirty="0" smtClean="0"/>
              <a:t> (RFO3012), Curso de </a:t>
            </a:r>
            <a:r>
              <a:rPr lang="pt-BR" dirty="0" err="1" smtClean="0"/>
              <a:t>Fonoaudiologia</a:t>
            </a:r>
            <a:r>
              <a:rPr lang="pt-BR" dirty="0" smtClean="0"/>
              <a:t> – 2º ano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12B0B445-EC45-4F02-9BA8-55B53EDB549F}"/>
              </a:ext>
            </a:extLst>
          </p:cNvPr>
          <p:cNvSpPr txBox="1"/>
          <p:nvPr/>
        </p:nvSpPr>
        <p:spPr>
          <a:xfrm>
            <a:off x="2939143" y="857887"/>
            <a:ext cx="4650504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pt-BR" b="1" dirty="0"/>
              <a:t>Faculdade de Medicina de Ribeirão Preto - USP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D85C54AC-9730-4E37-BF92-1B489F497860}"/>
              </a:ext>
            </a:extLst>
          </p:cNvPr>
          <p:cNvSpPr txBox="1"/>
          <p:nvPr/>
        </p:nvSpPr>
        <p:spPr>
          <a:xfrm>
            <a:off x="1551128" y="1845129"/>
            <a:ext cx="919728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t-BR" sz="2400" dirty="0"/>
              <a:t>Disciplina de Genética Médica (RCG0441), Curso de Medicina – 4º ano (ciclo clínico)</a:t>
            </a:r>
          </a:p>
          <a:p>
            <a:pPr algn="just"/>
            <a:endParaRPr lang="pt-BR" sz="2400" dirty="0"/>
          </a:p>
          <a:p>
            <a:pPr marL="285750" indent="-285750" algn="just">
              <a:buFontTx/>
              <a:buChar char="-"/>
            </a:pPr>
            <a:endParaRPr lang="pt-BR" sz="2400" dirty="0"/>
          </a:p>
          <a:p>
            <a:pPr algn="just"/>
            <a:r>
              <a:rPr lang="pt-BR" sz="2400" dirty="0"/>
              <a:t>	1º Curso de Medicina do Brasil a apresentar na sua grade uma disciplina específica em Genética Médica (adicional a de Genética do ciclo básico), ministrada no ciclo de disciplinas clínicas. Desde o final da década de 70 do século passado.</a:t>
            </a:r>
          </a:p>
          <a:p>
            <a:pPr algn="just"/>
            <a:r>
              <a:rPr lang="pt-BR" sz="2400" dirty="0"/>
              <a:t>	</a:t>
            </a:r>
          </a:p>
          <a:p>
            <a:pPr algn="just"/>
            <a:r>
              <a:rPr lang="pt-BR" sz="2400" dirty="0"/>
              <a:t>	45 </a:t>
            </a:r>
            <a:r>
              <a:rPr lang="pt-BR" sz="2400" dirty="0" err="1"/>
              <a:t>hs</a:t>
            </a:r>
            <a:r>
              <a:rPr lang="pt-BR" sz="2400" dirty="0"/>
              <a:t>  - durante o semestre, os alunos do 4º ano são divididos em quatro </a:t>
            </a:r>
            <a:r>
              <a:rPr lang="pt-BR" sz="2400" dirty="0" err="1"/>
              <a:t>subturmas</a:t>
            </a:r>
            <a:r>
              <a:rPr lang="pt-BR" sz="2400" dirty="0"/>
              <a:t> para poderem participar ativamente dos ambulatórios especializados. A disciplina, portanto, é ministrada quatro vezes durante o semestre.</a:t>
            </a:r>
          </a:p>
          <a:p>
            <a:pPr marL="285750" indent="-285750"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2875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UNB – Universidade de Brasília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Medicina</a:t>
            </a:r>
          </a:p>
          <a:p>
            <a:r>
              <a:rPr lang="pt-BR" dirty="0" smtClean="0"/>
              <a:t>Genética Básica : 1º ano do curso de Medicina</a:t>
            </a:r>
          </a:p>
          <a:p>
            <a:r>
              <a:rPr lang="pt-BR" dirty="0" smtClean="0"/>
              <a:t>Genética clínica: oferecida de modo longitudinal dentro das especialidades (semiologia, saúde do adulto, pediatria)</a:t>
            </a:r>
          </a:p>
          <a:p>
            <a:r>
              <a:rPr lang="pt-BR" dirty="0" smtClean="0"/>
              <a:t>Internato em Pediatria passam períodos no ambulatório de Genética</a:t>
            </a:r>
          </a:p>
          <a:p>
            <a:endParaRPr lang="pt-BR" dirty="0" smtClean="0"/>
          </a:p>
          <a:p>
            <a:r>
              <a:rPr lang="pt-BR" dirty="0" smtClean="0"/>
              <a:t>Há disciplinas de genética na enfermagem e farmácia</a:t>
            </a:r>
          </a:p>
          <a:p>
            <a:r>
              <a:rPr lang="pt-BR" dirty="0" smtClean="0"/>
              <a:t>Não há disciplinas equivalentes em Nutrição </a:t>
            </a:r>
            <a:r>
              <a:rPr lang="pt-BR" smtClean="0"/>
              <a:t>e odontologia.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Instituto de Biociências da USP-São Paulo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O Instituto de Biociências (IB) foi criado em 1969 com a Reforma Universitária. Da sua constituição faziam parte os Departamentos de Biologia, Botânica, Fisiologia e Zoologia, estabelecidos em 1934 na antiga Faculdade de Filosofia, Ciências e Letras, e nela fundados quando da criação da Universidade de São Paulo. </a:t>
            </a:r>
          </a:p>
        </p:txBody>
      </p:sp>
      <p:pic>
        <p:nvPicPr>
          <p:cNvPr id="1026" name="Picture 2" descr="img o institu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811" y="3488948"/>
            <a:ext cx="3352396" cy="2825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5842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Departamento de Genética e Biologia Evolutiva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Coube ao Departamento de Biologia, hoje renomeado de “Departamento de Genética e Biologia Evolutiva”, ministrar as disciplinas de Genética ( principalmente Humana) e Evolução para todos os demais cursos da USP, além do curso de Ciências Biológicas. </a:t>
            </a:r>
          </a:p>
          <a:p>
            <a:endParaRPr lang="pt-BR" dirty="0" smtClean="0"/>
          </a:p>
          <a:p>
            <a:r>
              <a:rPr lang="pt-BR" dirty="0" smtClean="0"/>
              <a:t>Isso incluiu ministrar disciplinas de Genética Humana e Médica para Medicina, Odontologia, Fisioterapia, Enfermagem, Fonoaudiologia, Terapia ocupacional e , mais recentemente, Ciências Biomédicas.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6256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1734632" y="381000"/>
            <a:ext cx="8722735" cy="1143000"/>
          </a:xfrm>
        </p:spPr>
        <p:txBody>
          <a:bodyPr>
            <a:noAutofit/>
          </a:bodyPr>
          <a:lstStyle/>
          <a:p>
            <a:r>
              <a:rPr lang="pt-BR" altLang="pt-BR" sz="3200" dirty="0" smtClean="0">
                <a:latin typeface="Bookman Old Style" panose="02050604050505020204" pitchFamily="18" charset="0"/>
              </a:rPr>
              <a:t>Centro de Pesquisa sobre o Genoma Humano e Células-tronco - São Paulo –</a:t>
            </a:r>
            <a:br>
              <a:rPr lang="pt-BR" altLang="pt-BR" sz="3200" dirty="0" smtClean="0">
                <a:latin typeface="Bookman Old Style" panose="02050604050505020204" pitchFamily="18" charset="0"/>
              </a:rPr>
            </a:br>
            <a:r>
              <a:rPr lang="pt-BR" altLang="pt-BR" sz="3200" dirty="0" smtClean="0">
                <a:latin typeface="Bookman Old Style" panose="02050604050505020204" pitchFamily="18" charset="0"/>
              </a:rPr>
              <a:t>Coordenação Dra. </a:t>
            </a:r>
            <a:r>
              <a:rPr lang="pt-BR" altLang="pt-BR" sz="3200" dirty="0" err="1" smtClean="0">
                <a:latin typeface="Bookman Old Style" panose="02050604050505020204" pitchFamily="18" charset="0"/>
              </a:rPr>
              <a:t>Mayana</a:t>
            </a:r>
            <a:r>
              <a:rPr lang="pt-BR" altLang="pt-BR" sz="3200" dirty="0" smtClean="0">
                <a:latin typeface="Bookman Old Style" panose="02050604050505020204" pitchFamily="18" charset="0"/>
              </a:rPr>
              <a:t> </a:t>
            </a:r>
            <a:r>
              <a:rPr lang="pt-BR" altLang="pt-BR" sz="3200" dirty="0" err="1" smtClean="0">
                <a:latin typeface="Bookman Old Style" panose="02050604050505020204" pitchFamily="18" charset="0"/>
              </a:rPr>
              <a:t>Zatz</a:t>
            </a:r>
            <a:endParaRPr lang="pt-BR" altLang="pt-BR" sz="3200" dirty="0" smtClean="0"/>
          </a:p>
        </p:txBody>
      </p:sp>
      <p:sp>
        <p:nvSpPr>
          <p:cNvPr id="717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altLang="pt-BR" dirty="0" smtClean="0"/>
          </a:p>
        </p:txBody>
      </p:sp>
      <p:pic>
        <p:nvPicPr>
          <p:cNvPr id="7172" name="Picture 2" descr="http://www.genoma.ib.usp.br/servicos/images/img-fachad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493" y="1825625"/>
            <a:ext cx="7502307" cy="2984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Imagem 4" descr="http://www.genoma.ib.usp.br/servicos/images/img-arealogo.gif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310" y="1847750"/>
            <a:ext cx="2861183" cy="294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644073" y="5135418"/>
            <a:ext cx="9097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Os docentes das disciplinas ministradas são na maioria pesquisadores do Centro e estão diretamente envolvidos com atividades de aconselhamento genético e/ou prestação de serviços à população sob a forma de exames genéticos diversos.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755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renetto\Desktop\genoma\1_empresa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685800"/>
            <a:ext cx="3581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C:\Documents and Settings\renetto\Desktop\genoma\espera02-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505200"/>
            <a:ext cx="3505200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C:\Documents and Settings\renetto\Desktop\genoma\medicos_intern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685801"/>
            <a:ext cx="3200400" cy="239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C:\Documents and Settings\renetto\Desktop\genoma\pre_PCRp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505200"/>
            <a:ext cx="3124200" cy="235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865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15192" y="615141"/>
            <a:ext cx="8467898" cy="836440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>Disciplinas oferecidas pelo Departamento de Genética no Instituto de Biociências da USP aos cursos de graduação da área da Saúde</a:t>
            </a:r>
            <a:r>
              <a:rPr lang="pt-BR" sz="2400" dirty="0" smtClean="0"/>
              <a:t>. </a:t>
            </a:r>
            <a:endParaRPr lang="pt-BR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/>
          </p:nvPr>
        </p:nvGraphicFramePr>
        <p:xfrm>
          <a:off x="1633450" y="1526396"/>
          <a:ext cx="8925099" cy="50956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2348">
                  <a:extLst>
                    <a:ext uri="{9D8B030D-6E8A-4147-A177-3AD203B41FA5}">
                      <a16:colId xmlns="" xmlns:a16="http://schemas.microsoft.com/office/drawing/2014/main" val="3967526579"/>
                    </a:ext>
                  </a:extLst>
                </a:gridCol>
                <a:gridCol w="2302489">
                  <a:extLst>
                    <a:ext uri="{9D8B030D-6E8A-4147-A177-3AD203B41FA5}">
                      <a16:colId xmlns="" xmlns:a16="http://schemas.microsoft.com/office/drawing/2014/main" val="882089512"/>
                    </a:ext>
                  </a:extLst>
                </a:gridCol>
                <a:gridCol w="3359907">
                  <a:extLst>
                    <a:ext uri="{9D8B030D-6E8A-4147-A177-3AD203B41FA5}">
                      <a16:colId xmlns="" xmlns:a16="http://schemas.microsoft.com/office/drawing/2014/main" val="1570918015"/>
                    </a:ext>
                  </a:extLst>
                </a:gridCol>
                <a:gridCol w="1012621">
                  <a:extLst>
                    <a:ext uri="{9D8B030D-6E8A-4147-A177-3AD203B41FA5}">
                      <a16:colId xmlns="" xmlns:a16="http://schemas.microsoft.com/office/drawing/2014/main" val="2308777965"/>
                    </a:ext>
                  </a:extLst>
                </a:gridCol>
                <a:gridCol w="1197734">
                  <a:extLst>
                    <a:ext uri="{9D8B030D-6E8A-4147-A177-3AD203B41FA5}">
                      <a16:colId xmlns="" xmlns:a16="http://schemas.microsoft.com/office/drawing/2014/main" val="620965161"/>
                    </a:ext>
                  </a:extLst>
                </a:gridCol>
              </a:tblGrid>
              <a:tr h="5066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 dirty="0">
                          <a:effectLst/>
                        </a:rPr>
                        <a:t>CÓDIGO</a:t>
                      </a:r>
                      <a:endParaRPr lang="pt-BR" sz="1200" kern="50" dirty="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 dirty="0">
                          <a:effectLst/>
                        </a:rPr>
                        <a:t>DISCIPLINA</a:t>
                      </a:r>
                      <a:endParaRPr lang="pt-BR" sz="1200" kern="50" dirty="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 dirty="0" smtClean="0">
                          <a:effectLst/>
                        </a:rPr>
                        <a:t>CURSO</a:t>
                      </a:r>
                      <a:endParaRPr lang="pt-BR" sz="1200" kern="50" dirty="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Número de horas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Número de alunos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2714889633"/>
                  </a:ext>
                </a:extLst>
              </a:tr>
              <a:tr h="293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BIO0113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Biologia Evolutiva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Fonoaudiologia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45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 22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3746850822"/>
                  </a:ext>
                </a:extLst>
              </a:tr>
              <a:tr h="293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BIO0115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Biologia Humana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Fisioterapia e Terapia Ocupacional 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45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55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3182109787"/>
                  </a:ext>
                </a:extLst>
              </a:tr>
              <a:tr h="293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BIO0203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Genética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Biologia 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60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65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3920322985"/>
                  </a:ext>
                </a:extLst>
              </a:tr>
              <a:tr h="293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BIO0225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Genética e Evolução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Medicina Veterinária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45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80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380295360"/>
                  </a:ext>
                </a:extLst>
              </a:tr>
              <a:tr h="293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BIO0230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Genética e Evolução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Biomédicas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120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60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2065258037"/>
                  </a:ext>
                </a:extLst>
              </a:tr>
              <a:tr h="5066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BIO0105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Genética e Evolução Humana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Psicologia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90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77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1463577978"/>
                  </a:ext>
                </a:extLst>
              </a:tr>
              <a:tr h="5066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BIO0119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Genética e Evolução Humana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Enfermagem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45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75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529202831"/>
                  </a:ext>
                </a:extLst>
              </a:tr>
              <a:tr h="293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BIO0107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Genética Humana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Odontologia 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60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135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1756509058"/>
                  </a:ext>
                </a:extLst>
              </a:tr>
              <a:tr h="293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BIO0228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Genética Humana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Bioquímica e Farmácia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30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130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2685685361"/>
                  </a:ext>
                </a:extLst>
              </a:tr>
              <a:tr h="5066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BIO0416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Genética Molecular Humana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Biologia + outros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60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?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3863671594"/>
                  </a:ext>
                </a:extLst>
              </a:tr>
              <a:tr h="5066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BIO0440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Tópicos Avançados em Genética Humana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Biologia 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45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?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3089354279"/>
                  </a:ext>
                </a:extLst>
              </a:tr>
              <a:tr h="5066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6700012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Genética Humana e Médica e Oncogenética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Medicina 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>
                          <a:effectLst/>
                        </a:rPr>
                        <a:t>60</a:t>
                      </a:r>
                      <a:endParaRPr lang="pt-BR" sz="1200" kern="5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kern="50" dirty="0">
                          <a:effectLst/>
                        </a:rPr>
                        <a:t>180</a:t>
                      </a:r>
                      <a:endParaRPr lang="pt-BR" sz="1200" kern="50" dirty="0">
                        <a:effectLst/>
                        <a:latin typeface="Liberation Serif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</a:txBody>
                  <a:tcPr marL="34675" marR="34675" marT="34675" marB="34675"/>
                </a:tc>
                <a:extLst>
                  <a:ext uri="{0D108BD9-81ED-4DB2-BD59-A6C34878D82A}">
                    <a16:rowId xmlns="" xmlns:a16="http://schemas.microsoft.com/office/drawing/2014/main" val="3763214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394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 geral das disciplinas: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Tornar o profissional de saúde familiarizado com os principais grupos de afecções de causa genética e seus mecanismos de herança.</a:t>
            </a:r>
          </a:p>
          <a:p>
            <a:r>
              <a:rPr lang="pt-BR" dirty="0" smtClean="0"/>
              <a:t>Reconhecer a importância da coleta da história familial de um paciente com doença que se suspeite ser genética.</a:t>
            </a:r>
          </a:p>
          <a:p>
            <a:r>
              <a:rPr lang="pt-BR" dirty="0" smtClean="0"/>
              <a:t>Reconhecer pacientes e famílias que devem ser encaminhados a serviços especializados de genética e aconselhamento genético.</a:t>
            </a:r>
          </a:p>
          <a:p>
            <a:r>
              <a:rPr lang="pt-BR" dirty="0" smtClean="0"/>
              <a:t>Conhecer os principais tipos de exames genéticos, suas principais indicações e seus princípios básicos de detecção das alterações genéticas.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720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Ementa de disciplina ministrada aos alunos do curso de Odontologia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Estrutura e funcionamento dos genes. Mutações. Bases moleculares das doenças genéticas. Herança autossômica e ligada ao cromossomo X. Fatores complicadores dos padrões de herança. Herança mitocondrial. Herança multifatorial. Cromossomos humanos. Mitose. Meiose. Gametogênese. Não-disjunção. Alterações estruturais e numéricas dos cromossomos. Cromossomos sexuais e inativação do cromossomo X. Determinação do sexo e alterações do desenvolvimento sexual. </a:t>
            </a:r>
            <a:r>
              <a:rPr lang="pt-BR" dirty="0" err="1"/>
              <a:t>Farmacogenética</a:t>
            </a:r>
            <a:r>
              <a:rPr lang="pt-BR" dirty="0"/>
              <a:t> e </a:t>
            </a:r>
            <a:r>
              <a:rPr lang="pt-BR" dirty="0" err="1"/>
              <a:t>Farmacogenômica</a:t>
            </a:r>
            <a:r>
              <a:rPr lang="pt-BR" dirty="0"/>
              <a:t>. </a:t>
            </a:r>
            <a:r>
              <a:rPr lang="pt-BR" dirty="0" err="1"/>
              <a:t>Teratogênese</a:t>
            </a:r>
            <a:r>
              <a:rPr lang="pt-BR" dirty="0"/>
              <a:t>. Ferramentas de bioinformática e bancos de dados em genética humana.</a:t>
            </a:r>
          </a:p>
        </p:txBody>
      </p:sp>
    </p:spTree>
    <p:extLst>
      <p:ext uri="{BB962C8B-B14F-4D97-AF65-F5344CB8AC3E}">
        <p14:creationId xmlns:p14="http://schemas.microsoft.com/office/powerpoint/2010/main" val="4286003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Ementa de disciplina ministrada aos alunos de Medicina na USP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652462" cy="4351338"/>
          </a:xfrm>
        </p:spPr>
        <p:txBody>
          <a:bodyPr>
            <a:noAutofit/>
          </a:bodyPr>
          <a:lstStyle/>
          <a:p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Revisão dos conceitos básicos de DNA, estrutura e função de genes. Padrões de herança mendeliana (autossômico dominante e recessivo; ligado ao X) e de herança atípica (herança mitocondrial, </a:t>
            </a:r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mosaicismo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imprinting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). Herança Multifatorial, Cromossomos humanos: métodos de analise, aberrações cromossômicas e doenças envolvidas. Abordagem Genômica (DNA e </a:t>
            </a:r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transcriptoma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) e suas implicações para a Medicina deste século. Estratégias de triagem bioquímica e erros inatos de metabolismo. Principais estratégias de terapia (reposição enzimática, Gênica, e celular). Noções de diagnóstico e aconselhamento genético em doenças genéticas mais comuns, incluindo as monogênicas (Fibrose Cística, doenças neuromusculares), doenças cromossômicas (Síndrome de Down e Turner), multifatoriais (anomalias congênitas, autismo), e as síndromes de câncer hereditário (mama e ovário e </a:t>
            </a:r>
            <a:r>
              <a:rPr lang="pt-B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colorretal</a:t>
            </a: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). Discussão de princípios éticos associados a testes moleculares, tratamento e aconselhamento genético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76966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915</Words>
  <Application>Microsoft Office PowerPoint</Application>
  <PresentationFormat>Widescreen</PresentationFormat>
  <Paragraphs>121</Paragraphs>
  <Slides>12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1" baseType="lpstr">
      <vt:lpstr>SimSun</vt:lpstr>
      <vt:lpstr>Arial</vt:lpstr>
      <vt:lpstr>Bookman Old Style</vt:lpstr>
      <vt:lpstr>Calibri</vt:lpstr>
      <vt:lpstr>Calibri Light</vt:lpstr>
      <vt:lpstr>Liberation Serif</vt:lpstr>
      <vt:lpstr>Lucida Sans</vt:lpstr>
      <vt:lpstr>Times New Roman</vt:lpstr>
      <vt:lpstr>Tema do Office</vt:lpstr>
      <vt:lpstr>Audiência Pública: ensino de doenças raras, aconselhamento genético e genética clínica</vt:lpstr>
      <vt:lpstr>Instituto de Biociências da USP-São Paulo</vt:lpstr>
      <vt:lpstr>Departamento de Genética e Biologia Evolutiva</vt:lpstr>
      <vt:lpstr>Centro de Pesquisa sobre o Genoma Humano e Células-tronco - São Paulo – Coordenação Dra. Mayana Zatz</vt:lpstr>
      <vt:lpstr>Apresentação do PowerPoint</vt:lpstr>
      <vt:lpstr>Disciplinas oferecidas pelo Departamento de Genética no Instituto de Biociências da USP aos cursos de graduação da área da Saúde. </vt:lpstr>
      <vt:lpstr>Objetivo geral das disciplinas:</vt:lpstr>
      <vt:lpstr>Ementa de disciplina ministrada aos alunos do curso de Odontologia</vt:lpstr>
      <vt:lpstr>Ementa de disciplina ministrada aos alunos de Medicina na USP</vt:lpstr>
      <vt:lpstr>Universidade de São Paulo em Ribeirão Preto  Faculdade de Medicina </vt:lpstr>
      <vt:lpstr>Apresentação do PowerPoint</vt:lpstr>
      <vt:lpstr>UNB – Universidade de Brasília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Regina</dc:creator>
  <cp:lastModifiedBy>Ana Carolina Vaz da Silva</cp:lastModifiedBy>
  <cp:revision>21</cp:revision>
  <dcterms:created xsi:type="dcterms:W3CDTF">2019-09-02T14:45:33Z</dcterms:created>
  <dcterms:modified xsi:type="dcterms:W3CDTF">2019-09-11T13:21:26Z</dcterms:modified>
</cp:coreProperties>
</file>