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06" r:id="rId4"/>
    <p:sldId id="308" r:id="rId5"/>
    <p:sldId id="332" r:id="rId6"/>
    <p:sldId id="329" r:id="rId7"/>
    <p:sldId id="275" r:id="rId8"/>
    <p:sldId id="271" r:id="rId9"/>
    <p:sldId id="331" r:id="rId10"/>
    <p:sldId id="333" r:id="rId11"/>
    <p:sldId id="324" r:id="rId12"/>
    <p:sldId id="323" r:id="rId13"/>
    <p:sldId id="266" r:id="rId14"/>
    <p:sldId id="334" r:id="rId15"/>
    <p:sldId id="311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uller Bold" panose="020B0604020202020204" charset="0"/>
      <p:regular r:id="rId22"/>
    </p:embeddedFont>
    <p:embeddedFont>
      <p:font typeface="Muller Ultra-Bold" panose="020B0604020202020204" charset="0"/>
      <p:regular r:id="rId23"/>
    </p:embeddedFont>
    <p:embeddedFont>
      <p:font typeface="Muller Ultra-Bold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O VILLELA BIAZON" initials="LVB" lastIdx="2" clrIdx="0">
    <p:extLst>
      <p:ext uri="{19B8F6BF-5375-455C-9EA6-DF929625EA0E}">
        <p15:presenceInfo xmlns:p15="http://schemas.microsoft.com/office/powerpoint/2012/main" userId="S-1-5-21-2141370050-425520838-3649597975-34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747"/>
    <a:srgbClr val="C0504D"/>
    <a:srgbClr val="DEA900"/>
    <a:srgbClr val="068F63"/>
    <a:srgbClr val="1C345D"/>
    <a:srgbClr val="A1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035" autoAdjust="0"/>
  </p:normalViewPr>
  <p:slideViewPr>
    <p:cSldViewPr>
      <p:cViewPr varScale="1">
        <p:scale>
          <a:sx n="72" d="100"/>
          <a:sy n="72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ller Ultra-Bold" panose="020B0604020202020204" charset="0"/>
                <a:ea typeface="+mn-ea"/>
                <a:cs typeface="+mn-cs"/>
              </a:defRPr>
            </a:pPr>
            <a:r>
              <a:rPr lang="pt-BR" sz="3200" b="1" dirty="0">
                <a:solidFill>
                  <a:srgbClr val="1C345D"/>
                </a:solidFill>
                <a:latin typeface="Muller Ultra-Bold" panose="020B0604020202020204" charset="0"/>
              </a:rPr>
              <a:t>Estádio Clínico por Ano de Diagnóstico* Sem Tratamento Prévio</a:t>
            </a:r>
            <a:endParaRPr lang="pt-BR" sz="3200" b="1" i="0" u="none" strike="noStrike" kern="1200" spc="0" baseline="0" dirty="0">
              <a:solidFill>
                <a:srgbClr val="1C345D"/>
              </a:solidFill>
              <a:latin typeface="Muller Ultra-Bold" panose="020B0604020202020204" charset="0"/>
            </a:endParaRPr>
          </a:p>
          <a:p>
            <a:pPr>
              <a:defRPr>
                <a:latin typeface="Muller Ultra-Bold" panose="020B0604020202020204" charset="0"/>
              </a:defRPr>
            </a:pPr>
            <a:r>
              <a:rPr lang="pt-BR" sz="3200" b="1" i="0" u="none" strike="noStrike" kern="1200" spc="0" baseline="0" dirty="0">
                <a:solidFill>
                  <a:srgbClr val="1C345D"/>
                </a:solidFill>
                <a:latin typeface="Muller Ultra-Bold" panose="020B0604020202020204" charset="0"/>
              </a:rPr>
              <a:t>2008 a 2023 </a:t>
            </a:r>
            <a:r>
              <a:rPr lang="pt-BR" sz="3200" b="1" dirty="0">
                <a:solidFill>
                  <a:srgbClr val="1C345D"/>
                </a:solidFill>
                <a:latin typeface="Muller Ultra-Bold" panose="020B060402020202020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ller Ultra-Bold" panose="020B060402020202020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Plan2!$A$15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numRef>
              <c:f>Plan2!$B$14:$Q$14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Plan2!$B$15:$Q$15</c:f>
              <c:numCache>
                <c:formatCode>0%</c:formatCode>
                <c:ptCount val="16"/>
                <c:pt idx="0">
                  <c:v>5.5255504777731619E-2</c:v>
                </c:pt>
                <c:pt idx="1">
                  <c:v>3.3356824054498475E-2</c:v>
                </c:pt>
                <c:pt idx="2">
                  <c:v>2.5985993365278289E-2</c:v>
                </c:pt>
                <c:pt idx="3">
                  <c:v>2.4416711882799782E-2</c:v>
                </c:pt>
                <c:pt idx="4">
                  <c:v>2.1354367064255482E-2</c:v>
                </c:pt>
                <c:pt idx="5">
                  <c:v>3.0077848549186128E-2</c:v>
                </c:pt>
                <c:pt idx="6">
                  <c:v>2.4518388791593695E-2</c:v>
                </c:pt>
                <c:pt idx="7">
                  <c:v>3.1932166696734619E-2</c:v>
                </c:pt>
                <c:pt idx="8">
                  <c:v>3.8356164383561646E-2</c:v>
                </c:pt>
                <c:pt idx="9">
                  <c:v>3.5772652987107315E-2</c:v>
                </c:pt>
                <c:pt idx="10">
                  <c:v>4.5186194368755678E-2</c:v>
                </c:pt>
                <c:pt idx="11">
                  <c:v>3.722692822113241E-2</c:v>
                </c:pt>
                <c:pt idx="12">
                  <c:v>3.5180055401662053E-2</c:v>
                </c:pt>
                <c:pt idx="13">
                  <c:v>3.638532657321801E-2</c:v>
                </c:pt>
                <c:pt idx="14">
                  <c:v>3.0350601779173206E-2</c:v>
                </c:pt>
                <c:pt idx="15">
                  <c:v>3.838533927686974E-2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6D-4C63-BBC3-8DB8D43B147B}"/>
            </c:ext>
          </c:extLst>
        </c:ser>
        <c:ser>
          <c:idx val="1"/>
          <c:order val="1"/>
          <c:tx>
            <c:strRef>
              <c:f>Plan2!$A$16</c:f>
              <c:strCache>
                <c:ptCount val="1"/>
                <c:pt idx="0">
                  <c:v>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Plan2!$B$14:$Q$14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Plan2!$B$16:$Q$16</c:f>
              <c:numCache>
                <c:formatCode>0%</c:formatCode>
                <c:ptCount val="16"/>
                <c:pt idx="0">
                  <c:v>0.1271292064810968</c:v>
                </c:pt>
                <c:pt idx="1">
                  <c:v>0.14940098661028894</c:v>
                </c:pt>
                <c:pt idx="2">
                  <c:v>0.13951345374124585</c:v>
                </c:pt>
                <c:pt idx="3">
                  <c:v>0.14215952251763428</c:v>
                </c:pt>
                <c:pt idx="4">
                  <c:v>0.13928434013081956</c:v>
                </c:pt>
                <c:pt idx="5">
                  <c:v>0.13588110403397027</c:v>
                </c:pt>
                <c:pt idx="6">
                  <c:v>0.14488138831396274</c:v>
                </c:pt>
                <c:pt idx="7">
                  <c:v>0.14919718563954537</c:v>
                </c:pt>
                <c:pt idx="8">
                  <c:v>0.15561643835616437</c:v>
                </c:pt>
                <c:pt idx="9">
                  <c:v>0.15253313964045759</c:v>
                </c:pt>
                <c:pt idx="10">
                  <c:v>0.16416893732970028</c:v>
                </c:pt>
                <c:pt idx="11">
                  <c:v>0.16005349977708427</c:v>
                </c:pt>
                <c:pt idx="12">
                  <c:v>0.14930747922437673</c:v>
                </c:pt>
                <c:pt idx="13">
                  <c:v>0.1625410080524903</c:v>
                </c:pt>
                <c:pt idx="14">
                  <c:v>0.15332286760858188</c:v>
                </c:pt>
                <c:pt idx="15">
                  <c:v>0.15428429915799902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6D-4C63-BBC3-8DB8D43B147B}"/>
            </c:ext>
          </c:extLst>
        </c:ser>
        <c:ser>
          <c:idx val="2"/>
          <c:order val="2"/>
          <c:tx>
            <c:strRef>
              <c:f>Plan2!$A$17</c:f>
              <c:strCache>
                <c:ptCount val="1"/>
                <c:pt idx="0">
                  <c:v>II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Plan2!$B$14:$Q$14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Plan2!$B$17:$Q$17</c:f>
              <c:numCache>
                <c:formatCode>0%</c:formatCode>
                <c:ptCount val="16"/>
                <c:pt idx="0">
                  <c:v>0.23223930203572912</c:v>
                </c:pt>
                <c:pt idx="1">
                  <c:v>0.29175475687103591</c:v>
                </c:pt>
                <c:pt idx="2">
                  <c:v>0.31662366384076668</c:v>
                </c:pt>
                <c:pt idx="3">
                  <c:v>0.24145415084102007</c:v>
                </c:pt>
                <c:pt idx="4">
                  <c:v>0.24201616006156215</c:v>
                </c:pt>
                <c:pt idx="5">
                  <c:v>0.23177636234961077</c:v>
                </c:pt>
                <c:pt idx="6">
                  <c:v>0.20808788409488935</c:v>
                </c:pt>
                <c:pt idx="7">
                  <c:v>0.1850983222081905</c:v>
                </c:pt>
                <c:pt idx="8">
                  <c:v>0.17607305936073059</c:v>
                </c:pt>
                <c:pt idx="9">
                  <c:v>0.19012166333757036</c:v>
                </c:pt>
                <c:pt idx="10">
                  <c:v>0.18755676657584014</c:v>
                </c:pt>
                <c:pt idx="11">
                  <c:v>0.20062416406598305</c:v>
                </c:pt>
                <c:pt idx="12">
                  <c:v>0.18448753462603878</c:v>
                </c:pt>
                <c:pt idx="13">
                  <c:v>0.18550551744706234</c:v>
                </c:pt>
                <c:pt idx="14">
                  <c:v>0.18681318681318682</c:v>
                </c:pt>
                <c:pt idx="15">
                  <c:v>0.19341258048538881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6D-4C63-BBC3-8DB8D43B147B}"/>
            </c:ext>
          </c:extLst>
        </c:ser>
        <c:ser>
          <c:idx val="3"/>
          <c:order val="3"/>
          <c:tx>
            <c:strRef>
              <c:f>Plan2!$A$18</c:f>
              <c:strCache>
                <c:ptCount val="1"/>
                <c:pt idx="0">
                  <c:v>III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rgbClr val="7030A0"/>
                </a:solidFill>
              </a:ln>
              <a:effectLst/>
            </c:spPr>
          </c:marker>
          <c:cat>
            <c:numRef>
              <c:f>Plan2!$B$14:$Q$14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Plan2!$B$18:$Q$18</c:f>
              <c:numCache>
                <c:formatCode>0%</c:formatCode>
                <c:ptCount val="16"/>
                <c:pt idx="0">
                  <c:v>0.2193601994183631</c:v>
                </c:pt>
                <c:pt idx="1">
                  <c:v>0.20695325346488136</c:v>
                </c:pt>
                <c:pt idx="2">
                  <c:v>0.21102100995208256</c:v>
                </c:pt>
                <c:pt idx="3">
                  <c:v>0.25266775185386148</c:v>
                </c:pt>
                <c:pt idx="4">
                  <c:v>0.2308580223162755</c:v>
                </c:pt>
                <c:pt idx="5">
                  <c:v>0.24097664543524416</c:v>
                </c:pt>
                <c:pt idx="6">
                  <c:v>0.24359178474765164</c:v>
                </c:pt>
                <c:pt idx="7">
                  <c:v>0.22316435143424138</c:v>
                </c:pt>
                <c:pt idx="8">
                  <c:v>0.228675799086758</c:v>
                </c:pt>
                <c:pt idx="9">
                  <c:v>0.22970764481568912</c:v>
                </c:pt>
                <c:pt idx="10">
                  <c:v>0.22207084468664851</c:v>
                </c:pt>
                <c:pt idx="11">
                  <c:v>0.23339277753009363</c:v>
                </c:pt>
                <c:pt idx="12">
                  <c:v>0.24182825484764542</c:v>
                </c:pt>
                <c:pt idx="13">
                  <c:v>0.22875037280047719</c:v>
                </c:pt>
                <c:pt idx="14">
                  <c:v>0.24620617477760334</c:v>
                </c:pt>
                <c:pt idx="15">
                  <c:v>0.23576027736503219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6D-4C63-BBC3-8DB8D43B147B}"/>
            </c:ext>
          </c:extLst>
        </c:ser>
        <c:ser>
          <c:idx val="4"/>
          <c:order val="4"/>
          <c:tx>
            <c:strRef>
              <c:f>Plan2!$A$19</c:f>
              <c:strCache>
                <c:ptCount val="1"/>
                <c:pt idx="0">
                  <c:v>IV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rgbClr val="FF0000"/>
                </a:solidFill>
              </a:ln>
              <a:effectLst/>
            </c:spPr>
          </c:marker>
          <c:cat>
            <c:numRef>
              <c:f>Plan2!$B$14:$Q$14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Plan2!$B$19:$Q$19</c:f>
              <c:numCache>
                <c:formatCode>0%</c:formatCode>
                <c:ptCount val="16"/>
                <c:pt idx="0">
                  <c:v>0.36601578728707934</c:v>
                </c:pt>
                <c:pt idx="1">
                  <c:v>0.31853417899929526</c:v>
                </c:pt>
                <c:pt idx="2">
                  <c:v>0.30685587910062662</c:v>
                </c:pt>
                <c:pt idx="3">
                  <c:v>0.33930186290468439</c:v>
                </c:pt>
                <c:pt idx="4">
                  <c:v>0.36648711042708731</c:v>
                </c:pt>
                <c:pt idx="5">
                  <c:v>0.36128803963198869</c:v>
                </c:pt>
                <c:pt idx="6">
                  <c:v>0.37892055405190256</c:v>
                </c:pt>
                <c:pt idx="7">
                  <c:v>0.41060797402128812</c:v>
                </c:pt>
                <c:pt idx="8">
                  <c:v>0.40127853881278541</c:v>
                </c:pt>
                <c:pt idx="9">
                  <c:v>0.39186489921917561</c:v>
                </c:pt>
                <c:pt idx="10">
                  <c:v>0.38101725703905542</c:v>
                </c:pt>
                <c:pt idx="11">
                  <c:v>0.36870263040570667</c:v>
                </c:pt>
                <c:pt idx="12">
                  <c:v>0.38919667590027701</c:v>
                </c:pt>
                <c:pt idx="13">
                  <c:v>0.38681777512675214</c:v>
                </c:pt>
                <c:pt idx="14">
                  <c:v>0.38330716902145473</c:v>
                </c:pt>
                <c:pt idx="15">
                  <c:v>0.37815750371471024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6D-4C63-BBC3-8DB8D43B1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008296"/>
        <c:axId val="359013000"/>
      </c:lineChart>
      <c:catAx>
        <c:axId val="359008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013000"/>
        <c:crosses val="autoZero"/>
        <c:auto val="1"/>
        <c:lblAlgn val="ctr"/>
        <c:lblOffset val="100"/>
        <c:noMultiLvlLbl val="0"/>
      </c:catAx>
      <c:valAx>
        <c:axId val="35901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008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7DF90-B2CC-44F1-BD8C-2FF3BBBEC8D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F87617A-F91E-4E5B-ADE3-1B9E82779225}">
      <dgm:prSet phldrT="[Texto]" custT="1"/>
      <dgm:spPr/>
      <dgm:t>
        <a:bodyPr/>
        <a:lstStyle/>
        <a:p>
          <a:pPr algn="ctr"/>
          <a:r>
            <a:rPr lang="en-US" sz="4800" b="1" dirty="0">
              <a:latin typeface="Muller Ultra-Bold"/>
              <a:ea typeface="Muller Ultra-Bold"/>
              <a:cs typeface="Muller Ultra-Bold"/>
              <a:sym typeface="Muller Ultra-Bold"/>
            </a:rPr>
            <a:t>SAÍDAS HOSPITALARES</a:t>
          </a:r>
          <a:endParaRPr lang="pt-BR" sz="4800" dirty="0"/>
        </a:p>
      </dgm:t>
    </dgm:pt>
    <dgm:pt modelId="{F1D123AE-BA99-48A4-9E0A-0EF1E6B504D1}" type="parTrans" cxnId="{DAD1D5A0-C445-479B-9290-A58B0F9701F9}">
      <dgm:prSet/>
      <dgm:spPr/>
      <dgm:t>
        <a:bodyPr/>
        <a:lstStyle/>
        <a:p>
          <a:pPr algn="ctr"/>
          <a:endParaRPr lang="pt-BR" sz="1800"/>
        </a:p>
      </dgm:t>
    </dgm:pt>
    <dgm:pt modelId="{E7F84566-1388-41A3-BDC4-8485156FD681}" type="sibTrans" cxnId="{DAD1D5A0-C445-479B-9290-A58B0F9701F9}">
      <dgm:prSet/>
      <dgm:spPr/>
      <dgm:t>
        <a:bodyPr/>
        <a:lstStyle/>
        <a:p>
          <a:pPr algn="ctr"/>
          <a:endParaRPr lang="pt-BR" sz="1800"/>
        </a:p>
      </dgm:t>
    </dgm:pt>
    <dgm:pt modelId="{9C9D9729-CFA6-43A4-9603-B19629877ABD}">
      <dgm:prSet phldrT="[Texto]" custT="1"/>
      <dgm:spPr/>
      <dgm:t>
        <a:bodyPr/>
        <a:lstStyle/>
        <a:p>
          <a:pPr algn="ctr">
            <a:buNone/>
          </a:pPr>
          <a:r>
            <a:rPr lang="pt-BR" sz="3600" b="1" dirty="0">
              <a:solidFill>
                <a:srgbClr val="1C345D"/>
              </a:solidFill>
              <a:latin typeface="Muller Ultra-Bold" panose="020B0604020202020204" charset="0"/>
            </a:rPr>
            <a:t>1.515 POR MÊS</a:t>
          </a:r>
          <a:endParaRPr lang="pt-BR" sz="3600" dirty="0">
            <a:solidFill>
              <a:srgbClr val="1C345D"/>
            </a:solidFill>
            <a:latin typeface="Muller Ultra-Bold" panose="020B0604020202020204" charset="0"/>
          </a:endParaRPr>
        </a:p>
      </dgm:t>
    </dgm:pt>
    <dgm:pt modelId="{0762FC8C-6449-4E35-A6FB-5268C35D4F62}" type="parTrans" cxnId="{E3CA2317-C1C8-4DD3-AC99-59B0D0D76F79}">
      <dgm:prSet/>
      <dgm:spPr/>
      <dgm:t>
        <a:bodyPr/>
        <a:lstStyle/>
        <a:p>
          <a:pPr algn="ctr"/>
          <a:endParaRPr lang="pt-BR" sz="1800"/>
        </a:p>
      </dgm:t>
    </dgm:pt>
    <dgm:pt modelId="{F6A9971F-88F8-41E8-980F-1377CD688ED0}" type="sibTrans" cxnId="{E3CA2317-C1C8-4DD3-AC99-59B0D0D76F79}">
      <dgm:prSet/>
      <dgm:spPr/>
      <dgm:t>
        <a:bodyPr/>
        <a:lstStyle/>
        <a:p>
          <a:pPr algn="ctr"/>
          <a:endParaRPr lang="pt-BR" sz="1800"/>
        </a:p>
      </dgm:t>
    </dgm:pt>
    <dgm:pt modelId="{C4FC7C5E-FBDA-4215-9F52-6E7C2A687165}">
      <dgm:prSet phldrT="[Texto]" custT="1"/>
      <dgm:spPr/>
      <dgm:t>
        <a:bodyPr/>
        <a:lstStyle/>
        <a:p>
          <a:pPr algn="ctr"/>
          <a:r>
            <a:rPr lang="en-US" sz="4800" b="1" dirty="0">
              <a:latin typeface="Muller Ultra-Bold"/>
              <a:ea typeface="Muller Ultra-Bold"/>
              <a:cs typeface="Muller Ultra-Bold"/>
              <a:sym typeface="Muller Ultra-Bold"/>
            </a:rPr>
            <a:t>CIRURGIAS</a:t>
          </a:r>
          <a:endParaRPr lang="pt-BR" sz="4800" dirty="0"/>
        </a:p>
      </dgm:t>
    </dgm:pt>
    <dgm:pt modelId="{B1E43F85-D030-41E7-86DA-D97199BD0EA7}" type="parTrans" cxnId="{9C885470-B93D-453D-89F2-5487C9CE0372}">
      <dgm:prSet/>
      <dgm:spPr/>
      <dgm:t>
        <a:bodyPr/>
        <a:lstStyle/>
        <a:p>
          <a:pPr algn="ctr"/>
          <a:endParaRPr lang="pt-BR" sz="1800"/>
        </a:p>
      </dgm:t>
    </dgm:pt>
    <dgm:pt modelId="{C06109E3-384C-4078-BA08-59608F229794}" type="sibTrans" cxnId="{9C885470-B93D-453D-89F2-5487C9CE0372}">
      <dgm:prSet/>
      <dgm:spPr/>
      <dgm:t>
        <a:bodyPr/>
        <a:lstStyle/>
        <a:p>
          <a:pPr algn="ctr"/>
          <a:endParaRPr lang="pt-BR" sz="1800"/>
        </a:p>
      </dgm:t>
    </dgm:pt>
    <dgm:pt modelId="{C7EDD6FE-DA96-418E-9DD4-8100EF21FDEE}">
      <dgm:prSet phldrT="[Texto]" custT="1"/>
      <dgm:spPr/>
      <dgm:t>
        <a:bodyPr/>
        <a:lstStyle/>
        <a:p>
          <a:pPr algn="ctr">
            <a:buNone/>
          </a:pPr>
          <a:r>
            <a:rPr lang="pt-BR" sz="3600" b="1" dirty="0">
              <a:solidFill>
                <a:srgbClr val="1C345D"/>
              </a:solidFill>
              <a:latin typeface="Muller Ultra-Bold" panose="020B0604020202020204" charset="0"/>
            </a:rPr>
            <a:t>700 POR MÊS</a:t>
          </a:r>
          <a:endParaRPr lang="pt-BR" sz="3600" dirty="0">
            <a:solidFill>
              <a:srgbClr val="1C345D"/>
            </a:solidFill>
            <a:latin typeface="Muller Ultra-Bold" panose="020B0604020202020204" charset="0"/>
          </a:endParaRPr>
        </a:p>
      </dgm:t>
    </dgm:pt>
    <dgm:pt modelId="{FD7AEB9A-4E83-4046-B77A-1DEAD3064BF5}" type="parTrans" cxnId="{141F8B43-AB1B-4BE1-A6B7-C5E8362E90B9}">
      <dgm:prSet/>
      <dgm:spPr/>
      <dgm:t>
        <a:bodyPr/>
        <a:lstStyle/>
        <a:p>
          <a:pPr algn="ctr"/>
          <a:endParaRPr lang="pt-BR" sz="1800"/>
        </a:p>
      </dgm:t>
    </dgm:pt>
    <dgm:pt modelId="{6D22DB1F-55A6-473C-9AFD-36B3B62B53B5}" type="sibTrans" cxnId="{141F8B43-AB1B-4BE1-A6B7-C5E8362E90B9}">
      <dgm:prSet/>
      <dgm:spPr/>
      <dgm:t>
        <a:bodyPr/>
        <a:lstStyle/>
        <a:p>
          <a:pPr algn="ctr"/>
          <a:endParaRPr lang="pt-BR" sz="1800"/>
        </a:p>
      </dgm:t>
    </dgm:pt>
    <dgm:pt modelId="{E92B0C45-9AC5-4134-A761-B1A273E47621}">
      <dgm:prSet custT="1"/>
      <dgm:spPr/>
      <dgm:t>
        <a:bodyPr/>
        <a:lstStyle/>
        <a:p>
          <a:pPr algn="ctr"/>
          <a:r>
            <a:rPr lang="en-US" sz="4800" b="1" dirty="0">
              <a:latin typeface="Muller Ultra-Bold"/>
              <a:ea typeface="Muller Ultra-Bold"/>
              <a:cs typeface="Muller Ultra-Bold"/>
              <a:sym typeface="Muller Ultra-Bold"/>
            </a:rPr>
            <a:t>PACIENTES EM RADIOTERAPIA</a:t>
          </a:r>
        </a:p>
      </dgm:t>
    </dgm:pt>
    <dgm:pt modelId="{42FC868E-EE33-4000-AF09-DD6D2E94B438}" type="parTrans" cxnId="{38FE340B-89C5-495A-BCD6-0150B2E8708D}">
      <dgm:prSet/>
      <dgm:spPr/>
      <dgm:t>
        <a:bodyPr/>
        <a:lstStyle/>
        <a:p>
          <a:pPr algn="ctr"/>
          <a:endParaRPr lang="pt-BR" sz="1800"/>
        </a:p>
      </dgm:t>
    </dgm:pt>
    <dgm:pt modelId="{F6B6BB10-A498-4F5A-BC45-7C6666BC1F0D}" type="sibTrans" cxnId="{38FE340B-89C5-495A-BCD6-0150B2E8708D}">
      <dgm:prSet/>
      <dgm:spPr/>
      <dgm:t>
        <a:bodyPr/>
        <a:lstStyle/>
        <a:p>
          <a:pPr algn="ctr"/>
          <a:endParaRPr lang="pt-BR" sz="1800"/>
        </a:p>
      </dgm:t>
    </dgm:pt>
    <dgm:pt modelId="{2E769BDC-3F06-47BE-90BD-21C73D639F55}">
      <dgm:prSet custT="1"/>
      <dgm:spPr/>
      <dgm:t>
        <a:bodyPr/>
        <a:lstStyle/>
        <a:p>
          <a:pPr algn="ctr">
            <a:buNone/>
          </a:pPr>
          <a:r>
            <a:rPr lang="pt-BR" sz="3600" b="1" dirty="0">
              <a:solidFill>
                <a:srgbClr val="1C345D"/>
              </a:solidFill>
              <a:latin typeface="Muller Ultra-Bold" panose="020B0604020202020204" charset="0"/>
            </a:rPr>
            <a:t>450 POR MÊS</a:t>
          </a:r>
          <a:endParaRPr lang="en-US" sz="3600" b="1" dirty="0">
            <a:solidFill>
              <a:srgbClr val="1C345D"/>
            </a:solidFill>
            <a:latin typeface="Muller Ultra-Bold" panose="020B0604020202020204" charset="0"/>
            <a:ea typeface="Muller Ultra-Bold"/>
            <a:cs typeface="Muller Ultra-Bold"/>
            <a:sym typeface="Muller Ultra-Bold"/>
          </a:endParaRPr>
        </a:p>
      </dgm:t>
    </dgm:pt>
    <dgm:pt modelId="{30518A2E-4C72-4C54-908D-814B9BD25799}" type="parTrans" cxnId="{71F57717-7D4B-45A4-BDB3-C99C6EA07111}">
      <dgm:prSet/>
      <dgm:spPr/>
      <dgm:t>
        <a:bodyPr/>
        <a:lstStyle/>
        <a:p>
          <a:pPr algn="ctr"/>
          <a:endParaRPr lang="pt-BR" sz="1800"/>
        </a:p>
      </dgm:t>
    </dgm:pt>
    <dgm:pt modelId="{0E41B483-2C5D-44D6-8E57-15DE71308818}" type="sibTrans" cxnId="{71F57717-7D4B-45A4-BDB3-C99C6EA07111}">
      <dgm:prSet/>
      <dgm:spPr/>
      <dgm:t>
        <a:bodyPr/>
        <a:lstStyle/>
        <a:p>
          <a:pPr algn="ctr"/>
          <a:endParaRPr lang="pt-BR" sz="1800"/>
        </a:p>
      </dgm:t>
    </dgm:pt>
    <dgm:pt modelId="{28A9B367-2AB1-42D6-9198-AF1A8EC2A036}" type="pres">
      <dgm:prSet presAssocID="{B667DF90-B2CC-44F1-BD8C-2FF3BBBEC8D9}" presName="linear" presStyleCnt="0">
        <dgm:presLayoutVars>
          <dgm:animLvl val="lvl"/>
          <dgm:resizeHandles val="exact"/>
        </dgm:presLayoutVars>
      </dgm:prSet>
      <dgm:spPr/>
    </dgm:pt>
    <dgm:pt modelId="{DC5752CE-7818-469A-BABD-6142F76BAA44}" type="pres">
      <dgm:prSet presAssocID="{AF87617A-F91E-4E5B-ADE3-1B9E82779225}" presName="parentText" presStyleLbl="node1" presStyleIdx="0" presStyleCnt="3" custScaleY="126780" custLinFactY="-64790" custLinFactNeighborX="403" custLinFactNeighborY="-100000">
        <dgm:presLayoutVars>
          <dgm:chMax val="0"/>
          <dgm:bulletEnabled val="1"/>
        </dgm:presLayoutVars>
      </dgm:prSet>
      <dgm:spPr/>
    </dgm:pt>
    <dgm:pt modelId="{9BF3EAE3-6006-49C0-A17B-E78EABAD266F}" type="pres">
      <dgm:prSet presAssocID="{AF87617A-F91E-4E5B-ADE3-1B9E82779225}" presName="childText" presStyleLbl="revTx" presStyleIdx="0" presStyleCnt="3" custScaleY="151351" custLinFactNeighborY="-25343">
        <dgm:presLayoutVars>
          <dgm:bulletEnabled val="1"/>
        </dgm:presLayoutVars>
      </dgm:prSet>
      <dgm:spPr/>
    </dgm:pt>
    <dgm:pt modelId="{A7C52192-2747-4250-985D-34D769FA9FD4}" type="pres">
      <dgm:prSet presAssocID="{C4FC7C5E-FBDA-4215-9F52-6E7C2A687165}" presName="parentText" presStyleLbl="node1" presStyleIdx="1" presStyleCnt="3" custScaleY="126780" custLinFactNeighborX="-231" custLinFactNeighborY="-42089">
        <dgm:presLayoutVars>
          <dgm:chMax val="0"/>
          <dgm:bulletEnabled val="1"/>
        </dgm:presLayoutVars>
      </dgm:prSet>
      <dgm:spPr/>
    </dgm:pt>
    <dgm:pt modelId="{29354D3D-4D5E-4307-A491-2C7D8A625788}" type="pres">
      <dgm:prSet presAssocID="{C4FC7C5E-FBDA-4215-9F52-6E7C2A687165}" presName="childText" presStyleLbl="revTx" presStyleIdx="1" presStyleCnt="3" custScaleY="151351" custLinFactNeighborY="-12432">
        <dgm:presLayoutVars>
          <dgm:bulletEnabled val="1"/>
        </dgm:presLayoutVars>
      </dgm:prSet>
      <dgm:spPr/>
    </dgm:pt>
    <dgm:pt modelId="{BDCE4EB4-68C2-45DA-AB54-9DF07222ECDA}" type="pres">
      <dgm:prSet presAssocID="{E92B0C45-9AC5-4134-A761-B1A273E47621}" presName="parentText" presStyleLbl="node1" presStyleIdx="2" presStyleCnt="3" custScaleY="126803">
        <dgm:presLayoutVars>
          <dgm:chMax val="0"/>
          <dgm:bulletEnabled val="1"/>
        </dgm:presLayoutVars>
      </dgm:prSet>
      <dgm:spPr/>
    </dgm:pt>
    <dgm:pt modelId="{EDB8DED6-2087-4A85-9556-0601D9A8612F}" type="pres">
      <dgm:prSet presAssocID="{E92B0C45-9AC5-4134-A761-B1A273E47621}" presName="childText" presStyleLbl="revTx" presStyleIdx="2" presStyleCnt="3" custScaleY="88889">
        <dgm:presLayoutVars>
          <dgm:bulletEnabled val="1"/>
        </dgm:presLayoutVars>
      </dgm:prSet>
      <dgm:spPr/>
    </dgm:pt>
  </dgm:ptLst>
  <dgm:cxnLst>
    <dgm:cxn modelId="{38FE340B-89C5-495A-BCD6-0150B2E8708D}" srcId="{B667DF90-B2CC-44F1-BD8C-2FF3BBBEC8D9}" destId="{E92B0C45-9AC5-4134-A761-B1A273E47621}" srcOrd="2" destOrd="0" parTransId="{42FC868E-EE33-4000-AF09-DD6D2E94B438}" sibTransId="{F6B6BB10-A498-4F5A-BC45-7C6666BC1F0D}"/>
    <dgm:cxn modelId="{35676B10-3C64-4A5A-B63C-B71163533862}" type="presOf" srcId="{9C9D9729-CFA6-43A4-9603-B19629877ABD}" destId="{9BF3EAE3-6006-49C0-A17B-E78EABAD266F}" srcOrd="0" destOrd="0" presId="urn:microsoft.com/office/officeart/2005/8/layout/vList2"/>
    <dgm:cxn modelId="{E3CA2317-C1C8-4DD3-AC99-59B0D0D76F79}" srcId="{AF87617A-F91E-4E5B-ADE3-1B9E82779225}" destId="{9C9D9729-CFA6-43A4-9603-B19629877ABD}" srcOrd="0" destOrd="0" parTransId="{0762FC8C-6449-4E35-A6FB-5268C35D4F62}" sibTransId="{F6A9971F-88F8-41E8-980F-1377CD688ED0}"/>
    <dgm:cxn modelId="{71F57717-7D4B-45A4-BDB3-C99C6EA07111}" srcId="{E92B0C45-9AC5-4134-A761-B1A273E47621}" destId="{2E769BDC-3F06-47BE-90BD-21C73D639F55}" srcOrd="0" destOrd="0" parTransId="{30518A2E-4C72-4C54-908D-814B9BD25799}" sibTransId="{0E41B483-2C5D-44D6-8E57-15DE71308818}"/>
    <dgm:cxn modelId="{8C171828-F8A0-4F82-B101-309995FAA5F2}" type="presOf" srcId="{C7EDD6FE-DA96-418E-9DD4-8100EF21FDEE}" destId="{29354D3D-4D5E-4307-A491-2C7D8A625788}" srcOrd="0" destOrd="0" presId="urn:microsoft.com/office/officeart/2005/8/layout/vList2"/>
    <dgm:cxn modelId="{39F27F61-C183-4D25-BF4C-138D82E40E75}" type="presOf" srcId="{B667DF90-B2CC-44F1-BD8C-2FF3BBBEC8D9}" destId="{28A9B367-2AB1-42D6-9198-AF1A8EC2A036}" srcOrd="0" destOrd="0" presId="urn:microsoft.com/office/officeart/2005/8/layout/vList2"/>
    <dgm:cxn modelId="{141F8B43-AB1B-4BE1-A6B7-C5E8362E90B9}" srcId="{C4FC7C5E-FBDA-4215-9F52-6E7C2A687165}" destId="{C7EDD6FE-DA96-418E-9DD4-8100EF21FDEE}" srcOrd="0" destOrd="0" parTransId="{FD7AEB9A-4E83-4046-B77A-1DEAD3064BF5}" sibTransId="{6D22DB1F-55A6-473C-9AFD-36B3B62B53B5}"/>
    <dgm:cxn modelId="{9C885470-B93D-453D-89F2-5487C9CE0372}" srcId="{B667DF90-B2CC-44F1-BD8C-2FF3BBBEC8D9}" destId="{C4FC7C5E-FBDA-4215-9F52-6E7C2A687165}" srcOrd="1" destOrd="0" parTransId="{B1E43F85-D030-41E7-86DA-D97199BD0EA7}" sibTransId="{C06109E3-384C-4078-BA08-59608F229794}"/>
    <dgm:cxn modelId="{58059A77-8D99-4063-B9A6-858DDD5B1313}" type="presOf" srcId="{AF87617A-F91E-4E5B-ADE3-1B9E82779225}" destId="{DC5752CE-7818-469A-BABD-6142F76BAA44}" srcOrd="0" destOrd="0" presId="urn:microsoft.com/office/officeart/2005/8/layout/vList2"/>
    <dgm:cxn modelId="{AC4C4F8D-AE7A-444E-ACCA-23C22F6FF89E}" type="presOf" srcId="{2E769BDC-3F06-47BE-90BD-21C73D639F55}" destId="{EDB8DED6-2087-4A85-9556-0601D9A8612F}" srcOrd="0" destOrd="0" presId="urn:microsoft.com/office/officeart/2005/8/layout/vList2"/>
    <dgm:cxn modelId="{DAD1D5A0-C445-479B-9290-A58B0F9701F9}" srcId="{B667DF90-B2CC-44F1-BD8C-2FF3BBBEC8D9}" destId="{AF87617A-F91E-4E5B-ADE3-1B9E82779225}" srcOrd="0" destOrd="0" parTransId="{F1D123AE-BA99-48A4-9E0A-0EF1E6B504D1}" sibTransId="{E7F84566-1388-41A3-BDC4-8485156FD681}"/>
    <dgm:cxn modelId="{D4B883BF-7687-4DC5-BE12-B2B01E1FB3A2}" type="presOf" srcId="{C4FC7C5E-FBDA-4215-9F52-6E7C2A687165}" destId="{A7C52192-2747-4250-985D-34D769FA9FD4}" srcOrd="0" destOrd="0" presId="urn:microsoft.com/office/officeart/2005/8/layout/vList2"/>
    <dgm:cxn modelId="{86D362EF-9C99-4E48-9C28-C3E3F6F0C0F7}" type="presOf" srcId="{E92B0C45-9AC5-4134-A761-B1A273E47621}" destId="{BDCE4EB4-68C2-45DA-AB54-9DF07222ECDA}" srcOrd="0" destOrd="0" presId="urn:microsoft.com/office/officeart/2005/8/layout/vList2"/>
    <dgm:cxn modelId="{B556BFB4-4543-4C96-A871-AF678319C1CE}" type="presParOf" srcId="{28A9B367-2AB1-42D6-9198-AF1A8EC2A036}" destId="{DC5752CE-7818-469A-BABD-6142F76BAA44}" srcOrd="0" destOrd="0" presId="urn:microsoft.com/office/officeart/2005/8/layout/vList2"/>
    <dgm:cxn modelId="{F4208C56-3B1B-439A-A9DD-61340C49B05F}" type="presParOf" srcId="{28A9B367-2AB1-42D6-9198-AF1A8EC2A036}" destId="{9BF3EAE3-6006-49C0-A17B-E78EABAD266F}" srcOrd="1" destOrd="0" presId="urn:microsoft.com/office/officeart/2005/8/layout/vList2"/>
    <dgm:cxn modelId="{BB590EFE-C7CD-4A11-832D-6ABAAF5309AB}" type="presParOf" srcId="{28A9B367-2AB1-42D6-9198-AF1A8EC2A036}" destId="{A7C52192-2747-4250-985D-34D769FA9FD4}" srcOrd="2" destOrd="0" presId="urn:microsoft.com/office/officeart/2005/8/layout/vList2"/>
    <dgm:cxn modelId="{B0890AAD-5519-480B-8677-9C1491834CC1}" type="presParOf" srcId="{28A9B367-2AB1-42D6-9198-AF1A8EC2A036}" destId="{29354D3D-4D5E-4307-A491-2C7D8A625788}" srcOrd="3" destOrd="0" presId="urn:microsoft.com/office/officeart/2005/8/layout/vList2"/>
    <dgm:cxn modelId="{36ABD852-B09A-4355-8676-DB9DD5A0D9C7}" type="presParOf" srcId="{28A9B367-2AB1-42D6-9198-AF1A8EC2A036}" destId="{BDCE4EB4-68C2-45DA-AB54-9DF07222ECDA}" srcOrd="4" destOrd="0" presId="urn:microsoft.com/office/officeart/2005/8/layout/vList2"/>
    <dgm:cxn modelId="{A798F406-979C-4B72-9F4F-EBD6795EC8CE}" type="presParOf" srcId="{28A9B367-2AB1-42D6-9198-AF1A8EC2A036}" destId="{EDB8DED6-2087-4A85-9556-0601D9A861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7DF90-B2CC-44F1-BD8C-2FF3BBBEC8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F87617A-F91E-4E5B-ADE3-1B9E82779225}">
      <dgm:prSet phldrT="[Texto]" custT="1"/>
      <dgm:spPr/>
      <dgm:t>
        <a:bodyPr/>
        <a:lstStyle/>
        <a:p>
          <a:pPr algn="ctr"/>
          <a:r>
            <a:rPr lang="en-US" sz="4800" b="1" dirty="0">
              <a:latin typeface="Muller Ultra-Bold"/>
              <a:ea typeface="Muller Ultra-Bold"/>
              <a:cs typeface="Muller Ultra-Bold"/>
              <a:sym typeface="Muller Ultra-Bold"/>
            </a:rPr>
            <a:t>CONSULTAS MÉDICAS</a:t>
          </a:r>
          <a:endParaRPr lang="pt-BR" sz="4800" dirty="0"/>
        </a:p>
      </dgm:t>
    </dgm:pt>
    <dgm:pt modelId="{F1D123AE-BA99-48A4-9E0A-0EF1E6B504D1}" type="parTrans" cxnId="{DAD1D5A0-C445-479B-9290-A58B0F9701F9}">
      <dgm:prSet/>
      <dgm:spPr/>
      <dgm:t>
        <a:bodyPr/>
        <a:lstStyle/>
        <a:p>
          <a:pPr algn="ctr"/>
          <a:endParaRPr lang="pt-BR"/>
        </a:p>
      </dgm:t>
    </dgm:pt>
    <dgm:pt modelId="{E7F84566-1388-41A3-BDC4-8485156FD681}" type="sibTrans" cxnId="{DAD1D5A0-C445-479B-9290-A58B0F9701F9}">
      <dgm:prSet/>
      <dgm:spPr/>
      <dgm:t>
        <a:bodyPr/>
        <a:lstStyle/>
        <a:p>
          <a:pPr algn="ctr"/>
          <a:endParaRPr lang="pt-BR"/>
        </a:p>
      </dgm:t>
    </dgm:pt>
    <dgm:pt modelId="{9C9D9729-CFA6-43A4-9603-B19629877ABD}">
      <dgm:prSet phldrT="[Texto]" custT="1"/>
      <dgm:spPr/>
      <dgm:t>
        <a:bodyPr/>
        <a:lstStyle/>
        <a:p>
          <a:pPr algn="ctr">
            <a:buNone/>
          </a:pPr>
          <a:r>
            <a:rPr lang="pt-BR" sz="3600" b="1" dirty="0">
              <a:solidFill>
                <a:srgbClr val="1C345D"/>
              </a:solidFill>
              <a:latin typeface="Muller Ultra-Bold" panose="020B0604020202020204" charset="0"/>
            </a:rPr>
            <a:t>18.500 POR MÊS</a:t>
          </a:r>
          <a:endParaRPr lang="pt-BR" sz="3600" dirty="0">
            <a:solidFill>
              <a:srgbClr val="1C345D"/>
            </a:solidFill>
            <a:latin typeface="Muller Ultra-Bold" panose="020B0604020202020204" charset="0"/>
          </a:endParaRPr>
        </a:p>
      </dgm:t>
    </dgm:pt>
    <dgm:pt modelId="{0762FC8C-6449-4E35-A6FB-5268C35D4F62}" type="parTrans" cxnId="{E3CA2317-C1C8-4DD3-AC99-59B0D0D76F79}">
      <dgm:prSet/>
      <dgm:spPr/>
      <dgm:t>
        <a:bodyPr/>
        <a:lstStyle/>
        <a:p>
          <a:pPr algn="ctr"/>
          <a:endParaRPr lang="pt-BR"/>
        </a:p>
      </dgm:t>
    </dgm:pt>
    <dgm:pt modelId="{F6A9971F-88F8-41E8-980F-1377CD688ED0}" type="sibTrans" cxnId="{E3CA2317-C1C8-4DD3-AC99-59B0D0D76F79}">
      <dgm:prSet/>
      <dgm:spPr/>
      <dgm:t>
        <a:bodyPr/>
        <a:lstStyle/>
        <a:p>
          <a:pPr algn="ctr"/>
          <a:endParaRPr lang="pt-BR"/>
        </a:p>
      </dgm:t>
    </dgm:pt>
    <dgm:pt modelId="{C4FC7C5E-FBDA-4215-9F52-6E7C2A687165}">
      <dgm:prSet phldrT="[Texto]" custT="1"/>
      <dgm:spPr/>
      <dgm:t>
        <a:bodyPr/>
        <a:lstStyle/>
        <a:p>
          <a:pPr algn="ctr"/>
          <a:r>
            <a:rPr lang="en-US" sz="4800" b="1" dirty="0">
              <a:latin typeface="Muller Ultra-Bold"/>
              <a:ea typeface="Muller Ultra-Bold"/>
              <a:cs typeface="Muller Ultra-Bold"/>
              <a:sym typeface="Muller Ultra-Bold"/>
            </a:rPr>
            <a:t>CONSULTAS MULTIPROFISSIONAIS</a:t>
          </a:r>
          <a:endParaRPr lang="pt-BR" sz="4800" dirty="0"/>
        </a:p>
      </dgm:t>
    </dgm:pt>
    <dgm:pt modelId="{B1E43F85-D030-41E7-86DA-D97199BD0EA7}" type="parTrans" cxnId="{9C885470-B93D-453D-89F2-5487C9CE0372}">
      <dgm:prSet/>
      <dgm:spPr/>
      <dgm:t>
        <a:bodyPr/>
        <a:lstStyle/>
        <a:p>
          <a:pPr algn="ctr"/>
          <a:endParaRPr lang="pt-BR"/>
        </a:p>
      </dgm:t>
    </dgm:pt>
    <dgm:pt modelId="{C06109E3-384C-4078-BA08-59608F229794}" type="sibTrans" cxnId="{9C885470-B93D-453D-89F2-5487C9CE0372}">
      <dgm:prSet/>
      <dgm:spPr/>
      <dgm:t>
        <a:bodyPr/>
        <a:lstStyle/>
        <a:p>
          <a:pPr algn="ctr"/>
          <a:endParaRPr lang="pt-BR"/>
        </a:p>
      </dgm:t>
    </dgm:pt>
    <dgm:pt modelId="{C7EDD6FE-DA96-418E-9DD4-8100EF21FDEE}">
      <dgm:prSet phldrT="[Texto]" custT="1"/>
      <dgm:spPr/>
      <dgm:t>
        <a:bodyPr/>
        <a:lstStyle/>
        <a:p>
          <a:pPr algn="ctr">
            <a:buNone/>
          </a:pPr>
          <a:r>
            <a:rPr lang="pt-BR" sz="3600" b="1" dirty="0">
              <a:solidFill>
                <a:srgbClr val="1C345D"/>
              </a:solidFill>
              <a:latin typeface="Muller Ultra-Bold" panose="020B0604020202020204" charset="0"/>
            </a:rPr>
            <a:t>12.000 POR MÊS</a:t>
          </a:r>
          <a:endParaRPr lang="pt-BR" sz="3600" dirty="0">
            <a:solidFill>
              <a:srgbClr val="1C345D"/>
            </a:solidFill>
            <a:latin typeface="Muller Ultra-Bold" panose="020B0604020202020204" charset="0"/>
          </a:endParaRPr>
        </a:p>
      </dgm:t>
    </dgm:pt>
    <dgm:pt modelId="{FD7AEB9A-4E83-4046-B77A-1DEAD3064BF5}" type="parTrans" cxnId="{141F8B43-AB1B-4BE1-A6B7-C5E8362E90B9}">
      <dgm:prSet/>
      <dgm:spPr/>
      <dgm:t>
        <a:bodyPr/>
        <a:lstStyle/>
        <a:p>
          <a:pPr algn="ctr"/>
          <a:endParaRPr lang="pt-BR"/>
        </a:p>
      </dgm:t>
    </dgm:pt>
    <dgm:pt modelId="{6D22DB1F-55A6-473C-9AFD-36B3B62B53B5}" type="sibTrans" cxnId="{141F8B43-AB1B-4BE1-A6B7-C5E8362E90B9}">
      <dgm:prSet/>
      <dgm:spPr/>
      <dgm:t>
        <a:bodyPr/>
        <a:lstStyle/>
        <a:p>
          <a:pPr algn="ctr"/>
          <a:endParaRPr lang="pt-BR"/>
        </a:p>
      </dgm:t>
    </dgm:pt>
    <dgm:pt modelId="{E92B0C45-9AC5-4134-A761-B1A273E47621}">
      <dgm:prSet custT="1"/>
      <dgm:spPr/>
      <dgm:t>
        <a:bodyPr/>
        <a:lstStyle/>
        <a:p>
          <a:pPr algn="ctr"/>
          <a:r>
            <a:rPr lang="en-US" sz="4800" b="1" dirty="0">
              <a:latin typeface="Muller Ultra-Bold"/>
              <a:ea typeface="Muller Ultra-Bold"/>
              <a:cs typeface="Muller Ultra-Bold"/>
              <a:sym typeface="Muller Ultra-Bold"/>
            </a:rPr>
            <a:t>PACIENTES EM QUIMIOTERAPIA*</a:t>
          </a:r>
        </a:p>
      </dgm:t>
    </dgm:pt>
    <dgm:pt modelId="{42FC868E-EE33-4000-AF09-DD6D2E94B438}" type="parTrans" cxnId="{38FE340B-89C5-495A-BCD6-0150B2E8708D}">
      <dgm:prSet/>
      <dgm:spPr/>
      <dgm:t>
        <a:bodyPr/>
        <a:lstStyle/>
        <a:p>
          <a:pPr algn="ctr"/>
          <a:endParaRPr lang="pt-BR"/>
        </a:p>
      </dgm:t>
    </dgm:pt>
    <dgm:pt modelId="{F6B6BB10-A498-4F5A-BC45-7C6666BC1F0D}" type="sibTrans" cxnId="{38FE340B-89C5-495A-BCD6-0150B2E8708D}">
      <dgm:prSet/>
      <dgm:spPr/>
      <dgm:t>
        <a:bodyPr/>
        <a:lstStyle/>
        <a:p>
          <a:pPr algn="ctr"/>
          <a:endParaRPr lang="pt-BR"/>
        </a:p>
      </dgm:t>
    </dgm:pt>
    <dgm:pt modelId="{2E769BDC-3F06-47BE-90BD-21C73D639F55}">
      <dgm:prSet custT="1"/>
      <dgm:spPr/>
      <dgm:t>
        <a:bodyPr/>
        <a:lstStyle/>
        <a:p>
          <a:pPr algn="ctr">
            <a:buNone/>
          </a:pPr>
          <a:r>
            <a:rPr lang="pt-BR" sz="3600" b="1" dirty="0">
              <a:solidFill>
                <a:srgbClr val="1C345D"/>
              </a:solidFill>
              <a:latin typeface="Muller Ultra-Bold" panose="020B0604020202020204" charset="0"/>
            </a:rPr>
            <a:t>4.880 POR MÊS</a:t>
          </a:r>
          <a:endParaRPr lang="en-US" sz="3600" b="1" dirty="0">
            <a:solidFill>
              <a:srgbClr val="1C345D"/>
            </a:solidFill>
            <a:latin typeface="Muller Ultra-Bold" panose="020B0604020202020204" charset="0"/>
            <a:ea typeface="Muller Ultra-Bold"/>
            <a:cs typeface="Muller Ultra-Bold"/>
            <a:sym typeface="Muller Ultra-Bold"/>
          </a:endParaRPr>
        </a:p>
      </dgm:t>
    </dgm:pt>
    <dgm:pt modelId="{30518A2E-4C72-4C54-908D-814B9BD25799}" type="parTrans" cxnId="{71F57717-7D4B-45A4-BDB3-C99C6EA07111}">
      <dgm:prSet/>
      <dgm:spPr/>
      <dgm:t>
        <a:bodyPr/>
        <a:lstStyle/>
        <a:p>
          <a:pPr algn="ctr"/>
          <a:endParaRPr lang="pt-BR"/>
        </a:p>
      </dgm:t>
    </dgm:pt>
    <dgm:pt modelId="{0E41B483-2C5D-44D6-8E57-15DE71308818}" type="sibTrans" cxnId="{71F57717-7D4B-45A4-BDB3-C99C6EA07111}">
      <dgm:prSet/>
      <dgm:spPr/>
      <dgm:t>
        <a:bodyPr/>
        <a:lstStyle/>
        <a:p>
          <a:pPr algn="ctr"/>
          <a:endParaRPr lang="pt-BR"/>
        </a:p>
      </dgm:t>
    </dgm:pt>
    <dgm:pt modelId="{28A9B367-2AB1-42D6-9198-AF1A8EC2A036}" type="pres">
      <dgm:prSet presAssocID="{B667DF90-B2CC-44F1-BD8C-2FF3BBBEC8D9}" presName="linear" presStyleCnt="0">
        <dgm:presLayoutVars>
          <dgm:animLvl val="lvl"/>
          <dgm:resizeHandles val="exact"/>
        </dgm:presLayoutVars>
      </dgm:prSet>
      <dgm:spPr/>
    </dgm:pt>
    <dgm:pt modelId="{DC5752CE-7818-469A-BABD-6142F76BAA44}" type="pres">
      <dgm:prSet presAssocID="{AF87617A-F91E-4E5B-ADE3-1B9E82779225}" presName="parentText" presStyleLbl="node1" presStyleIdx="0" presStyleCnt="3" custScaleY="104025" custLinFactY="-64936" custLinFactNeighborX="-242" custLinFactNeighborY="-100000">
        <dgm:presLayoutVars>
          <dgm:chMax val="0"/>
          <dgm:bulletEnabled val="1"/>
        </dgm:presLayoutVars>
      </dgm:prSet>
      <dgm:spPr/>
    </dgm:pt>
    <dgm:pt modelId="{9BF3EAE3-6006-49C0-A17B-E78EABAD266F}" type="pres">
      <dgm:prSet presAssocID="{AF87617A-F91E-4E5B-ADE3-1B9E82779225}" presName="childText" presStyleLbl="revTx" presStyleIdx="0" presStyleCnt="3" custScaleY="151352" custLinFactNeighborY="-15017">
        <dgm:presLayoutVars>
          <dgm:bulletEnabled val="1"/>
        </dgm:presLayoutVars>
      </dgm:prSet>
      <dgm:spPr/>
    </dgm:pt>
    <dgm:pt modelId="{A7C52192-2747-4250-985D-34D769FA9FD4}" type="pres">
      <dgm:prSet presAssocID="{C4FC7C5E-FBDA-4215-9F52-6E7C2A687165}" presName="parentText" presStyleLbl="node1" presStyleIdx="1" presStyleCnt="3" custScaleY="104025" custLinFactNeighborY="-730">
        <dgm:presLayoutVars>
          <dgm:chMax val="0"/>
          <dgm:bulletEnabled val="1"/>
        </dgm:presLayoutVars>
      </dgm:prSet>
      <dgm:spPr/>
    </dgm:pt>
    <dgm:pt modelId="{29354D3D-4D5E-4307-A491-2C7D8A625788}" type="pres">
      <dgm:prSet presAssocID="{C4FC7C5E-FBDA-4215-9F52-6E7C2A687165}" presName="childText" presStyleLbl="revTx" presStyleIdx="1" presStyleCnt="3" custScaleY="100000" custLinFactNeighborY="397">
        <dgm:presLayoutVars>
          <dgm:bulletEnabled val="1"/>
        </dgm:presLayoutVars>
      </dgm:prSet>
      <dgm:spPr/>
    </dgm:pt>
    <dgm:pt modelId="{BDCE4EB4-68C2-45DA-AB54-9DF07222ECDA}" type="pres">
      <dgm:prSet presAssocID="{E92B0C45-9AC5-4134-A761-B1A273E47621}" presName="parentText" presStyleLbl="node1" presStyleIdx="2" presStyleCnt="3" custScaleY="104025" custLinFactNeighborX="-463" custLinFactNeighborY="35403">
        <dgm:presLayoutVars>
          <dgm:chMax val="0"/>
          <dgm:bulletEnabled val="1"/>
        </dgm:presLayoutVars>
      </dgm:prSet>
      <dgm:spPr/>
    </dgm:pt>
    <dgm:pt modelId="{EDB8DED6-2087-4A85-9556-0601D9A8612F}" type="pres">
      <dgm:prSet presAssocID="{E92B0C45-9AC5-4134-A761-B1A273E47621}" presName="childText" presStyleLbl="revTx" presStyleIdx="2" presStyleCnt="3" custScaleY="112000" custLinFactNeighborY="15085">
        <dgm:presLayoutVars>
          <dgm:bulletEnabled val="1"/>
        </dgm:presLayoutVars>
      </dgm:prSet>
      <dgm:spPr/>
    </dgm:pt>
  </dgm:ptLst>
  <dgm:cxnLst>
    <dgm:cxn modelId="{38FE340B-89C5-495A-BCD6-0150B2E8708D}" srcId="{B667DF90-B2CC-44F1-BD8C-2FF3BBBEC8D9}" destId="{E92B0C45-9AC5-4134-A761-B1A273E47621}" srcOrd="2" destOrd="0" parTransId="{42FC868E-EE33-4000-AF09-DD6D2E94B438}" sibTransId="{F6B6BB10-A498-4F5A-BC45-7C6666BC1F0D}"/>
    <dgm:cxn modelId="{35676B10-3C64-4A5A-B63C-B71163533862}" type="presOf" srcId="{9C9D9729-CFA6-43A4-9603-B19629877ABD}" destId="{9BF3EAE3-6006-49C0-A17B-E78EABAD266F}" srcOrd="0" destOrd="0" presId="urn:microsoft.com/office/officeart/2005/8/layout/vList2"/>
    <dgm:cxn modelId="{E3CA2317-C1C8-4DD3-AC99-59B0D0D76F79}" srcId="{AF87617A-F91E-4E5B-ADE3-1B9E82779225}" destId="{9C9D9729-CFA6-43A4-9603-B19629877ABD}" srcOrd="0" destOrd="0" parTransId="{0762FC8C-6449-4E35-A6FB-5268C35D4F62}" sibTransId="{F6A9971F-88F8-41E8-980F-1377CD688ED0}"/>
    <dgm:cxn modelId="{71F57717-7D4B-45A4-BDB3-C99C6EA07111}" srcId="{E92B0C45-9AC5-4134-A761-B1A273E47621}" destId="{2E769BDC-3F06-47BE-90BD-21C73D639F55}" srcOrd="0" destOrd="0" parTransId="{30518A2E-4C72-4C54-908D-814B9BD25799}" sibTransId="{0E41B483-2C5D-44D6-8E57-15DE71308818}"/>
    <dgm:cxn modelId="{8C171828-F8A0-4F82-B101-309995FAA5F2}" type="presOf" srcId="{C7EDD6FE-DA96-418E-9DD4-8100EF21FDEE}" destId="{29354D3D-4D5E-4307-A491-2C7D8A625788}" srcOrd="0" destOrd="0" presId="urn:microsoft.com/office/officeart/2005/8/layout/vList2"/>
    <dgm:cxn modelId="{39F27F61-C183-4D25-BF4C-138D82E40E75}" type="presOf" srcId="{B667DF90-B2CC-44F1-BD8C-2FF3BBBEC8D9}" destId="{28A9B367-2AB1-42D6-9198-AF1A8EC2A036}" srcOrd="0" destOrd="0" presId="urn:microsoft.com/office/officeart/2005/8/layout/vList2"/>
    <dgm:cxn modelId="{141F8B43-AB1B-4BE1-A6B7-C5E8362E90B9}" srcId="{C4FC7C5E-FBDA-4215-9F52-6E7C2A687165}" destId="{C7EDD6FE-DA96-418E-9DD4-8100EF21FDEE}" srcOrd="0" destOrd="0" parTransId="{FD7AEB9A-4E83-4046-B77A-1DEAD3064BF5}" sibTransId="{6D22DB1F-55A6-473C-9AFD-36B3B62B53B5}"/>
    <dgm:cxn modelId="{9C885470-B93D-453D-89F2-5487C9CE0372}" srcId="{B667DF90-B2CC-44F1-BD8C-2FF3BBBEC8D9}" destId="{C4FC7C5E-FBDA-4215-9F52-6E7C2A687165}" srcOrd="1" destOrd="0" parTransId="{B1E43F85-D030-41E7-86DA-D97199BD0EA7}" sibTransId="{C06109E3-384C-4078-BA08-59608F229794}"/>
    <dgm:cxn modelId="{58059A77-8D99-4063-B9A6-858DDD5B1313}" type="presOf" srcId="{AF87617A-F91E-4E5B-ADE3-1B9E82779225}" destId="{DC5752CE-7818-469A-BABD-6142F76BAA44}" srcOrd="0" destOrd="0" presId="urn:microsoft.com/office/officeart/2005/8/layout/vList2"/>
    <dgm:cxn modelId="{AC4C4F8D-AE7A-444E-ACCA-23C22F6FF89E}" type="presOf" srcId="{2E769BDC-3F06-47BE-90BD-21C73D639F55}" destId="{EDB8DED6-2087-4A85-9556-0601D9A8612F}" srcOrd="0" destOrd="0" presId="urn:microsoft.com/office/officeart/2005/8/layout/vList2"/>
    <dgm:cxn modelId="{DAD1D5A0-C445-479B-9290-A58B0F9701F9}" srcId="{B667DF90-B2CC-44F1-BD8C-2FF3BBBEC8D9}" destId="{AF87617A-F91E-4E5B-ADE3-1B9E82779225}" srcOrd="0" destOrd="0" parTransId="{F1D123AE-BA99-48A4-9E0A-0EF1E6B504D1}" sibTransId="{E7F84566-1388-41A3-BDC4-8485156FD681}"/>
    <dgm:cxn modelId="{D4B883BF-7687-4DC5-BE12-B2B01E1FB3A2}" type="presOf" srcId="{C4FC7C5E-FBDA-4215-9F52-6E7C2A687165}" destId="{A7C52192-2747-4250-985D-34D769FA9FD4}" srcOrd="0" destOrd="0" presId="urn:microsoft.com/office/officeart/2005/8/layout/vList2"/>
    <dgm:cxn modelId="{86D362EF-9C99-4E48-9C28-C3E3F6F0C0F7}" type="presOf" srcId="{E92B0C45-9AC5-4134-A761-B1A273E47621}" destId="{BDCE4EB4-68C2-45DA-AB54-9DF07222ECDA}" srcOrd="0" destOrd="0" presId="urn:microsoft.com/office/officeart/2005/8/layout/vList2"/>
    <dgm:cxn modelId="{B556BFB4-4543-4C96-A871-AF678319C1CE}" type="presParOf" srcId="{28A9B367-2AB1-42D6-9198-AF1A8EC2A036}" destId="{DC5752CE-7818-469A-BABD-6142F76BAA44}" srcOrd="0" destOrd="0" presId="urn:microsoft.com/office/officeart/2005/8/layout/vList2"/>
    <dgm:cxn modelId="{F4208C56-3B1B-439A-A9DD-61340C49B05F}" type="presParOf" srcId="{28A9B367-2AB1-42D6-9198-AF1A8EC2A036}" destId="{9BF3EAE3-6006-49C0-A17B-E78EABAD266F}" srcOrd="1" destOrd="0" presId="urn:microsoft.com/office/officeart/2005/8/layout/vList2"/>
    <dgm:cxn modelId="{BB590EFE-C7CD-4A11-832D-6ABAAF5309AB}" type="presParOf" srcId="{28A9B367-2AB1-42D6-9198-AF1A8EC2A036}" destId="{A7C52192-2747-4250-985D-34D769FA9FD4}" srcOrd="2" destOrd="0" presId="urn:microsoft.com/office/officeart/2005/8/layout/vList2"/>
    <dgm:cxn modelId="{B0890AAD-5519-480B-8677-9C1491834CC1}" type="presParOf" srcId="{28A9B367-2AB1-42D6-9198-AF1A8EC2A036}" destId="{29354D3D-4D5E-4307-A491-2C7D8A625788}" srcOrd="3" destOrd="0" presId="urn:microsoft.com/office/officeart/2005/8/layout/vList2"/>
    <dgm:cxn modelId="{36ABD852-B09A-4355-8676-DB9DD5A0D9C7}" type="presParOf" srcId="{28A9B367-2AB1-42D6-9198-AF1A8EC2A036}" destId="{BDCE4EB4-68C2-45DA-AB54-9DF07222ECDA}" srcOrd="4" destOrd="0" presId="urn:microsoft.com/office/officeart/2005/8/layout/vList2"/>
    <dgm:cxn modelId="{A798F406-979C-4B72-9F4F-EBD6795EC8CE}" type="presParOf" srcId="{28A9B367-2AB1-42D6-9198-AF1A8EC2A036}" destId="{EDB8DED6-2087-4A85-9556-0601D9A861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5570FA-3ABC-4E9D-B489-0903BB86982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CAE95EF-C14C-49A0-A175-2A0FE0AEB278}">
      <dgm:prSet phldrT="[Texto]" custT="1"/>
      <dgm:spPr>
        <a:solidFill>
          <a:srgbClr val="1C345D"/>
        </a:solidFill>
        <a:ln>
          <a:noFill/>
        </a:ln>
      </dgm:spPr>
      <dgm:t>
        <a:bodyPr/>
        <a:lstStyle/>
        <a:p>
          <a:r>
            <a:rPr lang="pt-BR" sz="4800" dirty="0">
              <a:latin typeface="Muller Ultra-Bold" panose="020B0604020202020204" charset="0"/>
            </a:rPr>
            <a:t>TELECONSULTAS</a:t>
          </a:r>
        </a:p>
      </dgm:t>
    </dgm:pt>
    <dgm:pt modelId="{6EEEF3F7-0FEB-477D-BCBC-BB1E8E7860D4}" type="parTrans" cxnId="{7A44B795-FAF8-40E5-8A9D-C52328A0AEAB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B09236B2-77F5-41A0-A9AD-A9D263A64E05}" type="sibTrans" cxnId="{7A44B795-FAF8-40E5-8A9D-C52328A0AEAB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67F3590E-EC6C-4A46-95D2-416A20B249DE}">
      <dgm:prSet phldrT="[Texto]" custT="1"/>
      <dgm:spPr>
        <a:solidFill>
          <a:schemeClr val="accent1">
            <a:lumMod val="40000"/>
            <a:lumOff val="60000"/>
            <a:alpha val="89804"/>
          </a:schemeClr>
        </a:solidFill>
        <a:ln>
          <a:noFill/>
        </a:ln>
      </dgm:spPr>
      <dgm:t>
        <a:bodyPr anchor="ctr"/>
        <a:lstStyle/>
        <a:p>
          <a:r>
            <a:rPr lang="pt-BR" sz="4000" dirty="0">
              <a:solidFill>
                <a:srgbClr val="1C345D"/>
              </a:solidFill>
              <a:latin typeface="Muller Ultra-Bold" panose="020B0604020202020204" charset="0"/>
            </a:rPr>
            <a:t>4900 por mês</a:t>
          </a:r>
        </a:p>
      </dgm:t>
    </dgm:pt>
    <dgm:pt modelId="{21F9C378-D740-427B-8304-82B088762CDA}" type="parTrans" cxnId="{07692BCD-E4D3-441A-963C-F505731BEA5C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FA0B7111-1160-475D-B0E4-FDE4384962FB}" type="sibTrans" cxnId="{07692BCD-E4D3-441A-963C-F505731BEA5C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19121E52-A3C5-4D5F-994D-615C69ADCE04}">
      <dgm:prSet phldrT="[Texto]" custT="1"/>
      <dgm:spPr>
        <a:ln>
          <a:noFill/>
        </a:ln>
      </dgm:spPr>
      <dgm:t>
        <a:bodyPr anchor="ctr"/>
        <a:lstStyle/>
        <a:p>
          <a:pPr algn="l"/>
          <a:r>
            <a:rPr lang="pt-BR" sz="4800" dirty="0">
              <a:latin typeface="Muller Ultra-Bold" panose="020B0604020202020204" charset="0"/>
            </a:rPr>
            <a:t>WHATSAPP OFICIAL</a:t>
          </a:r>
        </a:p>
      </dgm:t>
    </dgm:pt>
    <dgm:pt modelId="{C2E4DFED-62DE-474E-A498-F7EEC76F0073}" type="parTrans" cxnId="{0778A26B-62F1-4415-9683-F6E91B4E4BFD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0A2E2C12-765F-4B08-A779-E958442F9EB8}" type="sibTrans" cxnId="{0778A26B-62F1-4415-9683-F6E91B4E4BFD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D186C409-A007-4A86-8005-43BC98555BCD}">
      <dgm:prSet phldrT="[Texto]" custT="1"/>
      <dgm:spPr>
        <a:ln>
          <a:noFill/>
        </a:ln>
      </dgm:spPr>
      <dgm:t>
        <a:bodyPr anchor="ctr"/>
        <a:lstStyle/>
        <a:p>
          <a:r>
            <a:rPr lang="pt-BR" sz="3600" dirty="0">
              <a:solidFill>
                <a:srgbClr val="1C345D"/>
              </a:solidFill>
              <a:latin typeface="Muller Ultra-Bold" panose="020B0604020202020204" charset="0"/>
            </a:rPr>
            <a:t>Integrado ao Tasy para confirmação de agendamentos</a:t>
          </a:r>
        </a:p>
      </dgm:t>
    </dgm:pt>
    <dgm:pt modelId="{5ABC3EB1-9755-469D-A95E-7D99DBA94B64}" type="parTrans" cxnId="{9D124C49-E784-459D-A986-1153ED4B5A9C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49D42EF4-EA79-4D7E-85DB-3534EABD1597}" type="sibTrans" cxnId="{9D124C49-E784-459D-A986-1153ED4B5A9C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454306D9-FF47-428D-B15E-98B30027BE07}">
      <dgm:prSet custT="1"/>
      <dgm:spPr>
        <a:solidFill>
          <a:schemeClr val="accent1">
            <a:lumMod val="40000"/>
            <a:lumOff val="60000"/>
            <a:alpha val="89804"/>
          </a:schemeClr>
        </a:solidFill>
        <a:ln>
          <a:noFill/>
        </a:ln>
      </dgm:spPr>
      <dgm:t>
        <a:bodyPr anchor="ctr"/>
        <a:lstStyle/>
        <a:p>
          <a:r>
            <a:rPr lang="pt-BR" sz="4000" dirty="0">
              <a:solidFill>
                <a:srgbClr val="1C345D"/>
              </a:solidFill>
              <a:latin typeface="Muller Ultra-Bold" panose="020B0604020202020204" charset="0"/>
            </a:rPr>
            <a:t>15% de todas as consultas são </a:t>
          </a:r>
          <a:r>
            <a:rPr lang="pt-BR" sz="4000" dirty="0" err="1">
              <a:solidFill>
                <a:srgbClr val="1C345D"/>
              </a:solidFill>
              <a:latin typeface="Muller Ultra-Bold" panose="020B0604020202020204" charset="0"/>
            </a:rPr>
            <a:t>teleconsultas</a:t>
          </a:r>
          <a:endParaRPr lang="pt-BR" sz="4000" dirty="0">
            <a:solidFill>
              <a:srgbClr val="1C345D"/>
            </a:solidFill>
            <a:latin typeface="Muller Ultra-Bold" panose="020B0604020202020204" charset="0"/>
          </a:endParaRPr>
        </a:p>
      </dgm:t>
    </dgm:pt>
    <dgm:pt modelId="{65717914-69D0-4DBA-9D77-5C383CD44288}" type="parTrans" cxnId="{5134A0CB-8F92-4BF9-A11E-57FD34D32EFC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E673271B-8E06-4CA6-AE07-9E0A8EC390AC}" type="sibTrans" cxnId="{5134A0CB-8F92-4BF9-A11E-57FD34D32EFC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D45E889E-8DC1-4CDE-A847-5CCFE1CA121E}">
      <dgm:prSet custT="1"/>
      <dgm:spPr>
        <a:solidFill>
          <a:schemeClr val="accent1">
            <a:lumMod val="40000"/>
            <a:lumOff val="60000"/>
            <a:alpha val="89804"/>
          </a:schemeClr>
        </a:solidFill>
        <a:ln>
          <a:noFill/>
        </a:ln>
      </dgm:spPr>
      <dgm:t>
        <a:bodyPr anchor="ctr"/>
        <a:lstStyle/>
        <a:p>
          <a:r>
            <a:rPr lang="pt-BR" sz="4000" dirty="0">
              <a:solidFill>
                <a:srgbClr val="1C345D"/>
              </a:solidFill>
              <a:latin typeface="Muller Ultra-Bold" panose="020B0604020202020204" charset="0"/>
            </a:rPr>
            <a:t>Maior volume de </a:t>
          </a:r>
          <a:r>
            <a:rPr lang="pt-BR" sz="4000" dirty="0" err="1">
              <a:solidFill>
                <a:srgbClr val="1C345D"/>
              </a:solidFill>
              <a:latin typeface="Muller Ultra-Bold" panose="020B0604020202020204" charset="0"/>
            </a:rPr>
            <a:t>teleconsultas</a:t>
          </a:r>
          <a:r>
            <a:rPr lang="pt-BR" sz="4000" dirty="0">
              <a:solidFill>
                <a:srgbClr val="1C345D"/>
              </a:solidFill>
              <a:latin typeface="Muller Ultra-Bold" panose="020B0604020202020204" charset="0"/>
            </a:rPr>
            <a:t> do complexo HCFMUSP</a:t>
          </a:r>
        </a:p>
      </dgm:t>
    </dgm:pt>
    <dgm:pt modelId="{6E39F28E-B11B-46D6-9324-4441F0A0D717}" type="parTrans" cxnId="{F99BF28E-400B-4094-839A-411FB9302A27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A4FA2F18-CAF6-48F9-BED2-CD4C48FD5580}" type="sibTrans" cxnId="{F99BF28E-400B-4094-839A-411FB9302A27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1DB9C583-082A-4708-8225-F212F6B584A9}">
      <dgm:prSet custT="1"/>
      <dgm:spPr>
        <a:ln>
          <a:noFill/>
        </a:ln>
      </dgm:spPr>
      <dgm:t>
        <a:bodyPr anchor="ctr"/>
        <a:lstStyle/>
        <a:p>
          <a:r>
            <a:rPr lang="pt-BR" sz="3600" dirty="0">
              <a:solidFill>
                <a:srgbClr val="1C345D"/>
              </a:solidFill>
              <a:latin typeface="Muller Ultra-Bold" panose="020B0604020202020204" charset="0"/>
            </a:rPr>
            <a:t>74% de adesão dos pacientes</a:t>
          </a:r>
        </a:p>
      </dgm:t>
    </dgm:pt>
    <dgm:pt modelId="{B55341C9-8A8C-43B1-A2B1-A5B48F1D0479}" type="parTrans" cxnId="{E4969B29-0942-43F4-A11C-AA2C9FE63E63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D2C10330-8D76-4924-9630-78305BCEE981}" type="sibTrans" cxnId="{E4969B29-0942-43F4-A11C-AA2C9FE63E63}">
      <dgm:prSet/>
      <dgm:spPr/>
      <dgm:t>
        <a:bodyPr/>
        <a:lstStyle/>
        <a:p>
          <a:endParaRPr lang="pt-BR">
            <a:latin typeface="Muller Ultra-Bold" panose="020B0604020202020204" charset="0"/>
          </a:endParaRPr>
        </a:p>
      </dgm:t>
    </dgm:pt>
    <dgm:pt modelId="{F369BB75-7E03-4DB7-9588-CC1FE5A23344}">
      <dgm:prSet custT="1"/>
      <dgm:spPr>
        <a:solidFill>
          <a:schemeClr val="accent1">
            <a:lumMod val="40000"/>
            <a:lumOff val="60000"/>
            <a:alpha val="89804"/>
          </a:schemeClr>
        </a:solidFill>
        <a:ln>
          <a:noFill/>
        </a:ln>
      </dgm:spPr>
      <dgm:t>
        <a:bodyPr anchor="ctr"/>
        <a:lstStyle/>
        <a:p>
          <a:endParaRPr lang="pt-BR" sz="4000" dirty="0">
            <a:solidFill>
              <a:srgbClr val="1C345D"/>
            </a:solidFill>
            <a:latin typeface="Muller Ultra-Bold" panose="020B0604020202020204" charset="0"/>
          </a:endParaRPr>
        </a:p>
      </dgm:t>
    </dgm:pt>
    <dgm:pt modelId="{3A9A0CD8-1648-4958-9FF2-1596CA77808E}" type="parTrans" cxnId="{ACCBC2FD-2E82-40D1-90DA-22C6C7F178C6}">
      <dgm:prSet/>
      <dgm:spPr/>
      <dgm:t>
        <a:bodyPr/>
        <a:lstStyle/>
        <a:p>
          <a:endParaRPr lang="pt-BR"/>
        </a:p>
      </dgm:t>
    </dgm:pt>
    <dgm:pt modelId="{31922C92-88EE-447E-A5C0-A064136B8813}" type="sibTrans" cxnId="{ACCBC2FD-2E82-40D1-90DA-22C6C7F178C6}">
      <dgm:prSet/>
      <dgm:spPr/>
      <dgm:t>
        <a:bodyPr/>
        <a:lstStyle/>
        <a:p>
          <a:endParaRPr lang="pt-BR"/>
        </a:p>
      </dgm:t>
    </dgm:pt>
    <dgm:pt modelId="{3EFBD27A-87F5-4293-A08E-0B60430A6BE3}">
      <dgm:prSet custT="1"/>
      <dgm:spPr>
        <a:solidFill>
          <a:schemeClr val="accent1">
            <a:lumMod val="40000"/>
            <a:lumOff val="60000"/>
            <a:alpha val="89804"/>
          </a:schemeClr>
        </a:solidFill>
        <a:ln>
          <a:noFill/>
        </a:ln>
      </dgm:spPr>
      <dgm:t>
        <a:bodyPr anchor="ctr"/>
        <a:lstStyle/>
        <a:p>
          <a:endParaRPr lang="pt-BR" sz="4000" dirty="0">
            <a:solidFill>
              <a:srgbClr val="1C345D"/>
            </a:solidFill>
            <a:latin typeface="Muller Ultra-Bold" panose="020B0604020202020204" charset="0"/>
          </a:endParaRPr>
        </a:p>
      </dgm:t>
    </dgm:pt>
    <dgm:pt modelId="{D1752100-C064-4646-B020-B6F13E89BE94}" type="parTrans" cxnId="{43877E33-3A68-4363-ACD8-4B53BD915348}">
      <dgm:prSet/>
      <dgm:spPr/>
      <dgm:t>
        <a:bodyPr/>
        <a:lstStyle/>
        <a:p>
          <a:endParaRPr lang="pt-BR"/>
        </a:p>
      </dgm:t>
    </dgm:pt>
    <dgm:pt modelId="{2CF48AEF-93B0-4F34-AEB5-73A8AAB89E7F}" type="sibTrans" cxnId="{43877E33-3A68-4363-ACD8-4B53BD915348}">
      <dgm:prSet/>
      <dgm:spPr/>
      <dgm:t>
        <a:bodyPr/>
        <a:lstStyle/>
        <a:p>
          <a:endParaRPr lang="pt-BR"/>
        </a:p>
      </dgm:t>
    </dgm:pt>
    <dgm:pt modelId="{1612C899-E4F9-4CA2-BFB3-A9E3244C116A}">
      <dgm:prSet custT="1"/>
      <dgm:spPr>
        <a:ln>
          <a:noFill/>
        </a:ln>
      </dgm:spPr>
      <dgm:t>
        <a:bodyPr anchor="ctr"/>
        <a:lstStyle/>
        <a:p>
          <a:endParaRPr lang="pt-BR" sz="3600" dirty="0">
            <a:solidFill>
              <a:srgbClr val="1C345D"/>
            </a:solidFill>
            <a:latin typeface="Muller Ultra-Bold" panose="020B0604020202020204" charset="0"/>
          </a:endParaRPr>
        </a:p>
      </dgm:t>
    </dgm:pt>
    <dgm:pt modelId="{CEEDA1E2-E472-48EC-B6A4-BFDAF9355CCB}" type="parTrans" cxnId="{7BC80291-B444-4F12-B281-049BBF5D9FD8}">
      <dgm:prSet/>
      <dgm:spPr/>
      <dgm:t>
        <a:bodyPr/>
        <a:lstStyle/>
        <a:p>
          <a:endParaRPr lang="pt-BR"/>
        </a:p>
      </dgm:t>
    </dgm:pt>
    <dgm:pt modelId="{B725DF07-92D6-4EF5-8150-0238CE147614}" type="sibTrans" cxnId="{7BC80291-B444-4F12-B281-049BBF5D9FD8}">
      <dgm:prSet/>
      <dgm:spPr/>
      <dgm:t>
        <a:bodyPr/>
        <a:lstStyle/>
        <a:p>
          <a:endParaRPr lang="pt-BR"/>
        </a:p>
      </dgm:t>
    </dgm:pt>
    <dgm:pt modelId="{726C0BCA-8E08-4F56-9366-A84DBF65DC01}">
      <dgm:prSet custT="1"/>
      <dgm:spPr>
        <a:ln>
          <a:noFill/>
        </a:ln>
      </dgm:spPr>
      <dgm:t>
        <a:bodyPr anchor="ctr"/>
        <a:lstStyle/>
        <a:p>
          <a:r>
            <a:rPr lang="pt-BR" sz="3600" dirty="0">
              <a:solidFill>
                <a:srgbClr val="1C345D"/>
              </a:solidFill>
              <a:latin typeface="Muller Ultra-Bold" panose="020B0604020202020204" charset="0"/>
            </a:rPr>
            <a:t>Resultado: redução de 5 pontos percentuais no absenteísmo em primeiras consultas</a:t>
          </a:r>
        </a:p>
      </dgm:t>
    </dgm:pt>
    <dgm:pt modelId="{0CE33602-A7D8-420F-B61B-29AEAF30C20E}" type="parTrans" cxnId="{96F155B3-98FA-4C9E-82DA-16A605319233}">
      <dgm:prSet/>
      <dgm:spPr/>
      <dgm:t>
        <a:bodyPr/>
        <a:lstStyle/>
        <a:p>
          <a:endParaRPr lang="pt-BR"/>
        </a:p>
      </dgm:t>
    </dgm:pt>
    <dgm:pt modelId="{583F0CD6-1A45-4E2E-BD63-80297D2D05BC}" type="sibTrans" cxnId="{96F155B3-98FA-4C9E-82DA-16A605319233}">
      <dgm:prSet/>
      <dgm:spPr/>
      <dgm:t>
        <a:bodyPr/>
        <a:lstStyle/>
        <a:p>
          <a:endParaRPr lang="pt-BR"/>
        </a:p>
      </dgm:t>
    </dgm:pt>
    <dgm:pt modelId="{A54FB88F-8F2B-4850-A328-E6AFD173F4B4}">
      <dgm:prSet custT="1"/>
      <dgm:spPr>
        <a:ln>
          <a:noFill/>
        </a:ln>
      </dgm:spPr>
      <dgm:t>
        <a:bodyPr anchor="ctr"/>
        <a:lstStyle/>
        <a:p>
          <a:endParaRPr lang="pt-BR" sz="3600" dirty="0">
            <a:solidFill>
              <a:srgbClr val="1C345D"/>
            </a:solidFill>
            <a:latin typeface="Muller Ultra-Bold" panose="020B0604020202020204" charset="0"/>
          </a:endParaRPr>
        </a:p>
      </dgm:t>
    </dgm:pt>
    <dgm:pt modelId="{4FA4C5C3-72DA-49C9-9821-50846776FF1E}" type="parTrans" cxnId="{AC3D8B01-13F1-4FB9-A7FB-EC1304B5BA43}">
      <dgm:prSet/>
      <dgm:spPr/>
      <dgm:t>
        <a:bodyPr/>
        <a:lstStyle/>
        <a:p>
          <a:endParaRPr lang="pt-BR"/>
        </a:p>
      </dgm:t>
    </dgm:pt>
    <dgm:pt modelId="{F1FF63DF-4A70-4FE0-9651-AFD581C9290A}" type="sibTrans" cxnId="{AC3D8B01-13F1-4FB9-A7FB-EC1304B5BA43}">
      <dgm:prSet/>
      <dgm:spPr/>
      <dgm:t>
        <a:bodyPr/>
        <a:lstStyle/>
        <a:p>
          <a:endParaRPr lang="pt-BR"/>
        </a:p>
      </dgm:t>
    </dgm:pt>
    <dgm:pt modelId="{127FF3A4-30D3-44D0-8130-DB7AFEC5D4AD}" type="pres">
      <dgm:prSet presAssocID="{585570FA-3ABC-4E9D-B489-0903BB86982F}" presName="Name0" presStyleCnt="0">
        <dgm:presLayoutVars>
          <dgm:dir/>
          <dgm:animLvl val="lvl"/>
          <dgm:resizeHandles val="exact"/>
        </dgm:presLayoutVars>
      </dgm:prSet>
      <dgm:spPr/>
    </dgm:pt>
    <dgm:pt modelId="{B6A63E4D-17DB-4640-99CF-CF2762905A7E}" type="pres">
      <dgm:prSet presAssocID="{2CAE95EF-C14C-49A0-A175-2A0FE0AEB278}" presName="composite" presStyleCnt="0"/>
      <dgm:spPr/>
    </dgm:pt>
    <dgm:pt modelId="{FD87BD93-474A-428D-BD3E-E6D066C13E9A}" type="pres">
      <dgm:prSet presAssocID="{2CAE95EF-C14C-49A0-A175-2A0FE0AEB27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C1D4DD4-DB67-4ADD-8DEA-DE702F73FBFD}" type="pres">
      <dgm:prSet presAssocID="{2CAE95EF-C14C-49A0-A175-2A0FE0AEB278}" presName="desTx" presStyleLbl="alignAccFollowNode1" presStyleIdx="0" presStyleCnt="2">
        <dgm:presLayoutVars>
          <dgm:bulletEnabled val="1"/>
        </dgm:presLayoutVars>
      </dgm:prSet>
      <dgm:spPr/>
    </dgm:pt>
    <dgm:pt modelId="{10A39961-169D-46C7-953C-95CE0BC2F7A0}" type="pres">
      <dgm:prSet presAssocID="{B09236B2-77F5-41A0-A9AD-A9D263A64E05}" presName="space" presStyleCnt="0"/>
      <dgm:spPr/>
    </dgm:pt>
    <dgm:pt modelId="{EC7D746E-9C0E-4EC0-88C5-0E6B5F72A461}" type="pres">
      <dgm:prSet presAssocID="{19121E52-A3C5-4D5F-994D-615C69ADCE04}" presName="composite" presStyleCnt="0"/>
      <dgm:spPr/>
    </dgm:pt>
    <dgm:pt modelId="{192123F8-B351-4E71-B50B-63A46BF69E63}" type="pres">
      <dgm:prSet presAssocID="{19121E52-A3C5-4D5F-994D-615C69ADCE0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858CEDD-9F4C-4D57-AE59-AA1AC1952CF5}" type="pres">
      <dgm:prSet presAssocID="{19121E52-A3C5-4D5F-994D-615C69ADCE0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C3D8B01-13F1-4FB9-A7FB-EC1304B5BA43}" srcId="{19121E52-A3C5-4D5F-994D-615C69ADCE04}" destId="{A54FB88F-8F2B-4850-A328-E6AFD173F4B4}" srcOrd="3" destOrd="0" parTransId="{4FA4C5C3-72DA-49C9-9821-50846776FF1E}" sibTransId="{F1FF63DF-4A70-4FE0-9651-AFD581C9290A}"/>
    <dgm:cxn modelId="{7244EA08-9F21-4E64-9650-8D74173A85B1}" type="presOf" srcId="{585570FA-3ABC-4E9D-B489-0903BB86982F}" destId="{127FF3A4-30D3-44D0-8130-DB7AFEC5D4AD}" srcOrd="0" destOrd="0" presId="urn:microsoft.com/office/officeart/2005/8/layout/hList1"/>
    <dgm:cxn modelId="{37CD2D23-17C6-41AF-9D1A-972D2A92CCE8}" type="presOf" srcId="{D45E889E-8DC1-4CDE-A847-5CCFE1CA121E}" destId="{1C1D4DD4-DB67-4ADD-8DEA-DE702F73FBFD}" srcOrd="0" destOrd="4" presId="urn:microsoft.com/office/officeart/2005/8/layout/hList1"/>
    <dgm:cxn modelId="{5258C928-3A4B-480C-A072-AD951DE17D57}" type="presOf" srcId="{67F3590E-EC6C-4A46-95D2-416A20B249DE}" destId="{1C1D4DD4-DB67-4ADD-8DEA-DE702F73FBFD}" srcOrd="0" destOrd="0" presId="urn:microsoft.com/office/officeart/2005/8/layout/hList1"/>
    <dgm:cxn modelId="{E4969B29-0942-43F4-A11C-AA2C9FE63E63}" srcId="{19121E52-A3C5-4D5F-994D-615C69ADCE04}" destId="{1DB9C583-082A-4708-8225-F212F6B584A9}" srcOrd="2" destOrd="0" parTransId="{B55341C9-8A8C-43B1-A2B1-A5B48F1D0479}" sibTransId="{D2C10330-8D76-4924-9630-78305BCEE981}"/>
    <dgm:cxn modelId="{43877E33-3A68-4363-ACD8-4B53BD915348}" srcId="{2CAE95EF-C14C-49A0-A175-2A0FE0AEB278}" destId="{3EFBD27A-87F5-4293-A08E-0B60430A6BE3}" srcOrd="3" destOrd="0" parTransId="{D1752100-C064-4646-B020-B6F13E89BE94}" sibTransId="{2CF48AEF-93B0-4F34-AEB5-73A8AAB89E7F}"/>
    <dgm:cxn modelId="{1DB36336-D8D1-4A9C-B99C-4B38B74248F8}" type="presOf" srcId="{F369BB75-7E03-4DB7-9588-CC1FE5A23344}" destId="{1C1D4DD4-DB67-4ADD-8DEA-DE702F73FBFD}" srcOrd="0" destOrd="1" presId="urn:microsoft.com/office/officeart/2005/8/layout/hList1"/>
    <dgm:cxn modelId="{7EB1BE64-BF22-4437-B66B-C3AC2459115D}" type="presOf" srcId="{726C0BCA-8E08-4F56-9366-A84DBF65DC01}" destId="{0858CEDD-9F4C-4D57-AE59-AA1AC1952CF5}" srcOrd="0" destOrd="4" presId="urn:microsoft.com/office/officeart/2005/8/layout/hList1"/>
    <dgm:cxn modelId="{9D124C49-E784-459D-A986-1153ED4B5A9C}" srcId="{19121E52-A3C5-4D5F-994D-615C69ADCE04}" destId="{D186C409-A007-4A86-8005-43BC98555BCD}" srcOrd="0" destOrd="0" parTransId="{5ABC3EB1-9755-469D-A95E-7D99DBA94B64}" sibTransId="{49D42EF4-EA79-4D7E-85DB-3534EABD1597}"/>
    <dgm:cxn modelId="{0778A26B-62F1-4415-9683-F6E91B4E4BFD}" srcId="{585570FA-3ABC-4E9D-B489-0903BB86982F}" destId="{19121E52-A3C5-4D5F-994D-615C69ADCE04}" srcOrd="1" destOrd="0" parTransId="{C2E4DFED-62DE-474E-A498-F7EEC76F0073}" sibTransId="{0A2E2C12-765F-4B08-A779-E958442F9EB8}"/>
    <dgm:cxn modelId="{4D4A1B4C-EB90-4F9F-A0C9-B6BF956D7196}" type="presOf" srcId="{1612C899-E4F9-4CA2-BFB3-A9E3244C116A}" destId="{0858CEDD-9F4C-4D57-AE59-AA1AC1952CF5}" srcOrd="0" destOrd="1" presId="urn:microsoft.com/office/officeart/2005/8/layout/hList1"/>
    <dgm:cxn modelId="{A5D9C24E-D940-400F-B09F-3802CF3B9EC1}" type="presOf" srcId="{A54FB88F-8F2B-4850-A328-E6AFD173F4B4}" destId="{0858CEDD-9F4C-4D57-AE59-AA1AC1952CF5}" srcOrd="0" destOrd="3" presId="urn:microsoft.com/office/officeart/2005/8/layout/hList1"/>
    <dgm:cxn modelId="{5A6CE250-DE90-4FD4-A914-32E2B87CFD97}" type="presOf" srcId="{3EFBD27A-87F5-4293-A08E-0B60430A6BE3}" destId="{1C1D4DD4-DB67-4ADD-8DEA-DE702F73FBFD}" srcOrd="0" destOrd="3" presId="urn:microsoft.com/office/officeart/2005/8/layout/hList1"/>
    <dgm:cxn modelId="{6733CB7F-F673-4BEE-B6C0-DD5085855567}" type="presOf" srcId="{2CAE95EF-C14C-49A0-A175-2A0FE0AEB278}" destId="{FD87BD93-474A-428D-BD3E-E6D066C13E9A}" srcOrd="0" destOrd="0" presId="urn:microsoft.com/office/officeart/2005/8/layout/hList1"/>
    <dgm:cxn modelId="{F99BF28E-400B-4094-839A-411FB9302A27}" srcId="{2CAE95EF-C14C-49A0-A175-2A0FE0AEB278}" destId="{D45E889E-8DC1-4CDE-A847-5CCFE1CA121E}" srcOrd="4" destOrd="0" parTransId="{6E39F28E-B11B-46D6-9324-4441F0A0D717}" sibTransId="{A4FA2F18-CAF6-48F9-BED2-CD4C48FD5580}"/>
    <dgm:cxn modelId="{7BC80291-B444-4F12-B281-049BBF5D9FD8}" srcId="{19121E52-A3C5-4D5F-994D-615C69ADCE04}" destId="{1612C899-E4F9-4CA2-BFB3-A9E3244C116A}" srcOrd="1" destOrd="0" parTransId="{CEEDA1E2-E472-48EC-B6A4-BFDAF9355CCB}" sibTransId="{B725DF07-92D6-4EF5-8150-0238CE147614}"/>
    <dgm:cxn modelId="{7A44B795-FAF8-40E5-8A9D-C52328A0AEAB}" srcId="{585570FA-3ABC-4E9D-B489-0903BB86982F}" destId="{2CAE95EF-C14C-49A0-A175-2A0FE0AEB278}" srcOrd="0" destOrd="0" parTransId="{6EEEF3F7-0FEB-477D-BCBC-BB1E8E7860D4}" sibTransId="{B09236B2-77F5-41A0-A9AD-A9D263A64E05}"/>
    <dgm:cxn modelId="{011AC495-D8BF-4B0F-8409-DF49C890C1FF}" type="presOf" srcId="{D186C409-A007-4A86-8005-43BC98555BCD}" destId="{0858CEDD-9F4C-4D57-AE59-AA1AC1952CF5}" srcOrd="0" destOrd="0" presId="urn:microsoft.com/office/officeart/2005/8/layout/hList1"/>
    <dgm:cxn modelId="{96F155B3-98FA-4C9E-82DA-16A605319233}" srcId="{19121E52-A3C5-4D5F-994D-615C69ADCE04}" destId="{726C0BCA-8E08-4F56-9366-A84DBF65DC01}" srcOrd="4" destOrd="0" parTransId="{0CE33602-A7D8-420F-B61B-29AEAF30C20E}" sibTransId="{583F0CD6-1A45-4E2E-BD63-80297D2D05BC}"/>
    <dgm:cxn modelId="{70BCB9C8-63BA-4390-9CB3-32DDB97DA75F}" type="presOf" srcId="{454306D9-FF47-428D-B15E-98B30027BE07}" destId="{1C1D4DD4-DB67-4ADD-8DEA-DE702F73FBFD}" srcOrd="0" destOrd="2" presId="urn:microsoft.com/office/officeart/2005/8/layout/hList1"/>
    <dgm:cxn modelId="{5134A0CB-8F92-4BF9-A11E-57FD34D32EFC}" srcId="{2CAE95EF-C14C-49A0-A175-2A0FE0AEB278}" destId="{454306D9-FF47-428D-B15E-98B30027BE07}" srcOrd="2" destOrd="0" parTransId="{65717914-69D0-4DBA-9D77-5C383CD44288}" sibTransId="{E673271B-8E06-4CA6-AE07-9E0A8EC390AC}"/>
    <dgm:cxn modelId="{07692BCD-E4D3-441A-963C-F505731BEA5C}" srcId="{2CAE95EF-C14C-49A0-A175-2A0FE0AEB278}" destId="{67F3590E-EC6C-4A46-95D2-416A20B249DE}" srcOrd="0" destOrd="0" parTransId="{21F9C378-D740-427B-8304-82B088762CDA}" sibTransId="{FA0B7111-1160-475D-B0E4-FDE4384962FB}"/>
    <dgm:cxn modelId="{345C58D2-A9DD-423A-8309-07D45488C269}" type="presOf" srcId="{19121E52-A3C5-4D5F-994D-615C69ADCE04}" destId="{192123F8-B351-4E71-B50B-63A46BF69E63}" srcOrd="0" destOrd="0" presId="urn:microsoft.com/office/officeart/2005/8/layout/hList1"/>
    <dgm:cxn modelId="{C90A61E1-D1D3-45E4-ABA5-D9D6DF31BC7A}" type="presOf" srcId="{1DB9C583-082A-4708-8225-F212F6B584A9}" destId="{0858CEDD-9F4C-4D57-AE59-AA1AC1952CF5}" srcOrd="0" destOrd="2" presId="urn:microsoft.com/office/officeart/2005/8/layout/hList1"/>
    <dgm:cxn modelId="{ACCBC2FD-2E82-40D1-90DA-22C6C7F178C6}" srcId="{2CAE95EF-C14C-49A0-A175-2A0FE0AEB278}" destId="{F369BB75-7E03-4DB7-9588-CC1FE5A23344}" srcOrd="1" destOrd="0" parTransId="{3A9A0CD8-1648-4958-9FF2-1596CA77808E}" sibTransId="{31922C92-88EE-447E-A5C0-A064136B8813}"/>
    <dgm:cxn modelId="{3C640C1D-9272-4239-923E-F9968D40F40C}" type="presParOf" srcId="{127FF3A4-30D3-44D0-8130-DB7AFEC5D4AD}" destId="{B6A63E4D-17DB-4640-99CF-CF2762905A7E}" srcOrd="0" destOrd="0" presId="urn:microsoft.com/office/officeart/2005/8/layout/hList1"/>
    <dgm:cxn modelId="{950F8B90-CDF8-42C6-AF0E-007D679DE66F}" type="presParOf" srcId="{B6A63E4D-17DB-4640-99CF-CF2762905A7E}" destId="{FD87BD93-474A-428D-BD3E-E6D066C13E9A}" srcOrd="0" destOrd="0" presId="urn:microsoft.com/office/officeart/2005/8/layout/hList1"/>
    <dgm:cxn modelId="{FE45B20D-20D8-4BB0-9326-1E245421C4D4}" type="presParOf" srcId="{B6A63E4D-17DB-4640-99CF-CF2762905A7E}" destId="{1C1D4DD4-DB67-4ADD-8DEA-DE702F73FBFD}" srcOrd="1" destOrd="0" presId="urn:microsoft.com/office/officeart/2005/8/layout/hList1"/>
    <dgm:cxn modelId="{BA298766-4719-4133-929E-3E127E8F33E2}" type="presParOf" srcId="{127FF3A4-30D3-44D0-8130-DB7AFEC5D4AD}" destId="{10A39961-169D-46C7-953C-95CE0BC2F7A0}" srcOrd="1" destOrd="0" presId="urn:microsoft.com/office/officeart/2005/8/layout/hList1"/>
    <dgm:cxn modelId="{A3945275-DC5A-450B-8663-C1516B4F7ECF}" type="presParOf" srcId="{127FF3A4-30D3-44D0-8130-DB7AFEC5D4AD}" destId="{EC7D746E-9C0E-4EC0-88C5-0E6B5F72A461}" srcOrd="2" destOrd="0" presId="urn:microsoft.com/office/officeart/2005/8/layout/hList1"/>
    <dgm:cxn modelId="{C6AE0D51-1F17-474E-A726-1F9F22569980}" type="presParOf" srcId="{EC7D746E-9C0E-4EC0-88C5-0E6B5F72A461}" destId="{192123F8-B351-4E71-B50B-63A46BF69E63}" srcOrd="0" destOrd="0" presId="urn:microsoft.com/office/officeart/2005/8/layout/hList1"/>
    <dgm:cxn modelId="{9883ECAE-A476-4063-8251-66BF53B0E543}" type="presParOf" srcId="{EC7D746E-9C0E-4EC0-88C5-0E6B5F72A461}" destId="{0858CEDD-9F4C-4D57-AE59-AA1AC1952C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752CE-7818-469A-BABD-6142F76BAA44}">
      <dsp:nvSpPr>
        <dsp:cNvPr id="0" name=""/>
        <dsp:cNvSpPr/>
      </dsp:nvSpPr>
      <dsp:spPr>
        <a:xfrm>
          <a:off x="0" y="0"/>
          <a:ext cx="8229600" cy="1818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Muller Ultra-Bold"/>
              <a:ea typeface="Muller Ultra-Bold"/>
              <a:cs typeface="Muller Ultra-Bold"/>
              <a:sym typeface="Muller Ultra-Bold"/>
            </a:rPr>
            <a:t>SAÍDAS HOSPITALARES</a:t>
          </a:r>
          <a:endParaRPr lang="pt-BR" sz="4800" kern="1200" dirty="0"/>
        </a:p>
      </dsp:txBody>
      <dsp:txXfrm>
        <a:off x="88747" y="88747"/>
        <a:ext cx="8052106" cy="1640507"/>
      </dsp:txXfrm>
    </dsp:sp>
    <dsp:sp modelId="{9BF3EAE3-6006-49C0-A17B-E78EABAD266F}">
      <dsp:nvSpPr>
        <dsp:cNvPr id="0" name=""/>
        <dsp:cNvSpPr/>
      </dsp:nvSpPr>
      <dsp:spPr>
        <a:xfrm>
          <a:off x="0" y="1874377"/>
          <a:ext cx="8229600" cy="51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3600" b="1" kern="1200" dirty="0">
              <a:solidFill>
                <a:srgbClr val="1C345D"/>
              </a:solidFill>
              <a:latin typeface="Muller Ultra-Bold" panose="020B0604020202020204" charset="0"/>
            </a:rPr>
            <a:t>1.515 POR MÊS</a:t>
          </a:r>
          <a:endParaRPr lang="pt-BR" sz="3600" kern="1200" dirty="0">
            <a:solidFill>
              <a:srgbClr val="1C345D"/>
            </a:solidFill>
            <a:latin typeface="Muller Ultra-Bold" panose="020B0604020202020204" charset="0"/>
          </a:endParaRPr>
        </a:p>
      </dsp:txBody>
      <dsp:txXfrm>
        <a:off x="0" y="1874377"/>
        <a:ext cx="8229600" cy="516939"/>
      </dsp:txXfrm>
    </dsp:sp>
    <dsp:sp modelId="{A7C52192-2747-4250-985D-34D769FA9FD4}">
      <dsp:nvSpPr>
        <dsp:cNvPr id="0" name=""/>
        <dsp:cNvSpPr/>
      </dsp:nvSpPr>
      <dsp:spPr>
        <a:xfrm>
          <a:off x="0" y="2593550"/>
          <a:ext cx="8229600" cy="18180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Muller Ultra-Bold"/>
              <a:ea typeface="Muller Ultra-Bold"/>
              <a:cs typeface="Muller Ultra-Bold"/>
              <a:sym typeface="Muller Ultra-Bold"/>
            </a:rPr>
            <a:t>CIRURGIAS</a:t>
          </a:r>
          <a:endParaRPr lang="pt-BR" sz="4800" kern="1200" dirty="0"/>
        </a:p>
      </dsp:txBody>
      <dsp:txXfrm>
        <a:off x="88747" y="2682297"/>
        <a:ext cx="8052106" cy="1640507"/>
      </dsp:txXfrm>
    </dsp:sp>
    <dsp:sp modelId="{29354D3D-4D5E-4307-A491-2C7D8A625788}">
      <dsp:nvSpPr>
        <dsp:cNvPr id="0" name=""/>
        <dsp:cNvSpPr/>
      </dsp:nvSpPr>
      <dsp:spPr>
        <a:xfrm>
          <a:off x="0" y="4394459"/>
          <a:ext cx="8229600" cy="57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3600" b="1" kern="1200" dirty="0">
              <a:solidFill>
                <a:srgbClr val="1C345D"/>
              </a:solidFill>
              <a:latin typeface="Muller Ultra-Bold" panose="020B0604020202020204" charset="0"/>
            </a:rPr>
            <a:t>700 POR MÊS</a:t>
          </a:r>
          <a:endParaRPr lang="pt-BR" sz="3600" kern="1200" dirty="0">
            <a:solidFill>
              <a:srgbClr val="1C345D"/>
            </a:solidFill>
            <a:latin typeface="Muller Ultra-Bold" panose="020B0604020202020204" charset="0"/>
          </a:endParaRPr>
        </a:p>
      </dsp:txBody>
      <dsp:txXfrm>
        <a:off x="0" y="4394459"/>
        <a:ext cx="8229600" cy="579598"/>
      </dsp:txXfrm>
    </dsp:sp>
    <dsp:sp modelId="{BDCE4EB4-68C2-45DA-AB54-9DF07222ECDA}">
      <dsp:nvSpPr>
        <dsp:cNvPr id="0" name=""/>
        <dsp:cNvSpPr/>
      </dsp:nvSpPr>
      <dsp:spPr>
        <a:xfrm>
          <a:off x="0" y="5152330"/>
          <a:ext cx="8229600" cy="18183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Muller Ultra-Bold"/>
              <a:ea typeface="Muller Ultra-Bold"/>
              <a:cs typeface="Muller Ultra-Bold"/>
              <a:sym typeface="Muller Ultra-Bold"/>
            </a:rPr>
            <a:t>PACIENTES EM RADIOTERAPIA</a:t>
          </a:r>
        </a:p>
      </dsp:txBody>
      <dsp:txXfrm>
        <a:off x="88764" y="5241094"/>
        <a:ext cx="8052072" cy="1640803"/>
      </dsp:txXfrm>
    </dsp:sp>
    <dsp:sp modelId="{EDB8DED6-2087-4A85-9556-0601D9A8612F}">
      <dsp:nvSpPr>
        <dsp:cNvPr id="0" name=""/>
        <dsp:cNvSpPr/>
      </dsp:nvSpPr>
      <dsp:spPr>
        <a:xfrm>
          <a:off x="0" y="6970661"/>
          <a:ext cx="8229600" cy="22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3600" b="1" kern="1200" dirty="0">
              <a:solidFill>
                <a:srgbClr val="1C345D"/>
              </a:solidFill>
              <a:latin typeface="Muller Ultra-Bold" panose="020B0604020202020204" charset="0"/>
            </a:rPr>
            <a:t>450 POR MÊS</a:t>
          </a:r>
          <a:endParaRPr lang="en-US" sz="3600" b="1" kern="1200" dirty="0">
            <a:solidFill>
              <a:srgbClr val="1C345D"/>
            </a:solidFill>
            <a:latin typeface="Muller Ultra-Bold" panose="020B0604020202020204" charset="0"/>
            <a:ea typeface="Muller Ultra-Bold"/>
            <a:cs typeface="Muller Ultra-Bold"/>
            <a:sym typeface="Muller Ultra-Bold"/>
          </a:endParaRPr>
        </a:p>
      </dsp:txBody>
      <dsp:txXfrm>
        <a:off x="0" y="6970661"/>
        <a:ext cx="8229600" cy="22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752CE-7818-469A-BABD-6142F76BAA44}">
      <dsp:nvSpPr>
        <dsp:cNvPr id="0" name=""/>
        <dsp:cNvSpPr/>
      </dsp:nvSpPr>
      <dsp:spPr>
        <a:xfrm>
          <a:off x="0" y="0"/>
          <a:ext cx="8229600" cy="18180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Muller Ultra-Bold"/>
              <a:ea typeface="Muller Ultra-Bold"/>
              <a:cs typeface="Muller Ultra-Bold"/>
              <a:sym typeface="Muller Ultra-Bold"/>
            </a:rPr>
            <a:t>CONSULTAS MÉDICAS</a:t>
          </a:r>
          <a:endParaRPr lang="pt-BR" sz="4800" kern="1200" dirty="0"/>
        </a:p>
      </dsp:txBody>
      <dsp:txXfrm>
        <a:off x="88748" y="88748"/>
        <a:ext cx="8052104" cy="1640512"/>
      </dsp:txXfrm>
    </dsp:sp>
    <dsp:sp modelId="{9BF3EAE3-6006-49C0-A17B-E78EABAD266F}">
      <dsp:nvSpPr>
        <dsp:cNvPr id="0" name=""/>
        <dsp:cNvSpPr/>
      </dsp:nvSpPr>
      <dsp:spPr>
        <a:xfrm>
          <a:off x="0" y="1819202"/>
          <a:ext cx="8229600" cy="57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3600" b="1" kern="1200" dirty="0">
              <a:solidFill>
                <a:srgbClr val="1C345D"/>
              </a:solidFill>
              <a:latin typeface="Muller Ultra-Bold" panose="020B0604020202020204" charset="0"/>
            </a:rPr>
            <a:t>18.500 POR MÊS</a:t>
          </a:r>
          <a:endParaRPr lang="pt-BR" sz="3600" kern="1200" dirty="0">
            <a:solidFill>
              <a:srgbClr val="1C345D"/>
            </a:solidFill>
            <a:latin typeface="Muller Ultra-Bold" panose="020B0604020202020204" charset="0"/>
          </a:endParaRPr>
        </a:p>
      </dsp:txBody>
      <dsp:txXfrm>
        <a:off x="0" y="1819202"/>
        <a:ext cx="8229600" cy="579602"/>
      </dsp:txXfrm>
    </dsp:sp>
    <dsp:sp modelId="{A7C52192-2747-4250-985D-34D769FA9FD4}">
      <dsp:nvSpPr>
        <dsp:cNvPr id="0" name=""/>
        <dsp:cNvSpPr/>
      </dsp:nvSpPr>
      <dsp:spPr>
        <a:xfrm>
          <a:off x="0" y="2657398"/>
          <a:ext cx="8229600" cy="181800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Muller Ultra-Bold"/>
              <a:ea typeface="Muller Ultra-Bold"/>
              <a:cs typeface="Muller Ultra-Bold"/>
              <a:sym typeface="Muller Ultra-Bold"/>
            </a:rPr>
            <a:t>CONSULTAS MULTIPROFISSIONAIS</a:t>
          </a:r>
          <a:endParaRPr lang="pt-BR" sz="4800" kern="1200" dirty="0"/>
        </a:p>
      </dsp:txBody>
      <dsp:txXfrm>
        <a:off x="88748" y="2746146"/>
        <a:ext cx="8052104" cy="1640512"/>
      </dsp:txXfrm>
    </dsp:sp>
    <dsp:sp modelId="{29354D3D-4D5E-4307-A491-2C7D8A625788}">
      <dsp:nvSpPr>
        <dsp:cNvPr id="0" name=""/>
        <dsp:cNvSpPr/>
      </dsp:nvSpPr>
      <dsp:spPr>
        <a:xfrm>
          <a:off x="0" y="4486198"/>
          <a:ext cx="8229600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3600" b="1" kern="1200" dirty="0">
              <a:solidFill>
                <a:srgbClr val="1C345D"/>
              </a:solidFill>
              <a:latin typeface="Muller Ultra-Bold" panose="020B0604020202020204" charset="0"/>
            </a:rPr>
            <a:t>12.000 POR MÊS</a:t>
          </a:r>
          <a:endParaRPr lang="pt-BR" sz="3600" kern="1200" dirty="0">
            <a:solidFill>
              <a:srgbClr val="1C345D"/>
            </a:solidFill>
            <a:latin typeface="Muller Ultra-Bold" panose="020B0604020202020204" charset="0"/>
          </a:endParaRPr>
        </a:p>
      </dsp:txBody>
      <dsp:txXfrm>
        <a:off x="0" y="4486198"/>
        <a:ext cx="8229600" cy="527850"/>
      </dsp:txXfrm>
    </dsp:sp>
    <dsp:sp modelId="{BDCE4EB4-68C2-45DA-AB54-9DF07222ECDA}">
      <dsp:nvSpPr>
        <dsp:cNvPr id="0" name=""/>
        <dsp:cNvSpPr/>
      </dsp:nvSpPr>
      <dsp:spPr>
        <a:xfrm>
          <a:off x="0" y="5171999"/>
          <a:ext cx="8229600" cy="181800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latin typeface="Muller Ultra-Bold"/>
              <a:ea typeface="Muller Ultra-Bold"/>
              <a:cs typeface="Muller Ultra-Bold"/>
              <a:sym typeface="Muller Ultra-Bold"/>
            </a:rPr>
            <a:t>PACIENTES EM QUIMIOTERAPIA*</a:t>
          </a:r>
        </a:p>
      </dsp:txBody>
      <dsp:txXfrm>
        <a:off x="88748" y="5260747"/>
        <a:ext cx="8052104" cy="1640512"/>
      </dsp:txXfrm>
    </dsp:sp>
    <dsp:sp modelId="{EDB8DED6-2087-4A85-9556-0601D9A8612F}">
      <dsp:nvSpPr>
        <dsp:cNvPr id="0" name=""/>
        <dsp:cNvSpPr/>
      </dsp:nvSpPr>
      <dsp:spPr>
        <a:xfrm>
          <a:off x="0" y="7088753"/>
          <a:ext cx="82296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t-BR" sz="3600" b="1" kern="1200" dirty="0">
              <a:solidFill>
                <a:srgbClr val="1C345D"/>
              </a:solidFill>
              <a:latin typeface="Muller Ultra-Bold" panose="020B0604020202020204" charset="0"/>
            </a:rPr>
            <a:t>4.880 POR MÊS</a:t>
          </a:r>
          <a:endParaRPr lang="en-US" sz="3600" b="1" kern="1200" dirty="0">
            <a:solidFill>
              <a:srgbClr val="1C345D"/>
            </a:solidFill>
            <a:latin typeface="Muller Ultra-Bold" panose="020B0604020202020204" charset="0"/>
            <a:ea typeface="Muller Ultra-Bold"/>
            <a:cs typeface="Muller Ultra-Bold"/>
            <a:sym typeface="Muller Ultra-Bold"/>
          </a:endParaRPr>
        </a:p>
      </dsp:txBody>
      <dsp:txXfrm>
        <a:off x="0" y="7088753"/>
        <a:ext cx="8229600" cy="521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7BD93-474A-428D-BD3E-E6D066C13E9A}">
      <dsp:nvSpPr>
        <dsp:cNvPr id="0" name=""/>
        <dsp:cNvSpPr/>
      </dsp:nvSpPr>
      <dsp:spPr>
        <a:xfrm>
          <a:off x="83" y="32120"/>
          <a:ext cx="7994285" cy="1612800"/>
        </a:xfrm>
        <a:prstGeom prst="rect">
          <a:avLst/>
        </a:prstGeom>
        <a:solidFill>
          <a:srgbClr val="1C345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>
              <a:latin typeface="Muller Ultra-Bold" panose="020B0604020202020204" charset="0"/>
            </a:rPr>
            <a:t>TELECONSULTAS</a:t>
          </a:r>
        </a:p>
      </dsp:txBody>
      <dsp:txXfrm>
        <a:off x="83" y="32120"/>
        <a:ext cx="7994285" cy="1612800"/>
      </dsp:txXfrm>
    </dsp:sp>
    <dsp:sp modelId="{1C1D4DD4-DB67-4ADD-8DEA-DE702F73FBFD}">
      <dsp:nvSpPr>
        <dsp:cNvPr id="0" name=""/>
        <dsp:cNvSpPr/>
      </dsp:nvSpPr>
      <dsp:spPr>
        <a:xfrm>
          <a:off x="83" y="1644920"/>
          <a:ext cx="7994285" cy="5841359"/>
        </a:xfrm>
        <a:prstGeom prst="rect">
          <a:avLst/>
        </a:prstGeom>
        <a:solidFill>
          <a:schemeClr val="accent1">
            <a:lumMod val="40000"/>
            <a:lumOff val="60000"/>
            <a:alpha val="89804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000" kern="1200" dirty="0">
              <a:solidFill>
                <a:srgbClr val="1C345D"/>
              </a:solidFill>
              <a:latin typeface="Muller Ultra-Bold" panose="020B0604020202020204" charset="0"/>
            </a:rPr>
            <a:t>4900 por mês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000" kern="1200" dirty="0">
            <a:solidFill>
              <a:srgbClr val="1C345D"/>
            </a:solidFill>
            <a:latin typeface="Muller Ultra-Bold" panose="020B060402020202020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000" kern="1200" dirty="0">
              <a:solidFill>
                <a:srgbClr val="1C345D"/>
              </a:solidFill>
              <a:latin typeface="Muller Ultra-Bold" panose="020B0604020202020204" charset="0"/>
            </a:rPr>
            <a:t>15% de todas as consultas são </a:t>
          </a:r>
          <a:r>
            <a:rPr lang="pt-BR" sz="4000" kern="1200" dirty="0" err="1">
              <a:solidFill>
                <a:srgbClr val="1C345D"/>
              </a:solidFill>
              <a:latin typeface="Muller Ultra-Bold" panose="020B0604020202020204" charset="0"/>
            </a:rPr>
            <a:t>teleconsultas</a:t>
          </a:r>
          <a:endParaRPr lang="pt-BR" sz="4000" kern="1200" dirty="0">
            <a:solidFill>
              <a:srgbClr val="1C345D"/>
            </a:solidFill>
            <a:latin typeface="Muller Ultra-Bold" panose="020B060402020202020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000" kern="1200" dirty="0">
            <a:solidFill>
              <a:srgbClr val="1C345D"/>
            </a:solidFill>
            <a:latin typeface="Muller Ultra-Bold" panose="020B060402020202020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4000" kern="1200" dirty="0">
              <a:solidFill>
                <a:srgbClr val="1C345D"/>
              </a:solidFill>
              <a:latin typeface="Muller Ultra-Bold" panose="020B0604020202020204" charset="0"/>
            </a:rPr>
            <a:t>Maior volume de </a:t>
          </a:r>
          <a:r>
            <a:rPr lang="pt-BR" sz="4000" kern="1200" dirty="0" err="1">
              <a:solidFill>
                <a:srgbClr val="1C345D"/>
              </a:solidFill>
              <a:latin typeface="Muller Ultra-Bold" panose="020B0604020202020204" charset="0"/>
            </a:rPr>
            <a:t>teleconsultas</a:t>
          </a:r>
          <a:r>
            <a:rPr lang="pt-BR" sz="4000" kern="1200" dirty="0">
              <a:solidFill>
                <a:srgbClr val="1C345D"/>
              </a:solidFill>
              <a:latin typeface="Muller Ultra-Bold" panose="020B0604020202020204" charset="0"/>
            </a:rPr>
            <a:t> do complexo HCFMUSP</a:t>
          </a:r>
        </a:p>
      </dsp:txBody>
      <dsp:txXfrm>
        <a:off x="83" y="1644920"/>
        <a:ext cx="7994285" cy="5841359"/>
      </dsp:txXfrm>
    </dsp:sp>
    <dsp:sp modelId="{192123F8-B351-4E71-B50B-63A46BF69E63}">
      <dsp:nvSpPr>
        <dsp:cNvPr id="0" name=""/>
        <dsp:cNvSpPr/>
      </dsp:nvSpPr>
      <dsp:spPr>
        <a:xfrm>
          <a:off x="9113569" y="32120"/>
          <a:ext cx="7994285" cy="161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>
              <a:latin typeface="Muller Ultra-Bold" panose="020B0604020202020204" charset="0"/>
            </a:rPr>
            <a:t>WHATSAPP OFICIAL</a:t>
          </a:r>
        </a:p>
      </dsp:txBody>
      <dsp:txXfrm>
        <a:off x="9113569" y="32120"/>
        <a:ext cx="7994285" cy="1612800"/>
      </dsp:txXfrm>
    </dsp:sp>
    <dsp:sp modelId="{0858CEDD-9F4C-4D57-AE59-AA1AC1952CF5}">
      <dsp:nvSpPr>
        <dsp:cNvPr id="0" name=""/>
        <dsp:cNvSpPr/>
      </dsp:nvSpPr>
      <dsp:spPr>
        <a:xfrm>
          <a:off x="9113569" y="1644920"/>
          <a:ext cx="7994285" cy="58413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kern="1200" dirty="0">
              <a:solidFill>
                <a:srgbClr val="1C345D"/>
              </a:solidFill>
              <a:latin typeface="Muller Ultra-Bold" panose="020B0604020202020204" charset="0"/>
            </a:rPr>
            <a:t>Integrado ao Tasy para confirmação de agendamentos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600" kern="1200" dirty="0">
            <a:solidFill>
              <a:srgbClr val="1C345D"/>
            </a:solidFill>
            <a:latin typeface="Muller Ultra-Bold" panose="020B060402020202020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kern="1200" dirty="0">
              <a:solidFill>
                <a:srgbClr val="1C345D"/>
              </a:solidFill>
              <a:latin typeface="Muller Ultra-Bold" panose="020B0604020202020204" charset="0"/>
            </a:rPr>
            <a:t>74% de adesão dos pacientes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600" kern="1200" dirty="0">
            <a:solidFill>
              <a:srgbClr val="1C345D"/>
            </a:solidFill>
            <a:latin typeface="Muller Ultra-Bold" panose="020B060402020202020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kern="1200" dirty="0">
              <a:solidFill>
                <a:srgbClr val="1C345D"/>
              </a:solidFill>
              <a:latin typeface="Muller Ultra-Bold" panose="020B0604020202020204" charset="0"/>
            </a:rPr>
            <a:t>Resultado: redução de 5 pontos percentuais no absenteísmo em primeiras consultas</a:t>
          </a:r>
        </a:p>
      </dsp:txBody>
      <dsp:txXfrm>
        <a:off x="9113569" y="1644920"/>
        <a:ext cx="7994285" cy="5841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Portaria – Assistência Farmacêutica – Altera possibilidades de compra da medicação – Prevê compra centralizada pelo Ministério/ Negociação Centralizado – Manter APAC</a:t>
            </a:r>
          </a:p>
          <a:p>
            <a:endParaRPr lang="pt-BR" dirty="0"/>
          </a:p>
          <a:p>
            <a:r>
              <a:rPr lang="pt-BR" dirty="0"/>
              <a:t>Atraso – Palavra que implica juízo de valor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D4EB-B280-6D4C-B376-A72729F0409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11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ide de título">
  <p:cSld name="3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6"/>
          <p:cNvPicPr preferRelativeResize="0"/>
          <p:nvPr/>
        </p:nvPicPr>
        <p:blipFill rotWithShape="1">
          <a:blip r:embed="rId2">
            <a:alphaModFix/>
          </a:blip>
          <a:srcRect l="9162"/>
          <a:stretch/>
        </p:blipFill>
        <p:spPr>
          <a:xfrm>
            <a:off x="5833242" y="0"/>
            <a:ext cx="1245652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9744" y="3622688"/>
            <a:ext cx="4608512" cy="3026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4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200.144.1.68/cgi-bin/dh?rhc/rhc-geral.de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2C1015BD-A459-43E6-8002-2589C8C03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9" y="8611415"/>
            <a:ext cx="12268201" cy="1675585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6245736" y="1336317"/>
            <a:ext cx="5796522" cy="3807183"/>
          </a:xfrm>
          <a:custGeom>
            <a:avLst/>
            <a:gdLst/>
            <a:ahLst/>
            <a:cxnLst/>
            <a:rect l="l" t="t" r="r" b="b"/>
            <a:pathLst>
              <a:path w="3097700" h="2034584">
                <a:moveTo>
                  <a:pt x="0" y="0"/>
                </a:moveTo>
                <a:lnTo>
                  <a:pt x="3097700" y="0"/>
                </a:lnTo>
                <a:lnTo>
                  <a:pt x="3097700" y="2034584"/>
                </a:lnTo>
                <a:lnTo>
                  <a:pt x="0" y="2034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5891223" y="7962900"/>
            <a:ext cx="6505548" cy="428451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897" b="1" dirty="0">
                <a:solidFill>
                  <a:srgbClr val="068F63"/>
                </a:solidFill>
                <a:latin typeface="Muller Ultra-Bold" panose="020B0604020202020204" charset="0"/>
                <a:ea typeface="Gilroy"/>
                <a:cs typeface="Gilroy"/>
                <a:sym typeface="Gilroy"/>
              </a:rPr>
              <a:t>2 de </a:t>
            </a:r>
            <a:r>
              <a:rPr lang="en-US" sz="3897" b="1" dirty="0" err="1">
                <a:solidFill>
                  <a:srgbClr val="068F63"/>
                </a:solidFill>
                <a:latin typeface="Muller Ultra-Bold" panose="020B0604020202020204" charset="0"/>
                <a:ea typeface="Gilroy"/>
                <a:cs typeface="Gilroy"/>
                <a:sym typeface="Gilroy"/>
              </a:rPr>
              <a:t>dezembro</a:t>
            </a:r>
            <a:r>
              <a:rPr lang="en-US" sz="3897" b="1" dirty="0">
                <a:solidFill>
                  <a:srgbClr val="068F63"/>
                </a:solidFill>
                <a:latin typeface="Muller Ultra-Bold" panose="020B0604020202020204" charset="0"/>
                <a:ea typeface="Gilroy"/>
                <a:cs typeface="Gilroy"/>
                <a:sym typeface="Gilroy"/>
              </a:rPr>
              <a:t> de 2025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5253901B-9A69-47FB-A290-E6EE8337FF2C}"/>
              </a:ext>
            </a:extLst>
          </p:cNvPr>
          <p:cNvSpPr txBox="1"/>
          <p:nvPr/>
        </p:nvSpPr>
        <p:spPr>
          <a:xfrm>
            <a:off x="761998" y="6277742"/>
            <a:ext cx="16763999" cy="119943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pt-BR" sz="3897" b="1" dirty="0">
                <a:solidFill>
                  <a:srgbClr val="152747"/>
                </a:solidFill>
                <a:latin typeface="Muller Ultra-Bold" panose="020B0604020202020204" charset="0"/>
                <a:ea typeface="Gilroy"/>
                <a:cs typeface="Gilroy"/>
                <a:sym typeface="Gilroy"/>
              </a:rPr>
              <a:t>Profa. Dra. Maria Del Pilar Estevez Diz </a:t>
            </a:r>
          </a:p>
          <a:p>
            <a:pPr algn="ctr"/>
            <a:r>
              <a:rPr lang="pt-BR" sz="3897" b="1" dirty="0">
                <a:solidFill>
                  <a:srgbClr val="152747"/>
                </a:solidFill>
                <a:latin typeface="Muller Ultra-Bold" panose="020B0604020202020204" charset="0"/>
                <a:ea typeface="Gilroy"/>
                <a:cs typeface="Gilroy"/>
                <a:sym typeface="Gilroy"/>
              </a:rPr>
              <a:t>Diretora de Corpo Clínico do ICESP</a:t>
            </a:r>
            <a:endParaRPr lang="en-US" sz="3897" b="1" dirty="0">
              <a:solidFill>
                <a:srgbClr val="152747"/>
              </a:solidFill>
              <a:latin typeface="Muller Ultra-Bold" panose="020B0604020202020204" charset="0"/>
              <a:ea typeface="Gilroy"/>
              <a:cs typeface="Gilroy"/>
              <a:sym typeface="Gilro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6FCC-96F4-F845-4579-1D07336B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">
            <a:extLst>
              <a:ext uri="{FF2B5EF4-FFF2-40B4-BE49-F238E27FC236}">
                <a16:creationId xmlns:a16="http://schemas.microsoft.com/office/drawing/2014/main" id="{18D65528-5091-EA33-F0E5-3A058803BB5F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>
              <a:latin typeface="Muller Ultra-Bold" panose="020B0604020202020204" charset="0"/>
            </a:endParaRPr>
          </a:p>
        </p:txBody>
      </p:sp>
      <p:sp>
        <p:nvSpPr>
          <p:cNvPr id="45" name="TextBox 90">
            <a:extLst>
              <a:ext uri="{FF2B5EF4-FFF2-40B4-BE49-F238E27FC236}">
                <a16:creationId xmlns:a16="http://schemas.microsoft.com/office/drawing/2014/main" id="{87E13DBB-E7C5-59EC-2560-28948203B032}"/>
              </a:ext>
            </a:extLst>
          </p:cNvPr>
          <p:cNvSpPr txBox="1"/>
          <p:nvPr/>
        </p:nvSpPr>
        <p:spPr>
          <a:xfrm>
            <a:off x="590030" y="383755"/>
            <a:ext cx="13962682" cy="763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000" b="1" dirty="0">
                <a:solidFill>
                  <a:srgbClr val="068F63"/>
                </a:solidFill>
                <a:latin typeface="Muller Ultra-Bold" panose="020B0604020202020204" charset="0"/>
                <a:ea typeface="Muller Ultra-Bold"/>
                <a:cs typeface="Muller Ultra-Bold"/>
                <a:sym typeface="Muller Ultra-Bold"/>
              </a:rPr>
              <a:t>SAÚDE DIGITAL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CA460C6-D084-47FF-B225-D8BC1BAE3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146349"/>
              </p:ext>
            </p:extLst>
          </p:nvPr>
        </p:nvGraphicFramePr>
        <p:xfrm>
          <a:off x="590030" y="2171700"/>
          <a:ext cx="17107939" cy="751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hatsApp – Wikipédia, a enciclopédia livre">
            <a:extLst>
              <a:ext uri="{FF2B5EF4-FFF2-40B4-BE49-F238E27FC236}">
                <a16:creationId xmlns:a16="http://schemas.microsoft.com/office/drawing/2014/main" id="{692F7957-AB68-4E40-8E19-94CD77D1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0" y="2441632"/>
            <a:ext cx="1218363" cy="12213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">
            <a:extLst>
              <a:ext uri="{FF2B5EF4-FFF2-40B4-BE49-F238E27FC236}">
                <a16:creationId xmlns:a16="http://schemas.microsoft.com/office/drawing/2014/main" id="{95EE7A0A-DDA4-4BD2-AA86-4C36DFC82EDE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>
              <a:latin typeface="Muller Bold" panose="020B0604020202020204" charset="0"/>
            </a:endParaRPr>
          </a:p>
        </p:txBody>
      </p:sp>
      <p:sp>
        <p:nvSpPr>
          <p:cNvPr id="45" name="TextBox 90">
            <a:extLst>
              <a:ext uri="{FF2B5EF4-FFF2-40B4-BE49-F238E27FC236}">
                <a16:creationId xmlns:a16="http://schemas.microsoft.com/office/drawing/2014/main" id="{4297356E-089C-4575-92CB-334B163AD559}"/>
              </a:ext>
            </a:extLst>
          </p:cNvPr>
          <p:cNvSpPr txBox="1"/>
          <p:nvPr/>
        </p:nvSpPr>
        <p:spPr>
          <a:xfrm>
            <a:off x="590030" y="436298"/>
            <a:ext cx="13962682" cy="1494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000" b="1" dirty="0">
                <a:solidFill>
                  <a:srgbClr val="068F63"/>
                </a:solidFill>
                <a:latin typeface="Muller Ultra-Bold" panose="020B0604020202020204" charset="0"/>
                <a:ea typeface="Muller Ultra-Bold"/>
                <a:cs typeface="Muller Ultra-Bold"/>
                <a:sym typeface="Muller Ultra-Bold"/>
              </a:rPr>
              <a:t>PROGRAMA DE NAVEGAÇÃO: CABEÇA E PESCOÇO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E06649C3-CFA3-4ECF-B50F-6ACAB80F6EAB}"/>
              </a:ext>
            </a:extLst>
          </p:cNvPr>
          <p:cNvGrpSpPr/>
          <p:nvPr/>
        </p:nvGrpSpPr>
        <p:grpSpPr>
          <a:xfrm>
            <a:off x="735372" y="2520510"/>
            <a:ext cx="16910616" cy="6432875"/>
            <a:chOff x="646988" y="1924377"/>
            <a:chExt cx="8072490" cy="3070812"/>
          </a:xfrm>
        </p:grpSpPr>
        <p:sp>
          <p:nvSpPr>
            <p:cNvPr id="41" name="Google Shape;419;p26">
              <a:extLst>
                <a:ext uri="{FF2B5EF4-FFF2-40B4-BE49-F238E27FC236}">
                  <a16:creationId xmlns:a16="http://schemas.microsoft.com/office/drawing/2014/main" id="{9ABB460E-124A-4FCD-AFC7-7E880869DD26}"/>
                </a:ext>
              </a:extLst>
            </p:cNvPr>
            <p:cNvSpPr/>
            <p:nvPr/>
          </p:nvSpPr>
          <p:spPr>
            <a:xfrm>
              <a:off x="700743" y="2469955"/>
              <a:ext cx="7742522" cy="1695907"/>
            </a:xfrm>
            <a:custGeom>
              <a:avLst/>
              <a:gdLst/>
              <a:ahLst/>
              <a:cxnLst/>
              <a:rect l="l" t="t" r="r" b="b"/>
              <a:pathLst>
                <a:path w="37446" h="8202" extrusionOk="0">
                  <a:moveTo>
                    <a:pt x="15502" y="1"/>
                  </a:moveTo>
                  <a:cubicBezTo>
                    <a:pt x="15488" y="15"/>
                    <a:pt x="15457" y="15"/>
                    <a:pt x="15443" y="15"/>
                  </a:cubicBezTo>
                  <a:lnTo>
                    <a:pt x="15284" y="15"/>
                  </a:lnTo>
                  <a:cubicBezTo>
                    <a:pt x="15270" y="15"/>
                    <a:pt x="15243" y="32"/>
                    <a:pt x="15229" y="32"/>
                  </a:cubicBezTo>
                  <a:lnTo>
                    <a:pt x="15143" y="32"/>
                  </a:lnTo>
                  <a:cubicBezTo>
                    <a:pt x="15143" y="46"/>
                    <a:pt x="15129" y="46"/>
                    <a:pt x="15112" y="46"/>
                  </a:cubicBezTo>
                  <a:cubicBezTo>
                    <a:pt x="14998" y="60"/>
                    <a:pt x="14870" y="87"/>
                    <a:pt x="14753" y="132"/>
                  </a:cubicBezTo>
                  <a:lnTo>
                    <a:pt x="14739" y="132"/>
                  </a:lnTo>
                  <a:cubicBezTo>
                    <a:pt x="14711" y="146"/>
                    <a:pt x="14666" y="146"/>
                    <a:pt x="14639" y="160"/>
                  </a:cubicBezTo>
                  <a:cubicBezTo>
                    <a:pt x="14625" y="173"/>
                    <a:pt x="14625" y="173"/>
                    <a:pt x="14611" y="173"/>
                  </a:cubicBezTo>
                  <a:cubicBezTo>
                    <a:pt x="14580" y="187"/>
                    <a:pt x="14539" y="205"/>
                    <a:pt x="14507" y="218"/>
                  </a:cubicBezTo>
                  <a:cubicBezTo>
                    <a:pt x="14507" y="218"/>
                    <a:pt x="14494" y="218"/>
                    <a:pt x="14480" y="232"/>
                  </a:cubicBezTo>
                  <a:cubicBezTo>
                    <a:pt x="14452" y="246"/>
                    <a:pt x="14421" y="260"/>
                    <a:pt x="14394" y="274"/>
                  </a:cubicBezTo>
                  <a:cubicBezTo>
                    <a:pt x="14380" y="274"/>
                    <a:pt x="14366" y="274"/>
                    <a:pt x="14366" y="291"/>
                  </a:cubicBezTo>
                  <a:cubicBezTo>
                    <a:pt x="14321" y="305"/>
                    <a:pt x="14293" y="318"/>
                    <a:pt x="14266" y="332"/>
                  </a:cubicBezTo>
                  <a:cubicBezTo>
                    <a:pt x="14266" y="332"/>
                    <a:pt x="14249" y="346"/>
                    <a:pt x="14235" y="346"/>
                  </a:cubicBezTo>
                  <a:cubicBezTo>
                    <a:pt x="14207" y="360"/>
                    <a:pt x="14180" y="377"/>
                    <a:pt x="14148" y="405"/>
                  </a:cubicBezTo>
                  <a:cubicBezTo>
                    <a:pt x="14135" y="405"/>
                    <a:pt x="14135" y="405"/>
                    <a:pt x="14121" y="419"/>
                  </a:cubicBezTo>
                  <a:cubicBezTo>
                    <a:pt x="14093" y="432"/>
                    <a:pt x="14062" y="446"/>
                    <a:pt x="14035" y="477"/>
                  </a:cubicBezTo>
                  <a:cubicBezTo>
                    <a:pt x="14021" y="477"/>
                    <a:pt x="14021" y="491"/>
                    <a:pt x="14007" y="491"/>
                  </a:cubicBezTo>
                  <a:cubicBezTo>
                    <a:pt x="13976" y="505"/>
                    <a:pt x="13948" y="533"/>
                    <a:pt x="13921" y="550"/>
                  </a:cubicBezTo>
                  <a:cubicBezTo>
                    <a:pt x="13921" y="564"/>
                    <a:pt x="13903" y="564"/>
                    <a:pt x="13903" y="564"/>
                  </a:cubicBezTo>
                  <a:cubicBezTo>
                    <a:pt x="13876" y="591"/>
                    <a:pt x="13848" y="619"/>
                    <a:pt x="13817" y="636"/>
                  </a:cubicBezTo>
                  <a:lnTo>
                    <a:pt x="13803" y="650"/>
                  </a:lnTo>
                  <a:cubicBezTo>
                    <a:pt x="13776" y="678"/>
                    <a:pt x="13748" y="705"/>
                    <a:pt x="13717" y="736"/>
                  </a:cubicBezTo>
                  <a:lnTo>
                    <a:pt x="13703" y="736"/>
                  </a:lnTo>
                  <a:cubicBezTo>
                    <a:pt x="13675" y="764"/>
                    <a:pt x="13644" y="791"/>
                    <a:pt x="13617" y="823"/>
                  </a:cubicBezTo>
                  <a:lnTo>
                    <a:pt x="13617" y="836"/>
                  </a:lnTo>
                  <a:cubicBezTo>
                    <a:pt x="13589" y="864"/>
                    <a:pt x="13558" y="895"/>
                    <a:pt x="13530" y="923"/>
                  </a:cubicBezTo>
                  <a:cubicBezTo>
                    <a:pt x="13113" y="1396"/>
                    <a:pt x="12868" y="2017"/>
                    <a:pt x="12868" y="2690"/>
                  </a:cubicBezTo>
                  <a:cubicBezTo>
                    <a:pt x="12868" y="3108"/>
                    <a:pt x="12626" y="3498"/>
                    <a:pt x="12236" y="3671"/>
                  </a:cubicBezTo>
                  <a:lnTo>
                    <a:pt x="12091" y="3726"/>
                  </a:lnTo>
                  <a:cubicBezTo>
                    <a:pt x="11950" y="3791"/>
                    <a:pt x="11800" y="3824"/>
                    <a:pt x="11650" y="3824"/>
                  </a:cubicBezTo>
                  <a:cubicBezTo>
                    <a:pt x="11403" y="3824"/>
                    <a:pt x="11158" y="3734"/>
                    <a:pt x="10969" y="3553"/>
                  </a:cubicBezTo>
                  <a:cubicBezTo>
                    <a:pt x="10496" y="3122"/>
                    <a:pt x="9864" y="2863"/>
                    <a:pt x="9157" y="2863"/>
                  </a:cubicBezTo>
                  <a:cubicBezTo>
                    <a:pt x="8497" y="2863"/>
                    <a:pt x="7879" y="3108"/>
                    <a:pt x="7403" y="3526"/>
                  </a:cubicBezTo>
                  <a:cubicBezTo>
                    <a:pt x="7195" y="3706"/>
                    <a:pt x="6931" y="3801"/>
                    <a:pt x="6660" y="3801"/>
                  </a:cubicBezTo>
                  <a:cubicBezTo>
                    <a:pt x="6499" y="3801"/>
                    <a:pt x="6336" y="3768"/>
                    <a:pt x="6181" y="3698"/>
                  </a:cubicBezTo>
                  <a:lnTo>
                    <a:pt x="6167" y="3698"/>
                  </a:lnTo>
                  <a:cubicBezTo>
                    <a:pt x="5735" y="3498"/>
                    <a:pt x="5476" y="3080"/>
                    <a:pt x="5463" y="2621"/>
                  </a:cubicBezTo>
                  <a:cubicBezTo>
                    <a:pt x="5463" y="2576"/>
                    <a:pt x="5463" y="2535"/>
                    <a:pt x="5445" y="2476"/>
                  </a:cubicBezTo>
                  <a:cubicBezTo>
                    <a:pt x="5359" y="1182"/>
                    <a:pt x="4310" y="118"/>
                    <a:pt x="3001" y="15"/>
                  </a:cubicBezTo>
                  <a:cubicBezTo>
                    <a:pt x="2930" y="9"/>
                    <a:pt x="2859" y="6"/>
                    <a:pt x="2789" y="6"/>
                  </a:cubicBezTo>
                  <a:cubicBezTo>
                    <a:pt x="1245" y="6"/>
                    <a:pt x="0" y="1325"/>
                    <a:pt x="126" y="2894"/>
                  </a:cubicBezTo>
                  <a:cubicBezTo>
                    <a:pt x="239" y="4188"/>
                    <a:pt x="1289" y="5238"/>
                    <a:pt x="2584" y="5338"/>
                  </a:cubicBezTo>
                  <a:cubicBezTo>
                    <a:pt x="2654" y="5344"/>
                    <a:pt x="2724" y="5346"/>
                    <a:pt x="2794" y="5346"/>
                  </a:cubicBezTo>
                  <a:cubicBezTo>
                    <a:pt x="3461" y="5346"/>
                    <a:pt x="4072" y="5096"/>
                    <a:pt x="4541" y="4692"/>
                  </a:cubicBezTo>
                  <a:cubicBezTo>
                    <a:pt x="4759" y="4500"/>
                    <a:pt x="5036" y="4401"/>
                    <a:pt x="5314" y="4401"/>
                  </a:cubicBezTo>
                  <a:cubicBezTo>
                    <a:pt x="5476" y="4401"/>
                    <a:pt x="5639" y="4434"/>
                    <a:pt x="5791" y="4503"/>
                  </a:cubicBezTo>
                  <a:cubicBezTo>
                    <a:pt x="6222" y="4706"/>
                    <a:pt x="6481" y="5124"/>
                    <a:pt x="6498" y="5583"/>
                  </a:cubicBezTo>
                  <a:cubicBezTo>
                    <a:pt x="6498" y="5683"/>
                    <a:pt x="6512" y="5770"/>
                    <a:pt x="6512" y="5870"/>
                  </a:cubicBezTo>
                  <a:cubicBezTo>
                    <a:pt x="6671" y="7078"/>
                    <a:pt x="7648" y="8041"/>
                    <a:pt x="8856" y="8186"/>
                  </a:cubicBezTo>
                  <a:cubicBezTo>
                    <a:pt x="8956" y="8197"/>
                    <a:pt x="9056" y="8202"/>
                    <a:pt x="9154" y="8202"/>
                  </a:cubicBezTo>
                  <a:cubicBezTo>
                    <a:pt x="10633" y="8202"/>
                    <a:pt x="11832" y="7010"/>
                    <a:pt x="11832" y="5524"/>
                  </a:cubicBezTo>
                  <a:cubicBezTo>
                    <a:pt x="11832" y="5093"/>
                    <a:pt x="12077" y="4720"/>
                    <a:pt x="12467" y="4547"/>
                  </a:cubicBezTo>
                  <a:lnTo>
                    <a:pt x="12609" y="4475"/>
                  </a:lnTo>
                  <a:cubicBezTo>
                    <a:pt x="12750" y="4410"/>
                    <a:pt x="12900" y="4378"/>
                    <a:pt x="13050" y="4378"/>
                  </a:cubicBezTo>
                  <a:cubicBezTo>
                    <a:pt x="13300" y="4378"/>
                    <a:pt x="13549" y="4468"/>
                    <a:pt x="13748" y="4648"/>
                  </a:cubicBezTo>
                  <a:cubicBezTo>
                    <a:pt x="13934" y="4834"/>
                    <a:pt x="14162" y="4979"/>
                    <a:pt x="14407" y="5093"/>
                  </a:cubicBezTo>
                  <a:lnTo>
                    <a:pt x="14421" y="5093"/>
                  </a:lnTo>
                  <a:cubicBezTo>
                    <a:pt x="14452" y="5107"/>
                    <a:pt x="14480" y="5124"/>
                    <a:pt x="14507" y="5138"/>
                  </a:cubicBezTo>
                  <a:cubicBezTo>
                    <a:pt x="14525" y="5138"/>
                    <a:pt x="14525" y="5152"/>
                    <a:pt x="14539" y="5152"/>
                  </a:cubicBezTo>
                  <a:cubicBezTo>
                    <a:pt x="14552" y="5152"/>
                    <a:pt x="14580" y="5165"/>
                    <a:pt x="14611" y="5179"/>
                  </a:cubicBezTo>
                  <a:cubicBezTo>
                    <a:pt x="14625" y="5179"/>
                    <a:pt x="14639" y="5193"/>
                    <a:pt x="14652" y="5193"/>
                  </a:cubicBezTo>
                  <a:cubicBezTo>
                    <a:pt x="14666" y="5193"/>
                    <a:pt x="14697" y="5210"/>
                    <a:pt x="14711" y="5210"/>
                  </a:cubicBezTo>
                  <a:cubicBezTo>
                    <a:pt x="14725" y="5224"/>
                    <a:pt x="14753" y="5224"/>
                    <a:pt x="14784" y="5238"/>
                  </a:cubicBezTo>
                  <a:cubicBezTo>
                    <a:pt x="14784" y="5238"/>
                    <a:pt x="14797" y="5238"/>
                    <a:pt x="14811" y="5252"/>
                  </a:cubicBezTo>
                  <a:cubicBezTo>
                    <a:pt x="14839" y="5252"/>
                    <a:pt x="14870" y="5265"/>
                    <a:pt x="14898" y="5265"/>
                  </a:cubicBezTo>
                  <a:cubicBezTo>
                    <a:pt x="14911" y="5265"/>
                    <a:pt x="14911" y="5265"/>
                    <a:pt x="14925" y="5279"/>
                  </a:cubicBezTo>
                  <a:cubicBezTo>
                    <a:pt x="14956" y="5279"/>
                    <a:pt x="14984" y="5297"/>
                    <a:pt x="15025" y="5297"/>
                  </a:cubicBezTo>
                  <a:lnTo>
                    <a:pt x="15056" y="5297"/>
                  </a:lnTo>
                  <a:cubicBezTo>
                    <a:pt x="15084" y="5310"/>
                    <a:pt x="15112" y="5310"/>
                    <a:pt x="15143" y="5310"/>
                  </a:cubicBezTo>
                  <a:cubicBezTo>
                    <a:pt x="15156" y="5324"/>
                    <a:pt x="15156" y="5324"/>
                    <a:pt x="15170" y="5324"/>
                  </a:cubicBezTo>
                  <a:lnTo>
                    <a:pt x="15257" y="5324"/>
                  </a:lnTo>
                  <a:cubicBezTo>
                    <a:pt x="15270" y="5338"/>
                    <a:pt x="15284" y="5338"/>
                    <a:pt x="15301" y="5338"/>
                  </a:cubicBezTo>
                  <a:lnTo>
                    <a:pt x="15761" y="5338"/>
                  </a:lnTo>
                  <a:cubicBezTo>
                    <a:pt x="15788" y="5338"/>
                    <a:pt x="15833" y="5324"/>
                    <a:pt x="15861" y="5324"/>
                  </a:cubicBezTo>
                  <a:lnTo>
                    <a:pt x="15888" y="5324"/>
                  </a:lnTo>
                  <a:cubicBezTo>
                    <a:pt x="16020" y="5310"/>
                    <a:pt x="16147" y="5279"/>
                    <a:pt x="16278" y="5238"/>
                  </a:cubicBezTo>
                  <a:cubicBezTo>
                    <a:pt x="16320" y="5224"/>
                    <a:pt x="16351" y="5224"/>
                    <a:pt x="16392" y="5210"/>
                  </a:cubicBezTo>
                  <a:lnTo>
                    <a:pt x="16406" y="5193"/>
                  </a:lnTo>
                  <a:cubicBezTo>
                    <a:pt x="16451" y="5179"/>
                    <a:pt x="16479" y="5179"/>
                    <a:pt x="16510" y="5165"/>
                  </a:cubicBezTo>
                  <a:cubicBezTo>
                    <a:pt x="16524" y="5152"/>
                    <a:pt x="16524" y="5152"/>
                    <a:pt x="16537" y="5152"/>
                  </a:cubicBezTo>
                  <a:cubicBezTo>
                    <a:pt x="16565" y="5138"/>
                    <a:pt x="16596" y="5124"/>
                    <a:pt x="16637" y="5107"/>
                  </a:cubicBezTo>
                  <a:lnTo>
                    <a:pt x="16651" y="5107"/>
                  </a:lnTo>
                  <a:cubicBezTo>
                    <a:pt x="16682" y="5093"/>
                    <a:pt x="16724" y="5065"/>
                    <a:pt x="16751" y="5051"/>
                  </a:cubicBezTo>
                  <a:lnTo>
                    <a:pt x="16769" y="5051"/>
                  </a:lnTo>
                  <a:cubicBezTo>
                    <a:pt x="16796" y="5020"/>
                    <a:pt x="16838" y="5007"/>
                    <a:pt x="16869" y="4993"/>
                  </a:cubicBezTo>
                  <a:cubicBezTo>
                    <a:pt x="17010" y="4906"/>
                    <a:pt x="17155" y="4806"/>
                    <a:pt x="17269" y="4706"/>
                  </a:cubicBezTo>
                  <a:cubicBezTo>
                    <a:pt x="17495" y="4514"/>
                    <a:pt x="17776" y="4409"/>
                    <a:pt x="18059" y="4409"/>
                  </a:cubicBezTo>
                  <a:cubicBezTo>
                    <a:pt x="18156" y="4409"/>
                    <a:pt x="18254" y="4422"/>
                    <a:pt x="18350" y="4447"/>
                  </a:cubicBezTo>
                  <a:cubicBezTo>
                    <a:pt x="18422" y="4461"/>
                    <a:pt x="18478" y="4489"/>
                    <a:pt x="18536" y="4503"/>
                  </a:cubicBezTo>
                  <a:cubicBezTo>
                    <a:pt x="18968" y="4706"/>
                    <a:pt x="19227" y="5124"/>
                    <a:pt x="19240" y="5583"/>
                  </a:cubicBezTo>
                  <a:cubicBezTo>
                    <a:pt x="19240" y="5683"/>
                    <a:pt x="19254" y="5770"/>
                    <a:pt x="19272" y="5870"/>
                  </a:cubicBezTo>
                  <a:lnTo>
                    <a:pt x="19272" y="5942"/>
                  </a:lnTo>
                  <a:cubicBezTo>
                    <a:pt x="19285" y="5956"/>
                    <a:pt x="19285" y="5987"/>
                    <a:pt x="19285" y="6015"/>
                  </a:cubicBezTo>
                  <a:cubicBezTo>
                    <a:pt x="19299" y="6073"/>
                    <a:pt x="19313" y="6142"/>
                    <a:pt x="19327" y="6201"/>
                  </a:cubicBezTo>
                  <a:cubicBezTo>
                    <a:pt x="19327" y="6201"/>
                    <a:pt x="19327" y="6215"/>
                    <a:pt x="19341" y="6215"/>
                  </a:cubicBezTo>
                  <a:cubicBezTo>
                    <a:pt x="19544" y="7023"/>
                    <a:pt x="20135" y="7668"/>
                    <a:pt x="20880" y="7986"/>
                  </a:cubicBezTo>
                  <a:lnTo>
                    <a:pt x="20894" y="8000"/>
                  </a:lnTo>
                  <a:cubicBezTo>
                    <a:pt x="20939" y="8013"/>
                    <a:pt x="20967" y="8027"/>
                    <a:pt x="21011" y="8041"/>
                  </a:cubicBezTo>
                  <a:cubicBezTo>
                    <a:pt x="21053" y="8058"/>
                    <a:pt x="21084" y="8072"/>
                    <a:pt x="21125" y="8072"/>
                  </a:cubicBezTo>
                  <a:cubicBezTo>
                    <a:pt x="21153" y="8086"/>
                    <a:pt x="21184" y="8100"/>
                    <a:pt x="21212" y="8100"/>
                  </a:cubicBezTo>
                  <a:cubicBezTo>
                    <a:pt x="21257" y="8114"/>
                    <a:pt x="21298" y="8127"/>
                    <a:pt x="21357" y="8145"/>
                  </a:cubicBezTo>
                  <a:lnTo>
                    <a:pt x="21412" y="8145"/>
                  </a:lnTo>
                  <a:cubicBezTo>
                    <a:pt x="21471" y="8158"/>
                    <a:pt x="21529" y="8172"/>
                    <a:pt x="21584" y="8172"/>
                  </a:cubicBezTo>
                  <a:lnTo>
                    <a:pt x="21602" y="8186"/>
                  </a:lnTo>
                  <a:lnTo>
                    <a:pt x="21729" y="8186"/>
                  </a:lnTo>
                  <a:cubicBezTo>
                    <a:pt x="21757" y="8186"/>
                    <a:pt x="21774" y="8186"/>
                    <a:pt x="21802" y="8200"/>
                  </a:cubicBezTo>
                  <a:lnTo>
                    <a:pt x="22033" y="8200"/>
                  </a:lnTo>
                  <a:cubicBezTo>
                    <a:pt x="22047" y="8186"/>
                    <a:pt x="22075" y="8186"/>
                    <a:pt x="22102" y="8186"/>
                  </a:cubicBezTo>
                  <a:lnTo>
                    <a:pt x="22175" y="8186"/>
                  </a:lnTo>
                  <a:cubicBezTo>
                    <a:pt x="22206" y="8186"/>
                    <a:pt x="22220" y="8172"/>
                    <a:pt x="22247" y="8172"/>
                  </a:cubicBezTo>
                  <a:lnTo>
                    <a:pt x="22320" y="8172"/>
                  </a:lnTo>
                  <a:cubicBezTo>
                    <a:pt x="22334" y="8158"/>
                    <a:pt x="22361" y="8158"/>
                    <a:pt x="22379" y="8158"/>
                  </a:cubicBezTo>
                  <a:cubicBezTo>
                    <a:pt x="22406" y="8145"/>
                    <a:pt x="22434" y="8145"/>
                    <a:pt x="22465" y="8145"/>
                  </a:cubicBezTo>
                  <a:cubicBezTo>
                    <a:pt x="22479" y="8127"/>
                    <a:pt x="22492" y="8127"/>
                    <a:pt x="22520" y="8127"/>
                  </a:cubicBezTo>
                  <a:cubicBezTo>
                    <a:pt x="22551" y="8114"/>
                    <a:pt x="22579" y="8114"/>
                    <a:pt x="22606" y="8100"/>
                  </a:cubicBezTo>
                  <a:lnTo>
                    <a:pt x="22651" y="8100"/>
                  </a:lnTo>
                  <a:cubicBezTo>
                    <a:pt x="22679" y="8086"/>
                    <a:pt x="22706" y="8072"/>
                    <a:pt x="22738" y="8072"/>
                  </a:cubicBezTo>
                  <a:cubicBezTo>
                    <a:pt x="22751" y="8058"/>
                    <a:pt x="22765" y="8058"/>
                    <a:pt x="22779" y="8058"/>
                  </a:cubicBezTo>
                  <a:cubicBezTo>
                    <a:pt x="22810" y="8041"/>
                    <a:pt x="22838" y="8027"/>
                    <a:pt x="22879" y="8013"/>
                  </a:cubicBezTo>
                  <a:lnTo>
                    <a:pt x="22896" y="8013"/>
                  </a:lnTo>
                  <a:cubicBezTo>
                    <a:pt x="22938" y="8000"/>
                    <a:pt x="22965" y="7986"/>
                    <a:pt x="23010" y="7955"/>
                  </a:cubicBezTo>
                  <a:cubicBezTo>
                    <a:pt x="23946" y="7540"/>
                    <a:pt x="24578" y="6605"/>
                    <a:pt x="24578" y="5524"/>
                  </a:cubicBezTo>
                  <a:cubicBezTo>
                    <a:pt x="24578" y="5093"/>
                    <a:pt x="24836" y="4720"/>
                    <a:pt x="25209" y="4547"/>
                  </a:cubicBezTo>
                  <a:lnTo>
                    <a:pt x="25354" y="4475"/>
                  </a:lnTo>
                  <a:cubicBezTo>
                    <a:pt x="25494" y="4410"/>
                    <a:pt x="25646" y="4378"/>
                    <a:pt x="25797" y="4378"/>
                  </a:cubicBezTo>
                  <a:cubicBezTo>
                    <a:pt x="26051" y="4378"/>
                    <a:pt x="26302" y="4468"/>
                    <a:pt x="26490" y="4648"/>
                  </a:cubicBezTo>
                  <a:cubicBezTo>
                    <a:pt x="26966" y="5079"/>
                    <a:pt x="27598" y="5338"/>
                    <a:pt x="28289" y="5338"/>
                  </a:cubicBezTo>
                  <a:cubicBezTo>
                    <a:pt x="28952" y="5338"/>
                    <a:pt x="29556" y="5107"/>
                    <a:pt x="30029" y="4706"/>
                  </a:cubicBezTo>
                  <a:cubicBezTo>
                    <a:pt x="30251" y="4510"/>
                    <a:pt x="30535" y="4405"/>
                    <a:pt x="30824" y="4405"/>
                  </a:cubicBezTo>
                  <a:cubicBezTo>
                    <a:pt x="30982" y="4405"/>
                    <a:pt x="31143" y="4436"/>
                    <a:pt x="31296" y="4503"/>
                  </a:cubicBezTo>
                  <a:cubicBezTo>
                    <a:pt x="31713" y="4706"/>
                    <a:pt x="31986" y="5124"/>
                    <a:pt x="32000" y="5583"/>
                  </a:cubicBezTo>
                  <a:lnTo>
                    <a:pt x="32000" y="5742"/>
                  </a:lnTo>
                  <a:cubicBezTo>
                    <a:pt x="32100" y="7036"/>
                    <a:pt x="33149" y="8086"/>
                    <a:pt x="34444" y="8186"/>
                  </a:cubicBezTo>
                  <a:cubicBezTo>
                    <a:pt x="34517" y="8192"/>
                    <a:pt x="34590" y="8195"/>
                    <a:pt x="34662" y="8195"/>
                  </a:cubicBezTo>
                  <a:cubicBezTo>
                    <a:pt x="36203" y="8195"/>
                    <a:pt x="37445" y="6877"/>
                    <a:pt x="37323" y="5310"/>
                  </a:cubicBezTo>
                  <a:cubicBezTo>
                    <a:pt x="37223" y="4016"/>
                    <a:pt x="36156" y="2966"/>
                    <a:pt x="34862" y="2863"/>
                  </a:cubicBezTo>
                  <a:cubicBezTo>
                    <a:pt x="34795" y="2858"/>
                    <a:pt x="34729" y="2855"/>
                    <a:pt x="34663" y="2855"/>
                  </a:cubicBezTo>
                  <a:cubicBezTo>
                    <a:pt x="33994" y="2855"/>
                    <a:pt x="33379" y="3106"/>
                    <a:pt x="32908" y="3512"/>
                  </a:cubicBezTo>
                  <a:cubicBezTo>
                    <a:pt x="32690" y="3702"/>
                    <a:pt x="32414" y="3800"/>
                    <a:pt x="32135" y="3800"/>
                  </a:cubicBezTo>
                  <a:cubicBezTo>
                    <a:pt x="31972" y="3800"/>
                    <a:pt x="31808" y="3767"/>
                    <a:pt x="31655" y="3698"/>
                  </a:cubicBezTo>
                  <a:cubicBezTo>
                    <a:pt x="31237" y="3498"/>
                    <a:pt x="30964" y="3080"/>
                    <a:pt x="30950" y="2621"/>
                  </a:cubicBezTo>
                  <a:lnTo>
                    <a:pt x="30950" y="2462"/>
                  </a:lnTo>
                  <a:cubicBezTo>
                    <a:pt x="30850" y="1154"/>
                    <a:pt x="29770" y="101"/>
                    <a:pt x="28461" y="15"/>
                  </a:cubicBezTo>
                  <a:cubicBezTo>
                    <a:pt x="28402" y="11"/>
                    <a:pt x="28344" y="9"/>
                    <a:pt x="28286" y="9"/>
                  </a:cubicBezTo>
                  <a:cubicBezTo>
                    <a:pt x="26811" y="9"/>
                    <a:pt x="25613" y="1212"/>
                    <a:pt x="25613" y="2676"/>
                  </a:cubicBezTo>
                  <a:cubicBezTo>
                    <a:pt x="25613" y="3108"/>
                    <a:pt x="25368" y="3498"/>
                    <a:pt x="24981" y="3671"/>
                  </a:cubicBezTo>
                  <a:lnTo>
                    <a:pt x="24836" y="3726"/>
                  </a:lnTo>
                  <a:cubicBezTo>
                    <a:pt x="24696" y="3791"/>
                    <a:pt x="24545" y="3824"/>
                    <a:pt x="24396" y="3824"/>
                  </a:cubicBezTo>
                  <a:cubicBezTo>
                    <a:pt x="24148" y="3824"/>
                    <a:pt x="23904" y="3734"/>
                    <a:pt x="23715" y="3553"/>
                  </a:cubicBezTo>
                  <a:cubicBezTo>
                    <a:pt x="23514" y="3381"/>
                    <a:pt x="23283" y="3225"/>
                    <a:pt x="23038" y="3108"/>
                  </a:cubicBezTo>
                  <a:lnTo>
                    <a:pt x="23024" y="3108"/>
                  </a:lnTo>
                  <a:cubicBezTo>
                    <a:pt x="22996" y="3094"/>
                    <a:pt x="22983" y="3080"/>
                    <a:pt x="22952" y="3066"/>
                  </a:cubicBezTo>
                  <a:cubicBezTo>
                    <a:pt x="22938" y="3066"/>
                    <a:pt x="22924" y="3066"/>
                    <a:pt x="22910" y="3053"/>
                  </a:cubicBezTo>
                  <a:cubicBezTo>
                    <a:pt x="22896" y="3053"/>
                    <a:pt x="22865" y="3035"/>
                    <a:pt x="22851" y="3022"/>
                  </a:cubicBezTo>
                  <a:cubicBezTo>
                    <a:pt x="22838" y="3022"/>
                    <a:pt x="22810" y="3022"/>
                    <a:pt x="22793" y="3008"/>
                  </a:cubicBezTo>
                  <a:cubicBezTo>
                    <a:pt x="22779" y="3008"/>
                    <a:pt x="22765" y="2994"/>
                    <a:pt x="22751" y="2994"/>
                  </a:cubicBezTo>
                  <a:cubicBezTo>
                    <a:pt x="22724" y="2980"/>
                    <a:pt x="22693" y="2980"/>
                    <a:pt x="22679" y="2966"/>
                  </a:cubicBezTo>
                  <a:lnTo>
                    <a:pt x="22637" y="2966"/>
                  </a:lnTo>
                  <a:cubicBezTo>
                    <a:pt x="22606" y="2949"/>
                    <a:pt x="22579" y="2949"/>
                    <a:pt x="22551" y="2935"/>
                  </a:cubicBezTo>
                  <a:lnTo>
                    <a:pt x="22520" y="2935"/>
                  </a:lnTo>
                  <a:cubicBezTo>
                    <a:pt x="22492" y="2921"/>
                    <a:pt x="22465" y="2921"/>
                    <a:pt x="22434" y="2908"/>
                  </a:cubicBezTo>
                  <a:lnTo>
                    <a:pt x="22406" y="2908"/>
                  </a:lnTo>
                  <a:cubicBezTo>
                    <a:pt x="22379" y="2894"/>
                    <a:pt x="22347" y="2894"/>
                    <a:pt x="22306" y="2894"/>
                  </a:cubicBezTo>
                  <a:cubicBezTo>
                    <a:pt x="22306" y="2894"/>
                    <a:pt x="22292" y="2894"/>
                    <a:pt x="22275" y="2880"/>
                  </a:cubicBezTo>
                  <a:lnTo>
                    <a:pt x="22189" y="2880"/>
                  </a:lnTo>
                  <a:cubicBezTo>
                    <a:pt x="22175" y="2880"/>
                    <a:pt x="22161" y="2863"/>
                    <a:pt x="22147" y="2863"/>
                  </a:cubicBezTo>
                  <a:lnTo>
                    <a:pt x="21688" y="2863"/>
                  </a:lnTo>
                  <a:cubicBezTo>
                    <a:pt x="21657" y="2880"/>
                    <a:pt x="21629" y="2880"/>
                    <a:pt x="21602" y="2880"/>
                  </a:cubicBezTo>
                  <a:lnTo>
                    <a:pt x="21557" y="2880"/>
                  </a:lnTo>
                  <a:cubicBezTo>
                    <a:pt x="21529" y="2894"/>
                    <a:pt x="21484" y="2894"/>
                    <a:pt x="21443" y="2908"/>
                  </a:cubicBezTo>
                  <a:lnTo>
                    <a:pt x="21429" y="2908"/>
                  </a:lnTo>
                  <a:cubicBezTo>
                    <a:pt x="21298" y="2921"/>
                    <a:pt x="21170" y="2966"/>
                    <a:pt x="21053" y="3008"/>
                  </a:cubicBezTo>
                  <a:cubicBezTo>
                    <a:pt x="21011" y="3022"/>
                    <a:pt x="20967" y="3035"/>
                    <a:pt x="20939" y="3053"/>
                  </a:cubicBezTo>
                  <a:lnTo>
                    <a:pt x="20925" y="3053"/>
                  </a:lnTo>
                  <a:cubicBezTo>
                    <a:pt x="20880" y="3066"/>
                    <a:pt x="20853" y="3080"/>
                    <a:pt x="20808" y="3094"/>
                  </a:cubicBezTo>
                  <a:lnTo>
                    <a:pt x="20808" y="3108"/>
                  </a:lnTo>
                  <a:cubicBezTo>
                    <a:pt x="20766" y="3122"/>
                    <a:pt x="20739" y="3139"/>
                    <a:pt x="20694" y="3153"/>
                  </a:cubicBezTo>
                  <a:cubicBezTo>
                    <a:pt x="20652" y="3180"/>
                    <a:pt x="20621" y="3194"/>
                    <a:pt x="20580" y="3208"/>
                  </a:cubicBezTo>
                  <a:lnTo>
                    <a:pt x="20580" y="3225"/>
                  </a:lnTo>
                  <a:cubicBezTo>
                    <a:pt x="20535" y="3239"/>
                    <a:pt x="20507" y="3267"/>
                    <a:pt x="20480" y="3280"/>
                  </a:cubicBezTo>
                  <a:lnTo>
                    <a:pt x="20463" y="3280"/>
                  </a:lnTo>
                  <a:cubicBezTo>
                    <a:pt x="20362" y="3353"/>
                    <a:pt x="20248" y="3439"/>
                    <a:pt x="20162" y="3526"/>
                  </a:cubicBezTo>
                  <a:cubicBezTo>
                    <a:pt x="20148" y="3539"/>
                    <a:pt x="20135" y="3539"/>
                    <a:pt x="20117" y="3553"/>
                  </a:cubicBezTo>
                  <a:cubicBezTo>
                    <a:pt x="19904" y="3713"/>
                    <a:pt x="19648" y="3796"/>
                    <a:pt x="19388" y="3796"/>
                  </a:cubicBezTo>
                  <a:cubicBezTo>
                    <a:pt x="19227" y="3796"/>
                    <a:pt x="19064" y="3764"/>
                    <a:pt x="18909" y="3698"/>
                  </a:cubicBezTo>
                  <a:cubicBezTo>
                    <a:pt x="18478" y="3498"/>
                    <a:pt x="18219" y="3080"/>
                    <a:pt x="18205" y="2621"/>
                  </a:cubicBezTo>
                  <a:lnTo>
                    <a:pt x="18205" y="2462"/>
                  </a:lnTo>
                  <a:cubicBezTo>
                    <a:pt x="18150" y="1813"/>
                    <a:pt x="17860" y="1240"/>
                    <a:pt x="17428" y="809"/>
                  </a:cubicBezTo>
                  <a:lnTo>
                    <a:pt x="17428" y="791"/>
                  </a:lnTo>
                  <a:cubicBezTo>
                    <a:pt x="17400" y="778"/>
                    <a:pt x="17387" y="750"/>
                    <a:pt x="17356" y="722"/>
                  </a:cubicBezTo>
                  <a:lnTo>
                    <a:pt x="17342" y="722"/>
                  </a:lnTo>
                  <a:cubicBezTo>
                    <a:pt x="17328" y="691"/>
                    <a:pt x="17300" y="678"/>
                    <a:pt x="17269" y="650"/>
                  </a:cubicBezTo>
                  <a:cubicBezTo>
                    <a:pt x="17269" y="650"/>
                    <a:pt x="17255" y="650"/>
                    <a:pt x="17255" y="636"/>
                  </a:cubicBezTo>
                  <a:cubicBezTo>
                    <a:pt x="17228" y="619"/>
                    <a:pt x="17214" y="605"/>
                    <a:pt x="17183" y="577"/>
                  </a:cubicBezTo>
                  <a:cubicBezTo>
                    <a:pt x="17183" y="577"/>
                    <a:pt x="17169" y="564"/>
                    <a:pt x="17155" y="564"/>
                  </a:cubicBezTo>
                  <a:cubicBezTo>
                    <a:pt x="17141" y="550"/>
                    <a:pt x="17128" y="533"/>
                    <a:pt x="17097" y="519"/>
                  </a:cubicBezTo>
                  <a:cubicBezTo>
                    <a:pt x="17083" y="505"/>
                    <a:pt x="17083" y="505"/>
                    <a:pt x="17069" y="491"/>
                  </a:cubicBezTo>
                  <a:cubicBezTo>
                    <a:pt x="17055" y="477"/>
                    <a:pt x="17028" y="463"/>
                    <a:pt x="17010" y="446"/>
                  </a:cubicBezTo>
                  <a:cubicBezTo>
                    <a:pt x="16997" y="446"/>
                    <a:pt x="16983" y="432"/>
                    <a:pt x="16969" y="419"/>
                  </a:cubicBezTo>
                  <a:cubicBezTo>
                    <a:pt x="16955" y="419"/>
                    <a:pt x="16941" y="405"/>
                    <a:pt x="16910" y="391"/>
                  </a:cubicBezTo>
                  <a:cubicBezTo>
                    <a:pt x="16896" y="391"/>
                    <a:pt x="16883" y="377"/>
                    <a:pt x="16869" y="360"/>
                  </a:cubicBezTo>
                  <a:cubicBezTo>
                    <a:pt x="16855" y="346"/>
                    <a:pt x="16838" y="346"/>
                    <a:pt x="16810" y="332"/>
                  </a:cubicBezTo>
                  <a:cubicBezTo>
                    <a:pt x="16796" y="332"/>
                    <a:pt x="16782" y="318"/>
                    <a:pt x="16769" y="305"/>
                  </a:cubicBezTo>
                  <a:cubicBezTo>
                    <a:pt x="16751" y="305"/>
                    <a:pt x="16724" y="291"/>
                    <a:pt x="16710" y="291"/>
                  </a:cubicBezTo>
                  <a:cubicBezTo>
                    <a:pt x="16696" y="274"/>
                    <a:pt x="16682" y="260"/>
                    <a:pt x="16651" y="260"/>
                  </a:cubicBezTo>
                  <a:cubicBezTo>
                    <a:pt x="16637" y="246"/>
                    <a:pt x="16624" y="246"/>
                    <a:pt x="16610" y="232"/>
                  </a:cubicBezTo>
                  <a:cubicBezTo>
                    <a:pt x="16596" y="218"/>
                    <a:pt x="16565" y="218"/>
                    <a:pt x="16551" y="205"/>
                  </a:cubicBezTo>
                  <a:cubicBezTo>
                    <a:pt x="16537" y="205"/>
                    <a:pt x="16524" y="187"/>
                    <a:pt x="16510" y="187"/>
                  </a:cubicBezTo>
                  <a:cubicBezTo>
                    <a:pt x="16479" y="173"/>
                    <a:pt x="16451" y="173"/>
                    <a:pt x="16437" y="160"/>
                  </a:cubicBezTo>
                  <a:cubicBezTo>
                    <a:pt x="16423" y="160"/>
                    <a:pt x="16406" y="160"/>
                    <a:pt x="16392" y="146"/>
                  </a:cubicBezTo>
                  <a:cubicBezTo>
                    <a:pt x="16365" y="146"/>
                    <a:pt x="16351" y="132"/>
                    <a:pt x="16320" y="132"/>
                  </a:cubicBezTo>
                  <a:cubicBezTo>
                    <a:pt x="16306" y="118"/>
                    <a:pt x="16292" y="118"/>
                    <a:pt x="16278" y="118"/>
                  </a:cubicBezTo>
                  <a:cubicBezTo>
                    <a:pt x="16251" y="101"/>
                    <a:pt x="16234" y="101"/>
                    <a:pt x="16206" y="87"/>
                  </a:cubicBezTo>
                  <a:cubicBezTo>
                    <a:pt x="16192" y="87"/>
                    <a:pt x="16178" y="87"/>
                    <a:pt x="16165" y="73"/>
                  </a:cubicBezTo>
                  <a:cubicBezTo>
                    <a:pt x="16133" y="73"/>
                    <a:pt x="16120" y="73"/>
                    <a:pt x="16092" y="60"/>
                  </a:cubicBezTo>
                  <a:lnTo>
                    <a:pt x="16033" y="60"/>
                  </a:lnTo>
                  <a:cubicBezTo>
                    <a:pt x="16020" y="46"/>
                    <a:pt x="15992" y="46"/>
                    <a:pt x="15975" y="46"/>
                  </a:cubicBezTo>
                  <a:cubicBezTo>
                    <a:pt x="15961" y="46"/>
                    <a:pt x="15933" y="32"/>
                    <a:pt x="15919" y="32"/>
                  </a:cubicBezTo>
                  <a:lnTo>
                    <a:pt x="15861" y="32"/>
                  </a:lnTo>
                  <a:cubicBezTo>
                    <a:pt x="15833" y="32"/>
                    <a:pt x="15819" y="15"/>
                    <a:pt x="15788" y="15"/>
                  </a:cubicBezTo>
                  <a:lnTo>
                    <a:pt x="15647" y="15"/>
                  </a:lnTo>
                  <a:cubicBezTo>
                    <a:pt x="15629" y="15"/>
                    <a:pt x="15602" y="1"/>
                    <a:pt x="1558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42" name="Google Shape;420;p26">
              <a:extLst>
                <a:ext uri="{FF2B5EF4-FFF2-40B4-BE49-F238E27FC236}">
                  <a16:creationId xmlns:a16="http://schemas.microsoft.com/office/drawing/2014/main" id="{8129E9AB-0219-49D0-BD7E-C63C5F90BFA6}"/>
                </a:ext>
              </a:extLst>
            </p:cNvPr>
            <p:cNvSpPr/>
            <p:nvPr/>
          </p:nvSpPr>
          <p:spPr>
            <a:xfrm>
              <a:off x="870273" y="2615726"/>
              <a:ext cx="814654" cy="815284"/>
            </a:xfrm>
            <a:custGeom>
              <a:avLst/>
              <a:gdLst/>
              <a:ahLst/>
              <a:cxnLst/>
              <a:rect l="l" t="t" r="r" b="b"/>
              <a:pathLst>
                <a:path w="3940" h="3943" extrusionOk="0">
                  <a:moveTo>
                    <a:pt x="1972" y="0"/>
                  </a:moveTo>
                  <a:cubicBezTo>
                    <a:pt x="892" y="0"/>
                    <a:pt x="1" y="880"/>
                    <a:pt x="1" y="1971"/>
                  </a:cubicBezTo>
                  <a:cubicBezTo>
                    <a:pt x="1" y="3066"/>
                    <a:pt x="892" y="3943"/>
                    <a:pt x="1972" y="3943"/>
                  </a:cubicBezTo>
                  <a:cubicBezTo>
                    <a:pt x="3063" y="3943"/>
                    <a:pt x="3940" y="3066"/>
                    <a:pt x="3940" y="1971"/>
                  </a:cubicBezTo>
                  <a:cubicBezTo>
                    <a:pt x="3940" y="880"/>
                    <a:pt x="3063" y="0"/>
                    <a:pt x="197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3200" b="1" dirty="0">
                  <a:solidFill>
                    <a:schemeClr val="tx1"/>
                  </a:solidFill>
                  <a:latin typeface="Muller Bold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2018</a:t>
              </a:r>
              <a:endParaRPr sz="3200" b="1" dirty="0">
                <a:solidFill>
                  <a:schemeClr val="tx1"/>
                </a:solidFill>
                <a:latin typeface="Muller Bold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" name="Google Shape;421;p26">
              <a:extLst>
                <a:ext uri="{FF2B5EF4-FFF2-40B4-BE49-F238E27FC236}">
                  <a16:creationId xmlns:a16="http://schemas.microsoft.com/office/drawing/2014/main" id="{1409A5FB-835B-4564-8864-4254545E7029}"/>
                </a:ext>
              </a:extLst>
            </p:cNvPr>
            <p:cNvSpPr/>
            <p:nvPr/>
          </p:nvSpPr>
          <p:spPr>
            <a:xfrm>
              <a:off x="2582516" y="2923395"/>
              <a:ext cx="23778" cy="22951"/>
            </a:xfrm>
            <a:custGeom>
              <a:avLst/>
              <a:gdLst/>
              <a:ahLst/>
              <a:cxnLst/>
              <a:rect l="l" t="t" r="r" b="b"/>
              <a:pathLst>
                <a:path w="115" h="111" extrusionOk="0">
                  <a:moveTo>
                    <a:pt x="64" y="0"/>
                  </a:moveTo>
                  <a:cubicBezTo>
                    <a:pt x="49" y="0"/>
                    <a:pt x="35" y="3"/>
                    <a:pt x="28" y="10"/>
                  </a:cubicBezTo>
                  <a:cubicBezTo>
                    <a:pt x="14" y="24"/>
                    <a:pt x="0" y="38"/>
                    <a:pt x="0" y="52"/>
                  </a:cubicBezTo>
                  <a:cubicBezTo>
                    <a:pt x="0" y="66"/>
                    <a:pt x="14" y="83"/>
                    <a:pt x="28" y="97"/>
                  </a:cubicBezTo>
                  <a:cubicBezTo>
                    <a:pt x="28" y="97"/>
                    <a:pt x="42" y="110"/>
                    <a:pt x="56" y="110"/>
                  </a:cubicBezTo>
                  <a:cubicBezTo>
                    <a:pt x="87" y="110"/>
                    <a:pt x="100" y="97"/>
                    <a:pt x="100" y="97"/>
                  </a:cubicBezTo>
                  <a:cubicBezTo>
                    <a:pt x="114" y="83"/>
                    <a:pt x="114" y="66"/>
                    <a:pt x="114" y="52"/>
                  </a:cubicBezTo>
                  <a:cubicBezTo>
                    <a:pt x="114" y="38"/>
                    <a:pt x="114" y="24"/>
                    <a:pt x="100" y="10"/>
                  </a:cubicBezTo>
                  <a:cubicBezTo>
                    <a:pt x="94" y="3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46" name="Google Shape;422;p26">
              <a:extLst>
                <a:ext uri="{FF2B5EF4-FFF2-40B4-BE49-F238E27FC236}">
                  <a16:creationId xmlns:a16="http://schemas.microsoft.com/office/drawing/2014/main" id="{307AF369-973C-4BAD-9B58-FFAB2F04E976}"/>
                </a:ext>
              </a:extLst>
            </p:cNvPr>
            <p:cNvSpPr/>
            <p:nvPr/>
          </p:nvSpPr>
          <p:spPr>
            <a:xfrm>
              <a:off x="2582516" y="2815463"/>
              <a:ext cx="23778" cy="77331"/>
            </a:xfrm>
            <a:custGeom>
              <a:avLst/>
              <a:gdLst/>
              <a:ahLst/>
              <a:cxnLst/>
              <a:rect l="l" t="t" r="r" b="b"/>
              <a:pathLst>
                <a:path w="115" h="374" extrusionOk="0">
                  <a:moveTo>
                    <a:pt x="56" y="1"/>
                  </a:moveTo>
                  <a:cubicBezTo>
                    <a:pt x="28" y="1"/>
                    <a:pt x="0" y="28"/>
                    <a:pt x="0" y="56"/>
                  </a:cubicBezTo>
                  <a:cubicBezTo>
                    <a:pt x="0" y="101"/>
                    <a:pt x="28" y="115"/>
                    <a:pt x="56" y="115"/>
                  </a:cubicBezTo>
                  <a:cubicBezTo>
                    <a:pt x="100" y="115"/>
                    <a:pt x="114" y="101"/>
                    <a:pt x="114" y="56"/>
                  </a:cubicBezTo>
                  <a:cubicBezTo>
                    <a:pt x="114" y="28"/>
                    <a:pt x="100" y="1"/>
                    <a:pt x="56" y="1"/>
                  </a:cubicBezTo>
                  <a:close/>
                  <a:moveTo>
                    <a:pt x="56" y="260"/>
                  </a:moveTo>
                  <a:cubicBezTo>
                    <a:pt x="28" y="260"/>
                    <a:pt x="0" y="287"/>
                    <a:pt x="0" y="315"/>
                  </a:cubicBezTo>
                  <a:cubicBezTo>
                    <a:pt x="0" y="346"/>
                    <a:pt x="28" y="374"/>
                    <a:pt x="56" y="374"/>
                  </a:cubicBezTo>
                  <a:cubicBezTo>
                    <a:pt x="100" y="374"/>
                    <a:pt x="114" y="346"/>
                    <a:pt x="114" y="315"/>
                  </a:cubicBezTo>
                  <a:cubicBezTo>
                    <a:pt x="114" y="287"/>
                    <a:pt x="100" y="260"/>
                    <a:pt x="56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47" name="Google Shape;423;p26">
              <a:extLst>
                <a:ext uri="{FF2B5EF4-FFF2-40B4-BE49-F238E27FC236}">
                  <a16:creationId xmlns:a16="http://schemas.microsoft.com/office/drawing/2014/main" id="{ADDDA784-B244-4A08-B283-9AA22AD66CD6}"/>
                </a:ext>
              </a:extLst>
            </p:cNvPr>
            <p:cNvSpPr/>
            <p:nvPr/>
          </p:nvSpPr>
          <p:spPr>
            <a:xfrm>
              <a:off x="2582516" y="2763357"/>
              <a:ext cx="23778" cy="25226"/>
            </a:xfrm>
            <a:custGeom>
              <a:avLst/>
              <a:gdLst/>
              <a:ahLst/>
              <a:cxnLst/>
              <a:rect l="l" t="t" r="r" b="b"/>
              <a:pathLst>
                <a:path w="115" h="122" extrusionOk="0">
                  <a:moveTo>
                    <a:pt x="64" y="1"/>
                  </a:moveTo>
                  <a:cubicBezTo>
                    <a:pt x="49" y="1"/>
                    <a:pt x="35" y="8"/>
                    <a:pt x="28" y="21"/>
                  </a:cubicBezTo>
                  <a:cubicBezTo>
                    <a:pt x="14" y="35"/>
                    <a:pt x="0" y="49"/>
                    <a:pt x="0" y="63"/>
                  </a:cubicBezTo>
                  <a:cubicBezTo>
                    <a:pt x="0" y="80"/>
                    <a:pt x="14" y="94"/>
                    <a:pt x="28" y="108"/>
                  </a:cubicBezTo>
                  <a:cubicBezTo>
                    <a:pt x="28" y="108"/>
                    <a:pt x="42" y="122"/>
                    <a:pt x="56" y="122"/>
                  </a:cubicBezTo>
                  <a:cubicBezTo>
                    <a:pt x="87" y="122"/>
                    <a:pt x="100" y="108"/>
                    <a:pt x="100" y="108"/>
                  </a:cubicBezTo>
                  <a:cubicBezTo>
                    <a:pt x="114" y="94"/>
                    <a:pt x="114" y="80"/>
                    <a:pt x="114" y="63"/>
                  </a:cubicBezTo>
                  <a:cubicBezTo>
                    <a:pt x="114" y="49"/>
                    <a:pt x="114" y="35"/>
                    <a:pt x="100" y="21"/>
                  </a:cubicBezTo>
                  <a:cubicBezTo>
                    <a:pt x="94" y="8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48" name="Google Shape;424;p26">
              <a:extLst>
                <a:ext uri="{FF2B5EF4-FFF2-40B4-BE49-F238E27FC236}">
                  <a16:creationId xmlns:a16="http://schemas.microsoft.com/office/drawing/2014/main" id="{EC7626CA-B05C-467F-B698-02BC1667FF32}"/>
                </a:ext>
              </a:extLst>
            </p:cNvPr>
            <p:cNvSpPr/>
            <p:nvPr/>
          </p:nvSpPr>
          <p:spPr>
            <a:xfrm>
              <a:off x="5220636" y="2923395"/>
              <a:ext cx="23778" cy="22951"/>
            </a:xfrm>
            <a:custGeom>
              <a:avLst/>
              <a:gdLst/>
              <a:ahLst/>
              <a:cxnLst/>
              <a:rect l="l" t="t" r="r" b="b"/>
              <a:pathLst>
                <a:path w="115" h="111" extrusionOk="0">
                  <a:moveTo>
                    <a:pt x="51" y="0"/>
                  </a:moveTo>
                  <a:cubicBezTo>
                    <a:pt x="35" y="0"/>
                    <a:pt x="21" y="3"/>
                    <a:pt x="14" y="10"/>
                  </a:cubicBezTo>
                  <a:cubicBezTo>
                    <a:pt x="1" y="24"/>
                    <a:pt x="1" y="38"/>
                    <a:pt x="1" y="52"/>
                  </a:cubicBezTo>
                  <a:cubicBezTo>
                    <a:pt x="1" y="66"/>
                    <a:pt x="1" y="83"/>
                    <a:pt x="14" y="97"/>
                  </a:cubicBezTo>
                  <a:cubicBezTo>
                    <a:pt x="28" y="97"/>
                    <a:pt x="42" y="110"/>
                    <a:pt x="56" y="110"/>
                  </a:cubicBezTo>
                  <a:cubicBezTo>
                    <a:pt x="70" y="110"/>
                    <a:pt x="87" y="97"/>
                    <a:pt x="101" y="97"/>
                  </a:cubicBezTo>
                  <a:cubicBezTo>
                    <a:pt x="101" y="83"/>
                    <a:pt x="115" y="66"/>
                    <a:pt x="115" y="52"/>
                  </a:cubicBezTo>
                  <a:cubicBezTo>
                    <a:pt x="115" y="38"/>
                    <a:pt x="101" y="24"/>
                    <a:pt x="101" y="10"/>
                  </a:cubicBezTo>
                  <a:cubicBezTo>
                    <a:pt x="85" y="3"/>
                    <a:pt x="67" y="0"/>
                    <a:pt x="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49" name="Google Shape;425;p26">
              <a:extLst>
                <a:ext uri="{FF2B5EF4-FFF2-40B4-BE49-F238E27FC236}">
                  <a16:creationId xmlns:a16="http://schemas.microsoft.com/office/drawing/2014/main" id="{B4476FF4-FB6B-4BB7-8E83-5D93545650DE}"/>
                </a:ext>
              </a:extLst>
            </p:cNvPr>
            <p:cNvSpPr/>
            <p:nvPr/>
          </p:nvSpPr>
          <p:spPr>
            <a:xfrm>
              <a:off x="5220636" y="2815463"/>
              <a:ext cx="23778" cy="77331"/>
            </a:xfrm>
            <a:custGeom>
              <a:avLst/>
              <a:gdLst/>
              <a:ahLst/>
              <a:cxnLst/>
              <a:rect l="l" t="t" r="r" b="b"/>
              <a:pathLst>
                <a:path w="115" h="374" extrusionOk="0">
                  <a:moveTo>
                    <a:pt x="56" y="1"/>
                  </a:moveTo>
                  <a:cubicBezTo>
                    <a:pt x="28" y="1"/>
                    <a:pt x="1" y="28"/>
                    <a:pt x="1" y="56"/>
                  </a:cubicBezTo>
                  <a:cubicBezTo>
                    <a:pt x="1" y="101"/>
                    <a:pt x="28" y="115"/>
                    <a:pt x="56" y="115"/>
                  </a:cubicBezTo>
                  <a:cubicBezTo>
                    <a:pt x="87" y="115"/>
                    <a:pt x="115" y="101"/>
                    <a:pt x="115" y="56"/>
                  </a:cubicBezTo>
                  <a:cubicBezTo>
                    <a:pt x="115" y="28"/>
                    <a:pt x="87" y="1"/>
                    <a:pt x="56" y="1"/>
                  </a:cubicBezTo>
                  <a:close/>
                  <a:moveTo>
                    <a:pt x="56" y="260"/>
                  </a:moveTo>
                  <a:cubicBezTo>
                    <a:pt x="28" y="260"/>
                    <a:pt x="1" y="287"/>
                    <a:pt x="1" y="315"/>
                  </a:cubicBezTo>
                  <a:cubicBezTo>
                    <a:pt x="1" y="346"/>
                    <a:pt x="28" y="374"/>
                    <a:pt x="56" y="374"/>
                  </a:cubicBezTo>
                  <a:cubicBezTo>
                    <a:pt x="87" y="374"/>
                    <a:pt x="115" y="346"/>
                    <a:pt x="115" y="315"/>
                  </a:cubicBezTo>
                  <a:cubicBezTo>
                    <a:pt x="115" y="287"/>
                    <a:pt x="87" y="260"/>
                    <a:pt x="56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0" name="Google Shape;426;p26">
              <a:extLst>
                <a:ext uri="{FF2B5EF4-FFF2-40B4-BE49-F238E27FC236}">
                  <a16:creationId xmlns:a16="http://schemas.microsoft.com/office/drawing/2014/main" id="{ED3D4A60-1D23-46EF-8E4C-940E43B50616}"/>
                </a:ext>
              </a:extLst>
            </p:cNvPr>
            <p:cNvSpPr/>
            <p:nvPr/>
          </p:nvSpPr>
          <p:spPr>
            <a:xfrm>
              <a:off x="5220636" y="2763357"/>
              <a:ext cx="23778" cy="25226"/>
            </a:xfrm>
            <a:custGeom>
              <a:avLst/>
              <a:gdLst/>
              <a:ahLst/>
              <a:cxnLst/>
              <a:rect l="l" t="t" r="r" b="b"/>
              <a:pathLst>
                <a:path w="115" h="122" extrusionOk="0">
                  <a:moveTo>
                    <a:pt x="51" y="1"/>
                  </a:moveTo>
                  <a:cubicBezTo>
                    <a:pt x="35" y="1"/>
                    <a:pt x="21" y="8"/>
                    <a:pt x="14" y="21"/>
                  </a:cubicBezTo>
                  <a:cubicBezTo>
                    <a:pt x="1" y="35"/>
                    <a:pt x="1" y="49"/>
                    <a:pt x="1" y="63"/>
                  </a:cubicBezTo>
                  <a:cubicBezTo>
                    <a:pt x="1" y="80"/>
                    <a:pt x="1" y="94"/>
                    <a:pt x="14" y="108"/>
                  </a:cubicBezTo>
                  <a:cubicBezTo>
                    <a:pt x="28" y="108"/>
                    <a:pt x="42" y="122"/>
                    <a:pt x="56" y="122"/>
                  </a:cubicBezTo>
                  <a:cubicBezTo>
                    <a:pt x="70" y="122"/>
                    <a:pt x="87" y="108"/>
                    <a:pt x="101" y="108"/>
                  </a:cubicBezTo>
                  <a:cubicBezTo>
                    <a:pt x="101" y="94"/>
                    <a:pt x="115" y="80"/>
                    <a:pt x="115" y="63"/>
                  </a:cubicBezTo>
                  <a:cubicBezTo>
                    <a:pt x="115" y="49"/>
                    <a:pt x="101" y="35"/>
                    <a:pt x="101" y="21"/>
                  </a:cubicBezTo>
                  <a:cubicBezTo>
                    <a:pt x="85" y="8"/>
                    <a:pt x="67" y="1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1" name="Google Shape;427;p26">
              <a:extLst>
                <a:ext uri="{FF2B5EF4-FFF2-40B4-BE49-F238E27FC236}">
                  <a16:creationId xmlns:a16="http://schemas.microsoft.com/office/drawing/2014/main" id="{D0A2FF24-A576-47D4-9198-BF1BCD026EE0}"/>
                </a:ext>
              </a:extLst>
            </p:cNvPr>
            <p:cNvSpPr/>
            <p:nvPr/>
          </p:nvSpPr>
          <p:spPr>
            <a:xfrm>
              <a:off x="7855241" y="2923395"/>
              <a:ext cx="24605" cy="22951"/>
            </a:xfrm>
            <a:custGeom>
              <a:avLst/>
              <a:gdLst/>
              <a:ahLst/>
              <a:cxnLst/>
              <a:rect l="l" t="t" r="r" b="b"/>
              <a:pathLst>
                <a:path w="119" h="111" extrusionOk="0">
                  <a:moveTo>
                    <a:pt x="59" y="0"/>
                  </a:moveTo>
                  <a:cubicBezTo>
                    <a:pt x="45" y="0"/>
                    <a:pt x="30" y="3"/>
                    <a:pt x="15" y="10"/>
                  </a:cubicBezTo>
                  <a:cubicBezTo>
                    <a:pt x="1" y="24"/>
                    <a:pt x="1" y="38"/>
                    <a:pt x="1" y="52"/>
                  </a:cubicBezTo>
                  <a:cubicBezTo>
                    <a:pt x="1" y="66"/>
                    <a:pt x="1" y="83"/>
                    <a:pt x="15" y="97"/>
                  </a:cubicBezTo>
                  <a:cubicBezTo>
                    <a:pt x="32" y="97"/>
                    <a:pt x="46" y="110"/>
                    <a:pt x="59" y="110"/>
                  </a:cubicBezTo>
                  <a:cubicBezTo>
                    <a:pt x="73" y="110"/>
                    <a:pt x="87" y="97"/>
                    <a:pt x="101" y="97"/>
                  </a:cubicBezTo>
                  <a:cubicBezTo>
                    <a:pt x="118" y="83"/>
                    <a:pt x="118" y="66"/>
                    <a:pt x="118" y="52"/>
                  </a:cubicBezTo>
                  <a:cubicBezTo>
                    <a:pt x="118" y="38"/>
                    <a:pt x="118" y="24"/>
                    <a:pt x="101" y="10"/>
                  </a:cubicBezTo>
                  <a:cubicBezTo>
                    <a:pt x="87" y="3"/>
                    <a:pt x="73" y="0"/>
                    <a:pt x="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2" name="Google Shape;428;p26">
              <a:extLst>
                <a:ext uri="{FF2B5EF4-FFF2-40B4-BE49-F238E27FC236}">
                  <a16:creationId xmlns:a16="http://schemas.microsoft.com/office/drawing/2014/main" id="{EAF4A962-89C5-414A-9DF3-15FEED18FF12}"/>
                </a:ext>
              </a:extLst>
            </p:cNvPr>
            <p:cNvSpPr/>
            <p:nvPr/>
          </p:nvSpPr>
          <p:spPr>
            <a:xfrm>
              <a:off x="7855241" y="2815463"/>
              <a:ext cx="24605" cy="77331"/>
            </a:xfrm>
            <a:custGeom>
              <a:avLst/>
              <a:gdLst/>
              <a:ahLst/>
              <a:cxnLst/>
              <a:rect l="l" t="t" r="r" b="b"/>
              <a:pathLst>
                <a:path w="119" h="374" extrusionOk="0">
                  <a:moveTo>
                    <a:pt x="59" y="1"/>
                  </a:moveTo>
                  <a:cubicBezTo>
                    <a:pt x="32" y="1"/>
                    <a:pt x="1" y="28"/>
                    <a:pt x="1" y="56"/>
                  </a:cubicBezTo>
                  <a:cubicBezTo>
                    <a:pt x="1" y="101"/>
                    <a:pt x="32" y="115"/>
                    <a:pt x="59" y="115"/>
                  </a:cubicBezTo>
                  <a:cubicBezTo>
                    <a:pt x="87" y="115"/>
                    <a:pt x="118" y="101"/>
                    <a:pt x="118" y="56"/>
                  </a:cubicBezTo>
                  <a:cubicBezTo>
                    <a:pt x="118" y="28"/>
                    <a:pt x="87" y="1"/>
                    <a:pt x="59" y="1"/>
                  </a:cubicBezTo>
                  <a:close/>
                  <a:moveTo>
                    <a:pt x="59" y="260"/>
                  </a:moveTo>
                  <a:cubicBezTo>
                    <a:pt x="32" y="260"/>
                    <a:pt x="1" y="287"/>
                    <a:pt x="1" y="315"/>
                  </a:cubicBezTo>
                  <a:cubicBezTo>
                    <a:pt x="1" y="346"/>
                    <a:pt x="32" y="374"/>
                    <a:pt x="59" y="374"/>
                  </a:cubicBezTo>
                  <a:cubicBezTo>
                    <a:pt x="87" y="374"/>
                    <a:pt x="118" y="346"/>
                    <a:pt x="118" y="315"/>
                  </a:cubicBezTo>
                  <a:cubicBezTo>
                    <a:pt x="118" y="287"/>
                    <a:pt x="87" y="260"/>
                    <a:pt x="59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3" name="Google Shape;429;p26">
              <a:extLst>
                <a:ext uri="{FF2B5EF4-FFF2-40B4-BE49-F238E27FC236}">
                  <a16:creationId xmlns:a16="http://schemas.microsoft.com/office/drawing/2014/main" id="{6E1889B8-A8B6-4887-9A64-5E4D9A94B440}"/>
                </a:ext>
              </a:extLst>
            </p:cNvPr>
            <p:cNvSpPr/>
            <p:nvPr/>
          </p:nvSpPr>
          <p:spPr>
            <a:xfrm>
              <a:off x="7854072" y="2763357"/>
              <a:ext cx="24605" cy="25226"/>
            </a:xfrm>
            <a:custGeom>
              <a:avLst/>
              <a:gdLst/>
              <a:ahLst/>
              <a:cxnLst/>
              <a:rect l="l" t="t" r="r" b="b"/>
              <a:pathLst>
                <a:path w="119" h="122" extrusionOk="0">
                  <a:moveTo>
                    <a:pt x="59" y="1"/>
                  </a:moveTo>
                  <a:cubicBezTo>
                    <a:pt x="45" y="1"/>
                    <a:pt x="30" y="8"/>
                    <a:pt x="15" y="21"/>
                  </a:cubicBezTo>
                  <a:cubicBezTo>
                    <a:pt x="1" y="35"/>
                    <a:pt x="1" y="49"/>
                    <a:pt x="1" y="63"/>
                  </a:cubicBezTo>
                  <a:cubicBezTo>
                    <a:pt x="1" y="80"/>
                    <a:pt x="1" y="94"/>
                    <a:pt x="15" y="108"/>
                  </a:cubicBezTo>
                  <a:cubicBezTo>
                    <a:pt x="32" y="108"/>
                    <a:pt x="46" y="122"/>
                    <a:pt x="59" y="122"/>
                  </a:cubicBezTo>
                  <a:cubicBezTo>
                    <a:pt x="73" y="122"/>
                    <a:pt x="87" y="108"/>
                    <a:pt x="101" y="108"/>
                  </a:cubicBezTo>
                  <a:cubicBezTo>
                    <a:pt x="118" y="94"/>
                    <a:pt x="118" y="80"/>
                    <a:pt x="118" y="63"/>
                  </a:cubicBezTo>
                  <a:cubicBezTo>
                    <a:pt x="118" y="49"/>
                    <a:pt x="118" y="35"/>
                    <a:pt x="101" y="21"/>
                  </a:cubicBezTo>
                  <a:cubicBezTo>
                    <a:pt x="87" y="8"/>
                    <a:pt x="73" y="1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4" name="Google Shape;430;p26">
              <a:extLst>
                <a:ext uri="{FF2B5EF4-FFF2-40B4-BE49-F238E27FC236}">
                  <a16:creationId xmlns:a16="http://schemas.microsoft.com/office/drawing/2014/main" id="{C72B383D-0E34-4895-8246-6CFAFD0B88E8}"/>
                </a:ext>
              </a:extLst>
            </p:cNvPr>
            <p:cNvSpPr/>
            <p:nvPr/>
          </p:nvSpPr>
          <p:spPr>
            <a:xfrm>
              <a:off x="1264799" y="3690707"/>
              <a:ext cx="23778" cy="22951"/>
            </a:xfrm>
            <a:custGeom>
              <a:avLst/>
              <a:gdLst/>
              <a:ahLst/>
              <a:cxnLst/>
              <a:rect l="l" t="t" r="r" b="b"/>
              <a:pathLst>
                <a:path w="115" h="111" extrusionOk="0">
                  <a:moveTo>
                    <a:pt x="64" y="0"/>
                  </a:moveTo>
                  <a:cubicBezTo>
                    <a:pt x="50" y="0"/>
                    <a:pt x="35" y="4"/>
                    <a:pt x="28" y="10"/>
                  </a:cubicBezTo>
                  <a:cubicBezTo>
                    <a:pt x="14" y="24"/>
                    <a:pt x="1" y="38"/>
                    <a:pt x="1" y="52"/>
                  </a:cubicBezTo>
                  <a:cubicBezTo>
                    <a:pt x="1" y="66"/>
                    <a:pt x="14" y="83"/>
                    <a:pt x="28" y="97"/>
                  </a:cubicBezTo>
                  <a:cubicBezTo>
                    <a:pt x="28" y="111"/>
                    <a:pt x="42" y="111"/>
                    <a:pt x="59" y="111"/>
                  </a:cubicBezTo>
                  <a:cubicBezTo>
                    <a:pt x="73" y="111"/>
                    <a:pt x="87" y="111"/>
                    <a:pt x="101" y="97"/>
                  </a:cubicBezTo>
                  <a:cubicBezTo>
                    <a:pt x="114" y="83"/>
                    <a:pt x="114" y="66"/>
                    <a:pt x="114" y="52"/>
                  </a:cubicBezTo>
                  <a:cubicBezTo>
                    <a:pt x="114" y="38"/>
                    <a:pt x="114" y="24"/>
                    <a:pt x="101" y="10"/>
                  </a:cubicBezTo>
                  <a:cubicBezTo>
                    <a:pt x="94" y="4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5" name="Google Shape;431;p26">
              <a:extLst>
                <a:ext uri="{FF2B5EF4-FFF2-40B4-BE49-F238E27FC236}">
                  <a16:creationId xmlns:a16="http://schemas.microsoft.com/office/drawing/2014/main" id="{A4168BEC-8CA1-4D10-9ED7-D5F840972878}"/>
                </a:ext>
              </a:extLst>
            </p:cNvPr>
            <p:cNvSpPr/>
            <p:nvPr/>
          </p:nvSpPr>
          <p:spPr>
            <a:xfrm>
              <a:off x="1264799" y="3743432"/>
              <a:ext cx="23778" cy="77331"/>
            </a:xfrm>
            <a:custGeom>
              <a:avLst/>
              <a:gdLst/>
              <a:ahLst/>
              <a:cxnLst/>
              <a:rect l="l" t="t" r="r" b="b"/>
              <a:pathLst>
                <a:path w="115" h="374" extrusionOk="0">
                  <a:moveTo>
                    <a:pt x="59" y="1"/>
                  </a:moveTo>
                  <a:cubicBezTo>
                    <a:pt x="28" y="1"/>
                    <a:pt x="1" y="28"/>
                    <a:pt x="1" y="56"/>
                  </a:cubicBezTo>
                  <a:cubicBezTo>
                    <a:pt x="1" y="87"/>
                    <a:pt x="28" y="115"/>
                    <a:pt x="59" y="115"/>
                  </a:cubicBezTo>
                  <a:cubicBezTo>
                    <a:pt x="101" y="115"/>
                    <a:pt x="114" y="87"/>
                    <a:pt x="114" y="56"/>
                  </a:cubicBezTo>
                  <a:cubicBezTo>
                    <a:pt x="114" y="28"/>
                    <a:pt x="101" y="1"/>
                    <a:pt x="59" y="1"/>
                  </a:cubicBezTo>
                  <a:close/>
                  <a:moveTo>
                    <a:pt x="59" y="260"/>
                  </a:moveTo>
                  <a:cubicBezTo>
                    <a:pt x="28" y="260"/>
                    <a:pt x="1" y="273"/>
                    <a:pt x="1" y="315"/>
                  </a:cubicBezTo>
                  <a:cubicBezTo>
                    <a:pt x="1" y="346"/>
                    <a:pt x="28" y="373"/>
                    <a:pt x="59" y="373"/>
                  </a:cubicBezTo>
                  <a:cubicBezTo>
                    <a:pt x="101" y="373"/>
                    <a:pt x="114" y="346"/>
                    <a:pt x="114" y="315"/>
                  </a:cubicBezTo>
                  <a:cubicBezTo>
                    <a:pt x="114" y="273"/>
                    <a:pt x="101" y="260"/>
                    <a:pt x="59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6" name="Google Shape;432;p26">
              <a:extLst>
                <a:ext uri="{FF2B5EF4-FFF2-40B4-BE49-F238E27FC236}">
                  <a16:creationId xmlns:a16="http://schemas.microsoft.com/office/drawing/2014/main" id="{73AD8EAF-47C8-434F-810C-04217D9E73FA}"/>
                </a:ext>
              </a:extLst>
            </p:cNvPr>
            <p:cNvSpPr/>
            <p:nvPr/>
          </p:nvSpPr>
          <p:spPr>
            <a:xfrm>
              <a:off x="1264799" y="3848470"/>
              <a:ext cx="23778" cy="22951"/>
            </a:xfrm>
            <a:custGeom>
              <a:avLst/>
              <a:gdLst/>
              <a:ahLst/>
              <a:cxnLst/>
              <a:rect l="l" t="t" r="r" b="b"/>
              <a:pathLst>
                <a:path w="115" h="111" extrusionOk="0">
                  <a:moveTo>
                    <a:pt x="64" y="1"/>
                  </a:moveTo>
                  <a:cubicBezTo>
                    <a:pt x="50" y="1"/>
                    <a:pt x="35" y="9"/>
                    <a:pt x="28" y="24"/>
                  </a:cubicBezTo>
                  <a:cubicBezTo>
                    <a:pt x="14" y="24"/>
                    <a:pt x="1" y="38"/>
                    <a:pt x="1" y="52"/>
                  </a:cubicBezTo>
                  <a:cubicBezTo>
                    <a:pt x="1" y="66"/>
                    <a:pt x="14" y="79"/>
                    <a:pt x="28" y="97"/>
                  </a:cubicBezTo>
                  <a:cubicBezTo>
                    <a:pt x="28" y="111"/>
                    <a:pt x="42" y="111"/>
                    <a:pt x="59" y="111"/>
                  </a:cubicBezTo>
                  <a:cubicBezTo>
                    <a:pt x="73" y="111"/>
                    <a:pt x="87" y="111"/>
                    <a:pt x="101" y="97"/>
                  </a:cubicBezTo>
                  <a:cubicBezTo>
                    <a:pt x="114" y="79"/>
                    <a:pt x="114" y="66"/>
                    <a:pt x="114" y="52"/>
                  </a:cubicBezTo>
                  <a:cubicBezTo>
                    <a:pt x="114" y="38"/>
                    <a:pt x="114" y="24"/>
                    <a:pt x="101" y="24"/>
                  </a:cubicBezTo>
                  <a:cubicBezTo>
                    <a:pt x="94" y="9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7" name="Google Shape;433;p26">
              <a:extLst>
                <a:ext uri="{FF2B5EF4-FFF2-40B4-BE49-F238E27FC236}">
                  <a16:creationId xmlns:a16="http://schemas.microsoft.com/office/drawing/2014/main" id="{A735BD17-C6FA-4DEF-8D5B-4B526FE4B7F5}"/>
                </a:ext>
              </a:extLst>
            </p:cNvPr>
            <p:cNvSpPr/>
            <p:nvPr/>
          </p:nvSpPr>
          <p:spPr>
            <a:xfrm>
              <a:off x="3902920" y="3690707"/>
              <a:ext cx="23778" cy="22951"/>
            </a:xfrm>
            <a:custGeom>
              <a:avLst/>
              <a:gdLst/>
              <a:ahLst/>
              <a:cxnLst/>
              <a:rect l="l" t="t" r="r" b="b"/>
              <a:pathLst>
                <a:path w="115" h="111" extrusionOk="0">
                  <a:moveTo>
                    <a:pt x="51" y="0"/>
                  </a:moveTo>
                  <a:cubicBezTo>
                    <a:pt x="36" y="0"/>
                    <a:pt x="22" y="4"/>
                    <a:pt x="15" y="10"/>
                  </a:cubicBezTo>
                  <a:cubicBezTo>
                    <a:pt x="1" y="24"/>
                    <a:pt x="1" y="38"/>
                    <a:pt x="1" y="52"/>
                  </a:cubicBezTo>
                  <a:cubicBezTo>
                    <a:pt x="1" y="66"/>
                    <a:pt x="1" y="83"/>
                    <a:pt x="15" y="97"/>
                  </a:cubicBezTo>
                  <a:cubicBezTo>
                    <a:pt x="29" y="111"/>
                    <a:pt x="42" y="111"/>
                    <a:pt x="56" y="111"/>
                  </a:cubicBezTo>
                  <a:cubicBezTo>
                    <a:pt x="73" y="111"/>
                    <a:pt x="87" y="111"/>
                    <a:pt x="87" y="97"/>
                  </a:cubicBezTo>
                  <a:cubicBezTo>
                    <a:pt x="101" y="83"/>
                    <a:pt x="115" y="66"/>
                    <a:pt x="115" y="52"/>
                  </a:cubicBezTo>
                  <a:cubicBezTo>
                    <a:pt x="115" y="38"/>
                    <a:pt x="101" y="24"/>
                    <a:pt x="87" y="10"/>
                  </a:cubicBezTo>
                  <a:cubicBezTo>
                    <a:pt x="80" y="4"/>
                    <a:pt x="66" y="0"/>
                    <a:pt x="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8" name="Google Shape;434;p26">
              <a:extLst>
                <a:ext uri="{FF2B5EF4-FFF2-40B4-BE49-F238E27FC236}">
                  <a16:creationId xmlns:a16="http://schemas.microsoft.com/office/drawing/2014/main" id="{B6F6E628-D863-40C1-8368-9FB2EAAF6A51}"/>
                </a:ext>
              </a:extLst>
            </p:cNvPr>
            <p:cNvSpPr/>
            <p:nvPr/>
          </p:nvSpPr>
          <p:spPr>
            <a:xfrm>
              <a:off x="3902920" y="3743432"/>
              <a:ext cx="23778" cy="77331"/>
            </a:xfrm>
            <a:custGeom>
              <a:avLst/>
              <a:gdLst/>
              <a:ahLst/>
              <a:cxnLst/>
              <a:rect l="l" t="t" r="r" b="b"/>
              <a:pathLst>
                <a:path w="115" h="374" extrusionOk="0">
                  <a:moveTo>
                    <a:pt x="56" y="1"/>
                  </a:moveTo>
                  <a:cubicBezTo>
                    <a:pt x="15" y="1"/>
                    <a:pt x="1" y="28"/>
                    <a:pt x="1" y="56"/>
                  </a:cubicBezTo>
                  <a:cubicBezTo>
                    <a:pt x="1" y="87"/>
                    <a:pt x="15" y="115"/>
                    <a:pt x="56" y="115"/>
                  </a:cubicBezTo>
                  <a:cubicBezTo>
                    <a:pt x="87" y="115"/>
                    <a:pt x="115" y="87"/>
                    <a:pt x="115" y="56"/>
                  </a:cubicBezTo>
                  <a:cubicBezTo>
                    <a:pt x="115" y="28"/>
                    <a:pt x="87" y="1"/>
                    <a:pt x="56" y="1"/>
                  </a:cubicBezTo>
                  <a:close/>
                  <a:moveTo>
                    <a:pt x="56" y="260"/>
                  </a:moveTo>
                  <a:cubicBezTo>
                    <a:pt x="15" y="260"/>
                    <a:pt x="1" y="273"/>
                    <a:pt x="1" y="315"/>
                  </a:cubicBezTo>
                  <a:cubicBezTo>
                    <a:pt x="1" y="346"/>
                    <a:pt x="15" y="373"/>
                    <a:pt x="56" y="373"/>
                  </a:cubicBezTo>
                  <a:cubicBezTo>
                    <a:pt x="87" y="373"/>
                    <a:pt x="115" y="346"/>
                    <a:pt x="115" y="315"/>
                  </a:cubicBezTo>
                  <a:cubicBezTo>
                    <a:pt x="115" y="273"/>
                    <a:pt x="87" y="260"/>
                    <a:pt x="56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59" name="Google Shape;435;p26">
              <a:extLst>
                <a:ext uri="{FF2B5EF4-FFF2-40B4-BE49-F238E27FC236}">
                  <a16:creationId xmlns:a16="http://schemas.microsoft.com/office/drawing/2014/main" id="{CB29FBF6-3B6B-4539-B909-37C0C60B245A}"/>
                </a:ext>
              </a:extLst>
            </p:cNvPr>
            <p:cNvSpPr/>
            <p:nvPr/>
          </p:nvSpPr>
          <p:spPr>
            <a:xfrm>
              <a:off x="3902920" y="3848470"/>
              <a:ext cx="23778" cy="22951"/>
            </a:xfrm>
            <a:custGeom>
              <a:avLst/>
              <a:gdLst/>
              <a:ahLst/>
              <a:cxnLst/>
              <a:rect l="l" t="t" r="r" b="b"/>
              <a:pathLst>
                <a:path w="115" h="111" extrusionOk="0">
                  <a:moveTo>
                    <a:pt x="51" y="1"/>
                  </a:moveTo>
                  <a:cubicBezTo>
                    <a:pt x="36" y="1"/>
                    <a:pt x="22" y="9"/>
                    <a:pt x="15" y="24"/>
                  </a:cubicBezTo>
                  <a:cubicBezTo>
                    <a:pt x="1" y="24"/>
                    <a:pt x="1" y="38"/>
                    <a:pt x="1" y="52"/>
                  </a:cubicBezTo>
                  <a:cubicBezTo>
                    <a:pt x="1" y="66"/>
                    <a:pt x="1" y="79"/>
                    <a:pt x="15" y="97"/>
                  </a:cubicBezTo>
                  <a:cubicBezTo>
                    <a:pt x="29" y="111"/>
                    <a:pt x="42" y="111"/>
                    <a:pt x="56" y="111"/>
                  </a:cubicBezTo>
                  <a:cubicBezTo>
                    <a:pt x="73" y="111"/>
                    <a:pt x="87" y="111"/>
                    <a:pt x="87" y="97"/>
                  </a:cubicBezTo>
                  <a:cubicBezTo>
                    <a:pt x="101" y="79"/>
                    <a:pt x="115" y="66"/>
                    <a:pt x="115" y="52"/>
                  </a:cubicBezTo>
                  <a:cubicBezTo>
                    <a:pt x="115" y="38"/>
                    <a:pt x="101" y="24"/>
                    <a:pt x="87" y="24"/>
                  </a:cubicBezTo>
                  <a:cubicBezTo>
                    <a:pt x="80" y="9"/>
                    <a:pt x="66" y="1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60" name="Google Shape;436;p26">
              <a:extLst>
                <a:ext uri="{FF2B5EF4-FFF2-40B4-BE49-F238E27FC236}">
                  <a16:creationId xmlns:a16="http://schemas.microsoft.com/office/drawing/2014/main" id="{973AA07F-7766-4962-8BAE-ED5595EE565C}"/>
                </a:ext>
              </a:extLst>
            </p:cNvPr>
            <p:cNvSpPr/>
            <p:nvPr/>
          </p:nvSpPr>
          <p:spPr>
            <a:xfrm>
              <a:off x="6537732" y="3690707"/>
              <a:ext cx="24398" cy="22951"/>
            </a:xfrm>
            <a:custGeom>
              <a:avLst/>
              <a:gdLst/>
              <a:ahLst/>
              <a:cxnLst/>
              <a:rect l="l" t="t" r="r" b="b"/>
              <a:pathLst>
                <a:path w="118" h="111" extrusionOk="0">
                  <a:moveTo>
                    <a:pt x="59" y="0"/>
                  </a:moveTo>
                  <a:cubicBezTo>
                    <a:pt x="45" y="0"/>
                    <a:pt x="31" y="4"/>
                    <a:pt x="17" y="10"/>
                  </a:cubicBezTo>
                  <a:cubicBezTo>
                    <a:pt x="0" y="24"/>
                    <a:pt x="0" y="38"/>
                    <a:pt x="0" y="52"/>
                  </a:cubicBezTo>
                  <a:cubicBezTo>
                    <a:pt x="0" y="66"/>
                    <a:pt x="0" y="83"/>
                    <a:pt x="17" y="97"/>
                  </a:cubicBezTo>
                  <a:cubicBezTo>
                    <a:pt x="31" y="111"/>
                    <a:pt x="45" y="111"/>
                    <a:pt x="59" y="111"/>
                  </a:cubicBezTo>
                  <a:cubicBezTo>
                    <a:pt x="73" y="111"/>
                    <a:pt x="86" y="111"/>
                    <a:pt x="104" y="97"/>
                  </a:cubicBezTo>
                  <a:cubicBezTo>
                    <a:pt x="104" y="83"/>
                    <a:pt x="117" y="66"/>
                    <a:pt x="117" y="52"/>
                  </a:cubicBezTo>
                  <a:cubicBezTo>
                    <a:pt x="117" y="38"/>
                    <a:pt x="104" y="24"/>
                    <a:pt x="104" y="10"/>
                  </a:cubicBezTo>
                  <a:cubicBezTo>
                    <a:pt x="88" y="4"/>
                    <a:pt x="73" y="0"/>
                    <a:pt x="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61" name="Google Shape;437;p26">
              <a:extLst>
                <a:ext uri="{FF2B5EF4-FFF2-40B4-BE49-F238E27FC236}">
                  <a16:creationId xmlns:a16="http://schemas.microsoft.com/office/drawing/2014/main" id="{2F220F31-625F-407D-ACE0-48D77C839B61}"/>
                </a:ext>
              </a:extLst>
            </p:cNvPr>
            <p:cNvSpPr/>
            <p:nvPr/>
          </p:nvSpPr>
          <p:spPr>
            <a:xfrm>
              <a:off x="6537732" y="3743432"/>
              <a:ext cx="24398" cy="77331"/>
            </a:xfrm>
            <a:custGeom>
              <a:avLst/>
              <a:gdLst/>
              <a:ahLst/>
              <a:cxnLst/>
              <a:rect l="l" t="t" r="r" b="b"/>
              <a:pathLst>
                <a:path w="118" h="374" extrusionOk="0">
                  <a:moveTo>
                    <a:pt x="59" y="1"/>
                  </a:moveTo>
                  <a:cubicBezTo>
                    <a:pt x="31" y="1"/>
                    <a:pt x="0" y="28"/>
                    <a:pt x="0" y="56"/>
                  </a:cubicBezTo>
                  <a:cubicBezTo>
                    <a:pt x="0" y="87"/>
                    <a:pt x="31" y="115"/>
                    <a:pt x="59" y="115"/>
                  </a:cubicBezTo>
                  <a:cubicBezTo>
                    <a:pt x="86" y="115"/>
                    <a:pt x="117" y="87"/>
                    <a:pt x="117" y="56"/>
                  </a:cubicBezTo>
                  <a:cubicBezTo>
                    <a:pt x="117" y="28"/>
                    <a:pt x="86" y="1"/>
                    <a:pt x="59" y="1"/>
                  </a:cubicBezTo>
                  <a:close/>
                  <a:moveTo>
                    <a:pt x="59" y="260"/>
                  </a:moveTo>
                  <a:cubicBezTo>
                    <a:pt x="31" y="260"/>
                    <a:pt x="0" y="273"/>
                    <a:pt x="0" y="315"/>
                  </a:cubicBezTo>
                  <a:cubicBezTo>
                    <a:pt x="0" y="346"/>
                    <a:pt x="31" y="373"/>
                    <a:pt x="59" y="373"/>
                  </a:cubicBezTo>
                  <a:cubicBezTo>
                    <a:pt x="86" y="373"/>
                    <a:pt x="117" y="346"/>
                    <a:pt x="117" y="315"/>
                  </a:cubicBezTo>
                  <a:cubicBezTo>
                    <a:pt x="117" y="273"/>
                    <a:pt x="86" y="260"/>
                    <a:pt x="59" y="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62" name="Google Shape;438;p26">
              <a:extLst>
                <a:ext uri="{FF2B5EF4-FFF2-40B4-BE49-F238E27FC236}">
                  <a16:creationId xmlns:a16="http://schemas.microsoft.com/office/drawing/2014/main" id="{6E56B869-E276-46FB-927E-0CA990B08252}"/>
                </a:ext>
              </a:extLst>
            </p:cNvPr>
            <p:cNvSpPr/>
            <p:nvPr/>
          </p:nvSpPr>
          <p:spPr>
            <a:xfrm>
              <a:off x="6537732" y="3848470"/>
              <a:ext cx="24398" cy="22951"/>
            </a:xfrm>
            <a:custGeom>
              <a:avLst/>
              <a:gdLst/>
              <a:ahLst/>
              <a:cxnLst/>
              <a:rect l="l" t="t" r="r" b="b"/>
              <a:pathLst>
                <a:path w="118" h="111" extrusionOk="0">
                  <a:moveTo>
                    <a:pt x="59" y="1"/>
                  </a:moveTo>
                  <a:cubicBezTo>
                    <a:pt x="45" y="1"/>
                    <a:pt x="31" y="9"/>
                    <a:pt x="17" y="24"/>
                  </a:cubicBezTo>
                  <a:cubicBezTo>
                    <a:pt x="0" y="24"/>
                    <a:pt x="0" y="38"/>
                    <a:pt x="0" y="52"/>
                  </a:cubicBezTo>
                  <a:cubicBezTo>
                    <a:pt x="0" y="66"/>
                    <a:pt x="0" y="79"/>
                    <a:pt x="17" y="97"/>
                  </a:cubicBezTo>
                  <a:cubicBezTo>
                    <a:pt x="31" y="111"/>
                    <a:pt x="45" y="111"/>
                    <a:pt x="59" y="111"/>
                  </a:cubicBezTo>
                  <a:cubicBezTo>
                    <a:pt x="73" y="111"/>
                    <a:pt x="86" y="111"/>
                    <a:pt x="104" y="97"/>
                  </a:cubicBezTo>
                  <a:cubicBezTo>
                    <a:pt x="104" y="79"/>
                    <a:pt x="117" y="66"/>
                    <a:pt x="117" y="52"/>
                  </a:cubicBezTo>
                  <a:cubicBezTo>
                    <a:pt x="117" y="38"/>
                    <a:pt x="104" y="24"/>
                    <a:pt x="104" y="24"/>
                  </a:cubicBezTo>
                  <a:cubicBezTo>
                    <a:pt x="88" y="9"/>
                    <a:pt x="73" y="1"/>
                    <a:pt x="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tx1"/>
                </a:solidFill>
                <a:latin typeface="Muller Bold" panose="020B0604020202020204" charset="0"/>
              </a:endParaRPr>
            </a:p>
          </p:txBody>
        </p:sp>
        <p:sp>
          <p:nvSpPr>
            <p:cNvPr id="63" name="Google Shape;439;p26">
              <a:extLst>
                <a:ext uri="{FF2B5EF4-FFF2-40B4-BE49-F238E27FC236}">
                  <a16:creationId xmlns:a16="http://schemas.microsoft.com/office/drawing/2014/main" id="{2F5DDABE-ABB3-45BA-BF95-D798C3332941}"/>
                </a:ext>
              </a:extLst>
            </p:cNvPr>
            <p:cNvSpPr/>
            <p:nvPr/>
          </p:nvSpPr>
          <p:spPr>
            <a:xfrm>
              <a:off x="2198967" y="3204588"/>
              <a:ext cx="814653" cy="815304"/>
            </a:xfrm>
            <a:custGeom>
              <a:avLst/>
              <a:gdLst/>
              <a:ahLst/>
              <a:cxnLst/>
              <a:rect l="l" t="t" r="r" b="b"/>
              <a:pathLst>
                <a:path w="3954" h="3943" extrusionOk="0">
                  <a:moveTo>
                    <a:pt x="1969" y="0"/>
                  </a:moveTo>
                  <a:cubicBezTo>
                    <a:pt x="891" y="0"/>
                    <a:pt x="1" y="881"/>
                    <a:pt x="1" y="1971"/>
                  </a:cubicBezTo>
                  <a:cubicBezTo>
                    <a:pt x="1" y="3066"/>
                    <a:pt x="891" y="3943"/>
                    <a:pt x="1969" y="3943"/>
                  </a:cubicBezTo>
                  <a:cubicBezTo>
                    <a:pt x="3063" y="3943"/>
                    <a:pt x="3954" y="3066"/>
                    <a:pt x="3954" y="1971"/>
                  </a:cubicBezTo>
                  <a:cubicBezTo>
                    <a:pt x="3954" y="881"/>
                    <a:pt x="3063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200" b="1" dirty="0">
                  <a:solidFill>
                    <a:schemeClr val="tx1"/>
                  </a:solidFill>
                  <a:latin typeface="Muller Bold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2019</a:t>
              </a:r>
            </a:p>
          </p:txBody>
        </p:sp>
        <p:sp>
          <p:nvSpPr>
            <p:cNvPr id="64" name="Google Shape;440;p26">
              <a:extLst>
                <a:ext uri="{FF2B5EF4-FFF2-40B4-BE49-F238E27FC236}">
                  <a16:creationId xmlns:a16="http://schemas.microsoft.com/office/drawing/2014/main" id="{9B5BECAE-963B-41E9-842C-4B357EB78A2B}"/>
                </a:ext>
              </a:extLst>
            </p:cNvPr>
            <p:cNvSpPr/>
            <p:nvPr/>
          </p:nvSpPr>
          <p:spPr>
            <a:xfrm>
              <a:off x="3481755" y="2615726"/>
              <a:ext cx="867508" cy="815284"/>
            </a:xfrm>
            <a:custGeom>
              <a:avLst/>
              <a:gdLst/>
              <a:ahLst/>
              <a:cxnLst/>
              <a:rect l="l" t="t" r="r" b="b"/>
              <a:pathLst>
                <a:path w="3940" h="3943" extrusionOk="0">
                  <a:moveTo>
                    <a:pt x="1968" y="0"/>
                  </a:moveTo>
                  <a:cubicBezTo>
                    <a:pt x="877" y="0"/>
                    <a:pt x="0" y="880"/>
                    <a:pt x="0" y="1971"/>
                  </a:cubicBezTo>
                  <a:cubicBezTo>
                    <a:pt x="0" y="3066"/>
                    <a:pt x="877" y="3943"/>
                    <a:pt x="1968" y="3943"/>
                  </a:cubicBezTo>
                  <a:cubicBezTo>
                    <a:pt x="3049" y="3943"/>
                    <a:pt x="3939" y="3066"/>
                    <a:pt x="3939" y="1971"/>
                  </a:cubicBezTo>
                  <a:cubicBezTo>
                    <a:pt x="3939" y="880"/>
                    <a:pt x="3049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200" b="1" dirty="0">
                  <a:solidFill>
                    <a:schemeClr val="tx1"/>
                  </a:solidFill>
                  <a:latin typeface="Muller Bold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2020 – 2022</a:t>
              </a:r>
            </a:p>
          </p:txBody>
        </p:sp>
        <p:sp>
          <p:nvSpPr>
            <p:cNvPr id="65" name="Google Shape;441;p26">
              <a:extLst>
                <a:ext uri="{FF2B5EF4-FFF2-40B4-BE49-F238E27FC236}">
                  <a16:creationId xmlns:a16="http://schemas.microsoft.com/office/drawing/2014/main" id="{9F94A6D6-216A-43F4-A5F5-06DBA210E1B9}"/>
                </a:ext>
              </a:extLst>
            </p:cNvPr>
            <p:cNvSpPr/>
            <p:nvPr/>
          </p:nvSpPr>
          <p:spPr>
            <a:xfrm>
              <a:off x="6140714" y="2615726"/>
              <a:ext cx="815274" cy="815284"/>
            </a:xfrm>
            <a:custGeom>
              <a:avLst/>
              <a:gdLst/>
              <a:ahLst/>
              <a:cxnLst/>
              <a:rect l="l" t="t" r="r" b="b"/>
              <a:pathLst>
                <a:path w="3943" h="3943" extrusionOk="0">
                  <a:moveTo>
                    <a:pt x="1972" y="0"/>
                  </a:moveTo>
                  <a:cubicBezTo>
                    <a:pt x="877" y="0"/>
                    <a:pt x="0" y="880"/>
                    <a:pt x="0" y="1971"/>
                  </a:cubicBezTo>
                  <a:cubicBezTo>
                    <a:pt x="0" y="3066"/>
                    <a:pt x="877" y="3943"/>
                    <a:pt x="1972" y="3943"/>
                  </a:cubicBezTo>
                  <a:cubicBezTo>
                    <a:pt x="3066" y="3943"/>
                    <a:pt x="3943" y="3066"/>
                    <a:pt x="3943" y="1971"/>
                  </a:cubicBezTo>
                  <a:cubicBezTo>
                    <a:pt x="3943" y="880"/>
                    <a:pt x="3066" y="0"/>
                    <a:pt x="197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200" b="1" dirty="0">
                  <a:solidFill>
                    <a:schemeClr val="tx1"/>
                  </a:solidFill>
                  <a:latin typeface="Muller Bold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2024</a:t>
              </a:r>
              <a:endParaRPr sz="3200" b="1" dirty="0">
                <a:solidFill>
                  <a:schemeClr val="tx1"/>
                </a:solidFill>
                <a:latin typeface="Muller Bold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" name="Google Shape;442;p26">
              <a:extLst>
                <a:ext uri="{FF2B5EF4-FFF2-40B4-BE49-F238E27FC236}">
                  <a16:creationId xmlns:a16="http://schemas.microsoft.com/office/drawing/2014/main" id="{8DAD307E-BFA8-429C-8755-106CE4AE446D}"/>
                </a:ext>
              </a:extLst>
            </p:cNvPr>
            <p:cNvSpPr/>
            <p:nvPr/>
          </p:nvSpPr>
          <p:spPr>
            <a:xfrm>
              <a:off x="4822483" y="3204598"/>
              <a:ext cx="815481" cy="815284"/>
            </a:xfrm>
            <a:custGeom>
              <a:avLst/>
              <a:gdLst/>
              <a:ahLst/>
              <a:cxnLst/>
              <a:rect l="l" t="t" r="r" b="b"/>
              <a:pathLst>
                <a:path w="3944" h="3943" extrusionOk="0">
                  <a:moveTo>
                    <a:pt x="1972" y="0"/>
                  </a:moveTo>
                  <a:cubicBezTo>
                    <a:pt x="881" y="0"/>
                    <a:pt x="1" y="881"/>
                    <a:pt x="1" y="1971"/>
                  </a:cubicBezTo>
                  <a:cubicBezTo>
                    <a:pt x="1" y="3066"/>
                    <a:pt x="881" y="3943"/>
                    <a:pt x="1972" y="3943"/>
                  </a:cubicBezTo>
                  <a:cubicBezTo>
                    <a:pt x="3066" y="3943"/>
                    <a:pt x="3943" y="3066"/>
                    <a:pt x="3943" y="1971"/>
                  </a:cubicBezTo>
                  <a:cubicBezTo>
                    <a:pt x="3943" y="881"/>
                    <a:pt x="3066" y="0"/>
                    <a:pt x="197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200" b="1" dirty="0">
                  <a:solidFill>
                    <a:schemeClr val="tx1"/>
                  </a:solidFill>
                  <a:latin typeface="Muller Bold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2023</a:t>
              </a:r>
              <a:endParaRPr sz="3200" b="1" dirty="0">
                <a:solidFill>
                  <a:schemeClr val="tx1"/>
                </a:solidFill>
                <a:latin typeface="Muller Bold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" name="Google Shape;443;p26">
              <a:extLst>
                <a:ext uri="{FF2B5EF4-FFF2-40B4-BE49-F238E27FC236}">
                  <a16:creationId xmlns:a16="http://schemas.microsoft.com/office/drawing/2014/main" id="{B881BAC0-72F7-4791-85C7-1DAC37EE5062}"/>
                </a:ext>
              </a:extLst>
            </p:cNvPr>
            <p:cNvSpPr/>
            <p:nvPr/>
          </p:nvSpPr>
          <p:spPr>
            <a:xfrm>
              <a:off x="7458738" y="3204598"/>
              <a:ext cx="815274" cy="815284"/>
            </a:xfrm>
            <a:custGeom>
              <a:avLst/>
              <a:gdLst/>
              <a:ahLst/>
              <a:cxnLst/>
              <a:rect l="l" t="t" r="r" b="b"/>
              <a:pathLst>
                <a:path w="3943" h="3943" extrusionOk="0">
                  <a:moveTo>
                    <a:pt x="1971" y="0"/>
                  </a:moveTo>
                  <a:cubicBezTo>
                    <a:pt x="877" y="0"/>
                    <a:pt x="0" y="881"/>
                    <a:pt x="0" y="1971"/>
                  </a:cubicBezTo>
                  <a:cubicBezTo>
                    <a:pt x="0" y="3066"/>
                    <a:pt x="877" y="3943"/>
                    <a:pt x="1971" y="3943"/>
                  </a:cubicBezTo>
                  <a:cubicBezTo>
                    <a:pt x="3066" y="3943"/>
                    <a:pt x="3943" y="3066"/>
                    <a:pt x="3943" y="1971"/>
                  </a:cubicBezTo>
                  <a:cubicBezTo>
                    <a:pt x="3943" y="881"/>
                    <a:pt x="3066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200" b="1" dirty="0">
                  <a:solidFill>
                    <a:schemeClr val="tx1"/>
                  </a:solidFill>
                  <a:latin typeface="Muller Bold" panose="020B0604020202020204" charset="0"/>
                  <a:ea typeface="Fira Sans Extra Condensed"/>
                  <a:cs typeface="Fira Sans Extra Condensed"/>
                  <a:sym typeface="Fira Sans Extra Condensed"/>
                </a:rPr>
                <a:t>2025</a:t>
              </a:r>
              <a:endParaRPr sz="3200" b="1" dirty="0">
                <a:solidFill>
                  <a:schemeClr val="tx1"/>
                </a:solidFill>
                <a:latin typeface="Muller Bold" panose="020B060402020202020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" name="Google Shape;445;p26">
              <a:extLst>
                <a:ext uri="{FF2B5EF4-FFF2-40B4-BE49-F238E27FC236}">
                  <a16:creationId xmlns:a16="http://schemas.microsoft.com/office/drawing/2014/main" id="{6BE12881-2058-4FA6-B17C-1A2C7718AE82}"/>
                </a:ext>
              </a:extLst>
            </p:cNvPr>
            <p:cNvSpPr txBox="1"/>
            <p:nvPr/>
          </p:nvSpPr>
          <p:spPr>
            <a:xfrm>
              <a:off x="5627344" y="4460289"/>
              <a:ext cx="1820775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lvl="0" indent="-342900" algn="ctr">
                <a:buFont typeface="Arial" panose="020B0604020202020204" pitchFamily="34" charset="0"/>
                <a:buChar char="•"/>
              </a:pPr>
              <a:r>
                <a:rPr lang="pt-BR" sz="2400" dirty="0">
                  <a:solidFill>
                    <a:srgbClr val="068F63"/>
                  </a:solidFill>
                  <a:latin typeface="Muller Bold" panose="020B0604020202020204" charset="0"/>
                  <a:ea typeface="Montserrat Medium"/>
                  <a:cs typeface="Arial" panose="020B0604020202020204" pitchFamily="34" charset="0"/>
                  <a:sym typeface="Montserrat Medium"/>
                </a:rPr>
                <a:t>Implementação da consulta conjunta com Enfermeiros e Nutricionistas</a:t>
              </a:r>
            </a:p>
            <a:p>
              <a:pPr marL="342900" lvl="0" indent="-342900" algn="ctr">
                <a:buFont typeface="Arial" panose="020B0604020202020204" pitchFamily="34" charset="0"/>
                <a:buChar char="•"/>
              </a:pPr>
              <a:r>
                <a:rPr lang="pt-BR" sz="2400" dirty="0">
                  <a:solidFill>
                    <a:srgbClr val="068F63"/>
                  </a:solidFill>
                  <a:latin typeface="Muller Bold" panose="020B0604020202020204" charset="0"/>
                  <a:ea typeface="Montserrat Medium"/>
                  <a:cs typeface="Arial" panose="020B0604020202020204" pitchFamily="34" charset="0"/>
                  <a:sym typeface="Montserrat Medium"/>
                </a:rPr>
                <a:t>Avaliação fonoaudiológica pós alta hospitalar</a:t>
              </a:r>
              <a:endParaRPr sz="2400" dirty="0">
                <a:solidFill>
                  <a:srgbClr val="068F63"/>
                </a:solidFill>
                <a:latin typeface="Muller Bold" panose="020B060402020202020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447;p26">
              <a:extLst>
                <a:ext uri="{FF2B5EF4-FFF2-40B4-BE49-F238E27FC236}">
                  <a16:creationId xmlns:a16="http://schemas.microsoft.com/office/drawing/2014/main" id="{AC9BC0FD-9818-46D6-B84E-9A30DB8AC233}"/>
                </a:ext>
              </a:extLst>
            </p:cNvPr>
            <p:cNvSpPr txBox="1"/>
            <p:nvPr/>
          </p:nvSpPr>
          <p:spPr>
            <a:xfrm>
              <a:off x="1684927" y="1924377"/>
              <a:ext cx="179682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2400" dirty="0">
                  <a:solidFill>
                    <a:srgbClr val="1C345D"/>
                  </a:solidFill>
                  <a:latin typeface="Muller Bold" panose="020B0604020202020204" charset="0"/>
                  <a:ea typeface="Montserrat SemiBold"/>
                  <a:cs typeface="Arial" panose="020B0604020202020204" pitchFamily="34" charset="0"/>
                  <a:sym typeface="Montserrat SemiBold"/>
                </a:rPr>
                <a:t>Implantação do programa, envolvendo equipe multiprofissional e as especialidades de </a:t>
              </a:r>
            </a:p>
            <a:p>
              <a:pPr lvl="0" algn="ctr"/>
              <a:r>
                <a:rPr lang="pt-BR" sz="2400" dirty="0">
                  <a:solidFill>
                    <a:srgbClr val="1C345D"/>
                  </a:solidFill>
                  <a:latin typeface="Muller Bold" panose="020B0604020202020204" charset="0"/>
                  <a:ea typeface="Montserrat SemiBold"/>
                  <a:cs typeface="Arial" panose="020B0604020202020204" pitchFamily="34" charset="0"/>
                  <a:sym typeface="Montserrat SemiBold"/>
                </a:rPr>
                <a:t>Cabeça e Pescoço </a:t>
              </a:r>
            </a:p>
          </p:txBody>
        </p:sp>
        <p:sp>
          <p:nvSpPr>
            <p:cNvPr id="70" name="Google Shape;449;p26">
              <a:extLst>
                <a:ext uri="{FF2B5EF4-FFF2-40B4-BE49-F238E27FC236}">
                  <a16:creationId xmlns:a16="http://schemas.microsoft.com/office/drawing/2014/main" id="{D94E0872-EE0F-44DE-84D6-4205C1DD1B42}"/>
                </a:ext>
              </a:extLst>
            </p:cNvPr>
            <p:cNvSpPr txBox="1"/>
            <p:nvPr/>
          </p:nvSpPr>
          <p:spPr>
            <a:xfrm>
              <a:off x="3197008" y="4268435"/>
              <a:ext cx="1459379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2400" dirty="0">
                  <a:solidFill>
                    <a:srgbClr val="068F63"/>
                  </a:solidFill>
                  <a:latin typeface="Muller Bold" panose="020B0604020202020204" charset="0"/>
                  <a:ea typeface="Montserrat SemiBold"/>
                  <a:cs typeface="Arial" panose="020B0604020202020204" pitchFamily="34" charset="0"/>
                  <a:sym typeface="Montserrat SemiBold"/>
                </a:rPr>
                <a:t>Validação da análise dos dados com discussão de mestrado profissional</a:t>
              </a:r>
            </a:p>
            <a:p>
              <a:pPr lvl="0" algn="ctr"/>
              <a:endParaRPr lang="pt-BR" sz="2400" dirty="0">
                <a:solidFill>
                  <a:srgbClr val="068F63"/>
                </a:solidFill>
                <a:latin typeface="Muller Bold" panose="020B0604020202020204" charset="0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71" name="Google Shape;450;p26">
              <a:extLst>
                <a:ext uri="{FF2B5EF4-FFF2-40B4-BE49-F238E27FC236}">
                  <a16:creationId xmlns:a16="http://schemas.microsoft.com/office/drawing/2014/main" id="{74FA7F2D-0266-468A-8470-E7BEED9E87EF}"/>
                </a:ext>
              </a:extLst>
            </p:cNvPr>
            <p:cNvSpPr txBox="1"/>
            <p:nvPr/>
          </p:nvSpPr>
          <p:spPr>
            <a:xfrm>
              <a:off x="646988" y="4043737"/>
              <a:ext cx="12594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2400" dirty="0">
                  <a:solidFill>
                    <a:srgbClr val="068F63"/>
                  </a:solidFill>
                  <a:latin typeface="Muller Bold" panose="020B0604020202020204" charset="0"/>
                  <a:ea typeface="Montserrat Medium"/>
                  <a:cs typeface="Arial" panose="020B0604020202020204" pitchFamily="34" charset="0"/>
                  <a:sym typeface="Montserrat Medium"/>
                </a:rPr>
                <a:t>Início das discussões do programa </a:t>
              </a:r>
            </a:p>
          </p:txBody>
        </p:sp>
        <p:sp>
          <p:nvSpPr>
            <p:cNvPr id="72" name="Google Shape;453;p26">
              <a:extLst>
                <a:ext uri="{FF2B5EF4-FFF2-40B4-BE49-F238E27FC236}">
                  <a16:creationId xmlns:a16="http://schemas.microsoft.com/office/drawing/2014/main" id="{9AB07C0B-F97C-415D-9489-14B077FE1100}"/>
                </a:ext>
              </a:extLst>
            </p:cNvPr>
            <p:cNvSpPr txBox="1"/>
            <p:nvPr/>
          </p:nvSpPr>
          <p:spPr>
            <a:xfrm>
              <a:off x="4466492" y="1924402"/>
              <a:ext cx="1582616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2400" dirty="0">
                  <a:solidFill>
                    <a:srgbClr val="1C345D"/>
                  </a:solidFill>
                  <a:latin typeface="Muller Bold" panose="020B0604020202020204" charset="0"/>
                  <a:ea typeface="Montserrat SemiBold"/>
                  <a:cs typeface="Arial" panose="020B0604020202020204" pitchFamily="34" charset="0"/>
                  <a:sym typeface="Montserrat SemiBold"/>
                </a:rPr>
                <a:t>Expansão para todos os pacientes ambulatoriais das especialidades de cabeça e pescoço</a:t>
              </a:r>
              <a:endParaRPr sz="2400" dirty="0">
                <a:solidFill>
                  <a:srgbClr val="1C345D"/>
                </a:solidFill>
                <a:latin typeface="Muller Bold" panose="020B060402020202020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455;p26">
              <a:extLst>
                <a:ext uri="{FF2B5EF4-FFF2-40B4-BE49-F238E27FC236}">
                  <a16:creationId xmlns:a16="http://schemas.microsoft.com/office/drawing/2014/main" id="{05E7018B-71A5-42E5-A4DC-6DEC0D379D03}"/>
                </a:ext>
              </a:extLst>
            </p:cNvPr>
            <p:cNvSpPr txBox="1"/>
            <p:nvPr/>
          </p:nvSpPr>
          <p:spPr>
            <a:xfrm>
              <a:off x="6988666" y="2037721"/>
              <a:ext cx="1730812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2400" dirty="0">
                  <a:solidFill>
                    <a:srgbClr val="1C345D"/>
                  </a:solidFill>
                  <a:latin typeface="Muller Bold" panose="020B0604020202020204" charset="0"/>
                  <a:ea typeface="Montserrat Medium"/>
                  <a:cs typeface="Arial" panose="020B0604020202020204" pitchFamily="34" charset="0"/>
                  <a:sym typeface="Montserrat Medium"/>
                </a:rPr>
                <a:t>Expansão do Programa de Navegação para o paciente em pós operatório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5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">
            <a:extLst>
              <a:ext uri="{FF2B5EF4-FFF2-40B4-BE49-F238E27FC236}">
                <a16:creationId xmlns:a16="http://schemas.microsoft.com/office/drawing/2014/main" id="{95EE7A0A-DDA4-4BD2-AA86-4C36DFC82EDE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47047C-C12E-4632-9846-F5289B8B52A2}"/>
              </a:ext>
            </a:extLst>
          </p:cNvPr>
          <p:cNvSpPr txBox="1"/>
          <p:nvPr/>
        </p:nvSpPr>
        <p:spPr>
          <a:xfrm>
            <a:off x="1126295" y="2028048"/>
            <a:ext cx="16035409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800" dirty="0">
                <a:solidFill>
                  <a:srgbClr val="1C345D"/>
                </a:solidFill>
                <a:latin typeface="Muller Bold" panose="020B0604020202020204" charset="0"/>
              </a:rPr>
              <a:t>O programa existe devido o modelo assistencial multiprofissional implantado no ICESP que visa otimizar o cuidado integrado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9EC030A-7B22-4B12-BFE1-3B82A81AE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82042"/>
              </p:ext>
            </p:extLst>
          </p:nvPr>
        </p:nvGraphicFramePr>
        <p:xfrm>
          <a:off x="441114" y="4518421"/>
          <a:ext cx="17405769" cy="2819401"/>
        </p:xfrm>
        <a:graphic>
          <a:graphicData uri="http://schemas.openxmlformats.org/drawingml/2006/table">
            <a:tbl>
              <a:tblPr firstRow="1" bandRow="1"/>
              <a:tblGrid>
                <a:gridCol w="152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018">
                  <a:extLst>
                    <a:ext uri="{9D8B030D-6E8A-4147-A177-3AD203B41FA5}">
                      <a16:colId xmlns:a16="http://schemas.microsoft.com/office/drawing/2014/main" val="320509219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24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86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70171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Ano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Casos</a:t>
                      </a:r>
                      <a:r>
                        <a:rPr lang="pt-BR" sz="2500" baseline="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 Novos</a:t>
                      </a:r>
                      <a:endParaRPr lang="pt-BR" sz="2500" dirty="0">
                        <a:solidFill>
                          <a:schemeClr val="bg1"/>
                        </a:solidFill>
                        <a:latin typeface="Muller Bold" panose="020B0604020202020204" charset="0"/>
                      </a:endParaRP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Cirurgias</a:t>
                      </a:r>
                      <a:r>
                        <a:rPr lang="pt-BR" sz="2500" baseline="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 realizadas</a:t>
                      </a:r>
                      <a:endParaRPr lang="pt-BR" sz="2500" dirty="0">
                        <a:solidFill>
                          <a:schemeClr val="bg1"/>
                        </a:solidFill>
                        <a:latin typeface="Muller Bold" panose="020B0604020202020204" charset="0"/>
                      </a:endParaRP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Direcionado</a:t>
                      </a:r>
                      <a:r>
                        <a:rPr lang="pt-BR" sz="2500" baseline="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 para tratamento Clínico</a:t>
                      </a:r>
                      <a:endParaRPr lang="pt-BR" sz="2500" dirty="0">
                        <a:solidFill>
                          <a:schemeClr val="bg1"/>
                        </a:solidFill>
                        <a:latin typeface="Muller Bold" panose="020B0604020202020204" charset="0"/>
                      </a:endParaRP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Óbitos </a:t>
                      </a:r>
                      <a:r>
                        <a:rPr lang="pt-BR" sz="2500" dirty="0" err="1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pré</a:t>
                      </a:r>
                      <a:r>
                        <a:rPr lang="pt-BR" sz="250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-tratamento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Tempo</a:t>
                      </a:r>
                      <a:r>
                        <a:rPr lang="pt-BR" sz="2500" baseline="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 </a:t>
                      </a:r>
                      <a:r>
                        <a:rPr lang="pt-BR" sz="250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médio</a:t>
                      </a:r>
                      <a:r>
                        <a:rPr lang="pt-BR" sz="2500" baseline="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 internação</a:t>
                      </a:r>
                      <a:endParaRPr lang="pt-BR" sz="2500" dirty="0">
                        <a:solidFill>
                          <a:schemeClr val="bg1"/>
                        </a:solidFill>
                        <a:latin typeface="Muller Bold" panose="020B0604020202020204" charset="0"/>
                      </a:endParaRP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Internação</a:t>
                      </a:r>
                      <a:r>
                        <a:rPr lang="pt-BR" sz="2500" baseline="0" dirty="0">
                          <a:solidFill>
                            <a:schemeClr val="bg1"/>
                          </a:solidFill>
                          <a:latin typeface="Muller Bold" panose="020B0604020202020204" charset="0"/>
                        </a:rPr>
                        <a:t> acima de 15 dias</a:t>
                      </a:r>
                      <a:endParaRPr lang="pt-BR" sz="2500" dirty="0">
                        <a:solidFill>
                          <a:schemeClr val="bg1"/>
                        </a:solidFill>
                        <a:latin typeface="Muller Bold" panose="020B0604020202020204" charset="0"/>
                      </a:endParaRP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15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2023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448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175 (39%)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rgbClr val="C00000"/>
                          </a:solidFill>
                          <a:latin typeface="Muller Bold" panose="020B0604020202020204" charset="0"/>
                        </a:rPr>
                        <a:t>194 (43%)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79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10 dias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33 pacientes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15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2024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500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chemeClr val="tx1"/>
                          </a:solidFill>
                          <a:latin typeface="Muller Bold" panose="020B0604020202020204" charset="0"/>
                        </a:rPr>
                        <a:t>203 (41%)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rgbClr val="C00000"/>
                          </a:solidFill>
                          <a:latin typeface="Muller Bold" panose="020B0604020202020204" charset="0"/>
                        </a:rPr>
                        <a:t>265</a:t>
                      </a:r>
                      <a:r>
                        <a:rPr lang="pt-BR" sz="2500" baseline="0" dirty="0">
                          <a:solidFill>
                            <a:srgbClr val="C00000"/>
                          </a:solidFill>
                          <a:latin typeface="Muller Bold" panose="020B0604020202020204" charset="0"/>
                        </a:rPr>
                        <a:t> </a:t>
                      </a:r>
                      <a:r>
                        <a:rPr lang="pt-BR" sz="2500" dirty="0">
                          <a:solidFill>
                            <a:srgbClr val="C00000"/>
                          </a:solidFill>
                          <a:latin typeface="Muller Bold" panose="020B0604020202020204" charset="0"/>
                        </a:rPr>
                        <a:t>(53%)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33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8 dias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Muller Bold" panose="020B0604020202020204" charset="0"/>
                        </a:rPr>
                        <a:t>28 pacientes</a:t>
                      </a:r>
                    </a:p>
                  </a:txBody>
                  <a:tcPr marL="186966" marR="186966" marT="93483" marB="93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64D9235-054E-409F-85EE-2E9EF1A4BEE8}"/>
              </a:ext>
            </a:extLst>
          </p:cNvPr>
          <p:cNvSpPr txBox="1"/>
          <p:nvPr/>
        </p:nvSpPr>
        <p:spPr>
          <a:xfrm>
            <a:off x="0" y="8115300"/>
            <a:ext cx="18288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800" dirty="0">
                <a:solidFill>
                  <a:srgbClr val="C00000"/>
                </a:solidFill>
                <a:latin typeface="Muller Ultra-Bold" panose="020B0604020202020204" charset="0"/>
              </a:rPr>
              <a:t>OBJETIVO MAIOR: INICIAR DA REDE BÁSICA PARA NAVEGAR DO DIAGNÓSTICO AO TRATAMENTO</a:t>
            </a:r>
          </a:p>
        </p:txBody>
      </p:sp>
      <p:sp>
        <p:nvSpPr>
          <p:cNvPr id="7" name="TextBox 90">
            <a:extLst>
              <a:ext uri="{FF2B5EF4-FFF2-40B4-BE49-F238E27FC236}">
                <a16:creationId xmlns:a16="http://schemas.microsoft.com/office/drawing/2014/main" id="{3FD27548-9F28-455C-879B-561D602BD349}"/>
              </a:ext>
            </a:extLst>
          </p:cNvPr>
          <p:cNvSpPr txBox="1"/>
          <p:nvPr/>
        </p:nvSpPr>
        <p:spPr>
          <a:xfrm>
            <a:off x="590030" y="436298"/>
            <a:ext cx="13962682" cy="1494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000" b="1" dirty="0">
                <a:solidFill>
                  <a:srgbClr val="068F63"/>
                </a:solidFill>
                <a:latin typeface="Muller Ultra-Bold" panose="020B0604020202020204" charset="0"/>
                <a:ea typeface="Muller Ultra-Bold"/>
                <a:cs typeface="Muller Ultra-Bold"/>
                <a:sym typeface="Muller Ultra-Bold"/>
              </a:rPr>
              <a:t>PROGRAMA DE NAVEGAÇÃO: CABEÇA E PESCOÇO</a:t>
            </a:r>
          </a:p>
        </p:txBody>
      </p:sp>
    </p:spTree>
    <p:extLst>
      <p:ext uri="{BB962C8B-B14F-4D97-AF65-F5344CB8AC3E}">
        <p14:creationId xmlns:p14="http://schemas.microsoft.com/office/powerpoint/2010/main" val="39025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C85BA-1010-3805-62A4-25AE5C253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4B4A291-007F-877F-5B35-38ABC9713117}"/>
              </a:ext>
            </a:extLst>
          </p:cNvPr>
          <p:cNvCxnSpPr/>
          <p:nvPr/>
        </p:nvCxnSpPr>
        <p:spPr>
          <a:xfrm>
            <a:off x="1626998" y="4840211"/>
            <a:ext cx="14841416" cy="0"/>
          </a:xfrm>
          <a:prstGeom prst="straightConnector1">
            <a:avLst/>
          </a:prstGeom>
          <a:ln w="34925">
            <a:solidFill>
              <a:srgbClr val="152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AC347E3-E68B-3761-EAFB-C4AF5AB9AB9A}"/>
              </a:ext>
            </a:extLst>
          </p:cNvPr>
          <p:cNvCxnSpPr/>
          <p:nvPr/>
        </p:nvCxnSpPr>
        <p:spPr>
          <a:xfrm>
            <a:off x="2831961" y="4840211"/>
            <a:ext cx="0" cy="684963"/>
          </a:xfrm>
          <a:prstGeom prst="line">
            <a:avLst/>
          </a:prstGeom>
          <a:ln w="34925">
            <a:solidFill>
              <a:srgbClr val="152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6D99996-E1AB-AAF0-D5C7-5C66ACCA6AB7}"/>
              </a:ext>
            </a:extLst>
          </p:cNvPr>
          <p:cNvSpPr txBox="1"/>
          <p:nvPr/>
        </p:nvSpPr>
        <p:spPr>
          <a:xfrm>
            <a:off x="1226813" y="5651041"/>
            <a:ext cx="355368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152747"/>
                </a:solidFill>
                <a:latin typeface="Muller Bold" panose="020B0604020202020204" charset="0"/>
              </a:rPr>
              <a:t>CheckMate 066 </a:t>
            </a:r>
          </a:p>
          <a:p>
            <a:pPr algn="ctr"/>
            <a:r>
              <a:rPr lang="pt-BR" sz="2100" i="1" dirty="0">
                <a:solidFill>
                  <a:srgbClr val="152747"/>
                </a:solidFill>
                <a:latin typeface="Muller Bold" panose="020B0604020202020204" charset="0"/>
              </a:rPr>
              <a:t>NEJM, 22 Janeiro 2015</a:t>
            </a:r>
          </a:p>
          <a:p>
            <a:pPr algn="ctr"/>
            <a:endParaRPr lang="pt-BR" sz="2700" i="1" dirty="0">
              <a:solidFill>
                <a:srgbClr val="152747"/>
              </a:solidFill>
              <a:latin typeface="Muller Bold" panose="020B0604020202020204" charset="0"/>
            </a:endParaRPr>
          </a:p>
          <a:p>
            <a:pPr algn="ctr"/>
            <a:r>
              <a:rPr lang="pt-BR" i="1" dirty="0">
                <a:solidFill>
                  <a:srgbClr val="152747"/>
                </a:solidFill>
                <a:latin typeface="Muller Bold" panose="020B0604020202020204" charset="0"/>
              </a:rPr>
              <a:t>Benefício de Nivolumabe em Cenário de 1ª Linha - Melanoma Metastático BRAFwt (sem tratamento prévio)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C67BEDD-7A43-20B2-E069-D27D74FD78FB}"/>
              </a:ext>
            </a:extLst>
          </p:cNvPr>
          <p:cNvCxnSpPr/>
          <p:nvPr/>
        </p:nvCxnSpPr>
        <p:spPr>
          <a:xfrm>
            <a:off x="4606332" y="4155248"/>
            <a:ext cx="0" cy="684963"/>
          </a:xfrm>
          <a:prstGeom prst="line">
            <a:avLst/>
          </a:prstGeom>
          <a:ln w="34925">
            <a:solidFill>
              <a:srgbClr val="152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357FBA-0945-CEE1-FB3C-E533BB302116}"/>
              </a:ext>
            </a:extLst>
          </p:cNvPr>
          <p:cNvSpPr txBox="1"/>
          <p:nvPr/>
        </p:nvSpPr>
        <p:spPr>
          <a:xfrm>
            <a:off x="3009105" y="3181986"/>
            <a:ext cx="3194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152747"/>
                </a:solidFill>
                <a:latin typeface="Muller Bold" panose="020B0604020202020204" charset="0"/>
              </a:rPr>
              <a:t>Aprovação FDA</a:t>
            </a:r>
          </a:p>
          <a:p>
            <a:pPr algn="ctr"/>
            <a:r>
              <a:rPr lang="pt-BR" sz="2100" i="1" dirty="0">
                <a:solidFill>
                  <a:srgbClr val="152747"/>
                </a:solidFill>
                <a:latin typeface="Muller Bold" panose="020B0604020202020204" charset="0"/>
              </a:rPr>
              <a:t>30 Setembro 2015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22A8DAE-DCB3-10B1-DD41-D13EE52EA3BF}"/>
              </a:ext>
            </a:extLst>
          </p:cNvPr>
          <p:cNvCxnSpPr/>
          <p:nvPr/>
        </p:nvCxnSpPr>
        <p:spPr>
          <a:xfrm>
            <a:off x="6533103" y="4824300"/>
            <a:ext cx="0" cy="684963"/>
          </a:xfrm>
          <a:prstGeom prst="line">
            <a:avLst/>
          </a:prstGeom>
          <a:ln w="34925">
            <a:solidFill>
              <a:srgbClr val="152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958A94-7FA8-71F8-3408-EE61F0BEF971}"/>
              </a:ext>
            </a:extLst>
          </p:cNvPr>
          <p:cNvSpPr txBox="1"/>
          <p:nvPr/>
        </p:nvSpPr>
        <p:spPr>
          <a:xfrm>
            <a:off x="4935876" y="5755645"/>
            <a:ext cx="31944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152747"/>
                </a:solidFill>
                <a:latin typeface="Muller Bold" panose="020B0604020202020204" charset="0"/>
              </a:rPr>
              <a:t>Aprovação ANVISA</a:t>
            </a:r>
          </a:p>
          <a:p>
            <a:pPr algn="ctr"/>
            <a:r>
              <a:rPr lang="pt-BR" sz="2100" i="1" dirty="0">
                <a:solidFill>
                  <a:srgbClr val="152747"/>
                </a:solidFill>
                <a:latin typeface="Muller Bold" panose="020B0604020202020204" charset="0"/>
              </a:rPr>
              <a:t>5 Abril 2016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E59AA3C-2B8F-E88C-D9A0-7A2856F64CCB}"/>
              </a:ext>
            </a:extLst>
          </p:cNvPr>
          <p:cNvCxnSpPr/>
          <p:nvPr/>
        </p:nvCxnSpPr>
        <p:spPr>
          <a:xfrm>
            <a:off x="9526676" y="4139337"/>
            <a:ext cx="0" cy="684963"/>
          </a:xfrm>
          <a:prstGeom prst="line">
            <a:avLst/>
          </a:prstGeom>
          <a:ln w="34925">
            <a:solidFill>
              <a:srgbClr val="152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E492844-39E1-0CC0-85E8-6CAE7794A8B2}"/>
              </a:ext>
            </a:extLst>
          </p:cNvPr>
          <p:cNvSpPr txBox="1"/>
          <p:nvPr/>
        </p:nvSpPr>
        <p:spPr>
          <a:xfrm>
            <a:off x="7662936" y="2327906"/>
            <a:ext cx="37274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152747"/>
                </a:solidFill>
                <a:latin typeface="Muller Bold" panose="020B0604020202020204" charset="0"/>
              </a:rPr>
              <a:t>Recomendação CONITEC + Portaria SCTIE/ MS</a:t>
            </a:r>
          </a:p>
          <a:p>
            <a:pPr algn="ctr"/>
            <a:r>
              <a:rPr lang="pt-BR" sz="2100" i="1" dirty="0">
                <a:solidFill>
                  <a:srgbClr val="152747"/>
                </a:solidFill>
                <a:latin typeface="Muller Bold" panose="020B0604020202020204" charset="0"/>
              </a:rPr>
              <a:t>25 Junho 2020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AE22D02-F132-EB56-3AD2-1F2BFFD4E8DA}"/>
              </a:ext>
            </a:extLst>
          </p:cNvPr>
          <p:cNvCxnSpPr>
            <a:cxnSpLocks/>
          </p:cNvCxnSpPr>
          <p:nvPr/>
        </p:nvCxnSpPr>
        <p:spPr>
          <a:xfrm>
            <a:off x="11932418" y="4824300"/>
            <a:ext cx="0" cy="684963"/>
          </a:xfrm>
          <a:prstGeom prst="line">
            <a:avLst/>
          </a:prstGeom>
          <a:ln w="34925">
            <a:solidFill>
              <a:srgbClr val="152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ECF97F5-D855-0943-0A92-59623712DB3F}"/>
              </a:ext>
            </a:extLst>
          </p:cNvPr>
          <p:cNvSpPr txBox="1"/>
          <p:nvPr/>
        </p:nvSpPr>
        <p:spPr>
          <a:xfrm>
            <a:off x="10335191" y="5755645"/>
            <a:ext cx="31944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152747"/>
                </a:solidFill>
                <a:latin typeface="Muller Bold" panose="020B0604020202020204" charset="0"/>
              </a:rPr>
              <a:t>Publicação PCDT Melanoma</a:t>
            </a:r>
          </a:p>
          <a:p>
            <a:pPr algn="ctr"/>
            <a:r>
              <a:rPr lang="pt-BR" sz="2100" i="1" dirty="0">
                <a:solidFill>
                  <a:srgbClr val="152747"/>
                </a:solidFill>
                <a:latin typeface="Muller Bold" panose="020B0604020202020204" charset="0"/>
              </a:rPr>
              <a:t>15 Novembro 2022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9876DC3-0EC8-A17D-E076-4E1EB08150C4}"/>
              </a:ext>
            </a:extLst>
          </p:cNvPr>
          <p:cNvCxnSpPr>
            <a:cxnSpLocks/>
          </p:cNvCxnSpPr>
          <p:nvPr/>
        </p:nvCxnSpPr>
        <p:spPr>
          <a:xfrm>
            <a:off x="15535589" y="4139337"/>
            <a:ext cx="0" cy="684963"/>
          </a:xfrm>
          <a:prstGeom prst="line">
            <a:avLst/>
          </a:prstGeom>
          <a:ln w="34925">
            <a:solidFill>
              <a:srgbClr val="152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44AC600-8B33-5F6B-A715-26D4DE03B413}"/>
              </a:ext>
            </a:extLst>
          </p:cNvPr>
          <p:cNvSpPr txBox="1"/>
          <p:nvPr/>
        </p:nvSpPr>
        <p:spPr>
          <a:xfrm>
            <a:off x="13938362" y="2650964"/>
            <a:ext cx="31944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152747"/>
                </a:solidFill>
                <a:latin typeface="Muller Bold" panose="020B0604020202020204" charset="0"/>
              </a:rPr>
              <a:t>Disponibilização Efetiva </a:t>
            </a:r>
          </a:p>
          <a:p>
            <a:pPr algn="ctr"/>
            <a:r>
              <a:rPr lang="pt-BR" sz="2100" i="1" dirty="0">
                <a:solidFill>
                  <a:srgbClr val="152747"/>
                </a:solidFill>
                <a:latin typeface="Muller Bold" panose="020B0604020202020204" charset="0"/>
              </a:rPr>
              <a:t>20 Fevereiro 2025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17DDC01F-9038-1E6E-8FDD-FA432EABE409}"/>
              </a:ext>
            </a:extLst>
          </p:cNvPr>
          <p:cNvSpPr/>
          <p:nvPr/>
        </p:nvSpPr>
        <p:spPr>
          <a:xfrm>
            <a:off x="590030" y="1707248"/>
            <a:ext cx="5898759" cy="855021"/>
          </a:xfrm>
          <a:prstGeom prst="roundRect">
            <a:avLst/>
          </a:prstGeom>
          <a:solidFill>
            <a:srgbClr val="C0504D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bg1"/>
                </a:solidFill>
                <a:latin typeface="Muller Bold" panose="020B0604020202020204" charset="0"/>
              </a:rPr>
              <a:t>NIVOLUMABE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latin typeface="Muller Bold" panose="020B0604020202020204" charset="0"/>
              </a:rPr>
              <a:t>Melanoma Metastático 1ª Linha</a:t>
            </a:r>
          </a:p>
        </p:txBody>
      </p:sp>
      <p:pic>
        <p:nvPicPr>
          <p:cNvPr id="6146" name="Picture 2" descr="Exclamation ">
            <a:extLst>
              <a:ext uri="{FF2B5EF4-FFF2-40B4-BE49-F238E27FC236}">
                <a16:creationId xmlns:a16="http://schemas.microsoft.com/office/drawing/2014/main" id="{58EC1C9B-7324-7D5F-C487-DDBAB876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07" y="8030194"/>
            <a:ext cx="684963" cy="6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Arredondado 24">
            <a:extLst>
              <a:ext uri="{FF2B5EF4-FFF2-40B4-BE49-F238E27FC236}">
                <a16:creationId xmlns:a16="http://schemas.microsoft.com/office/drawing/2014/main" id="{5B397F53-A534-232A-58A0-85F063557A79}"/>
              </a:ext>
            </a:extLst>
          </p:cNvPr>
          <p:cNvSpPr/>
          <p:nvPr/>
        </p:nvSpPr>
        <p:spPr>
          <a:xfrm>
            <a:off x="10098630" y="7773570"/>
            <a:ext cx="4865001" cy="1238330"/>
          </a:xfrm>
          <a:prstGeom prst="round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152747"/>
                </a:solidFill>
                <a:latin typeface="Muller Bold" panose="020B0604020202020204" charset="0"/>
              </a:rPr>
              <a:t>Prazo Máximo para Oferta </a:t>
            </a:r>
          </a:p>
          <a:p>
            <a:pPr algn="ctr"/>
            <a:r>
              <a:rPr lang="pt-BR" sz="2400" dirty="0">
                <a:solidFill>
                  <a:srgbClr val="152747"/>
                </a:solidFill>
                <a:latin typeface="Muller Bold" panose="020B0604020202020204" charset="0"/>
              </a:rPr>
              <a:t>1º Fevereiro 2021</a:t>
            </a:r>
          </a:p>
        </p:txBody>
      </p:sp>
      <p:sp>
        <p:nvSpPr>
          <p:cNvPr id="26" name="Colchete Esquerdo 25">
            <a:extLst>
              <a:ext uri="{FF2B5EF4-FFF2-40B4-BE49-F238E27FC236}">
                <a16:creationId xmlns:a16="http://schemas.microsoft.com/office/drawing/2014/main" id="{F4AF989A-672A-48A7-0E25-89CB91F4807A}"/>
              </a:ext>
            </a:extLst>
          </p:cNvPr>
          <p:cNvSpPr/>
          <p:nvPr/>
        </p:nvSpPr>
        <p:spPr>
          <a:xfrm rot="16200000">
            <a:off x="12315102" y="4212746"/>
            <a:ext cx="432068" cy="6008914"/>
          </a:xfrm>
          <a:prstGeom prst="leftBracket">
            <a:avLst/>
          </a:prstGeom>
          <a:ln w="381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700">
              <a:latin typeface="Muller Bold" panose="020B0604020202020204" charset="0"/>
            </a:endParaRPr>
          </a:p>
        </p:txBody>
      </p:sp>
      <p:sp>
        <p:nvSpPr>
          <p:cNvPr id="27" name="Retângulo Arredondado 26">
            <a:extLst>
              <a:ext uri="{FF2B5EF4-FFF2-40B4-BE49-F238E27FC236}">
                <a16:creationId xmlns:a16="http://schemas.microsoft.com/office/drawing/2014/main" id="{33C89151-C4B0-FC80-39B6-227CC5B67AA1}"/>
              </a:ext>
            </a:extLst>
          </p:cNvPr>
          <p:cNvSpPr/>
          <p:nvPr/>
        </p:nvSpPr>
        <p:spPr>
          <a:xfrm>
            <a:off x="10736779" y="8902340"/>
            <a:ext cx="3588704" cy="805164"/>
          </a:xfrm>
          <a:prstGeom prst="round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Muller Bold" panose="020B0604020202020204" charset="0"/>
              </a:rPr>
              <a:t>1480 dias de atraso</a:t>
            </a:r>
          </a:p>
        </p:txBody>
      </p:sp>
      <p:sp>
        <p:nvSpPr>
          <p:cNvPr id="28" name="Retângulo Arredondado 27">
            <a:extLst>
              <a:ext uri="{FF2B5EF4-FFF2-40B4-BE49-F238E27FC236}">
                <a16:creationId xmlns:a16="http://schemas.microsoft.com/office/drawing/2014/main" id="{FC41EA44-5C80-6625-E24F-5CCBB84D2212}"/>
              </a:ext>
            </a:extLst>
          </p:cNvPr>
          <p:cNvSpPr/>
          <p:nvPr/>
        </p:nvSpPr>
        <p:spPr>
          <a:xfrm>
            <a:off x="1087130" y="8374727"/>
            <a:ext cx="3588704" cy="805164"/>
          </a:xfrm>
          <a:prstGeom prst="roundRect">
            <a:avLst/>
          </a:prstGeom>
          <a:solidFill>
            <a:srgbClr val="152747"/>
          </a:solidFill>
          <a:ln>
            <a:solidFill>
              <a:srgbClr val="0C4E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Muller Bold" panose="020B0604020202020204" charset="0"/>
              </a:rPr>
              <a:t>Valor APAC R$ 7.500</a:t>
            </a: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89FCA0BE-6449-BACD-C34F-E67E6E9C64E3}"/>
              </a:ext>
            </a:extLst>
          </p:cNvPr>
          <p:cNvSpPr/>
          <p:nvPr/>
        </p:nvSpPr>
        <p:spPr>
          <a:xfrm>
            <a:off x="5187994" y="7773570"/>
            <a:ext cx="3588704" cy="805164"/>
          </a:xfrm>
          <a:prstGeom prst="roundRect">
            <a:avLst/>
          </a:prstGeom>
          <a:solidFill>
            <a:srgbClr val="068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Muller Bold" panose="020B0604020202020204" charset="0"/>
              </a:rPr>
              <a:t>Valor Mercado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Muller Bold" panose="020B0604020202020204" charset="0"/>
              </a:rPr>
              <a:t>R$ 39.612,23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901122AC-55A9-F750-A414-9FB0B724C066}"/>
              </a:ext>
            </a:extLst>
          </p:cNvPr>
          <p:cNvSpPr/>
          <p:nvPr/>
        </p:nvSpPr>
        <p:spPr>
          <a:xfrm>
            <a:off x="5187994" y="8843691"/>
            <a:ext cx="3588704" cy="805164"/>
          </a:xfrm>
          <a:prstGeom prst="roundRect">
            <a:avLst/>
          </a:prstGeom>
          <a:solidFill>
            <a:srgbClr val="068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Muller Bold" panose="020B0604020202020204" charset="0"/>
              </a:rPr>
              <a:t>Compra Centralizada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Muller Bold" panose="020B0604020202020204" charset="0"/>
              </a:rPr>
              <a:t>R$ 19.690,02</a:t>
            </a:r>
          </a:p>
        </p:txBody>
      </p:sp>
      <p:sp>
        <p:nvSpPr>
          <p:cNvPr id="31" name="Freeform 2">
            <a:extLst>
              <a:ext uri="{FF2B5EF4-FFF2-40B4-BE49-F238E27FC236}">
                <a16:creationId xmlns:a16="http://schemas.microsoft.com/office/drawing/2014/main" id="{07139503-5571-4D30-9116-4B23566F8CD0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>
              <a:latin typeface="Muller Bold" panose="020B0604020202020204" charset="0"/>
            </a:endParaRPr>
          </a:p>
        </p:txBody>
      </p:sp>
      <p:sp>
        <p:nvSpPr>
          <p:cNvPr id="32" name="TextBox 90">
            <a:extLst>
              <a:ext uri="{FF2B5EF4-FFF2-40B4-BE49-F238E27FC236}">
                <a16:creationId xmlns:a16="http://schemas.microsoft.com/office/drawing/2014/main" id="{32051A2B-F37E-4825-B644-2ABBBA5F0169}"/>
              </a:ext>
            </a:extLst>
          </p:cNvPr>
          <p:cNvSpPr txBox="1"/>
          <p:nvPr/>
        </p:nvSpPr>
        <p:spPr>
          <a:xfrm>
            <a:off x="590030" y="436298"/>
            <a:ext cx="13962682" cy="763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000" b="1" dirty="0">
                <a:solidFill>
                  <a:srgbClr val="068F63"/>
                </a:solidFill>
                <a:latin typeface="Muller Ultra-Bold" panose="020B0604020202020204" charset="0"/>
                <a:ea typeface="Muller Ultra-Bold"/>
                <a:cs typeface="Muller Ultra-Bold"/>
                <a:sym typeface="Muller Ultra-Bold"/>
              </a:rPr>
              <a:t>EXEMPLO PRÁTICO: NIVOLUMABE</a:t>
            </a:r>
          </a:p>
        </p:txBody>
      </p:sp>
      <p:sp>
        <p:nvSpPr>
          <p:cNvPr id="35" name="Freeform 2">
            <a:extLst>
              <a:ext uri="{FF2B5EF4-FFF2-40B4-BE49-F238E27FC236}">
                <a16:creationId xmlns:a16="http://schemas.microsoft.com/office/drawing/2014/main" id="{5EA47B15-06D6-4811-B31F-FC0DCC2E2EE0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>
              <a:latin typeface="Muller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9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">
            <a:extLst>
              <a:ext uri="{FF2B5EF4-FFF2-40B4-BE49-F238E27FC236}">
                <a16:creationId xmlns:a16="http://schemas.microsoft.com/office/drawing/2014/main" id="{95EE7A0A-DDA4-4BD2-AA86-4C36DFC82EDE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>
              <a:latin typeface="Muller Bold" panose="020B0604020202020204" charset="0"/>
            </a:endParaRPr>
          </a:p>
        </p:txBody>
      </p:sp>
      <p:sp>
        <p:nvSpPr>
          <p:cNvPr id="45" name="TextBox 90">
            <a:extLst>
              <a:ext uri="{FF2B5EF4-FFF2-40B4-BE49-F238E27FC236}">
                <a16:creationId xmlns:a16="http://schemas.microsoft.com/office/drawing/2014/main" id="{4297356E-089C-4575-92CB-334B163AD559}"/>
              </a:ext>
            </a:extLst>
          </p:cNvPr>
          <p:cNvSpPr txBox="1"/>
          <p:nvPr/>
        </p:nvSpPr>
        <p:spPr>
          <a:xfrm>
            <a:off x="590030" y="436298"/>
            <a:ext cx="13962682" cy="1494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000" b="1" dirty="0">
                <a:solidFill>
                  <a:srgbClr val="068F63"/>
                </a:solidFill>
                <a:latin typeface="Muller Ultra-Bold" panose="020B0604020202020204" charset="0"/>
                <a:ea typeface="Muller Ultra-Bold"/>
                <a:cs typeface="Muller Ultra-Bold"/>
                <a:sym typeface="Muller Ultra-Bold"/>
              </a:rPr>
              <a:t>FINANCIAMENTO DO ICESP </a:t>
            </a:r>
          </a:p>
          <a:p>
            <a:pPr algn="l">
              <a:lnSpc>
                <a:spcPts val="5733"/>
              </a:lnSpc>
            </a:pPr>
            <a:r>
              <a:rPr lang="en-US" sz="6000" b="1" dirty="0">
                <a:solidFill>
                  <a:srgbClr val="068F63"/>
                </a:solidFill>
                <a:latin typeface="Muller Ultra-Bold" panose="020B0604020202020204" charset="0"/>
                <a:ea typeface="Muller Ultra-Bold"/>
                <a:cs typeface="Muller Ultra-Bold"/>
                <a:sym typeface="Muller Ultra-Bold"/>
              </a:rPr>
              <a:t>E DESAFIOS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A65688-4667-4965-ACCF-7C8400DED976}"/>
              </a:ext>
            </a:extLst>
          </p:cNvPr>
          <p:cNvSpPr txBox="1"/>
          <p:nvPr/>
        </p:nvSpPr>
        <p:spPr>
          <a:xfrm>
            <a:off x="1258000" y="3729610"/>
            <a:ext cx="15772000" cy="1112400"/>
          </a:xfrm>
          <a:prstGeom prst="roundRect">
            <a:avLst/>
          </a:prstGeom>
          <a:noFill/>
          <a:ln w="15875">
            <a:solidFill>
              <a:srgbClr val="0C4E5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latin typeface="Muller Bold" panose="020B0604020202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>
                <a:solidFill>
                  <a:srgbClr val="152747"/>
                </a:solidFill>
              </a:rPr>
              <a:t>A oferta de novas tecnologias incorporadas (vacinas, medicamentos, terapias) somente é viável com termo aditivo que adeque o orçamento</a:t>
            </a:r>
            <a:endParaRPr lang="pt-BR" sz="2400" dirty="0">
              <a:solidFill>
                <a:srgbClr val="152747"/>
              </a:solidFill>
            </a:endParaRPr>
          </a:p>
        </p:txBody>
      </p:sp>
      <p:sp>
        <p:nvSpPr>
          <p:cNvPr id="39" name="Retângulo Arredondado 1">
            <a:extLst>
              <a:ext uri="{FF2B5EF4-FFF2-40B4-BE49-F238E27FC236}">
                <a16:creationId xmlns:a16="http://schemas.microsoft.com/office/drawing/2014/main" id="{0E924F77-779F-43B2-BAE5-D46C9414A7BF}"/>
              </a:ext>
            </a:extLst>
          </p:cNvPr>
          <p:cNvSpPr/>
          <p:nvPr/>
        </p:nvSpPr>
        <p:spPr>
          <a:xfrm>
            <a:off x="1258000" y="5040210"/>
            <a:ext cx="15772001" cy="1111176"/>
          </a:xfrm>
          <a:prstGeom prst="roundRect">
            <a:avLst/>
          </a:prstGeom>
          <a:noFill/>
          <a:ln w="15875">
            <a:solidFill>
              <a:srgbClr val="0C4E5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152747"/>
                </a:solidFill>
                <a:latin typeface="Muller Bold" panose="020B0604020202020204" charset="0"/>
              </a:rPr>
              <a:t>O surgimento de novas tecnologias deve ser acompanhado de estratégias que possibilitem o acesso em países mais vulneráveis economicamente</a:t>
            </a:r>
          </a:p>
        </p:txBody>
      </p:sp>
      <p:sp>
        <p:nvSpPr>
          <p:cNvPr id="74" name="Retângulo Arredondado 6">
            <a:extLst>
              <a:ext uri="{FF2B5EF4-FFF2-40B4-BE49-F238E27FC236}">
                <a16:creationId xmlns:a16="http://schemas.microsoft.com/office/drawing/2014/main" id="{9BAAAD7A-7FF4-44F9-A2A9-413EF013AEF3}"/>
              </a:ext>
            </a:extLst>
          </p:cNvPr>
          <p:cNvSpPr/>
          <p:nvPr/>
        </p:nvSpPr>
        <p:spPr>
          <a:xfrm>
            <a:off x="1258000" y="6344640"/>
            <a:ext cx="15772001" cy="1111176"/>
          </a:xfrm>
          <a:prstGeom prst="roundRect">
            <a:avLst/>
          </a:prstGeom>
          <a:noFill/>
          <a:ln w="15875">
            <a:solidFill>
              <a:srgbClr val="0C4E5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152747"/>
                </a:solidFill>
                <a:latin typeface="Muller Bold" panose="020B0604020202020204" charset="0"/>
              </a:rPr>
              <a:t>A demora na aprovação de novos tratamentos no contexto do sistema público de saúde brasileiro leva a atrasos significativos na disponibilização de drogas que têm benefício claro para os pacientes</a:t>
            </a:r>
          </a:p>
        </p:txBody>
      </p:sp>
      <p:sp>
        <p:nvSpPr>
          <p:cNvPr id="75" name="Retângulo Arredondado 9">
            <a:extLst>
              <a:ext uri="{FF2B5EF4-FFF2-40B4-BE49-F238E27FC236}">
                <a16:creationId xmlns:a16="http://schemas.microsoft.com/office/drawing/2014/main" id="{94EFF391-3D96-4676-AAAD-8D9DE08EFE72}"/>
              </a:ext>
            </a:extLst>
          </p:cNvPr>
          <p:cNvSpPr/>
          <p:nvPr/>
        </p:nvSpPr>
        <p:spPr>
          <a:xfrm>
            <a:off x="1258000" y="8953500"/>
            <a:ext cx="15772001" cy="1111176"/>
          </a:xfrm>
          <a:prstGeom prst="roundRect">
            <a:avLst/>
          </a:prstGeom>
          <a:noFill/>
          <a:ln w="15875">
            <a:solidFill>
              <a:srgbClr val="0C4E5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152747"/>
                </a:solidFill>
                <a:latin typeface="Muller Bold" panose="020B0604020202020204" charset="0"/>
              </a:rPr>
              <a:t>Estratégias governamentais para dificultar o </a:t>
            </a:r>
            <a:r>
              <a:rPr lang="pt-BR" sz="2400" b="1" i="1" dirty="0">
                <a:solidFill>
                  <a:srgbClr val="152747"/>
                </a:solidFill>
                <a:latin typeface="Muller Bold" panose="020B0604020202020204" charset="0"/>
              </a:rPr>
              <a:t>Evergreening</a:t>
            </a:r>
            <a:r>
              <a:rPr lang="pt-BR" sz="2400" b="1" dirty="0">
                <a:solidFill>
                  <a:srgbClr val="152747"/>
                </a:solidFill>
                <a:latin typeface="Muller Bold" panose="020B0604020202020204" charset="0"/>
              </a:rPr>
              <a:t> e extensão de patentes são fundamentais para possibilitar a minimização de custos envolvidos com o tratamento</a:t>
            </a:r>
          </a:p>
        </p:txBody>
      </p:sp>
      <p:sp>
        <p:nvSpPr>
          <p:cNvPr id="78" name="Retângulo Arredondado 12">
            <a:extLst>
              <a:ext uri="{FF2B5EF4-FFF2-40B4-BE49-F238E27FC236}">
                <a16:creationId xmlns:a16="http://schemas.microsoft.com/office/drawing/2014/main" id="{29831DE4-1AAA-4726-8FAB-7F2D8A399AD1}"/>
              </a:ext>
            </a:extLst>
          </p:cNvPr>
          <p:cNvSpPr/>
          <p:nvPr/>
        </p:nvSpPr>
        <p:spPr>
          <a:xfrm>
            <a:off x="1258000" y="7649070"/>
            <a:ext cx="15772001" cy="1111176"/>
          </a:xfrm>
          <a:prstGeom prst="roundRect">
            <a:avLst/>
          </a:prstGeom>
          <a:noFill/>
          <a:ln w="15875">
            <a:solidFill>
              <a:srgbClr val="0C4E5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152747"/>
                </a:solidFill>
                <a:latin typeface="Muller Bold" panose="020B0604020202020204" charset="0"/>
              </a:rPr>
              <a:t>A inclusão de novas drogas no SUS deve levar em consideração desfechos robustos, a fim de minimizar gastos com terapias aprovadas com base em desfechos alternativos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CBF12AC7-64EA-459D-BA2B-41FBE0BA126C}"/>
              </a:ext>
            </a:extLst>
          </p:cNvPr>
          <p:cNvSpPr txBox="1"/>
          <p:nvPr/>
        </p:nvSpPr>
        <p:spPr>
          <a:xfrm>
            <a:off x="1258000" y="2418278"/>
            <a:ext cx="15772000" cy="1112400"/>
          </a:xfrm>
          <a:prstGeom prst="roundRect">
            <a:avLst/>
          </a:prstGeom>
          <a:noFill/>
          <a:ln w="15875">
            <a:solidFill>
              <a:srgbClr val="0C4E5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latin typeface="Muller Bold" panose="020B0604020202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dirty="0">
                <a:solidFill>
                  <a:srgbClr val="152747"/>
                </a:solidFill>
              </a:rPr>
              <a:t>As OSS são financiadas por orçamento global previsto na LOA e repassado por contrato de gestão, não por faturamento SUS</a:t>
            </a:r>
          </a:p>
        </p:txBody>
      </p:sp>
    </p:spTree>
    <p:extLst>
      <p:ext uri="{BB962C8B-B14F-4D97-AF65-F5344CB8AC3E}">
        <p14:creationId xmlns:p14="http://schemas.microsoft.com/office/powerpoint/2010/main" val="10625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8;p3" descr="Imagem relacionada">
            <a:extLst>
              <a:ext uri="{FF2B5EF4-FFF2-40B4-BE49-F238E27FC236}">
                <a16:creationId xmlns:a16="http://schemas.microsoft.com/office/drawing/2014/main" id="{E6297C80-9172-42AF-AE77-AF4D678DFC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1383" y="2431828"/>
            <a:ext cx="12532110" cy="7855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84;p7">
            <a:extLst>
              <a:ext uri="{FF2B5EF4-FFF2-40B4-BE49-F238E27FC236}">
                <a16:creationId xmlns:a16="http://schemas.microsoft.com/office/drawing/2014/main" id="{C4AC54F5-7644-492D-89CA-B189C5778533}"/>
              </a:ext>
            </a:extLst>
          </p:cNvPr>
          <p:cNvGrpSpPr/>
          <p:nvPr/>
        </p:nvGrpSpPr>
        <p:grpSpPr>
          <a:xfrm>
            <a:off x="13316115" y="4505013"/>
            <a:ext cx="3174653" cy="2967673"/>
            <a:chOff x="1908025" y="3678486"/>
            <a:chExt cx="2783222" cy="2654659"/>
          </a:xfrm>
        </p:grpSpPr>
        <p:grpSp>
          <p:nvGrpSpPr>
            <p:cNvPr id="12" name="Google Shape;185;p7">
              <a:extLst>
                <a:ext uri="{FF2B5EF4-FFF2-40B4-BE49-F238E27FC236}">
                  <a16:creationId xmlns:a16="http://schemas.microsoft.com/office/drawing/2014/main" id="{FD7544B3-71C3-47AD-BD6E-8092EC3EA7C1}"/>
                </a:ext>
              </a:extLst>
            </p:cNvPr>
            <p:cNvGrpSpPr/>
            <p:nvPr/>
          </p:nvGrpSpPr>
          <p:grpSpPr>
            <a:xfrm rot="275663">
              <a:off x="1908025" y="3678486"/>
              <a:ext cx="2783222" cy="2585580"/>
              <a:chOff x="2403988" y="3786556"/>
              <a:chExt cx="2783222" cy="2585580"/>
            </a:xfrm>
          </p:grpSpPr>
          <p:sp>
            <p:nvSpPr>
              <p:cNvPr id="14" name="Google Shape;186;p7">
                <a:extLst>
                  <a:ext uri="{FF2B5EF4-FFF2-40B4-BE49-F238E27FC236}">
                    <a16:creationId xmlns:a16="http://schemas.microsoft.com/office/drawing/2014/main" id="{36DEE3F4-D50E-42A9-B479-01ABC1A94D3C}"/>
                  </a:ext>
                </a:extLst>
              </p:cNvPr>
              <p:cNvSpPr/>
              <p:nvPr/>
            </p:nvSpPr>
            <p:spPr>
              <a:xfrm>
                <a:off x="2403988" y="3786556"/>
                <a:ext cx="2783222" cy="258558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800"/>
                </a:pPr>
                <a:endParaRPr sz="2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" name="Google Shape;187;p7">
                <a:extLst>
                  <a:ext uri="{FF2B5EF4-FFF2-40B4-BE49-F238E27FC236}">
                    <a16:creationId xmlns:a16="http://schemas.microsoft.com/office/drawing/2014/main" id="{B3128B1C-DEED-4B20-AB91-5E1C1CF14709}"/>
                  </a:ext>
                </a:extLst>
              </p:cNvPr>
              <p:cNvPicPr preferRelativeResize="0"/>
              <p:nvPr/>
            </p:nvPicPr>
            <p:blipFill rotWithShape="1">
              <a:blip r:embed="rId3" cstate="print">
                <a:alphaModFix/>
              </a:blip>
              <a:srcRect/>
              <a:stretch/>
            </p:blipFill>
            <p:spPr>
              <a:xfrm rot="1024">
                <a:off x="2566878" y="3945063"/>
                <a:ext cx="2469772" cy="18690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188;p7">
              <a:extLst>
                <a:ext uri="{FF2B5EF4-FFF2-40B4-BE49-F238E27FC236}">
                  <a16:creationId xmlns:a16="http://schemas.microsoft.com/office/drawing/2014/main" id="{0C706DCA-DF2E-4A65-AAAC-2928BD11A66E}"/>
                </a:ext>
              </a:extLst>
            </p:cNvPr>
            <p:cNvSpPr txBox="1"/>
            <p:nvPr/>
          </p:nvSpPr>
          <p:spPr>
            <a:xfrm rot="314739">
              <a:off x="1972540" y="5631148"/>
              <a:ext cx="2537597" cy="701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68550" rIns="137138" bIns="68550" anchor="t" anchorCtr="0">
              <a:spAutoFit/>
            </a:bodyPr>
            <a:lstStyle/>
            <a:p>
              <a:pPr algn="ctr">
                <a:buClr>
                  <a:srgbClr val="34B6CC"/>
                </a:buClr>
                <a:buSzPts val="1600"/>
              </a:pPr>
              <a:r>
                <a:rPr lang="pt-BR" sz="2100" b="1" dirty="0">
                  <a:solidFill>
                    <a:srgbClr val="34B6CC"/>
                  </a:solidFill>
                  <a:latin typeface="Calibri"/>
                  <a:ea typeface="Calibri"/>
                  <a:cs typeface="Calibri"/>
                  <a:sym typeface="Calibri"/>
                </a:rPr>
                <a:t>FARMÁCIA AMBULATORIAL</a:t>
              </a:r>
              <a:endParaRPr sz="1577" b="1" dirty="0">
                <a:solidFill>
                  <a:srgbClr val="34B6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89;p7">
            <a:extLst>
              <a:ext uri="{FF2B5EF4-FFF2-40B4-BE49-F238E27FC236}">
                <a16:creationId xmlns:a16="http://schemas.microsoft.com/office/drawing/2014/main" id="{9E4D6CAE-73C7-42E5-94D3-D1C1B707B66E}"/>
              </a:ext>
            </a:extLst>
          </p:cNvPr>
          <p:cNvGrpSpPr/>
          <p:nvPr/>
        </p:nvGrpSpPr>
        <p:grpSpPr>
          <a:xfrm>
            <a:off x="740006" y="742295"/>
            <a:ext cx="3111966" cy="2868725"/>
            <a:chOff x="2070250" y="865800"/>
            <a:chExt cx="2768424" cy="2571833"/>
          </a:xfrm>
        </p:grpSpPr>
        <p:grpSp>
          <p:nvGrpSpPr>
            <p:cNvPr id="17" name="Google Shape;190;p7">
              <a:extLst>
                <a:ext uri="{FF2B5EF4-FFF2-40B4-BE49-F238E27FC236}">
                  <a16:creationId xmlns:a16="http://schemas.microsoft.com/office/drawing/2014/main" id="{63BD71F9-A3C9-4B5F-B6F1-6A18CA172ACF}"/>
                </a:ext>
              </a:extLst>
            </p:cNvPr>
            <p:cNvGrpSpPr/>
            <p:nvPr/>
          </p:nvGrpSpPr>
          <p:grpSpPr>
            <a:xfrm rot="-441201">
              <a:off x="2070250" y="865800"/>
              <a:ext cx="2768424" cy="2571833"/>
              <a:chOff x="7264926" y="3800303"/>
              <a:chExt cx="2768424" cy="2571833"/>
            </a:xfrm>
          </p:grpSpPr>
          <p:sp>
            <p:nvSpPr>
              <p:cNvPr id="19" name="Google Shape;191;p7">
                <a:extLst>
                  <a:ext uri="{FF2B5EF4-FFF2-40B4-BE49-F238E27FC236}">
                    <a16:creationId xmlns:a16="http://schemas.microsoft.com/office/drawing/2014/main" id="{4BD542FC-4754-413B-BCEE-8A8D765D598B}"/>
                  </a:ext>
                </a:extLst>
              </p:cNvPr>
              <p:cNvSpPr/>
              <p:nvPr/>
            </p:nvSpPr>
            <p:spPr>
              <a:xfrm>
                <a:off x="7264926" y="3800303"/>
                <a:ext cx="2768424" cy="257183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800"/>
                </a:pPr>
                <a:endParaRPr sz="2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192;p7">
                <a:extLst>
                  <a:ext uri="{FF2B5EF4-FFF2-40B4-BE49-F238E27FC236}">
                    <a16:creationId xmlns:a16="http://schemas.microsoft.com/office/drawing/2014/main" id="{BD71B7C9-276C-4224-9D85-93E6A9311C97}"/>
                  </a:ext>
                </a:extLst>
              </p:cNvPr>
              <p:cNvPicPr preferRelativeResize="0"/>
              <p:nvPr/>
            </p:nvPicPr>
            <p:blipFill rotWithShape="1">
              <a:blip r:embed="rId4" cstate="print">
                <a:alphaModFix/>
              </a:blip>
              <a:srcRect l="3556" r="2966"/>
              <a:stretch/>
            </p:blipFill>
            <p:spPr>
              <a:xfrm rot="-12166">
                <a:off x="7388855" y="3948795"/>
                <a:ext cx="2512891" cy="18476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Google Shape;193;p7">
              <a:extLst>
                <a:ext uri="{FF2B5EF4-FFF2-40B4-BE49-F238E27FC236}">
                  <a16:creationId xmlns:a16="http://schemas.microsoft.com/office/drawing/2014/main" id="{FEF785C2-DAE0-4BEA-A3D4-DE9DD7188B1E}"/>
                </a:ext>
              </a:extLst>
            </p:cNvPr>
            <p:cNvSpPr txBox="1"/>
            <p:nvPr/>
          </p:nvSpPr>
          <p:spPr>
            <a:xfrm rot="21144085">
              <a:off x="2330245" y="2924689"/>
              <a:ext cx="2489582" cy="455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68550" rIns="137138" bIns="68550" anchor="t" anchorCtr="0">
              <a:spAutoFit/>
            </a:bodyPr>
            <a:lstStyle/>
            <a:p>
              <a:pPr algn="ctr">
                <a:buClr>
                  <a:srgbClr val="34B6CC"/>
                </a:buClr>
                <a:buSzPts val="1800"/>
              </a:pPr>
              <a:r>
                <a:rPr lang="pt-BR" sz="2400" b="1" dirty="0">
                  <a:solidFill>
                    <a:srgbClr val="34B6CC"/>
                  </a:solidFill>
                  <a:latin typeface="Calibri"/>
                  <a:ea typeface="Calibri"/>
                  <a:cs typeface="Calibri"/>
                  <a:sym typeface="Calibri"/>
                </a:rPr>
                <a:t>SÃO PAULO</a:t>
              </a:r>
              <a:endParaRPr sz="1650" b="1" dirty="0">
                <a:solidFill>
                  <a:srgbClr val="34B6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194;p7">
            <a:extLst>
              <a:ext uri="{FF2B5EF4-FFF2-40B4-BE49-F238E27FC236}">
                <a16:creationId xmlns:a16="http://schemas.microsoft.com/office/drawing/2014/main" id="{C12F69CB-8871-422D-B1D8-429B739A3E06}"/>
              </a:ext>
            </a:extLst>
          </p:cNvPr>
          <p:cNvGrpSpPr/>
          <p:nvPr/>
        </p:nvGrpSpPr>
        <p:grpSpPr>
          <a:xfrm rot="-530601">
            <a:off x="788686" y="4538139"/>
            <a:ext cx="3256721" cy="2686861"/>
            <a:chOff x="4913899" y="737282"/>
            <a:chExt cx="2775086" cy="2578018"/>
          </a:xfrm>
        </p:grpSpPr>
        <p:grpSp>
          <p:nvGrpSpPr>
            <p:cNvPr id="22" name="Google Shape;195;p7">
              <a:extLst>
                <a:ext uri="{FF2B5EF4-FFF2-40B4-BE49-F238E27FC236}">
                  <a16:creationId xmlns:a16="http://schemas.microsoft.com/office/drawing/2014/main" id="{3EA6918C-8C01-4560-A6D4-E7D5E8B21B9B}"/>
                </a:ext>
              </a:extLst>
            </p:cNvPr>
            <p:cNvGrpSpPr/>
            <p:nvPr/>
          </p:nvGrpSpPr>
          <p:grpSpPr>
            <a:xfrm rot="349232">
              <a:off x="4913899" y="737282"/>
              <a:ext cx="2775086" cy="2578018"/>
              <a:chOff x="7607694" y="385904"/>
              <a:chExt cx="2775086" cy="2578018"/>
            </a:xfrm>
          </p:grpSpPr>
          <p:sp>
            <p:nvSpPr>
              <p:cNvPr id="24" name="Google Shape;196;p7">
                <a:extLst>
                  <a:ext uri="{FF2B5EF4-FFF2-40B4-BE49-F238E27FC236}">
                    <a16:creationId xmlns:a16="http://schemas.microsoft.com/office/drawing/2014/main" id="{38ADCE9C-FBD3-4447-9308-213F7EE6D137}"/>
                  </a:ext>
                </a:extLst>
              </p:cNvPr>
              <p:cNvSpPr/>
              <p:nvPr/>
            </p:nvSpPr>
            <p:spPr>
              <a:xfrm>
                <a:off x="7607694" y="385904"/>
                <a:ext cx="2775086" cy="25780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800"/>
                </a:pPr>
                <a:endParaRPr sz="2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197;p7">
                <a:extLst>
                  <a:ext uri="{FF2B5EF4-FFF2-40B4-BE49-F238E27FC236}">
                    <a16:creationId xmlns:a16="http://schemas.microsoft.com/office/drawing/2014/main" id="{A00F05F5-26B8-461F-BB29-A1FF7EE8625F}"/>
                  </a:ext>
                </a:extLst>
              </p:cNvPr>
              <p:cNvPicPr preferRelativeResize="0"/>
              <p:nvPr/>
            </p:nvPicPr>
            <p:blipFill rotWithShape="1">
              <a:blip r:embed="rId5" cstate="print">
                <a:alphaModFix/>
              </a:blip>
              <a:srcRect l="15988" t="4899" b="-1"/>
              <a:stretch/>
            </p:blipFill>
            <p:spPr>
              <a:xfrm rot="-12166">
                <a:off x="7755048" y="555162"/>
                <a:ext cx="2498864" cy="18994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Google Shape;198;p7">
              <a:extLst>
                <a:ext uri="{FF2B5EF4-FFF2-40B4-BE49-F238E27FC236}">
                  <a16:creationId xmlns:a16="http://schemas.microsoft.com/office/drawing/2014/main" id="{0475673B-2612-4119-834F-4A0F8BF50D6C}"/>
                </a:ext>
              </a:extLst>
            </p:cNvPr>
            <p:cNvSpPr txBox="1"/>
            <p:nvPr/>
          </p:nvSpPr>
          <p:spPr>
            <a:xfrm rot="314739">
              <a:off x="4917878" y="2813071"/>
              <a:ext cx="2489581" cy="487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68550" rIns="137138" bIns="68550" anchor="t" anchorCtr="0">
              <a:spAutoFit/>
            </a:bodyPr>
            <a:lstStyle/>
            <a:p>
              <a:pPr algn="ctr">
                <a:buClr>
                  <a:srgbClr val="34B6CC"/>
                </a:buClr>
                <a:buSzPts val="1800"/>
              </a:pPr>
              <a:r>
                <a:rPr lang="pt-BR" sz="2400" b="1" dirty="0">
                  <a:solidFill>
                    <a:srgbClr val="34B6CC"/>
                  </a:solidFill>
                  <a:latin typeface="Calibri"/>
                  <a:ea typeface="Calibri"/>
                  <a:cs typeface="Calibri"/>
                  <a:sym typeface="Calibri"/>
                </a:rPr>
                <a:t>OSASCO</a:t>
              </a:r>
              <a:endParaRPr sz="1650" b="1" dirty="0">
                <a:solidFill>
                  <a:srgbClr val="34B6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767;p7">
            <a:extLst>
              <a:ext uri="{FF2B5EF4-FFF2-40B4-BE49-F238E27FC236}">
                <a16:creationId xmlns:a16="http://schemas.microsoft.com/office/drawing/2014/main" id="{B8DF1E36-B938-4CC4-8FB4-093ABAB47A20}"/>
              </a:ext>
            </a:extLst>
          </p:cNvPr>
          <p:cNvGrpSpPr/>
          <p:nvPr/>
        </p:nvGrpSpPr>
        <p:grpSpPr>
          <a:xfrm rot="329085">
            <a:off x="14213986" y="689695"/>
            <a:ext cx="3469547" cy="2469029"/>
            <a:chOff x="4803489" y="4852807"/>
            <a:chExt cx="2381033" cy="1691545"/>
          </a:xfrm>
        </p:grpSpPr>
        <p:sp>
          <p:nvSpPr>
            <p:cNvPr id="27" name="Google Shape;768;p7">
              <a:extLst>
                <a:ext uri="{FF2B5EF4-FFF2-40B4-BE49-F238E27FC236}">
                  <a16:creationId xmlns:a16="http://schemas.microsoft.com/office/drawing/2014/main" id="{64C1FD9C-284A-41CA-B631-13C206647F37}"/>
                </a:ext>
              </a:extLst>
            </p:cNvPr>
            <p:cNvSpPr/>
            <p:nvPr/>
          </p:nvSpPr>
          <p:spPr>
            <a:xfrm rot="21416874">
              <a:off x="4827715" y="4852807"/>
              <a:ext cx="2165735" cy="169154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02830" tIns="51401" rIns="102830" bIns="51401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endParaRPr sz="202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769;p7">
              <a:extLst>
                <a:ext uri="{FF2B5EF4-FFF2-40B4-BE49-F238E27FC236}">
                  <a16:creationId xmlns:a16="http://schemas.microsoft.com/office/drawing/2014/main" id="{9007052A-2B53-44CF-A0A6-1E7E3DAE68E8}"/>
                </a:ext>
              </a:extLst>
            </p:cNvPr>
            <p:cNvSpPr txBox="1"/>
            <p:nvPr/>
          </p:nvSpPr>
          <p:spPr>
            <a:xfrm rot="21416874">
              <a:off x="4803489" y="6210050"/>
              <a:ext cx="2381033" cy="324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30" tIns="51401" rIns="102830" bIns="51401" anchor="t" anchorCtr="0">
              <a:spAutoFit/>
            </a:bodyPr>
            <a:lstStyle/>
            <a:p>
              <a:pPr algn="ctr">
                <a:buClr>
                  <a:srgbClr val="34B6CC"/>
                </a:buClr>
                <a:buSzPts val="1600"/>
              </a:pPr>
              <a:r>
                <a:rPr lang="pt-BR" sz="2400" b="1" dirty="0">
                  <a:solidFill>
                    <a:srgbClr val="34B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ITACI - 2024</a:t>
              </a:r>
              <a:endParaRPr sz="2400" b="1" dirty="0">
                <a:solidFill>
                  <a:srgbClr val="34B6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Google Shape;770;p7">
              <a:extLst>
                <a:ext uri="{FF2B5EF4-FFF2-40B4-BE49-F238E27FC236}">
                  <a16:creationId xmlns:a16="http://schemas.microsoft.com/office/drawing/2014/main" id="{C3792D0B-A595-48DD-8F93-EC6CE64C8DAB}"/>
                </a:ext>
              </a:extLst>
            </p:cNvPr>
            <p:cNvPicPr preferRelativeResize="0"/>
            <p:nvPr/>
          </p:nvPicPr>
          <p:blipFill rotWithShape="1">
            <a:blip r:embed="rId6" cstate="print">
              <a:alphaModFix/>
            </a:blip>
            <a:srcRect l="9829" r="9944"/>
            <a:stretch/>
          </p:blipFill>
          <p:spPr>
            <a:xfrm rot="21416874">
              <a:off x="4920991" y="5006832"/>
              <a:ext cx="1899957" cy="11454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BC7FB3DF-37D1-48F0-83DF-F1079D2721F6}"/>
              </a:ext>
            </a:extLst>
          </p:cNvPr>
          <p:cNvSpPr/>
          <p:nvPr/>
        </p:nvSpPr>
        <p:spPr>
          <a:xfrm>
            <a:off x="4835411" y="563956"/>
            <a:ext cx="8598829" cy="12003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BR" sz="2400" b="1" dirty="0">
                <a:solidFill>
                  <a:srgbClr val="1C345D"/>
                </a:solidFill>
                <a:latin typeface="Muller Ultra-Bold" panose="020B0604020202020204" charset="0"/>
                <a:ea typeface="+mj-ea"/>
                <a:cs typeface="+mj-cs"/>
              </a:rPr>
              <a:t>ESPECIALIZADO EM ONCOLOGIA</a:t>
            </a:r>
          </a:p>
          <a:p>
            <a:pPr algn="ctr"/>
            <a:r>
              <a:rPr lang="pt-BR" sz="2400" b="1" dirty="0">
                <a:solidFill>
                  <a:srgbClr val="068F63"/>
                </a:solidFill>
                <a:latin typeface="Muller Ultra-Bold" panose="020B0604020202020204" charset="0"/>
                <a:ea typeface="+mj-ea"/>
                <a:cs typeface="+mj-cs"/>
              </a:rPr>
              <a:t>520 LEITOS – 100% dedicados ao SUS</a:t>
            </a:r>
          </a:p>
          <a:p>
            <a:pPr algn="ctr"/>
            <a:r>
              <a:rPr lang="pt-BR" sz="2400" b="1" dirty="0">
                <a:solidFill>
                  <a:srgbClr val="1C345D"/>
                </a:solidFill>
                <a:latin typeface="Muller Ultra-Bold" panose="020B0604020202020204" charset="0"/>
                <a:ea typeface="+mj-ea"/>
                <a:cs typeface="+mj-cs"/>
              </a:rPr>
              <a:t>REFERÊNCIA ACADÊMICA, CIENTÍFICA E ASSISTENCIAL</a:t>
            </a:r>
          </a:p>
        </p:txBody>
      </p:sp>
    </p:spTree>
    <p:extLst>
      <p:ext uri="{BB962C8B-B14F-4D97-AF65-F5344CB8AC3E}">
        <p14:creationId xmlns:p14="http://schemas.microsoft.com/office/powerpoint/2010/main" val="36901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39;p5">
            <a:extLst>
              <a:ext uri="{FF2B5EF4-FFF2-40B4-BE49-F238E27FC236}">
                <a16:creationId xmlns:a16="http://schemas.microsoft.com/office/drawing/2014/main" id="{668F492F-8A7F-43EE-AF9B-B95E29FE0A4E}"/>
              </a:ext>
            </a:extLst>
          </p:cNvPr>
          <p:cNvGrpSpPr/>
          <p:nvPr/>
        </p:nvGrpSpPr>
        <p:grpSpPr>
          <a:xfrm>
            <a:off x="565900" y="2984881"/>
            <a:ext cx="6440184" cy="6440184"/>
            <a:chOff x="1138301" y="2552132"/>
            <a:chExt cx="3805600" cy="3805600"/>
          </a:xfrm>
        </p:grpSpPr>
        <p:pic>
          <p:nvPicPr>
            <p:cNvPr id="4" name="Google Shape;240;p5">
              <a:extLst>
                <a:ext uri="{FF2B5EF4-FFF2-40B4-BE49-F238E27FC236}">
                  <a16:creationId xmlns:a16="http://schemas.microsoft.com/office/drawing/2014/main" id="{563814C2-1201-44A1-B92A-329A13D1DCE4}"/>
                </a:ext>
              </a:extLst>
            </p:cNvPr>
            <p:cNvPicPr preferRelativeResize="0"/>
            <p:nvPr/>
          </p:nvPicPr>
          <p:blipFill rotWithShape="1">
            <a:blip r:embed="rId2"/>
            <a:srcRect l="15057" r="15057"/>
            <a:stretch/>
          </p:blipFill>
          <p:spPr>
            <a:xfrm>
              <a:off x="1719618" y="2817239"/>
              <a:ext cx="2644763" cy="2600924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" name="Google Shape;241;p5">
              <a:extLst>
                <a:ext uri="{FF2B5EF4-FFF2-40B4-BE49-F238E27FC236}">
                  <a16:creationId xmlns:a16="http://schemas.microsoft.com/office/drawing/2014/main" id="{1888B75C-96DB-41BD-862A-A6E106ED547B}"/>
                </a:ext>
              </a:extLst>
            </p:cNvPr>
            <p:cNvPicPr preferRelativeResize="0"/>
            <p:nvPr/>
          </p:nvPicPr>
          <p:blipFill rotWithShape="1">
            <a:blip r:embed="rId3"/>
            <a:srcRect/>
            <a:stretch/>
          </p:blipFill>
          <p:spPr>
            <a:xfrm>
              <a:off x="1138301" y="2552132"/>
              <a:ext cx="3805600" cy="3805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oogle Shape;246;p5">
            <a:extLst>
              <a:ext uri="{FF2B5EF4-FFF2-40B4-BE49-F238E27FC236}">
                <a16:creationId xmlns:a16="http://schemas.microsoft.com/office/drawing/2014/main" id="{3349C851-6059-48A4-9788-CAC9961EC9AA}"/>
              </a:ext>
            </a:extLst>
          </p:cNvPr>
          <p:cNvGrpSpPr/>
          <p:nvPr/>
        </p:nvGrpSpPr>
        <p:grpSpPr>
          <a:xfrm>
            <a:off x="7183892" y="5996065"/>
            <a:ext cx="8640971" cy="3429000"/>
            <a:chOff x="1257877" y="5145094"/>
            <a:chExt cx="4320616" cy="1426346"/>
          </a:xfrm>
        </p:grpSpPr>
        <p:sp>
          <p:nvSpPr>
            <p:cNvPr id="12" name="Google Shape;248;p5">
              <a:extLst>
                <a:ext uri="{FF2B5EF4-FFF2-40B4-BE49-F238E27FC236}">
                  <a16:creationId xmlns:a16="http://schemas.microsoft.com/office/drawing/2014/main" id="{2F7648FF-CDDC-4B20-9ED9-34F254D7FD67}"/>
                </a:ext>
              </a:extLst>
            </p:cNvPr>
            <p:cNvSpPr/>
            <p:nvPr/>
          </p:nvSpPr>
          <p:spPr>
            <a:xfrm>
              <a:off x="4104917" y="5429394"/>
              <a:ext cx="1473576" cy="857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pt-BR" sz="3200" b="1" dirty="0">
                  <a:solidFill>
                    <a:srgbClr val="068F63"/>
                  </a:solidFill>
                  <a:latin typeface="Muller Ultra-Bold" panose="020B0604020202020204" charset="0"/>
                  <a:cs typeface="Calibri"/>
                  <a:sym typeface="Calibri"/>
                </a:rPr>
                <a:t>10 mil</a:t>
              </a:r>
            </a:p>
            <a:p>
              <a:pPr algn="ctr">
                <a:buClr>
                  <a:srgbClr val="000000"/>
                </a:buClr>
                <a:buSzPts val="2400"/>
              </a:pPr>
              <a:r>
                <a:rPr lang="pt-BR" sz="3200" b="1" dirty="0">
                  <a:solidFill>
                    <a:srgbClr val="1C345D"/>
                  </a:solidFill>
                  <a:latin typeface="Muller Ultra-Bold" panose="020B0604020202020204" charset="0"/>
                  <a:cs typeface="Calibri"/>
                  <a:sym typeface="Calibri"/>
                </a:rPr>
                <a:t>Fluxo diário de pessoas no ICESP  </a:t>
              </a:r>
              <a:endParaRPr lang="pt-BR" sz="3200" b="1" dirty="0">
                <a:solidFill>
                  <a:srgbClr val="1C345D"/>
                </a:solidFill>
                <a:latin typeface="Muller Ultra-Bold" panose="020B0604020202020204" charset="0"/>
                <a:cs typeface="Calibri"/>
                <a:sym typeface="Arial"/>
              </a:endParaRPr>
            </a:p>
          </p:txBody>
        </p:sp>
        <p:pic>
          <p:nvPicPr>
            <p:cNvPr id="13" name="Google Shape;249;p5">
              <a:extLst>
                <a:ext uri="{FF2B5EF4-FFF2-40B4-BE49-F238E27FC236}">
                  <a16:creationId xmlns:a16="http://schemas.microsoft.com/office/drawing/2014/main" id="{DC4A8517-9FBC-47D2-9518-30EE580CC4C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57877" y="5145094"/>
              <a:ext cx="2611950" cy="14263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252;p5">
            <a:extLst>
              <a:ext uri="{FF2B5EF4-FFF2-40B4-BE49-F238E27FC236}">
                <a16:creationId xmlns:a16="http://schemas.microsoft.com/office/drawing/2014/main" id="{7A231D4C-F181-4F39-9DA1-31630A12FF1D}"/>
              </a:ext>
            </a:extLst>
          </p:cNvPr>
          <p:cNvSpPr txBox="1"/>
          <p:nvPr/>
        </p:nvSpPr>
        <p:spPr>
          <a:xfrm>
            <a:off x="251375" y="682519"/>
            <a:ext cx="707221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24E8D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dirty="0">
                <a:solidFill>
                  <a:srgbClr val="1C345D"/>
                </a:solidFill>
                <a:sym typeface="Calibri"/>
              </a:rPr>
              <a:t>ICESP</a:t>
            </a:r>
          </a:p>
          <a:p>
            <a:r>
              <a:rPr lang="pt-BR" sz="3200" dirty="0">
                <a:solidFill>
                  <a:srgbClr val="1C345D"/>
                </a:solidFill>
                <a:sym typeface="Calibri"/>
              </a:rPr>
              <a:t>2008 a 2025</a:t>
            </a:r>
          </a:p>
          <a:p>
            <a:r>
              <a:rPr lang="pt-BR" sz="3200" dirty="0">
                <a:solidFill>
                  <a:srgbClr val="068F63"/>
                </a:solidFill>
                <a:sym typeface="Calibri"/>
              </a:rPr>
              <a:t>Mais de 140 mil pacientes atendidos em 17 anos de atividade</a:t>
            </a:r>
            <a:endParaRPr sz="3200" dirty="0">
              <a:sym typeface="Calibri"/>
            </a:endParaRPr>
          </a:p>
        </p:txBody>
      </p:sp>
      <p:sp>
        <p:nvSpPr>
          <p:cNvPr id="17" name="Google Shape;253;p5">
            <a:extLst>
              <a:ext uri="{FF2B5EF4-FFF2-40B4-BE49-F238E27FC236}">
                <a16:creationId xmlns:a16="http://schemas.microsoft.com/office/drawing/2014/main" id="{FCECB6C1-7605-4778-B64C-41129C67C6B4}"/>
              </a:ext>
            </a:extLst>
          </p:cNvPr>
          <p:cNvSpPr/>
          <p:nvPr/>
        </p:nvSpPr>
        <p:spPr>
          <a:xfrm>
            <a:off x="7657796" y="3819174"/>
            <a:ext cx="358368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pt-BR" sz="3200" b="1" dirty="0">
                <a:solidFill>
                  <a:srgbClr val="068F63"/>
                </a:solidFill>
                <a:latin typeface="Muller Ultra-Bold" panose="020B0604020202020204" charset="0"/>
                <a:cs typeface="Calibri"/>
                <a:sym typeface="Calibri"/>
              </a:rPr>
              <a:t>38 mil</a:t>
            </a:r>
          </a:p>
          <a:p>
            <a:pPr algn="ctr">
              <a:buClr>
                <a:srgbClr val="000000"/>
              </a:buClr>
              <a:buSzPts val="2400"/>
            </a:pPr>
            <a:r>
              <a:rPr lang="pt-BR" sz="3200" b="1" dirty="0">
                <a:solidFill>
                  <a:srgbClr val="152747"/>
                </a:solidFill>
                <a:latin typeface="Muller Ultra-Bold" panose="020B0604020202020204" charset="0"/>
                <a:cs typeface="Calibri"/>
                <a:sym typeface="Calibri"/>
              </a:rPr>
              <a:t>Pacientes ativos</a:t>
            </a:r>
          </a:p>
        </p:txBody>
      </p:sp>
      <p:pic>
        <p:nvPicPr>
          <p:cNvPr id="18" name="Google Shape;254;p5">
            <a:extLst>
              <a:ext uri="{FF2B5EF4-FFF2-40B4-BE49-F238E27FC236}">
                <a16:creationId xmlns:a16="http://schemas.microsoft.com/office/drawing/2014/main" id="{053AAEE0-C0C6-4B1D-B08E-39C93A54C9F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4296" y="886783"/>
            <a:ext cx="2570681" cy="2570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reeform 2">
            <a:extLst>
              <a:ext uri="{FF2B5EF4-FFF2-40B4-BE49-F238E27FC236}">
                <a16:creationId xmlns:a16="http://schemas.microsoft.com/office/drawing/2014/main" id="{7CB38BD8-5FD7-4FBA-B7EA-19B893CF8118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" name="Google Shape;586;p12">
            <a:extLst>
              <a:ext uri="{FF2B5EF4-FFF2-40B4-BE49-F238E27FC236}">
                <a16:creationId xmlns:a16="http://schemas.microsoft.com/office/drawing/2014/main" id="{C7220B8E-E8AF-9A88-C9D7-3F004593DA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86483" y="936850"/>
            <a:ext cx="2766783" cy="2639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53;p5">
            <a:extLst>
              <a:ext uri="{FF2B5EF4-FFF2-40B4-BE49-F238E27FC236}">
                <a16:creationId xmlns:a16="http://schemas.microsoft.com/office/drawing/2014/main" id="{526366D9-FA8A-4B72-8CD3-F32EFE50EE35}"/>
              </a:ext>
            </a:extLst>
          </p:cNvPr>
          <p:cNvSpPr/>
          <p:nvPr/>
        </p:nvSpPr>
        <p:spPr>
          <a:xfrm>
            <a:off x="11684186" y="3819174"/>
            <a:ext cx="35836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pt-BR" sz="3200" b="1" dirty="0">
                <a:solidFill>
                  <a:srgbClr val="068F63"/>
                </a:solidFill>
                <a:latin typeface="Muller Ultra-Bold" panose="020B0604020202020204" charset="0"/>
                <a:cs typeface="Calibri"/>
                <a:sym typeface="Calibri"/>
              </a:rPr>
              <a:t>+600</a:t>
            </a:r>
          </a:p>
          <a:p>
            <a:pPr algn="ctr">
              <a:buClr>
                <a:srgbClr val="000000"/>
              </a:buClr>
              <a:buSzPts val="2400"/>
            </a:pPr>
            <a:r>
              <a:rPr lang="pt-BR" sz="3200" b="1" dirty="0">
                <a:solidFill>
                  <a:srgbClr val="152747"/>
                </a:solidFill>
                <a:latin typeface="Muller Ultra-Bold" panose="020B0604020202020204" charset="0"/>
                <a:cs typeface="Calibri"/>
                <a:sym typeface="Calibri"/>
              </a:rPr>
              <a:t>Novos pacientes por mês</a:t>
            </a:r>
          </a:p>
        </p:txBody>
      </p:sp>
    </p:spTree>
    <p:extLst>
      <p:ext uri="{BB962C8B-B14F-4D97-AF65-F5344CB8AC3E}">
        <p14:creationId xmlns:p14="http://schemas.microsoft.com/office/powerpoint/2010/main" val="38466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036C5036-CBD6-4935-8A95-56CDE72AD9B2}"/>
              </a:ext>
            </a:extLst>
          </p:cNvPr>
          <p:cNvGrpSpPr/>
          <p:nvPr/>
        </p:nvGrpSpPr>
        <p:grpSpPr>
          <a:xfrm>
            <a:off x="457200" y="2365728"/>
            <a:ext cx="2402276" cy="2402276"/>
            <a:chOff x="655069" y="1232674"/>
            <a:chExt cx="845992" cy="845992"/>
          </a:xfrm>
        </p:grpSpPr>
        <p:sp>
          <p:nvSpPr>
            <p:cNvPr id="3" name="Google Shape;303;p46">
              <a:extLst>
                <a:ext uri="{FF2B5EF4-FFF2-40B4-BE49-F238E27FC236}">
                  <a16:creationId xmlns:a16="http://schemas.microsoft.com/office/drawing/2014/main" id="{71ABB49E-A08A-48C7-9898-4C926E37004A}"/>
                </a:ext>
              </a:extLst>
            </p:cNvPr>
            <p:cNvSpPr/>
            <p:nvPr/>
          </p:nvSpPr>
          <p:spPr>
            <a:xfrm>
              <a:off x="655069" y="1232674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Google Shape;304;p46" descr="E:\CULTIVANDO 2022\ICON\hospital-bed.png">
              <a:extLst>
                <a:ext uri="{FF2B5EF4-FFF2-40B4-BE49-F238E27FC236}">
                  <a16:creationId xmlns:a16="http://schemas.microsoft.com/office/drawing/2014/main" id="{6FF7D199-447A-4572-B9E8-5682C27381F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18025" y="1332779"/>
              <a:ext cx="720080" cy="720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305;p46">
            <a:extLst>
              <a:ext uri="{FF2B5EF4-FFF2-40B4-BE49-F238E27FC236}">
                <a16:creationId xmlns:a16="http://schemas.microsoft.com/office/drawing/2014/main" id="{F16E0D2A-B705-4F5A-9117-46E04EAA5520}"/>
              </a:ext>
            </a:extLst>
          </p:cNvPr>
          <p:cNvSpPr txBox="1"/>
          <p:nvPr/>
        </p:nvSpPr>
        <p:spPr>
          <a:xfrm>
            <a:off x="302329" y="4866521"/>
            <a:ext cx="271201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068F63"/>
                </a:solidFill>
                <a:latin typeface="Muller Ultra-Bold" panose="020B0604020202020204" charset="0"/>
                <a:ea typeface="Calibri"/>
                <a:cs typeface="Calibri"/>
                <a:sym typeface="Calibri"/>
              </a:rPr>
              <a:t>520</a:t>
            </a:r>
            <a:r>
              <a:rPr lang="pt-BR" sz="2000" i="0" u="none" strike="noStrike" cap="none" dirty="0">
                <a:solidFill>
                  <a:srgbClr val="595959"/>
                </a:solidFill>
                <a:latin typeface="Muller Ultra-Bold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pt-BR" sz="2000" i="0" u="none" strike="noStrike" cap="none" dirty="0">
                <a:solidFill>
                  <a:srgbClr val="1C345D"/>
                </a:solidFill>
                <a:latin typeface="Muller Ultra-Bold" panose="020B0604020202020204" charset="0"/>
                <a:ea typeface="Calibri"/>
                <a:cs typeface="Calibri"/>
                <a:sym typeface="Calibri"/>
              </a:rPr>
              <a:t>leitos operacionais dos quais </a:t>
            </a:r>
            <a:r>
              <a:rPr lang="pt-BR" sz="3200" i="0" u="none" strike="noStrike" cap="none" dirty="0">
                <a:solidFill>
                  <a:srgbClr val="068F63"/>
                </a:solidFill>
                <a:latin typeface="Muller Ultra-Bold" panose="020B0604020202020204" charset="0"/>
                <a:ea typeface="Calibri"/>
                <a:cs typeface="Calibri"/>
                <a:sym typeface="Calibri"/>
              </a:rPr>
              <a:t>94</a:t>
            </a:r>
            <a:r>
              <a:rPr lang="pt-BR" sz="2000" i="0" u="none" strike="noStrike" cap="none" dirty="0">
                <a:solidFill>
                  <a:srgbClr val="595959"/>
                </a:solidFill>
                <a:latin typeface="Muller Ultra-Bold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pt-BR" sz="2000" i="0" u="none" strike="noStrike" cap="none" dirty="0">
                <a:solidFill>
                  <a:srgbClr val="1C345D"/>
                </a:solidFill>
                <a:latin typeface="Muller Ultra-Bold" panose="020B0604020202020204" charset="0"/>
                <a:ea typeface="Calibri"/>
                <a:cs typeface="Calibri"/>
                <a:sym typeface="Calibri"/>
              </a:rPr>
              <a:t>de UTI</a:t>
            </a:r>
            <a:endParaRPr sz="3200" dirty="0">
              <a:solidFill>
                <a:srgbClr val="1C345D"/>
              </a:solidFill>
              <a:latin typeface="Muller Ultra-Bold" panose="020B0604020202020204" charset="0"/>
            </a:endParaRPr>
          </a:p>
        </p:txBody>
      </p:sp>
      <p:sp>
        <p:nvSpPr>
          <p:cNvPr id="7" name="Google Shape;308;p46">
            <a:extLst>
              <a:ext uri="{FF2B5EF4-FFF2-40B4-BE49-F238E27FC236}">
                <a16:creationId xmlns:a16="http://schemas.microsoft.com/office/drawing/2014/main" id="{393C0197-96B0-4B63-9E87-FDD989C779C7}"/>
              </a:ext>
            </a:extLst>
          </p:cNvPr>
          <p:cNvSpPr txBox="1"/>
          <p:nvPr/>
        </p:nvSpPr>
        <p:spPr>
          <a:xfrm>
            <a:off x="3853011" y="4870844"/>
            <a:ext cx="30465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36B395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b="0" dirty="0">
                <a:solidFill>
                  <a:srgbClr val="068F63"/>
                </a:solidFill>
                <a:sym typeface="Calibri"/>
              </a:rPr>
              <a:t>153</a:t>
            </a:r>
            <a:r>
              <a:rPr lang="pt-BR" sz="2000" b="0" dirty="0">
                <a:sym typeface="Calibri"/>
              </a:rPr>
              <a:t> 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consultórios</a:t>
            </a:r>
          </a:p>
          <a:p>
            <a:r>
              <a:rPr lang="pt-BR" sz="2000" b="0" dirty="0">
                <a:solidFill>
                  <a:srgbClr val="1C345D"/>
                </a:solidFill>
                <a:sym typeface="Calibri"/>
              </a:rPr>
              <a:t>sendo </a:t>
            </a:r>
            <a:r>
              <a:rPr lang="pt-BR" sz="3200" b="0" dirty="0">
                <a:solidFill>
                  <a:srgbClr val="068F63"/>
                </a:solidFill>
                <a:sym typeface="Calibri"/>
              </a:rPr>
              <a:t>103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 médicos</a:t>
            </a:r>
            <a:endParaRPr sz="2000" b="0" dirty="0">
              <a:solidFill>
                <a:srgbClr val="1C345D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AEA0C7A-F711-413D-A699-FFE13144F466}"/>
              </a:ext>
            </a:extLst>
          </p:cNvPr>
          <p:cNvGrpSpPr/>
          <p:nvPr/>
        </p:nvGrpSpPr>
        <p:grpSpPr>
          <a:xfrm>
            <a:off x="4175129" y="2342631"/>
            <a:ext cx="2635141" cy="2442715"/>
            <a:chOff x="2435402" y="1218433"/>
            <a:chExt cx="927998" cy="860233"/>
          </a:xfrm>
        </p:grpSpPr>
        <p:sp>
          <p:nvSpPr>
            <p:cNvPr id="9" name="Google Shape;307;p46">
              <a:extLst>
                <a:ext uri="{FF2B5EF4-FFF2-40B4-BE49-F238E27FC236}">
                  <a16:creationId xmlns:a16="http://schemas.microsoft.com/office/drawing/2014/main" id="{B250C5EF-D3C1-4F28-844E-CFA62B4E2AC7}"/>
                </a:ext>
              </a:extLst>
            </p:cNvPr>
            <p:cNvSpPr/>
            <p:nvPr/>
          </p:nvSpPr>
          <p:spPr>
            <a:xfrm>
              <a:off x="2435402" y="1232674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309;p46" descr="E:\CULTIVANDO 2022\ICON\doctor-visit.png">
              <a:extLst>
                <a:ext uri="{FF2B5EF4-FFF2-40B4-BE49-F238E27FC236}">
                  <a16:creationId xmlns:a16="http://schemas.microsoft.com/office/drawing/2014/main" id="{EB951E25-DBFF-4319-B309-E88A915859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14139" y="1218433"/>
              <a:ext cx="849261" cy="849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311;p46">
            <a:extLst>
              <a:ext uri="{FF2B5EF4-FFF2-40B4-BE49-F238E27FC236}">
                <a16:creationId xmlns:a16="http://schemas.microsoft.com/office/drawing/2014/main" id="{A331E583-2F81-4CB1-BEB7-FF4F7F3A1F83}"/>
              </a:ext>
            </a:extLst>
          </p:cNvPr>
          <p:cNvSpPr txBox="1"/>
          <p:nvPr/>
        </p:nvSpPr>
        <p:spPr>
          <a:xfrm>
            <a:off x="7770665" y="4866521"/>
            <a:ext cx="3046512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rgbClr val="36B395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b="0" dirty="0">
                <a:solidFill>
                  <a:srgbClr val="068F63"/>
                </a:solidFill>
                <a:sym typeface="Calibri"/>
              </a:rPr>
              <a:t>107</a:t>
            </a:r>
            <a:r>
              <a:rPr lang="pt-BR" sz="2000" b="0" dirty="0">
                <a:sym typeface="Calibri"/>
              </a:rPr>
              <a:t> 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poltronas de Quimioterapia</a:t>
            </a:r>
            <a:endParaRPr sz="2000" b="0" dirty="0">
              <a:solidFill>
                <a:srgbClr val="1C345D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C3BA8B0-ECEB-472E-89FB-0D2EE4D82909}"/>
              </a:ext>
            </a:extLst>
          </p:cNvPr>
          <p:cNvGrpSpPr/>
          <p:nvPr/>
        </p:nvGrpSpPr>
        <p:grpSpPr>
          <a:xfrm>
            <a:off x="8092784" y="2365728"/>
            <a:ext cx="2402276" cy="2402276"/>
            <a:chOff x="4238451" y="1232674"/>
            <a:chExt cx="845992" cy="845992"/>
          </a:xfrm>
        </p:grpSpPr>
        <p:sp>
          <p:nvSpPr>
            <p:cNvPr id="13" name="Google Shape;310;p46">
              <a:extLst>
                <a:ext uri="{FF2B5EF4-FFF2-40B4-BE49-F238E27FC236}">
                  <a16:creationId xmlns:a16="http://schemas.microsoft.com/office/drawing/2014/main" id="{DEA76992-9757-4AA8-8EAA-04B080C9A6CA}"/>
                </a:ext>
              </a:extLst>
            </p:cNvPr>
            <p:cNvSpPr/>
            <p:nvPr/>
          </p:nvSpPr>
          <p:spPr>
            <a:xfrm>
              <a:off x="4238451" y="1232674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312;p46">
              <a:extLst>
                <a:ext uri="{FF2B5EF4-FFF2-40B4-BE49-F238E27FC236}">
                  <a16:creationId xmlns:a16="http://schemas.microsoft.com/office/drawing/2014/main" id="{105B02A9-FC69-4F0B-A842-C8A5995BC95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18017" y="1380834"/>
              <a:ext cx="686860" cy="6868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314;p46">
            <a:extLst>
              <a:ext uri="{FF2B5EF4-FFF2-40B4-BE49-F238E27FC236}">
                <a16:creationId xmlns:a16="http://schemas.microsoft.com/office/drawing/2014/main" id="{6AD030DF-B211-4D2F-AA2A-21010B5AD109}"/>
              </a:ext>
            </a:extLst>
          </p:cNvPr>
          <p:cNvSpPr txBox="1"/>
          <p:nvPr/>
        </p:nvSpPr>
        <p:spPr>
          <a:xfrm>
            <a:off x="3835517" y="8993630"/>
            <a:ext cx="30465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rgbClr val="36B395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b="0" dirty="0">
                <a:solidFill>
                  <a:srgbClr val="068F63"/>
                </a:solidFill>
                <a:sym typeface="Calibri"/>
              </a:rPr>
              <a:t>7</a:t>
            </a:r>
            <a:r>
              <a:rPr lang="pt-BR" sz="2000" b="0" dirty="0">
                <a:sym typeface="Calibri"/>
              </a:rPr>
              <a:t> 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aceleradores lineares</a:t>
            </a:r>
            <a:endParaRPr sz="2000" b="0" dirty="0">
              <a:solidFill>
                <a:srgbClr val="1C345D"/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87C063A-DB5C-4F35-9277-25BF3A3078A8}"/>
              </a:ext>
            </a:extLst>
          </p:cNvPr>
          <p:cNvGrpSpPr/>
          <p:nvPr/>
        </p:nvGrpSpPr>
        <p:grpSpPr>
          <a:xfrm>
            <a:off x="4157636" y="6463704"/>
            <a:ext cx="2402275" cy="2402275"/>
            <a:chOff x="2444980" y="3147814"/>
            <a:chExt cx="845992" cy="845992"/>
          </a:xfrm>
        </p:grpSpPr>
        <p:sp>
          <p:nvSpPr>
            <p:cNvPr id="17" name="Google Shape;313;p46">
              <a:extLst>
                <a:ext uri="{FF2B5EF4-FFF2-40B4-BE49-F238E27FC236}">
                  <a16:creationId xmlns:a16="http://schemas.microsoft.com/office/drawing/2014/main" id="{05F32116-FFCD-48FF-AD9C-4C745CDD4A55}"/>
                </a:ext>
              </a:extLst>
            </p:cNvPr>
            <p:cNvSpPr/>
            <p:nvPr/>
          </p:nvSpPr>
          <p:spPr>
            <a:xfrm>
              <a:off x="2444980" y="3147814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315;p46">
              <a:extLst>
                <a:ext uri="{FF2B5EF4-FFF2-40B4-BE49-F238E27FC236}">
                  <a16:creationId xmlns:a16="http://schemas.microsoft.com/office/drawing/2014/main" id="{8509F41A-6853-4C0F-8382-44C5CD87110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62577" y="3262754"/>
              <a:ext cx="648000" cy="64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317;p46">
            <a:extLst>
              <a:ext uri="{FF2B5EF4-FFF2-40B4-BE49-F238E27FC236}">
                <a16:creationId xmlns:a16="http://schemas.microsoft.com/office/drawing/2014/main" id="{DA6F3836-F0F9-4058-A8C5-FC1A749A931E}"/>
              </a:ext>
            </a:extLst>
          </p:cNvPr>
          <p:cNvSpPr txBox="1"/>
          <p:nvPr/>
        </p:nvSpPr>
        <p:spPr>
          <a:xfrm>
            <a:off x="135078" y="8995928"/>
            <a:ext cx="30465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rgbClr val="36B395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b="0" dirty="0">
                <a:solidFill>
                  <a:srgbClr val="068F63"/>
                </a:solidFill>
                <a:sym typeface="Calibri"/>
              </a:rPr>
              <a:t>8</a:t>
            </a:r>
            <a:r>
              <a:rPr lang="pt-BR" sz="2000" b="0" dirty="0">
                <a:sym typeface="Calibri"/>
              </a:rPr>
              <a:t> 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tomógrafos</a:t>
            </a:r>
            <a:endParaRPr sz="2000" b="0" dirty="0">
              <a:solidFill>
                <a:srgbClr val="1C345D"/>
              </a:solidFill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8CE08C0-10CA-4F81-80DA-250E9881607B}"/>
              </a:ext>
            </a:extLst>
          </p:cNvPr>
          <p:cNvGrpSpPr/>
          <p:nvPr/>
        </p:nvGrpSpPr>
        <p:grpSpPr>
          <a:xfrm>
            <a:off x="457200" y="6423210"/>
            <a:ext cx="2402276" cy="2473173"/>
            <a:chOff x="618184" y="3162055"/>
            <a:chExt cx="845992" cy="870959"/>
          </a:xfrm>
        </p:grpSpPr>
        <p:sp>
          <p:nvSpPr>
            <p:cNvPr id="21" name="Google Shape;316;p46">
              <a:extLst>
                <a:ext uri="{FF2B5EF4-FFF2-40B4-BE49-F238E27FC236}">
                  <a16:creationId xmlns:a16="http://schemas.microsoft.com/office/drawing/2014/main" id="{3A447042-5E11-442E-8125-B4A5D26AF71D}"/>
                </a:ext>
              </a:extLst>
            </p:cNvPr>
            <p:cNvSpPr/>
            <p:nvPr/>
          </p:nvSpPr>
          <p:spPr>
            <a:xfrm>
              <a:off x="618184" y="3162055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318;p46">
              <a:extLst>
                <a:ext uri="{FF2B5EF4-FFF2-40B4-BE49-F238E27FC236}">
                  <a16:creationId xmlns:a16="http://schemas.microsoft.com/office/drawing/2014/main" id="{160A5228-F7F8-4406-8A0E-F5E1EF953C7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0587" y="3291830"/>
              <a:ext cx="741184" cy="7411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7CFF7F1-3965-4540-B1D5-1FCDAC75B922}"/>
              </a:ext>
            </a:extLst>
          </p:cNvPr>
          <p:cNvGrpSpPr/>
          <p:nvPr/>
        </p:nvGrpSpPr>
        <p:grpSpPr>
          <a:xfrm>
            <a:off x="15462360" y="2343031"/>
            <a:ext cx="2402276" cy="2442015"/>
            <a:chOff x="7651326" y="1277731"/>
            <a:chExt cx="845992" cy="859987"/>
          </a:xfrm>
        </p:grpSpPr>
        <p:sp>
          <p:nvSpPr>
            <p:cNvPr id="24" name="Google Shape;319;p46">
              <a:extLst>
                <a:ext uri="{FF2B5EF4-FFF2-40B4-BE49-F238E27FC236}">
                  <a16:creationId xmlns:a16="http://schemas.microsoft.com/office/drawing/2014/main" id="{4C4E7253-87C5-43C9-A5D0-435521EA1452}"/>
                </a:ext>
              </a:extLst>
            </p:cNvPr>
            <p:cNvSpPr/>
            <p:nvPr/>
          </p:nvSpPr>
          <p:spPr>
            <a:xfrm>
              <a:off x="7651326" y="1277731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" name="Google Shape;320;p46">
              <a:extLst>
                <a:ext uri="{FF2B5EF4-FFF2-40B4-BE49-F238E27FC236}">
                  <a16:creationId xmlns:a16="http://schemas.microsoft.com/office/drawing/2014/main" id="{A12DDB3E-7532-498C-9505-8E0616CB8FB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30063" y="1448009"/>
              <a:ext cx="689709" cy="6897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322;p46">
            <a:extLst>
              <a:ext uri="{FF2B5EF4-FFF2-40B4-BE49-F238E27FC236}">
                <a16:creationId xmlns:a16="http://schemas.microsoft.com/office/drawing/2014/main" id="{C18C05DF-D591-4B5F-A362-3F816EE7EC95}"/>
              </a:ext>
            </a:extLst>
          </p:cNvPr>
          <p:cNvSpPr txBox="1"/>
          <p:nvPr/>
        </p:nvSpPr>
        <p:spPr>
          <a:xfrm>
            <a:off x="11438890" y="8934372"/>
            <a:ext cx="3046512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rgbClr val="36B395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b="0" dirty="0">
                <a:solidFill>
                  <a:srgbClr val="068F63"/>
                </a:solidFill>
                <a:sym typeface="Calibri"/>
              </a:rPr>
              <a:t>4</a:t>
            </a:r>
            <a:r>
              <a:rPr lang="pt-BR" sz="2000" b="0" dirty="0">
                <a:sym typeface="Calibri"/>
              </a:rPr>
              <a:t> 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equipamentos de ressonância magnética</a:t>
            </a:r>
            <a:endParaRPr sz="2000" b="0" dirty="0">
              <a:solidFill>
                <a:srgbClr val="1C345D"/>
              </a:solidFill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D768320-6E73-45D1-B764-1CC0FD74AF2A}"/>
              </a:ext>
            </a:extLst>
          </p:cNvPr>
          <p:cNvGrpSpPr/>
          <p:nvPr/>
        </p:nvGrpSpPr>
        <p:grpSpPr>
          <a:xfrm>
            <a:off x="11583850" y="6364711"/>
            <a:ext cx="2580350" cy="2575596"/>
            <a:chOff x="5936743" y="3171425"/>
            <a:chExt cx="908703" cy="907029"/>
          </a:xfrm>
        </p:grpSpPr>
        <p:sp>
          <p:nvSpPr>
            <p:cNvPr id="28" name="Google Shape;321;p46">
              <a:extLst>
                <a:ext uri="{FF2B5EF4-FFF2-40B4-BE49-F238E27FC236}">
                  <a16:creationId xmlns:a16="http://schemas.microsoft.com/office/drawing/2014/main" id="{FEE7C68F-1091-4CC3-AE64-3A4CEDF08422}"/>
                </a:ext>
              </a:extLst>
            </p:cNvPr>
            <p:cNvSpPr/>
            <p:nvPr/>
          </p:nvSpPr>
          <p:spPr>
            <a:xfrm>
              <a:off x="5999454" y="3171425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" name="Google Shape;323;p46">
              <a:extLst>
                <a:ext uri="{FF2B5EF4-FFF2-40B4-BE49-F238E27FC236}">
                  <a16:creationId xmlns:a16="http://schemas.microsoft.com/office/drawing/2014/main" id="{CD4526E1-5BD9-433A-B81C-0E5DE40D4A2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36743" y="3229193"/>
              <a:ext cx="849261" cy="849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25;p46">
            <a:extLst>
              <a:ext uri="{FF2B5EF4-FFF2-40B4-BE49-F238E27FC236}">
                <a16:creationId xmlns:a16="http://schemas.microsoft.com/office/drawing/2014/main" id="{D65A1A4A-0091-4157-831C-68488B0B91C0}"/>
              </a:ext>
            </a:extLst>
          </p:cNvPr>
          <p:cNvSpPr txBox="1"/>
          <p:nvPr/>
        </p:nvSpPr>
        <p:spPr>
          <a:xfrm>
            <a:off x="11455455" y="4888082"/>
            <a:ext cx="30465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rgbClr val="36B395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b="0" dirty="0">
                <a:solidFill>
                  <a:srgbClr val="068F63"/>
                </a:solidFill>
                <a:sym typeface="Calibri"/>
              </a:rPr>
              <a:t>18</a:t>
            </a:r>
            <a:r>
              <a:rPr lang="pt-BR" sz="2000" b="0" dirty="0">
                <a:sym typeface="Calibri"/>
              </a:rPr>
              <a:t> 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salas cirúrgicas</a:t>
            </a:r>
            <a:endParaRPr sz="2000" b="0" dirty="0">
              <a:solidFill>
                <a:srgbClr val="1C345D"/>
              </a:solidFill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6BD5947-E291-442B-88DE-4667BC067A4D}"/>
              </a:ext>
            </a:extLst>
          </p:cNvPr>
          <p:cNvGrpSpPr/>
          <p:nvPr/>
        </p:nvGrpSpPr>
        <p:grpSpPr>
          <a:xfrm>
            <a:off x="11777573" y="2359463"/>
            <a:ext cx="2402276" cy="2413245"/>
            <a:chOff x="5987267" y="1232674"/>
            <a:chExt cx="845992" cy="849855"/>
          </a:xfrm>
        </p:grpSpPr>
        <p:sp>
          <p:nvSpPr>
            <p:cNvPr id="32" name="Google Shape;324;p46">
              <a:extLst>
                <a:ext uri="{FF2B5EF4-FFF2-40B4-BE49-F238E27FC236}">
                  <a16:creationId xmlns:a16="http://schemas.microsoft.com/office/drawing/2014/main" id="{B93CE395-8109-450E-9D85-9AEDBCA89135}"/>
                </a:ext>
              </a:extLst>
            </p:cNvPr>
            <p:cNvSpPr/>
            <p:nvPr/>
          </p:nvSpPr>
          <p:spPr>
            <a:xfrm>
              <a:off x="5987267" y="1232674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" name="Google Shape;326;p46">
              <a:extLst>
                <a:ext uri="{FF2B5EF4-FFF2-40B4-BE49-F238E27FC236}">
                  <a16:creationId xmlns:a16="http://schemas.microsoft.com/office/drawing/2014/main" id="{2FA5F543-F945-4D99-AD4B-A12F09EDEA0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066004" y="1362529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28;p46">
            <a:extLst>
              <a:ext uri="{FF2B5EF4-FFF2-40B4-BE49-F238E27FC236}">
                <a16:creationId xmlns:a16="http://schemas.microsoft.com/office/drawing/2014/main" id="{ED2F8D8D-8BF3-480A-AFD7-98E864687E52}"/>
              </a:ext>
            </a:extLst>
          </p:cNvPr>
          <p:cNvSpPr txBox="1"/>
          <p:nvPr/>
        </p:nvSpPr>
        <p:spPr>
          <a:xfrm>
            <a:off x="15140241" y="8993630"/>
            <a:ext cx="30465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rgbClr val="36B395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b="0" dirty="0">
                <a:solidFill>
                  <a:srgbClr val="068F63"/>
                </a:solidFill>
                <a:sym typeface="Calibri"/>
              </a:rPr>
              <a:t>1</a:t>
            </a:r>
            <a:r>
              <a:rPr lang="pt-BR" sz="2000" b="0" dirty="0">
                <a:sym typeface="Calibri"/>
              </a:rPr>
              <a:t> 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SPECT/CT e </a:t>
            </a:r>
            <a:endParaRPr sz="2000" b="0" dirty="0">
              <a:solidFill>
                <a:srgbClr val="1C345D"/>
              </a:solidFill>
            </a:endParaRPr>
          </a:p>
          <a:p>
            <a:r>
              <a:rPr lang="pt-BR" sz="3200" b="0" dirty="0">
                <a:solidFill>
                  <a:srgbClr val="068F63"/>
                </a:solidFill>
                <a:sym typeface="Calibri"/>
              </a:rPr>
              <a:t>2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 PET/CT</a:t>
            </a:r>
            <a:endParaRPr sz="2000" b="0" dirty="0">
              <a:solidFill>
                <a:srgbClr val="1C345D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75679D9D-5D9F-491C-A24A-35042CB561A9}"/>
              </a:ext>
            </a:extLst>
          </p:cNvPr>
          <p:cNvGrpSpPr/>
          <p:nvPr/>
        </p:nvGrpSpPr>
        <p:grpSpPr>
          <a:xfrm>
            <a:off x="15462360" y="6457435"/>
            <a:ext cx="2402275" cy="2413250"/>
            <a:chOff x="7631459" y="3162053"/>
            <a:chExt cx="845992" cy="849857"/>
          </a:xfrm>
        </p:grpSpPr>
        <p:sp>
          <p:nvSpPr>
            <p:cNvPr id="36" name="Google Shape;327;p46">
              <a:extLst>
                <a:ext uri="{FF2B5EF4-FFF2-40B4-BE49-F238E27FC236}">
                  <a16:creationId xmlns:a16="http://schemas.microsoft.com/office/drawing/2014/main" id="{988A7541-3090-469D-AB83-8A3021A19369}"/>
                </a:ext>
              </a:extLst>
            </p:cNvPr>
            <p:cNvSpPr/>
            <p:nvPr/>
          </p:nvSpPr>
          <p:spPr>
            <a:xfrm>
              <a:off x="7631459" y="3162053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Google Shape;329;p46">
              <a:extLst>
                <a:ext uri="{FF2B5EF4-FFF2-40B4-BE49-F238E27FC236}">
                  <a16:creationId xmlns:a16="http://schemas.microsoft.com/office/drawing/2014/main" id="{1A6FC6D3-491E-42A3-A373-FB772AC513E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700364" y="3277456"/>
              <a:ext cx="734454" cy="7344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31;p46">
            <a:extLst>
              <a:ext uri="{FF2B5EF4-FFF2-40B4-BE49-F238E27FC236}">
                <a16:creationId xmlns:a16="http://schemas.microsoft.com/office/drawing/2014/main" id="{6E912640-FB39-41C7-BF7F-CFE885531CE8}"/>
              </a:ext>
            </a:extLst>
          </p:cNvPr>
          <p:cNvSpPr txBox="1"/>
          <p:nvPr/>
        </p:nvSpPr>
        <p:spPr>
          <a:xfrm>
            <a:off x="7532643" y="8993630"/>
            <a:ext cx="30465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rgbClr val="36B395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b="0" dirty="0">
                <a:sym typeface="Calibri"/>
              </a:rPr>
              <a:t>1</a:t>
            </a:r>
            <a:r>
              <a:rPr lang="pt-BR" sz="2000" b="0" dirty="0">
                <a:sym typeface="Calibri"/>
              </a:rPr>
              <a:t> </a:t>
            </a:r>
            <a:r>
              <a:rPr lang="pt-BR" sz="2000" b="0" dirty="0" err="1">
                <a:solidFill>
                  <a:srgbClr val="1C345D"/>
                </a:solidFill>
                <a:sym typeface="Calibri"/>
              </a:rPr>
              <a:t>angiógrafo</a:t>
            </a:r>
            <a:endParaRPr lang="pt-BR" sz="2000" b="0" dirty="0">
              <a:solidFill>
                <a:srgbClr val="1C345D"/>
              </a:solidFill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0B73C6A-AC20-4CC5-9F91-05F5470C00EF}"/>
              </a:ext>
            </a:extLst>
          </p:cNvPr>
          <p:cNvGrpSpPr/>
          <p:nvPr/>
        </p:nvGrpSpPr>
        <p:grpSpPr>
          <a:xfrm>
            <a:off x="7858071" y="6426295"/>
            <a:ext cx="2402275" cy="2467771"/>
            <a:chOff x="4247083" y="3147814"/>
            <a:chExt cx="845992" cy="869057"/>
          </a:xfrm>
        </p:grpSpPr>
        <p:sp>
          <p:nvSpPr>
            <p:cNvPr id="40" name="Google Shape;330;p46">
              <a:extLst>
                <a:ext uri="{FF2B5EF4-FFF2-40B4-BE49-F238E27FC236}">
                  <a16:creationId xmlns:a16="http://schemas.microsoft.com/office/drawing/2014/main" id="{D44FD9D9-0646-4917-8789-28831E1311CB}"/>
                </a:ext>
              </a:extLst>
            </p:cNvPr>
            <p:cNvSpPr/>
            <p:nvPr/>
          </p:nvSpPr>
          <p:spPr>
            <a:xfrm>
              <a:off x="4247083" y="3147814"/>
              <a:ext cx="845992" cy="845992"/>
            </a:xfrm>
            <a:prstGeom prst="ellipse">
              <a:avLst/>
            </a:prstGeom>
            <a:solidFill>
              <a:srgbClr val="FFC4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rgbClr val="264D9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" name="Google Shape;332;p46">
              <a:extLst>
                <a:ext uri="{FF2B5EF4-FFF2-40B4-BE49-F238E27FC236}">
                  <a16:creationId xmlns:a16="http://schemas.microsoft.com/office/drawing/2014/main" id="{166C4DCD-FEEB-4DBD-BE36-16943DFDEDAB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293019" y="3262754"/>
              <a:ext cx="754117" cy="7541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333;p46">
            <a:extLst>
              <a:ext uri="{FF2B5EF4-FFF2-40B4-BE49-F238E27FC236}">
                <a16:creationId xmlns:a16="http://schemas.microsoft.com/office/drawing/2014/main" id="{4C1B85FB-8E9D-40A5-A372-E8541DE45C3F}"/>
              </a:ext>
            </a:extLst>
          </p:cNvPr>
          <p:cNvSpPr txBox="1"/>
          <p:nvPr/>
        </p:nvSpPr>
        <p:spPr>
          <a:xfrm>
            <a:off x="15177542" y="4863926"/>
            <a:ext cx="3046512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rgbClr val="36B395"/>
                </a:solidFill>
                <a:latin typeface="Muller Ultra-Bold" panose="020B0604020202020204" charset="0"/>
                <a:ea typeface="Calibri"/>
                <a:cs typeface="Calibri"/>
              </a:defRPr>
            </a:lvl1pPr>
          </a:lstStyle>
          <a:p>
            <a:r>
              <a:rPr lang="pt-BR" sz="3200" b="0" dirty="0">
                <a:sym typeface="Calibri"/>
              </a:rPr>
              <a:t>1</a:t>
            </a:r>
            <a:r>
              <a:rPr lang="pt-BR" sz="2000" b="0" dirty="0">
                <a:sym typeface="Calibri"/>
              </a:rPr>
              <a:t> </a:t>
            </a:r>
            <a:r>
              <a:rPr lang="pt-BR" sz="2000" b="0" dirty="0">
                <a:solidFill>
                  <a:srgbClr val="1C345D"/>
                </a:solidFill>
                <a:sym typeface="Calibri"/>
              </a:rPr>
              <a:t>sala para </a:t>
            </a:r>
            <a:endParaRPr sz="2000" b="0" dirty="0">
              <a:solidFill>
                <a:srgbClr val="1C345D"/>
              </a:solidFill>
            </a:endParaRPr>
          </a:p>
          <a:p>
            <a:r>
              <a:rPr lang="pt-BR" sz="2000" b="0" dirty="0">
                <a:solidFill>
                  <a:srgbClr val="1C345D"/>
                </a:solidFill>
                <a:sym typeface="Calibri"/>
              </a:rPr>
              <a:t>cirurgia robótica</a:t>
            </a:r>
            <a:endParaRPr sz="2000" b="0" dirty="0">
              <a:solidFill>
                <a:srgbClr val="1C345D"/>
              </a:solidFill>
            </a:endParaRPr>
          </a:p>
        </p:txBody>
      </p:sp>
      <p:sp>
        <p:nvSpPr>
          <p:cNvPr id="44" name="Freeform 2">
            <a:extLst>
              <a:ext uri="{FF2B5EF4-FFF2-40B4-BE49-F238E27FC236}">
                <a16:creationId xmlns:a16="http://schemas.microsoft.com/office/drawing/2014/main" id="{95EE7A0A-DDA4-4BD2-AA86-4C36DFC82EDE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 b="1"/>
          </a:p>
        </p:txBody>
      </p:sp>
      <p:sp>
        <p:nvSpPr>
          <p:cNvPr id="45" name="TextBox 90">
            <a:extLst>
              <a:ext uri="{FF2B5EF4-FFF2-40B4-BE49-F238E27FC236}">
                <a16:creationId xmlns:a16="http://schemas.microsoft.com/office/drawing/2014/main" id="{4297356E-089C-4575-92CB-334B163AD559}"/>
              </a:ext>
            </a:extLst>
          </p:cNvPr>
          <p:cNvSpPr txBox="1"/>
          <p:nvPr/>
        </p:nvSpPr>
        <p:spPr>
          <a:xfrm>
            <a:off x="590030" y="383755"/>
            <a:ext cx="13962682" cy="1437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442" b="1" dirty="0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ESTRUTURA DE ATENDIMENTO</a:t>
            </a:r>
          </a:p>
          <a:p>
            <a:pPr algn="ctr">
              <a:lnSpc>
                <a:spcPts val="5733"/>
              </a:lnSpc>
            </a:pPr>
            <a:r>
              <a:rPr lang="en-US" sz="3600" b="1" dirty="0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(</a:t>
            </a:r>
            <a:r>
              <a:rPr lang="en-US" sz="3600" b="1" dirty="0" err="1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Capacidade</a:t>
            </a:r>
            <a:r>
              <a:rPr lang="en-US" sz="3600" b="1" dirty="0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 Plena </a:t>
            </a:r>
            <a:r>
              <a:rPr lang="en-US" sz="3600" b="1" dirty="0" err="1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em</a:t>
            </a:r>
            <a:r>
              <a:rPr lang="en-US" sz="3600" b="1" dirty="0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 2024)</a:t>
            </a:r>
          </a:p>
        </p:txBody>
      </p:sp>
    </p:spTree>
    <p:extLst>
      <p:ext uri="{BB962C8B-B14F-4D97-AF65-F5344CB8AC3E}">
        <p14:creationId xmlns:p14="http://schemas.microsoft.com/office/powerpoint/2010/main" val="36003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">
            <a:extLst>
              <a:ext uri="{FF2B5EF4-FFF2-40B4-BE49-F238E27FC236}">
                <a16:creationId xmlns:a16="http://schemas.microsoft.com/office/drawing/2014/main" id="{95EE7A0A-DDA4-4BD2-AA86-4C36DFC82EDE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b="1"/>
          </a:p>
        </p:txBody>
      </p:sp>
      <p:sp>
        <p:nvSpPr>
          <p:cNvPr id="45" name="TextBox 90">
            <a:extLst>
              <a:ext uri="{FF2B5EF4-FFF2-40B4-BE49-F238E27FC236}">
                <a16:creationId xmlns:a16="http://schemas.microsoft.com/office/drawing/2014/main" id="{4297356E-089C-4575-92CB-334B163AD559}"/>
              </a:ext>
            </a:extLst>
          </p:cNvPr>
          <p:cNvSpPr txBox="1"/>
          <p:nvPr/>
        </p:nvSpPr>
        <p:spPr>
          <a:xfrm>
            <a:off x="590030" y="383755"/>
            <a:ext cx="13962682" cy="779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442" b="1" dirty="0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PRODUÇÃO 100% ONCOLÓGICA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3474782-EFB1-452C-9D75-AD82BD36F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743926"/>
              </p:ext>
            </p:extLst>
          </p:nvPr>
        </p:nvGraphicFramePr>
        <p:xfrm>
          <a:off x="590030" y="2028048"/>
          <a:ext cx="8229600" cy="761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E6BCFF46-D143-4DDC-BF2B-D60ACB1DA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34451"/>
              </p:ext>
            </p:extLst>
          </p:nvPr>
        </p:nvGraphicFramePr>
        <p:xfrm>
          <a:off x="9468370" y="2028900"/>
          <a:ext cx="8229600" cy="76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E4338A8-7CB5-4F3B-91A0-13419F743CEB}"/>
              </a:ext>
            </a:extLst>
          </p:cNvPr>
          <p:cNvSpPr txBox="1">
            <a:spLocks/>
          </p:cNvSpPr>
          <p:nvPr/>
        </p:nvSpPr>
        <p:spPr>
          <a:xfrm>
            <a:off x="13106400" y="9639300"/>
            <a:ext cx="4997212" cy="56477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r">
              <a:lnSpc>
                <a:spcPts val="5215"/>
              </a:lnSpc>
            </a:pPr>
            <a:r>
              <a:rPr lang="en-US" sz="1600" b="1" dirty="0">
                <a:solidFill>
                  <a:srgbClr val="1C345D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*INFUSÃO + ORAL + HORMÔNIOTERAPIA</a:t>
            </a:r>
          </a:p>
        </p:txBody>
      </p:sp>
    </p:spTree>
    <p:extLst>
      <p:ext uri="{BB962C8B-B14F-4D97-AF65-F5344CB8AC3E}">
        <p14:creationId xmlns:p14="http://schemas.microsoft.com/office/powerpoint/2010/main" val="12229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6FCC-96F4-F845-4579-1D07336B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">
            <a:extLst>
              <a:ext uri="{FF2B5EF4-FFF2-40B4-BE49-F238E27FC236}">
                <a16:creationId xmlns:a16="http://schemas.microsoft.com/office/drawing/2014/main" id="{18D65528-5091-EA33-F0E5-3A058803BB5F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TextBox 90">
            <a:extLst>
              <a:ext uri="{FF2B5EF4-FFF2-40B4-BE49-F238E27FC236}">
                <a16:creationId xmlns:a16="http://schemas.microsoft.com/office/drawing/2014/main" id="{87E13DBB-E7C5-59EC-2560-28948203B032}"/>
              </a:ext>
            </a:extLst>
          </p:cNvPr>
          <p:cNvSpPr txBox="1"/>
          <p:nvPr/>
        </p:nvSpPr>
        <p:spPr>
          <a:xfrm>
            <a:off x="590030" y="383755"/>
            <a:ext cx="13962682" cy="763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000" b="1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REGISTRO HOSPITALAR DE CÂNCER</a:t>
            </a:r>
            <a:endParaRPr lang="en-US" sz="6000" b="1" dirty="0">
              <a:solidFill>
                <a:srgbClr val="068F63"/>
              </a:solidFill>
              <a:latin typeface="Muller Ultra-Bold"/>
              <a:ea typeface="Muller Ultra-Bold"/>
              <a:cs typeface="Muller Ultra-Bold"/>
              <a:sym typeface="Muller Ultra-Bold"/>
            </a:endParaRPr>
          </a:p>
        </p:txBody>
      </p:sp>
      <p:sp>
        <p:nvSpPr>
          <p:cNvPr id="47" name="Google Shape;556;p15">
            <a:extLst>
              <a:ext uri="{FF2B5EF4-FFF2-40B4-BE49-F238E27FC236}">
                <a16:creationId xmlns:a16="http://schemas.microsoft.com/office/drawing/2014/main" id="{97042B66-F5D9-EA0B-5086-EFF25D5C8FCB}"/>
              </a:ext>
            </a:extLst>
          </p:cNvPr>
          <p:cNvSpPr txBox="1"/>
          <p:nvPr/>
        </p:nvSpPr>
        <p:spPr>
          <a:xfrm>
            <a:off x="0" y="9594563"/>
            <a:ext cx="15621000" cy="6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pt-BR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Fonte: Registro Hospitalar de Câncer (FOSP) – Casos diagnosticados de 2008 a 2023, disponível em </a:t>
            </a:r>
            <a:r>
              <a:rPr lang="pt-BR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http://200.144.1.68/cgi-bin/dh?rhc/rhc-geral.def</a:t>
            </a:r>
            <a:endParaRPr lang="pt-BR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* Excluídos tumores de pele não-melanoma, tumores com estádio clínico desconhecido e não estadiáveis pelo sistema TNM.</a:t>
            </a:r>
            <a:endParaRPr lang="pt-BR" sz="24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FE2F29F-184E-F807-3460-95BCBB561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76569"/>
              </p:ext>
            </p:extLst>
          </p:nvPr>
        </p:nvGraphicFramePr>
        <p:xfrm>
          <a:off x="0" y="1943100"/>
          <a:ext cx="17221200" cy="697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1F2A3442-3BA7-29DF-4AA9-F3EBC4E504EF}"/>
              </a:ext>
            </a:extLst>
          </p:cNvPr>
          <p:cNvSpPr/>
          <p:nvPr/>
        </p:nvSpPr>
        <p:spPr>
          <a:xfrm>
            <a:off x="228600" y="7998890"/>
            <a:ext cx="16840200" cy="8784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CF8D78-4466-4986-BA8E-721338206DD7}"/>
              </a:ext>
            </a:extLst>
          </p:cNvPr>
          <p:cNvSpPr txBox="1"/>
          <p:nvPr/>
        </p:nvSpPr>
        <p:spPr>
          <a:xfrm>
            <a:off x="15832270" y="8953500"/>
            <a:ext cx="14062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Muller Ultra-Bold" panose="020B0604020202020204" charset="0"/>
              </a:rPr>
              <a:t>62%</a:t>
            </a:r>
          </a:p>
          <a:p>
            <a:pPr algn="ctr"/>
            <a:r>
              <a:rPr lang="pt-BR" sz="3200" dirty="0">
                <a:solidFill>
                  <a:srgbClr val="C00000"/>
                </a:solidFill>
                <a:latin typeface="Muller Ultra-Bold" panose="020B0604020202020204" charset="0"/>
              </a:rPr>
              <a:t>III e IV</a:t>
            </a:r>
          </a:p>
        </p:txBody>
      </p:sp>
    </p:spTree>
    <p:extLst>
      <p:ext uri="{BB962C8B-B14F-4D97-AF65-F5344CB8AC3E}">
        <p14:creationId xmlns:p14="http://schemas.microsoft.com/office/powerpoint/2010/main" val="5424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5433666" y="3398756"/>
            <a:ext cx="5901567" cy="63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2"/>
              </a:lnSpc>
            </a:pPr>
            <a:r>
              <a:rPr lang="en-US" sz="5400" b="1" dirty="0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JCI</a:t>
            </a:r>
            <a:endParaRPr lang="en-US" sz="5159" b="1" dirty="0">
              <a:solidFill>
                <a:srgbClr val="068F63"/>
              </a:solidFill>
              <a:latin typeface="Muller Ultra-Bold"/>
              <a:ea typeface="Muller Ultra-Bold"/>
              <a:cs typeface="Muller Ultra-Bold"/>
              <a:sym typeface="Muller Ultra-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04800" y="2914125"/>
            <a:ext cx="5014565" cy="5014565"/>
          </a:xfrm>
          <a:custGeom>
            <a:avLst/>
            <a:gdLst/>
            <a:ahLst/>
            <a:cxnLst/>
            <a:rect l="l" t="t" r="r" b="b"/>
            <a:pathLst>
              <a:path w="5014565" h="5014565">
                <a:moveTo>
                  <a:pt x="0" y="0"/>
                </a:moveTo>
                <a:lnTo>
                  <a:pt x="5014566" y="0"/>
                </a:lnTo>
                <a:lnTo>
                  <a:pt x="5014566" y="5014565"/>
                </a:lnTo>
                <a:lnTo>
                  <a:pt x="0" y="50145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90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5433666" y="4287688"/>
            <a:ext cx="4997212" cy="329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15"/>
              </a:lnSpc>
            </a:pPr>
            <a:r>
              <a:rPr lang="en-US" sz="3600" b="1" dirty="0">
                <a:solidFill>
                  <a:srgbClr val="C00000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ÚNICA INSTITUIÇÃO 100% SUS ACREDITADA PELA </a:t>
            </a:r>
            <a:r>
              <a:rPr lang="en-US" sz="3600" b="1" i="1" dirty="0">
                <a:solidFill>
                  <a:srgbClr val="C00000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JOINT COMMISSION INTERNATIONAL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1561" y="203400"/>
            <a:ext cx="17071145" cy="204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0"/>
              </a:lnSpc>
            </a:pPr>
            <a:r>
              <a:rPr lang="en-US" sz="7742" b="1" dirty="0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RECONHECIMENTO</a:t>
            </a:r>
          </a:p>
          <a:p>
            <a:pPr algn="l">
              <a:lnSpc>
                <a:spcPts val="6890"/>
              </a:lnSpc>
            </a:pPr>
            <a:r>
              <a:rPr lang="en-US" sz="7742" b="1" dirty="0">
                <a:solidFill>
                  <a:srgbClr val="152747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INTERNACIONAL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9870E26-75E9-620A-F7E4-E8E5EE318AE8}"/>
              </a:ext>
            </a:extLst>
          </p:cNvPr>
          <p:cNvSpPr/>
          <p:nvPr/>
        </p:nvSpPr>
        <p:spPr>
          <a:xfrm>
            <a:off x="11855778" y="2440378"/>
            <a:ext cx="4451022" cy="4451022"/>
          </a:xfrm>
          <a:custGeom>
            <a:avLst/>
            <a:gdLst/>
            <a:ahLst/>
            <a:cxnLst/>
            <a:rect l="l" t="t" r="r" b="b"/>
            <a:pathLst>
              <a:path w="4246341" h="4246341">
                <a:moveTo>
                  <a:pt x="0" y="0"/>
                </a:moveTo>
                <a:lnTo>
                  <a:pt x="4246341" y="0"/>
                </a:lnTo>
                <a:lnTo>
                  <a:pt x="4246341" y="4246340"/>
                </a:lnTo>
                <a:lnTo>
                  <a:pt x="0" y="4246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015C76AA-4052-C148-DFC1-8BDECA59B7D9}"/>
              </a:ext>
            </a:extLst>
          </p:cNvPr>
          <p:cNvSpPr txBox="1"/>
          <p:nvPr/>
        </p:nvSpPr>
        <p:spPr>
          <a:xfrm>
            <a:off x="11855778" y="7042613"/>
            <a:ext cx="5901567" cy="59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74"/>
              </a:lnSpc>
            </a:pPr>
            <a:r>
              <a:rPr lang="en-US" sz="5400" b="1" dirty="0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CARF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35B10F2-CF02-DF2B-D1D8-594803971F47}"/>
              </a:ext>
            </a:extLst>
          </p:cNvPr>
          <p:cNvSpPr txBox="1"/>
          <p:nvPr/>
        </p:nvSpPr>
        <p:spPr>
          <a:xfrm>
            <a:off x="11855778" y="7928690"/>
            <a:ext cx="5901567" cy="26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97"/>
              </a:lnSpc>
            </a:pPr>
            <a:r>
              <a:rPr lang="en-US" sz="3200" b="1" dirty="0">
                <a:solidFill>
                  <a:srgbClr val="000000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REABILITAÇÃO  RECEBE SELO DA </a:t>
            </a:r>
            <a:r>
              <a:rPr lang="en-US" sz="3200" b="1" i="1" dirty="0">
                <a:solidFill>
                  <a:srgbClr val="000000"/>
                </a:solidFill>
                <a:latin typeface="Muller Ultra-Bold Italics"/>
                <a:ea typeface="Muller Ultra-Bold Italics"/>
                <a:cs typeface="Muller Ultra-Bold Italics"/>
                <a:sym typeface="Muller Ultra-Bold Italics"/>
              </a:rPr>
              <a:t>COMMISSION ON ACCREDITATION OF REHABILITATION FACILITIES PELA QUARTA VEZ</a:t>
            </a:r>
          </a:p>
          <a:p>
            <a:pPr algn="l">
              <a:lnSpc>
                <a:spcPts val="3397"/>
              </a:lnSpc>
            </a:pPr>
            <a:endParaRPr lang="en-US" sz="3200" b="1" i="1" dirty="0">
              <a:solidFill>
                <a:srgbClr val="000000"/>
              </a:solidFill>
              <a:latin typeface="Muller Ultra-Bold Italics"/>
              <a:ea typeface="Muller Ultra-Bold Italics"/>
              <a:cs typeface="Muller Ultra-Bold Italics"/>
              <a:sym typeface="Muller Ultra-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0811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418253">
            <a:off x="7663357" y="134893"/>
            <a:ext cx="8006175" cy="10017213"/>
          </a:xfrm>
          <a:custGeom>
            <a:avLst/>
            <a:gdLst/>
            <a:ahLst/>
            <a:cxnLst/>
            <a:rect l="l" t="t" r="r" b="b"/>
            <a:pathLst>
              <a:path w="8006175" h="10017213">
                <a:moveTo>
                  <a:pt x="0" y="0"/>
                </a:moveTo>
                <a:lnTo>
                  <a:pt x="8006175" y="0"/>
                </a:lnTo>
                <a:lnTo>
                  <a:pt x="8006175" y="10017214"/>
                </a:lnTo>
                <a:lnTo>
                  <a:pt x="0" y="10017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 rot="-418253">
            <a:off x="8606657" y="3093361"/>
            <a:ext cx="6119574" cy="3583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78"/>
              </a:lnSpc>
            </a:pPr>
            <a:r>
              <a:rPr lang="en-US" sz="30689" b="1" spc="-675" dirty="0">
                <a:solidFill>
                  <a:srgbClr val="1C345D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94</a:t>
            </a:r>
          </a:p>
        </p:txBody>
      </p:sp>
      <p:sp>
        <p:nvSpPr>
          <p:cNvPr id="5" name="TextBox 5"/>
          <p:cNvSpPr txBox="1"/>
          <p:nvPr/>
        </p:nvSpPr>
        <p:spPr>
          <a:xfrm rot="-418253">
            <a:off x="9675399" y="2014984"/>
            <a:ext cx="3183105" cy="658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4350" b="1">
                <a:solidFill>
                  <a:srgbClr val="1C345D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NPS ICESP</a:t>
            </a:r>
          </a:p>
        </p:txBody>
      </p:sp>
      <p:sp>
        <p:nvSpPr>
          <p:cNvPr id="6" name="TextBox 6"/>
          <p:cNvSpPr txBox="1"/>
          <p:nvPr/>
        </p:nvSpPr>
        <p:spPr>
          <a:xfrm rot="-418253">
            <a:off x="10259091" y="6049722"/>
            <a:ext cx="3183105" cy="53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4350" b="1" dirty="0">
                <a:solidFill>
                  <a:srgbClr val="1C345D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OUT/2025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1561" y="2856090"/>
            <a:ext cx="7675570" cy="111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0"/>
              </a:lnSpc>
            </a:pPr>
            <a:r>
              <a:rPr lang="en-US" sz="3663" b="1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PESQUISA DE SATISFAÇÃO</a:t>
            </a:r>
          </a:p>
          <a:p>
            <a:pPr algn="l">
              <a:lnSpc>
                <a:spcPts val="5642"/>
              </a:lnSpc>
            </a:pPr>
            <a:r>
              <a:rPr lang="en-US" sz="3663" b="1">
                <a:solidFill>
                  <a:srgbClr val="1C345D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NET PROMOTER SCORE (NPS)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468" y="440957"/>
            <a:ext cx="6991911" cy="194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8"/>
              </a:lnSpc>
            </a:pPr>
            <a:r>
              <a:rPr lang="en-US" sz="7268" b="1">
                <a:solidFill>
                  <a:srgbClr val="068F63"/>
                </a:solidFill>
                <a:latin typeface="Muller Ultra-Bold"/>
                <a:ea typeface="Muller Ultra-Bold"/>
                <a:cs typeface="Muller Ultra-Bold"/>
                <a:sym typeface="Muller Ultra-Bold"/>
              </a:rPr>
              <a:t>ZONA DE EXCELÊNCIA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88468" y="4685082"/>
            <a:ext cx="7280494" cy="5193672"/>
            <a:chOff x="0" y="-9525"/>
            <a:chExt cx="9707326" cy="6924895"/>
          </a:xfrm>
        </p:grpSpPr>
        <p:sp>
          <p:nvSpPr>
            <p:cNvPr id="10" name="TextBox 10"/>
            <p:cNvSpPr txBox="1"/>
            <p:nvPr/>
          </p:nvSpPr>
          <p:spPr>
            <a:xfrm>
              <a:off x="248105" y="-9525"/>
              <a:ext cx="4742214" cy="41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09"/>
                </a:lnSpc>
              </a:pPr>
              <a:r>
                <a:rPr lang="en-US" sz="2594" b="1" dirty="0">
                  <a:solidFill>
                    <a:srgbClr val="C00000"/>
                  </a:solidFill>
                  <a:latin typeface="Muller Ultra-Bold"/>
                  <a:ea typeface="Muller Ultra-Bold"/>
                  <a:cs typeface="Muller Ultra-Bold"/>
                  <a:sym typeface="Muller Ultra-Bold"/>
                </a:rPr>
                <a:t>0 - 6    DETRATORES  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9592" y="891828"/>
              <a:ext cx="4750727" cy="53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09"/>
                </a:lnSpc>
              </a:pPr>
              <a:r>
                <a:rPr lang="en-US" sz="2594" b="1" dirty="0">
                  <a:solidFill>
                    <a:srgbClr val="000000"/>
                  </a:solidFill>
                  <a:latin typeface="Muller Ultra-Bold"/>
                  <a:ea typeface="Muller Ultra-Bold"/>
                  <a:cs typeface="Muller Ultra-Bold"/>
                  <a:sym typeface="Muller Ultra-Bold"/>
                </a:rPr>
                <a:t>7 - 8     NEUTROS             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27677" y="1793181"/>
              <a:ext cx="4762642" cy="41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09"/>
                </a:lnSpc>
              </a:pPr>
              <a:r>
                <a:rPr lang="en-US" sz="2594" b="1" dirty="0">
                  <a:solidFill>
                    <a:srgbClr val="068F63"/>
                  </a:solidFill>
                  <a:latin typeface="Muller Ultra-Bold"/>
                  <a:ea typeface="Muller Ultra-Bold"/>
                  <a:cs typeface="Muller Ultra-Bold"/>
                  <a:sym typeface="Muller Ultra-Bold"/>
                </a:rPr>
                <a:t>9 - 10  PROMOTORES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655" y="3205420"/>
              <a:ext cx="9071095" cy="664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0"/>
                </a:lnSpc>
              </a:pPr>
              <a:r>
                <a:rPr lang="en-US" sz="3247" b="1" dirty="0">
                  <a:solidFill>
                    <a:srgbClr val="000000"/>
                  </a:solidFill>
                  <a:latin typeface="Muller Bold"/>
                  <a:ea typeface="Muller Bold"/>
                  <a:cs typeface="Muller Bold"/>
                  <a:sym typeface="Muller Bold"/>
                </a:rPr>
                <a:t>NPS =                                -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35755" y="3261704"/>
              <a:ext cx="4762642" cy="41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09"/>
                </a:lnSpc>
              </a:pPr>
              <a:r>
                <a:rPr lang="en-US" sz="2594" b="1" dirty="0">
                  <a:solidFill>
                    <a:srgbClr val="068F63"/>
                  </a:solidFill>
                  <a:latin typeface="Muller Ultra-Bold"/>
                  <a:ea typeface="Muller Ultra-Bold"/>
                  <a:cs typeface="Muller Ultra-Bold"/>
                  <a:sym typeface="Muller Ultra-Bold"/>
                </a:rPr>
                <a:t>PROMOTORES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084815" y="3250447"/>
              <a:ext cx="3472748" cy="41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09"/>
                </a:lnSpc>
              </a:pPr>
              <a:r>
                <a:rPr lang="en-US" sz="2594" b="1" dirty="0">
                  <a:solidFill>
                    <a:srgbClr val="C00000"/>
                  </a:solidFill>
                  <a:latin typeface="Muller Ultra-Bold"/>
                  <a:ea typeface="Muller Ultra-Bold"/>
                  <a:cs typeface="Muller Ultra-Bold"/>
                  <a:sym typeface="Muller Ultra-Bold"/>
                </a:rPr>
                <a:t>DETRATORES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109318"/>
              <a:ext cx="9707326" cy="28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54"/>
                </a:lnSpc>
              </a:pPr>
              <a:r>
                <a:rPr lang="en-US" sz="2257" b="1">
                  <a:solidFill>
                    <a:srgbClr val="000000"/>
                  </a:solidFill>
                  <a:latin typeface="Muller Bold"/>
                  <a:ea typeface="Muller Bold"/>
                  <a:cs typeface="Muller Bold"/>
                  <a:sym typeface="Muller Bold"/>
                </a:rPr>
                <a:t>ZONA DE EXCELÊNCIA = NPS ENTRE 76 E 100</a:t>
              </a:r>
            </a:p>
            <a:p>
              <a:pPr algn="l">
                <a:lnSpc>
                  <a:spcPts val="3454"/>
                </a:lnSpc>
              </a:pPr>
              <a:r>
                <a:rPr lang="en-US" sz="2257" b="1">
                  <a:solidFill>
                    <a:srgbClr val="000000"/>
                  </a:solidFill>
                  <a:latin typeface="Muller Bold"/>
                  <a:ea typeface="Muller Bold"/>
                  <a:cs typeface="Muller Bold"/>
                  <a:sym typeface="Muller Bold"/>
                </a:rPr>
                <a:t>ZONA DE QUALIDADE = NPS ENTRE 51 E 75</a:t>
              </a:r>
            </a:p>
            <a:p>
              <a:pPr algn="l">
                <a:lnSpc>
                  <a:spcPts val="3454"/>
                </a:lnSpc>
              </a:pPr>
              <a:r>
                <a:rPr lang="en-US" sz="2257" b="1">
                  <a:solidFill>
                    <a:srgbClr val="000000"/>
                  </a:solidFill>
                  <a:latin typeface="Muller Bold"/>
                  <a:ea typeface="Muller Bold"/>
                  <a:cs typeface="Muller Bold"/>
                  <a:sym typeface="Muller Bold"/>
                </a:rPr>
                <a:t>ZONA DE APERFEIÇOAMENTO = NPS ENTRE 1 E 50</a:t>
              </a:r>
            </a:p>
            <a:p>
              <a:pPr algn="l">
                <a:lnSpc>
                  <a:spcPts val="3454"/>
                </a:lnSpc>
              </a:pPr>
              <a:r>
                <a:rPr lang="en-US" sz="2257" b="1">
                  <a:solidFill>
                    <a:srgbClr val="000000"/>
                  </a:solidFill>
                  <a:latin typeface="Muller Bold"/>
                  <a:ea typeface="Muller Bold"/>
                  <a:cs typeface="Muller Bold"/>
                  <a:sym typeface="Muller Bold"/>
                </a:rPr>
                <a:t>ZONA CRÍTICA = NPS ENTRE 0 E -100</a:t>
              </a:r>
            </a:p>
            <a:p>
              <a:pPr algn="l">
                <a:lnSpc>
                  <a:spcPts val="2009"/>
                </a:lnSpc>
              </a:pPr>
              <a:endParaRPr lang="en-US" sz="2257" b="1">
                <a:solidFill>
                  <a:srgbClr val="000000"/>
                </a:solidFill>
                <a:latin typeface="Muller Bold"/>
                <a:ea typeface="Muller Bold"/>
                <a:cs typeface="Muller Bold"/>
                <a:sym typeface="Muller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6FCC-96F4-F845-4579-1D07336B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AFCC1DE-B877-4726-87FA-668BD77D8756}"/>
              </a:ext>
            </a:extLst>
          </p:cNvPr>
          <p:cNvCxnSpPr/>
          <p:nvPr/>
        </p:nvCxnSpPr>
        <p:spPr>
          <a:xfrm flipV="1">
            <a:off x="2666902" y="5905500"/>
            <a:ext cx="1981298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C3EFF10-0DDB-434F-B57B-B78FEB2807E4}"/>
              </a:ext>
            </a:extLst>
          </p:cNvPr>
          <p:cNvCxnSpPr>
            <a:cxnSpLocks/>
          </p:cNvCxnSpPr>
          <p:nvPr/>
        </p:nvCxnSpPr>
        <p:spPr>
          <a:xfrm>
            <a:off x="2666902" y="3611324"/>
            <a:ext cx="1752698" cy="843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1441152-92A3-4590-ABA1-8EA1A8D516D3}"/>
              </a:ext>
            </a:extLst>
          </p:cNvPr>
          <p:cNvCxnSpPr>
            <a:cxnSpLocks/>
          </p:cNvCxnSpPr>
          <p:nvPr/>
        </p:nvCxnSpPr>
        <p:spPr>
          <a:xfrm>
            <a:off x="6721759" y="5905500"/>
            <a:ext cx="745840" cy="1828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2">
            <a:extLst>
              <a:ext uri="{FF2B5EF4-FFF2-40B4-BE49-F238E27FC236}">
                <a16:creationId xmlns:a16="http://schemas.microsoft.com/office/drawing/2014/main" id="{18D65528-5091-EA33-F0E5-3A058803BB5F}"/>
              </a:ext>
            </a:extLst>
          </p:cNvPr>
          <p:cNvSpPr/>
          <p:nvPr/>
        </p:nvSpPr>
        <p:spPr>
          <a:xfrm>
            <a:off x="15274495" y="436298"/>
            <a:ext cx="2423475" cy="1591750"/>
          </a:xfrm>
          <a:custGeom>
            <a:avLst/>
            <a:gdLst/>
            <a:ahLst/>
            <a:cxnLst/>
            <a:rect l="l" t="t" r="r" b="b"/>
            <a:pathLst>
              <a:path w="2423475" h="1591750">
                <a:moveTo>
                  <a:pt x="0" y="0"/>
                </a:moveTo>
                <a:lnTo>
                  <a:pt x="2423475" y="0"/>
                </a:lnTo>
                <a:lnTo>
                  <a:pt x="2423475" y="1591750"/>
                </a:lnTo>
                <a:lnTo>
                  <a:pt x="0" y="159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>
              <a:latin typeface="Muller Ultra-Bold" panose="020B0604020202020204" charset="0"/>
            </a:endParaRPr>
          </a:p>
        </p:txBody>
      </p:sp>
      <p:sp>
        <p:nvSpPr>
          <p:cNvPr id="45" name="TextBox 90">
            <a:extLst>
              <a:ext uri="{FF2B5EF4-FFF2-40B4-BE49-F238E27FC236}">
                <a16:creationId xmlns:a16="http://schemas.microsoft.com/office/drawing/2014/main" id="{87E13DBB-E7C5-59EC-2560-28948203B032}"/>
              </a:ext>
            </a:extLst>
          </p:cNvPr>
          <p:cNvSpPr txBox="1"/>
          <p:nvPr/>
        </p:nvSpPr>
        <p:spPr>
          <a:xfrm>
            <a:off x="590030" y="383755"/>
            <a:ext cx="13962682" cy="763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6000" b="1" dirty="0">
                <a:solidFill>
                  <a:srgbClr val="068F63"/>
                </a:solidFill>
                <a:latin typeface="Muller Ultra-Bold" panose="020B0604020202020204" charset="0"/>
                <a:ea typeface="Muller Ultra-Bold"/>
                <a:cs typeface="Muller Ultra-Bold"/>
                <a:sym typeface="Muller Ultra-Bold"/>
              </a:rPr>
              <a:t>SAÚDE DIGITAL: ALÔ ICESP</a:t>
            </a:r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EE04C1B0-04FC-47A4-B893-3C22F5706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17459" y="2247900"/>
            <a:ext cx="8077197" cy="3200400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pt-BR" sz="4400" dirty="0">
                <a:solidFill>
                  <a:srgbClr val="1C345D"/>
                </a:solidFill>
                <a:latin typeface="Muller Ultra-Bold" panose="020B0604020202020204" charset="0"/>
              </a:rPr>
              <a:t>Serviço de atendimento telefônico </a:t>
            </a:r>
            <a:r>
              <a:rPr lang="pt-BR" sz="4400" dirty="0">
                <a:solidFill>
                  <a:srgbClr val="068F63"/>
                </a:solidFill>
                <a:latin typeface="Muller Ultra-Bold" panose="020B0604020202020204" charset="0"/>
              </a:rPr>
              <a:t>24 horas</a:t>
            </a:r>
          </a:p>
          <a:p>
            <a:pPr marL="0" indent="0" algn="ctr">
              <a:buNone/>
            </a:pPr>
            <a:endParaRPr lang="pt-BR" sz="4400" dirty="0">
              <a:latin typeface="Muller Ultra-Bold" panose="020B0604020202020204" charset="0"/>
            </a:endParaRPr>
          </a:p>
          <a:p>
            <a:pPr marL="0" indent="0" algn="ctr">
              <a:buNone/>
            </a:pPr>
            <a:r>
              <a:rPr lang="pt-BR" sz="5400" dirty="0">
                <a:solidFill>
                  <a:srgbClr val="068F63"/>
                </a:solidFill>
                <a:latin typeface="Muller Ultra-Bold" panose="020B0604020202020204" charset="0"/>
              </a:rPr>
              <a:t>71.500</a:t>
            </a:r>
            <a:r>
              <a:rPr lang="pt-BR" sz="4400" dirty="0">
                <a:latin typeface="Muller Ultra-Bold" panose="020B0604020202020204" charset="0"/>
              </a:rPr>
              <a:t> </a:t>
            </a:r>
            <a:r>
              <a:rPr lang="pt-BR" sz="4400" dirty="0">
                <a:solidFill>
                  <a:srgbClr val="1C345D"/>
                </a:solidFill>
                <a:latin typeface="Muller Ultra-Bold" panose="020B0604020202020204" charset="0"/>
              </a:rPr>
              <a:t>ligações por ano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072A250-7FF9-4922-BC1C-F908FE28A40C}"/>
              </a:ext>
            </a:extLst>
          </p:cNvPr>
          <p:cNvGrpSpPr/>
          <p:nvPr/>
        </p:nvGrpSpPr>
        <p:grpSpPr>
          <a:xfrm>
            <a:off x="593343" y="1645478"/>
            <a:ext cx="8077200" cy="8127831"/>
            <a:chOff x="2948970" y="1692425"/>
            <a:chExt cx="8416906" cy="8469665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961CBA00-4479-4532-BC4F-14F5256F39A0}"/>
                </a:ext>
              </a:extLst>
            </p:cNvPr>
            <p:cNvSpPr/>
            <p:nvPr/>
          </p:nvSpPr>
          <p:spPr>
            <a:xfrm>
              <a:off x="3298921" y="1692425"/>
              <a:ext cx="2567554" cy="2567554"/>
            </a:xfrm>
            <a:custGeom>
              <a:avLst/>
              <a:gdLst>
                <a:gd name="connsiteX0" fmla="*/ 0 w 1633728"/>
                <a:gd name="connsiteY0" fmla="*/ 272293 h 1633728"/>
                <a:gd name="connsiteX1" fmla="*/ 272293 w 1633728"/>
                <a:gd name="connsiteY1" fmla="*/ 0 h 1633728"/>
                <a:gd name="connsiteX2" fmla="*/ 1361435 w 1633728"/>
                <a:gd name="connsiteY2" fmla="*/ 0 h 1633728"/>
                <a:gd name="connsiteX3" fmla="*/ 1633728 w 1633728"/>
                <a:gd name="connsiteY3" fmla="*/ 272293 h 1633728"/>
                <a:gd name="connsiteX4" fmla="*/ 1633728 w 1633728"/>
                <a:gd name="connsiteY4" fmla="*/ 1361435 h 1633728"/>
                <a:gd name="connsiteX5" fmla="*/ 1361435 w 1633728"/>
                <a:gd name="connsiteY5" fmla="*/ 1633728 h 1633728"/>
                <a:gd name="connsiteX6" fmla="*/ 272293 w 1633728"/>
                <a:gd name="connsiteY6" fmla="*/ 1633728 h 1633728"/>
                <a:gd name="connsiteX7" fmla="*/ 0 w 1633728"/>
                <a:gd name="connsiteY7" fmla="*/ 1361435 h 1633728"/>
                <a:gd name="connsiteX8" fmla="*/ 0 w 1633728"/>
                <a:gd name="connsiteY8" fmla="*/ 272293 h 16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3728" h="1633728">
                  <a:moveTo>
                    <a:pt x="0" y="272293"/>
                  </a:moveTo>
                  <a:cubicBezTo>
                    <a:pt x="0" y="121910"/>
                    <a:pt x="121910" y="0"/>
                    <a:pt x="272293" y="0"/>
                  </a:cubicBezTo>
                  <a:lnTo>
                    <a:pt x="1361435" y="0"/>
                  </a:lnTo>
                  <a:cubicBezTo>
                    <a:pt x="1511818" y="0"/>
                    <a:pt x="1633728" y="121910"/>
                    <a:pt x="1633728" y="272293"/>
                  </a:cubicBezTo>
                  <a:lnTo>
                    <a:pt x="1633728" y="1361435"/>
                  </a:lnTo>
                  <a:cubicBezTo>
                    <a:pt x="1633728" y="1511818"/>
                    <a:pt x="1511818" y="1633728"/>
                    <a:pt x="1361435" y="1633728"/>
                  </a:cubicBezTo>
                  <a:lnTo>
                    <a:pt x="272293" y="1633728"/>
                  </a:lnTo>
                  <a:cubicBezTo>
                    <a:pt x="121910" y="1633728"/>
                    <a:pt x="0" y="1511818"/>
                    <a:pt x="0" y="1361435"/>
                  </a:cubicBezTo>
                  <a:lnTo>
                    <a:pt x="0" y="2722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2" tIns="128012" rIns="128012" bIns="128012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latin typeface="Muller Ultra-Bold" panose="020B0604020202020204" charset="0"/>
                </a:rPr>
                <a:t>ALÔ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>
                  <a:latin typeface="Muller Ultra-Bold" panose="020B0604020202020204" charset="0"/>
                </a:rPr>
                <a:t>ENFERMEIRO</a:t>
              </a: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D5C53841-8FED-4653-A9C0-2E05857697F0}"/>
                </a:ext>
              </a:extLst>
            </p:cNvPr>
            <p:cNvSpPr/>
            <p:nvPr/>
          </p:nvSpPr>
          <p:spPr>
            <a:xfrm>
              <a:off x="8761089" y="7539294"/>
              <a:ext cx="2604787" cy="2604787"/>
            </a:xfrm>
            <a:custGeom>
              <a:avLst/>
              <a:gdLst>
                <a:gd name="connsiteX0" fmla="*/ 0 w 1633728"/>
                <a:gd name="connsiteY0" fmla="*/ 272293 h 1633728"/>
                <a:gd name="connsiteX1" fmla="*/ 272293 w 1633728"/>
                <a:gd name="connsiteY1" fmla="*/ 0 h 1633728"/>
                <a:gd name="connsiteX2" fmla="*/ 1361435 w 1633728"/>
                <a:gd name="connsiteY2" fmla="*/ 0 h 1633728"/>
                <a:gd name="connsiteX3" fmla="*/ 1633728 w 1633728"/>
                <a:gd name="connsiteY3" fmla="*/ 272293 h 1633728"/>
                <a:gd name="connsiteX4" fmla="*/ 1633728 w 1633728"/>
                <a:gd name="connsiteY4" fmla="*/ 1361435 h 1633728"/>
                <a:gd name="connsiteX5" fmla="*/ 1361435 w 1633728"/>
                <a:gd name="connsiteY5" fmla="*/ 1633728 h 1633728"/>
                <a:gd name="connsiteX6" fmla="*/ 272293 w 1633728"/>
                <a:gd name="connsiteY6" fmla="*/ 1633728 h 1633728"/>
                <a:gd name="connsiteX7" fmla="*/ 0 w 1633728"/>
                <a:gd name="connsiteY7" fmla="*/ 1361435 h 1633728"/>
                <a:gd name="connsiteX8" fmla="*/ 0 w 1633728"/>
                <a:gd name="connsiteY8" fmla="*/ 272293 h 16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3728" h="1633728">
                  <a:moveTo>
                    <a:pt x="0" y="272293"/>
                  </a:moveTo>
                  <a:cubicBezTo>
                    <a:pt x="0" y="121910"/>
                    <a:pt x="121910" y="0"/>
                    <a:pt x="272293" y="0"/>
                  </a:cubicBezTo>
                  <a:lnTo>
                    <a:pt x="1361435" y="0"/>
                  </a:lnTo>
                  <a:cubicBezTo>
                    <a:pt x="1511818" y="0"/>
                    <a:pt x="1633728" y="121910"/>
                    <a:pt x="1633728" y="272293"/>
                  </a:cubicBezTo>
                  <a:lnTo>
                    <a:pt x="1633728" y="1361435"/>
                  </a:lnTo>
                  <a:cubicBezTo>
                    <a:pt x="1633728" y="1511818"/>
                    <a:pt x="1511818" y="1633728"/>
                    <a:pt x="1361435" y="1633728"/>
                  </a:cubicBezTo>
                  <a:lnTo>
                    <a:pt x="272293" y="1633728"/>
                  </a:lnTo>
                  <a:cubicBezTo>
                    <a:pt x="121910" y="1633728"/>
                    <a:pt x="0" y="1511818"/>
                    <a:pt x="0" y="1361435"/>
                  </a:cubicBezTo>
                  <a:lnTo>
                    <a:pt x="0" y="2722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712" tIns="140712" rIns="140712" bIns="140712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kern="1200" dirty="0">
                  <a:latin typeface="Muller Ultra-Bold" panose="020B0604020202020204" charset="0"/>
                </a:rPr>
                <a:t>ALÔ NUTRIÇÃO</a:t>
              </a: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BACB549-AAFB-4F69-92B7-6636FFC52691}"/>
                </a:ext>
              </a:extLst>
            </p:cNvPr>
            <p:cNvSpPr/>
            <p:nvPr/>
          </p:nvSpPr>
          <p:spPr>
            <a:xfrm>
              <a:off x="2948970" y="7542909"/>
              <a:ext cx="2619182" cy="2619181"/>
            </a:xfrm>
            <a:custGeom>
              <a:avLst/>
              <a:gdLst>
                <a:gd name="connsiteX0" fmla="*/ 0 w 1633728"/>
                <a:gd name="connsiteY0" fmla="*/ 272293 h 1633728"/>
                <a:gd name="connsiteX1" fmla="*/ 272293 w 1633728"/>
                <a:gd name="connsiteY1" fmla="*/ 0 h 1633728"/>
                <a:gd name="connsiteX2" fmla="*/ 1361435 w 1633728"/>
                <a:gd name="connsiteY2" fmla="*/ 0 h 1633728"/>
                <a:gd name="connsiteX3" fmla="*/ 1633728 w 1633728"/>
                <a:gd name="connsiteY3" fmla="*/ 272293 h 1633728"/>
                <a:gd name="connsiteX4" fmla="*/ 1633728 w 1633728"/>
                <a:gd name="connsiteY4" fmla="*/ 1361435 h 1633728"/>
                <a:gd name="connsiteX5" fmla="*/ 1361435 w 1633728"/>
                <a:gd name="connsiteY5" fmla="*/ 1633728 h 1633728"/>
                <a:gd name="connsiteX6" fmla="*/ 272293 w 1633728"/>
                <a:gd name="connsiteY6" fmla="*/ 1633728 h 1633728"/>
                <a:gd name="connsiteX7" fmla="*/ 0 w 1633728"/>
                <a:gd name="connsiteY7" fmla="*/ 1361435 h 1633728"/>
                <a:gd name="connsiteX8" fmla="*/ 0 w 1633728"/>
                <a:gd name="connsiteY8" fmla="*/ 272293 h 16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3728" h="1633728">
                  <a:moveTo>
                    <a:pt x="0" y="272293"/>
                  </a:moveTo>
                  <a:cubicBezTo>
                    <a:pt x="0" y="121910"/>
                    <a:pt x="121910" y="0"/>
                    <a:pt x="272293" y="0"/>
                  </a:cubicBezTo>
                  <a:lnTo>
                    <a:pt x="1361435" y="0"/>
                  </a:lnTo>
                  <a:cubicBezTo>
                    <a:pt x="1511818" y="0"/>
                    <a:pt x="1633728" y="121910"/>
                    <a:pt x="1633728" y="272293"/>
                  </a:cubicBezTo>
                  <a:lnTo>
                    <a:pt x="1633728" y="1361435"/>
                  </a:lnTo>
                  <a:cubicBezTo>
                    <a:pt x="1633728" y="1511818"/>
                    <a:pt x="1511818" y="1633728"/>
                    <a:pt x="1361435" y="1633728"/>
                  </a:cubicBezTo>
                  <a:lnTo>
                    <a:pt x="272293" y="1633728"/>
                  </a:lnTo>
                  <a:cubicBezTo>
                    <a:pt x="121910" y="1633728"/>
                    <a:pt x="0" y="1511818"/>
                    <a:pt x="0" y="1361435"/>
                  </a:cubicBezTo>
                  <a:lnTo>
                    <a:pt x="0" y="2722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392" tIns="120392" rIns="120392" bIns="1203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Muller Ultra-Bold" panose="020B0604020202020204" charset="0"/>
                </a:rPr>
                <a:t>ALÔ FARMACÊUTICO</a:t>
              </a:r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CEA7F3C7-4FFA-4047-B5C9-BAA42F28D5B1}"/>
                </a:ext>
              </a:extLst>
            </p:cNvPr>
            <p:cNvSpPr/>
            <p:nvPr/>
          </p:nvSpPr>
          <p:spPr>
            <a:xfrm>
              <a:off x="6680893" y="3256000"/>
              <a:ext cx="3431446" cy="3431445"/>
            </a:xfrm>
            <a:custGeom>
              <a:avLst/>
              <a:gdLst>
                <a:gd name="connsiteX0" fmla="*/ 0 w 2438400"/>
                <a:gd name="connsiteY0" fmla="*/ 406408 h 2438400"/>
                <a:gd name="connsiteX1" fmla="*/ 406408 w 2438400"/>
                <a:gd name="connsiteY1" fmla="*/ 0 h 2438400"/>
                <a:gd name="connsiteX2" fmla="*/ 2031992 w 2438400"/>
                <a:gd name="connsiteY2" fmla="*/ 0 h 2438400"/>
                <a:gd name="connsiteX3" fmla="*/ 2438400 w 2438400"/>
                <a:gd name="connsiteY3" fmla="*/ 406408 h 2438400"/>
                <a:gd name="connsiteX4" fmla="*/ 2438400 w 2438400"/>
                <a:gd name="connsiteY4" fmla="*/ 2031992 h 2438400"/>
                <a:gd name="connsiteX5" fmla="*/ 2031992 w 2438400"/>
                <a:gd name="connsiteY5" fmla="*/ 2438400 h 2438400"/>
                <a:gd name="connsiteX6" fmla="*/ 406408 w 2438400"/>
                <a:gd name="connsiteY6" fmla="*/ 2438400 h 2438400"/>
                <a:gd name="connsiteX7" fmla="*/ 0 w 2438400"/>
                <a:gd name="connsiteY7" fmla="*/ 2031992 h 2438400"/>
                <a:gd name="connsiteX8" fmla="*/ 0 w 2438400"/>
                <a:gd name="connsiteY8" fmla="*/ 406408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438400">
                  <a:moveTo>
                    <a:pt x="0" y="406408"/>
                  </a:moveTo>
                  <a:cubicBezTo>
                    <a:pt x="0" y="181955"/>
                    <a:pt x="181955" y="0"/>
                    <a:pt x="406408" y="0"/>
                  </a:cubicBezTo>
                  <a:lnTo>
                    <a:pt x="2031992" y="0"/>
                  </a:lnTo>
                  <a:cubicBezTo>
                    <a:pt x="2256445" y="0"/>
                    <a:pt x="2438400" y="181955"/>
                    <a:pt x="2438400" y="406408"/>
                  </a:cubicBezTo>
                  <a:lnTo>
                    <a:pt x="2438400" y="2031992"/>
                  </a:lnTo>
                  <a:cubicBezTo>
                    <a:pt x="2438400" y="2256445"/>
                    <a:pt x="2256445" y="2438400"/>
                    <a:pt x="2031992" y="2438400"/>
                  </a:cubicBezTo>
                  <a:lnTo>
                    <a:pt x="406408" y="2438400"/>
                  </a:lnTo>
                  <a:cubicBezTo>
                    <a:pt x="181955" y="2438400"/>
                    <a:pt x="0" y="2256445"/>
                    <a:pt x="0" y="2031992"/>
                  </a:cubicBezTo>
                  <a:lnTo>
                    <a:pt x="0" y="40640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473" tIns="210473" rIns="210473" bIns="210473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4800" kern="1200" dirty="0">
                  <a:latin typeface="Muller Ultra-Bold" panose="020B0604020202020204" charset="0"/>
                </a:rPr>
                <a:t>ALÔ ICESP</a:t>
              </a:r>
            </a:p>
          </p:txBody>
        </p:sp>
      </p:grpSp>
      <p:pic>
        <p:nvPicPr>
          <p:cNvPr id="32" name="Gráfico 31" descr="Call center">
            <a:extLst>
              <a:ext uri="{FF2B5EF4-FFF2-40B4-BE49-F238E27FC236}">
                <a16:creationId xmlns:a16="http://schemas.microsoft.com/office/drawing/2014/main" id="{39A0A66C-DE0E-49C4-9D31-B887BB047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5391" y="4610100"/>
            <a:ext cx="1828800" cy="1828800"/>
          </a:xfrm>
          <a:prstGeom prst="rect">
            <a:avLst/>
          </a:prstGeom>
        </p:spPr>
      </p:pic>
      <p:sp>
        <p:nvSpPr>
          <p:cNvPr id="33" name="Sinal de Adição 32">
            <a:extLst>
              <a:ext uri="{FF2B5EF4-FFF2-40B4-BE49-F238E27FC236}">
                <a16:creationId xmlns:a16="http://schemas.microsoft.com/office/drawing/2014/main" id="{1FB32D14-D159-4C2B-A702-39CFFB116CC1}"/>
              </a:ext>
            </a:extLst>
          </p:cNvPr>
          <p:cNvSpPr/>
          <p:nvPr/>
        </p:nvSpPr>
        <p:spPr>
          <a:xfrm>
            <a:off x="5580254" y="5727202"/>
            <a:ext cx="479072" cy="479072"/>
          </a:xfrm>
          <a:prstGeom prst="mathPlus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BA512AC2-540B-4F72-A0A7-1DF00C0FB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13080"/>
              </p:ext>
            </p:extLst>
          </p:nvPr>
        </p:nvGraphicFramePr>
        <p:xfrm>
          <a:off x="9617458" y="5905499"/>
          <a:ext cx="8322020" cy="385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010">
                  <a:extLst>
                    <a:ext uri="{9D8B030D-6E8A-4147-A177-3AD203B41FA5}">
                      <a16:colId xmlns:a16="http://schemas.microsoft.com/office/drawing/2014/main" val="3420513342"/>
                    </a:ext>
                  </a:extLst>
                </a:gridCol>
                <a:gridCol w="4161010">
                  <a:extLst>
                    <a:ext uri="{9D8B030D-6E8A-4147-A177-3AD203B41FA5}">
                      <a16:colId xmlns:a16="http://schemas.microsoft.com/office/drawing/2014/main" val="2592814380"/>
                    </a:ext>
                  </a:extLst>
                </a:gridCol>
              </a:tblGrid>
              <a:tr h="858547">
                <a:tc gridSpan="2">
                  <a:txBody>
                    <a:bodyPr/>
                    <a:lstStyle/>
                    <a:p>
                      <a:pPr algn="ctr"/>
                      <a:r>
                        <a:rPr lang="pt-BR" sz="3200" dirty="0">
                          <a:latin typeface="Muller Bold" panose="020B0604020202020204" charset="0"/>
                        </a:rPr>
                        <a:t>PRINCIPAIS BENEFÍCIOS</a:t>
                      </a:r>
                    </a:p>
                  </a:txBody>
                  <a:tcPr marL="105508" marR="105508" marT="52754" marB="52754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88259"/>
                  </a:ext>
                </a:extLst>
              </a:tr>
              <a:tr h="149599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uller Bold" panose="020B0604020202020204" charset="0"/>
                        </a:rPr>
                        <a:t>MONITORAMENTO QUIMIOTERAPIA ORAL</a:t>
                      </a:r>
                    </a:p>
                  </a:txBody>
                  <a:tcPr marL="105508" marR="105508" marT="52754" marB="5275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uller Bold" panose="020B0604020202020204" charset="0"/>
                        </a:rPr>
                        <a:t>ESTREITAMENTO DO VÍNCULO COM O ICESP</a:t>
                      </a:r>
                    </a:p>
                  </a:txBody>
                  <a:tcPr marL="105508" marR="105508" marT="52754" marB="5275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47676"/>
                  </a:ext>
                </a:extLst>
              </a:tr>
              <a:tr h="149599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uller Bold" panose="020B0604020202020204" charset="0"/>
                        </a:rPr>
                        <a:t>MANEJO DE TOXICIDADES E SINTOMAS</a:t>
                      </a:r>
                    </a:p>
                  </a:txBody>
                  <a:tcPr marL="105508" marR="105508" marT="52754" marB="5275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uller Bold" panose="020B0604020202020204" charset="0"/>
                        </a:rPr>
                        <a:t>REDUÇÃO DE DEMANDAS NO CAIO</a:t>
                      </a:r>
                    </a:p>
                  </a:txBody>
                  <a:tcPr marL="105508" marR="105508" marT="52754" marB="5275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8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873</Words>
  <Application>Microsoft Office PowerPoint</Application>
  <PresentationFormat>Personalizar</PresentationFormat>
  <Paragraphs>176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Muller Ultra-Bold Italics</vt:lpstr>
      <vt:lpstr>Muller Ultra-Bold</vt:lpstr>
      <vt:lpstr>Arial</vt:lpstr>
      <vt:lpstr>Muller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ICESP - Visita Ministro</dc:title>
  <dc:creator>LEANDRO VILLELA BIAZON</dc:creator>
  <cp:lastModifiedBy>LEANDRO VILLELA BIAZON</cp:lastModifiedBy>
  <cp:revision>180</cp:revision>
  <dcterms:created xsi:type="dcterms:W3CDTF">2006-08-16T00:00:00Z</dcterms:created>
  <dcterms:modified xsi:type="dcterms:W3CDTF">2025-12-02T16:31:55Z</dcterms:modified>
  <dc:identifier>DAGZFGlVsYM</dc:identifier>
</cp:coreProperties>
</file>