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notesMasterIdLst>
    <p:notesMasterId r:id="rId18"/>
  </p:notesMasterIdLst>
  <p:sldIdLst>
    <p:sldId id="257" r:id="rId2"/>
    <p:sldId id="312" r:id="rId3"/>
    <p:sldId id="313" r:id="rId4"/>
    <p:sldId id="343" r:id="rId5"/>
    <p:sldId id="324" r:id="rId6"/>
    <p:sldId id="330" r:id="rId7"/>
    <p:sldId id="322" r:id="rId8"/>
    <p:sldId id="302" r:id="rId9"/>
    <p:sldId id="309" r:id="rId10"/>
    <p:sldId id="346" r:id="rId11"/>
    <p:sldId id="347" r:id="rId12"/>
    <p:sldId id="344" r:id="rId13"/>
    <p:sldId id="349" r:id="rId14"/>
    <p:sldId id="345" r:id="rId15"/>
    <p:sldId id="348" r:id="rId16"/>
    <p:sldId id="294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758AB-C8CD-4C29-87E3-9624EC533E5A}" type="datetimeFigureOut">
              <a:rPr lang="pt-BR" smtClean="0"/>
              <a:t>28/06/2015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14791-2407-4F04-9697-BFB2FF3603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49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5AA88-E87C-498B-B836-A667EF7FF3C9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54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4DE8-1946-488D-85C4-435F744E7040}" type="datetimeFigureOut">
              <a:rPr lang="pt-BR" smtClean="0"/>
              <a:t>28/06/2015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F4C7-19C9-4A03-95F7-A64CFF885D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81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4DE8-1946-488D-85C4-435F744E7040}" type="datetimeFigureOut">
              <a:rPr lang="pt-BR" smtClean="0"/>
              <a:t>28/06/2015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F4C7-19C9-4A03-95F7-A64CFF885D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77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4DE8-1946-488D-85C4-435F744E7040}" type="datetimeFigureOut">
              <a:rPr lang="pt-BR" smtClean="0"/>
              <a:t>28/06/2015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F4C7-19C9-4A03-95F7-A64CFF885DFD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355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4DE8-1946-488D-85C4-435F744E7040}" type="datetimeFigureOut">
              <a:rPr lang="pt-BR" smtClean="0"/>
              <a:t>28/06/2015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F4C7-19C9-4A03-95F7-A64CFF885D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632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4DE8-1946-488D-85C4-435F744E7040}" type="datetimeFigureOut">
              <a:rPr lang="pt-BR" smtClean="0"/>
              <a:t>28/06/2015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F4C7-19C9-4A03-95F7-A64CFF885DFD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1633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4DE8-1946-488D-85C4-435F744E7040}" type="datetimeFigureOut">
              <a:rPr lang="pt-BR" smtClean="0"/>
              <a:t>28/06/2015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F4C7-19C9-4A03-95F7-A64CFF885D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2095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4DE8-1946-488D-85C4-435F744E7040}" type="datetimeFigureOut">
              <a:rPr lang="pt-BR" smtClean="0"/>
              <a:t>28/06/2015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F4C7-19C9-4A03-95F7-A64CFF885D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486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4DE8-1946-488D-85C4-435F744E7040}" type="datetimeFigureOut">
              <a:rPr lang="pt-BR" smtClean="0"/>
              <a:t>28/06/2015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F4C7-19C9-4A03-95F7-A64CFF885D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67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4DE8-1946-488D-85C4-435F744E7040}" type="datetimeFigureOut">
              <a:rPr lang="pt-BR" smtClean="0"/>
              <a:t>28/06/2015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F4C7-19C9-4A03-95F7-A64CFF885D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71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4DE8-1946-488D-85C4-435F744E7040}" type="datetimeFigureOut">
              <a:rPr lang="pt-BR" smtClean="0"/>
              <a:t>28/06/2015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F4C7-19C9-4A03-95F7-A64CFF885D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97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4DE8-1946-488D-85C4-435F744E7040}" type="datetimeFigureOut">
              <a:rPr lang="pt-BR" smtClean="0"/>
              <a:t>28/06/2015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F4C7-19C9-4A03-95F7-A64CFF885D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49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4DE8-1946-488D-85C4-435F744E7040}" type="datetimeFigureOut">
              <a:rPr lang="pt-BR" smtClean="0"/>
              <a:t>28/06/2015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F4C7-19C9-4A03-95F7-A64CFF885D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239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4DE8-1946-488D-85C4-435F744E7040}" type="datetimeFigureOut">
              <a:rPr lang="pt-BR" smtClean="0"/>
              <a:t>28/06/2015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F4C7-19C9-4A03-95F7-A64CFF885D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48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4DE8-1946-488D-85C4-435F744E7040}" type="datetimeFigureOut">
              <a:rPr lang="pt-BR" smtClean="0"/>
              <a:t>28/06/2015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F4C7-19C9-4A03-95F7-A64CFF885D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63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4DE8-1946-488D-85C4-435F744E7040}" type="datetimeFigureOut">
              <a:rPr lang="pt-BR" smtClean="0"/>
              <a:t>28/06/2015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F4C7-19C9-4A03-95F7-A64CFF885D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18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F4C7-19C9-4A03-95F7-A64CFF885DFD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4DE8-1946-488D-85C4-435F744E7040}" type="datetimeFigureOut">
              <a:rPr lang="pt-BR" smtClean="0"/>
              <a:t>28/06/2015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26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24DE8-1946-488D-85C4-435F744E7040}" type="datetimeFigureOut">
              <a:rPr lang="pt-BR" smtClean="0"/>
              <a:t>28/06/2015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E22F4C7-19C9-4A03-95F7-A64CFF885D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43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5738533" y="2271840"/>
            <a:ext cx="4609069" cy="2855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152203" y="1877485"/>
            <a:ext cx="3075652" cy="1903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359037" y="1320201"/>
            <a:ext cx="3075652" cy="1903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287794" y="-519556"/>
            <a:ext cx="4609069" cy="3348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6592328" y="1425335"/>
            <a:ext cx="3075652" cy="1903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79748"/>
            <a:ext cx="1979208" cy="45413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20477" y="447125"/>
            <a:ext cx="5256618" cy="1646302"/>
          </a:xfrm>
        </p:spPr>
        <p:txBody>
          <a:bodyPr/>
          <a:lstStyle/>
          <a:p>
            <a:r>
              <a:rPr lang="pt-BR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Agência de Inovação</a:t>
            </a:r>
            <a:br>
              <a:rPr lang="pt-BR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Inova Unicamp</a:t>
            </a:r>
            <a:endParaRPr lang="pt-BR" sz="4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32708" y="2184376"/>
            <a:ext cx="4535272" cy="1096899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</a:rPr>
              <a:t> Professor Milton Mori</a:t>
            </a:r>
          </a:p>
          <a:p>
            <a:pPr>
              <a:spcBef>
                <a:spcPts val="0"/>
              </a:spcBef>
            </a:pPr>
            <a:r>
              <a:rPr lang="pt-BR" dirty="0" smtClean="0">
                <a:solidFill>
                  <a:srgbClr val="000000"/>
                </a:solidFill>
              </a:rPr>
              <a:t>Diretor-executivo da Inova Unicamp</a:t>
            </a:r>
          </a:p>
          <a:p>
            <a:pPr>
              <a:spcBef>
                <a:spcPts val="0"/>
              </a:spcBef>
            </a:pPr>
            <a:r>
              <a:rPr lang="pt-BR" dirty="0" smtClean="0">
                <a:solidFill>
                  <a:srgbClr val="000000"/>
                </a:solidFill>
              </a:rPr>
              <a:t>milton.mori@inova.unicamp.br</a:t>
            </a:r>
          </a:p>
          <a:p>
            <a:endParaRPr lang="pt-BR" sz="20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Logo do Senado Federal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16989" y="3561224"/>
            <a:ext cx="2226329" cy="334358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2865072" y="6506814"/>
            <a:ext cx="4591642" cy="3177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29 de junho de 2015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0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789" y="93682"/>
            <a:ext cx="1979208" cy="454133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Universidade 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Setor Empresarial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União de forças para o avanço</a:t>
            </a:r>
          </a:p>
          <a:p>
            <a:r>
              <a:rPr lang="pt-B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inovação no Brasil</a:t>
            </a:r>
            <a:endParaRPr lang="pt-B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62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pt-BR" dirty="0" smtClean="0"/>
              <a:t>Perspectivas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789" y="93682"/>
            <a:ext cx="1979208" cy="454133"/>
          </a:xfrm>
          <a:prstGeom prst="rect">
            <a:avLst/>
          </a:prstGeom>
        </p:spPr>
      </p:pic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66030"/>
            <a:ext cx="8596668" cy="5304884"/>
          </a:xfrm>
        </p:spPr>
        <p:txBody>
          <a:bodyPr>
            <a:normAutofit/>
          </a:bodyPr>
          <a:lstStyle/>
          <a:p>
            <a:r>
              <a:rPr lang="pt-BR" sz="2000" dirty="0" smtClean="0"/>
              <a:t>Processo de </a:t>
            </a:r>
            <a:r>
              <a:rPr lang="pt-BR" sz="2000" dirty="0"/>
              <a:t>prospecção ao licenciamento: para facilitar a interação com empresas, a Inova Unicamp contratou uma empresa de marketing digital para fazer a </a:t>
            </a:r>
            <a:r>
              <a:rPr lang="pt-BR" sz="2000" b="1" dirty="0">
                <a:solidFill>
                  <a:srgbClr val="C00000"/>
                </a:solidFill>
              </a:rPr>
              <a:t>divulgação especializada das patentes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via 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Linked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in e 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Slideshare</a:t>
            </a:r>
            <a:r>
              <a:rPr lang="pt-BR" sz="2000" dirty="0"/>
              <a:t>. </a:t>
            </a:r>
            <a:r>
              <a:rPr lang="pt-BR" sz="2000" dirty="0" smtClean="0"/>
              <a:t> Trâmites </a:t>
            </a:r>
            <a:r>
              <a:rPr lang="pt-BR" sz="2000" dirty="0"/>
              <a:t>internos estão acelerados em relação a contratos entre Unicamp e empresas. A partir da aprovação da unidade, a assinatura do mesmo se dá em </a:t>
            </a:r>
            <a:r>
              <a:rPr lang="pt-BR" sz="2000" b="1" dirty="0">
                <a:solidFill>
                  <a:srgbClr val="C00000"/>
                </a:solidFill>
              </a:rPr>
              <a:t>1 mês</a:t>
            </a:r>
            <a:r>
              <a:rPr lang="pt-BR" sz="2000" dirty="0"/>
              <a:t>.</a:t>
            </a:r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r>
              <a:rPr lang="pt-BR" sz="2000" dirty="0" smtClean="0"/>
              <a:t>Desafio </a:t>
            </a:r>
            <a:r>
              <a:rPr lang="pt-BR" sz="2000" dirty="0"/>
              <a:t>constante </a:t>
            </a:r>
            <a:r>
              <a:rPr lang="pt-BR" sz="2000" dirty="0" smtClean="0"/>
              <a:t>de </a:t>
            </a:r>
            <a:r>
              <a:rPr lang="pt-BR" sz="2000" b="1" dirty="0" smtClean="0">
                <a:solidFill>
                  <a:srgbClr val="C00000"/>
                </a:solidFill>
              </a:rPr>
              <a:t>divulgação </a:t>
            </a:r>
            <a:r>
              <a:rPr lang="pt-BR" sz="2000" b="1" dirty="0">
                <a:solidFill>
                  <a:srgbClr val="C00000"/>
                </a:solidFill>
              </a:rPr>
              <a:t>de ferramentas </a:t>
            </a:r>
            <a:r>
              <a:rPr lang="pt-BR" sz="2000" b="1" dirty="0" smtClean="0">
                <a:solidFill>
                  <a:srgbClr val="C00000"/>
                </a:solidFill>
              </a:rPr>
              <a:t>de busca e análise de </a:t>
            </a:r>
            <a:r>
              <a:rPr lang="pt-BR" sz="2000" b="1" dirty="0">
                <a:solidFill>
                  <a:srgbClr val="C00000"/>
                </a:solidFill>
              </a:rPr>
              <a:t>patentes </a:t>
            </a:r>
            <a:r>
              <a:rPr lang="pt-BR" sz="2000" dirty="0"/>
              <a:t>(</a:t>
            </a:r>
            <a:r>
              <a:rPr lang="pt-BR" sz="2000" dirty="0" err="1"/>
              <a:t>Questel</a:t>
            </a:r>
            <a:r>
              <a:rPr lang="pt-BR" sz="2000" dirty="0"/>
              <a:t> </a:t>
            </a:r>
            <a:r>
              <a:rPr lang="pt-BR" sz="2000" dirty="0" err="1" smtClean="0"/>
              <a:t>Orbit</a:t>
            </a:r>
            <a:r>
              <a:rPr lang="pt-BR" sz="2000" dirty="0" smtClean="0"/>
              <a:t> e outros) </a:t>
            </a:r>
            <a:r>
              <a:rPr lang="pt-BR" sz="2000" dirty="0"/>
              <a:t>para suportar a redação inicial dos projetos e, consequentemente, o desenvolvimento de </a:t>
            </a:r>
            <a:r>
              <a:rPr lang="pt-BR" sz="2000" dirty="0" smtClean="0"/>
              <a:t>pesquisas, </a:t>
            </a:r>
            <a:r>
              <a:rPr lang="pt-BR" sz="2000" dirty="0"/>
              <a:t>para que os resultados estejam sintonizados com o estado da técnica (publicação de patente).</a:t>
            </a:r>
          </a:p>
          <a:p>
            <a:endParaRPr lang="pt-BR" dirty="0"/>
          </a:p>
        </p:txBody>
      </p:sp>
      <p:pic>
        <p:nvPicPr>
          <p:cNvPr id="8" name="Picture 2" descr="https://pbs.twimg.com/profile_images/535460397059289088/yrsdLt1M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2893" y="3712618"/>
            <a:ext cx="836776" cy="8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topclassactionscom.c.presscdn.com/wp-content/uploads/2015/02/linkedin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44756" y="3847046"/>
            <a:ext cx="1876430" cy="56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segredodosblogueiros.com.br/wp-content/uploads/2015/01/conseguir-tr%C3%A1fego-de-qualidade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6273" y="3712618"/>
            <a:ext cx="1114002" cy="88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pt-BR" dirty="0" smtClean="0"/>
              <a:t>Perspectivas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789" y="93682"/>
            <a:ext cx="1979208" cy="454133"/>
          </a:xfrm>
          <a:prstGeom prst="rect">
            <a:avLst/>
          </a:prstGeom>
        </p:spPr>
      </p:pic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720300" y="1514901"/>
            <a:ext cx="8560178" cy="4909462"/>
          </a:xfrm>
        </p:spPr>
        <p:txBody>
          <a:bodyPr>
            <a:normAutofit/>
          </a:bodyPr>
          <a:lstStyle/>
          <a:p>
            <a:r>
              <a:rPr lang="pt-BR" sz="2000" dirty="0" smtClean="0"/>
              <a:t>Falta </a:t>
            </a:r>
            <a:r>
              <a:rPr lang="pt-BR" sz="2000" dirty="0"/>
              <a:t>de conhecimento de que os </a:t>
            </a:r>
            <a:r>
              <a:rPr lang="pt-BR" sz="2000" b="1" dirty="0">
                <a:solidFill>
                  <a:srgbClr val="C00000"/>
                </a:solidFill>
              </a:rPr>
              <a:t>pesquisadores podem entrar com a comunicação de invenção a partir do início da redação da tese ou do artigo científico</a:t>
            </a:r>
            <a:r>
              <a:rPr lang="pt-BR" sz="2000" dirty="0"/>
              <a:t>, para que as atividades ocorram de forma paralela</a:t>
            </a:r>
            <a:r>
              <a:rPr lang="pt-BR" sz="2000" dirty="0" smtClean="0"/>
              <a:t>.</a:t>
            </a:r>
          </a:p>
          <a:p>
            <a:endParaRPr lang="pt-BR" sz="2000" dirty="0" smtClean="0"/>
          </a:p>
          <a:p>
            <a:r>
              <a:rPr lang="pt-BR" sz="2000" dirty="0" smtClean="0"/>
              <a:t>Para Transferência de Tecnologia, </a:t>
            </a:r>
            <a:r>
              <a:rPr lang="pt-BR" sz="2000" dirty="0"/>
              <a:t>o primeiro impasse está relacionado </a:t>
            </a:r>
            <a:r>
              <a:rPr lang="pt-BR" sz="2000" b="1" dirty="0">
                <a:solidFill>
                  <a:srgbClr val="C00000"/>
                </a:solidFill>
              </a:rPr>
              <a:t>à falta de recursos na universidade para realizar a prova de conceito das tecnologias</a:t>
            </a:r>
            <a:r>
              <a:rPr lang="pt-BR" sz="2000" dirty="0"/>
              <a:t>, prática comum no </a:t>
            </a:r>
            <a:r>
              <a:rPr lang="pt-BR" sz="2000" dirty="0" smtClean="0"/>
              <a:t>exterior.</a:t>
            </a:r>
          </a:p>
          <a:p>
            <a:endParaRPr lang="pt-BR" sz="2000" dirty="0" smtClean="0"/>
          </a:p>
          <a:p>
            <a:r>
              <a:rPr lang="pt-BR" sz="2000" dirty="0" smtClean="0"/>
              <a:t>Necessidade de mais infraestrutura, recursos humanos qualificados e autonomia para que os </a:t>
            </a:r>
            <a:r>
              <a:rPr lang="pt-BR" sz="2000" dirty="0" err="1" smtClean="0"/>
              <a:t>NITs</a:t>
            </a:r>
            <a:r>
              <a:rPr lang="pt-BR" sz="2000" dirty="0" smtClean="0"/>
              <a:t> possam atuar em um </a:t>
            </a:r>
            <a:r>
              <a:rPr lang="pt-BR" sz="2000" b="1" dirty="0" smtClean="0">
                <a:solidFill>
                  <a:srgbClr val="C00000"/>
                </a:solidFill>
              </a:rPr>
              <a:t>ambiente de inovação mais favorável</a:t>
            </a:r>
            <a:r>
              <a:rPr lang="pt-B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38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pt-BR" dirty="0" smtClean="0"/>
              <a:t>Perspectivas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789" y="93682"/>
            <a:ext cx="1979208" cy="454133"/>
          </a:xfrm>
          <a:prstGeom prst="rect">
            <a:avLst/>
          </a:prstGeom>
        </p:spPr>
      </p:pic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720301" y="1574777"/>
            <a:ext cx="8259926" cy="4849585"/>
          </a:xfrm>
        </p:spPr>
        <p:txBody>
          <a:bodyPr>
            <a:normAutofit/>
          </a:bodyPr>
          <a:lstStyle/>
          <a:p>
            <a:r>
              <a:rPr lang="pt-BR" sz="2000" dirty="0"/>
              <a:t>Necessidade de </a:t>
            </a:r>
            <a:r>
              <a:rPr lang="pt-BR" sz="2000" b="1" dirty="0">
                <a:solidFill>
                  <a:srgbClr val="C00000"/>
                </a:solidFill>
              </a:rPr>
              <a:t>revisão das normas </a:t>
            </a:r>
            <a:r>
              <a:rPr lang="pt-BR" sz="2000" b="1" dirty="0" smtClean="0">
                <a:solidFill>
                  <a:srgbClr val="C00000"/>
                </a:solidFill>
              </a:rPr>
              <a:t>regulatórias</a:t>
            </a:r>
            <a:r>
              <a:rPr lang="pt-BR" sz="2000" dirty="0" smtClean="0"/>
              <a:t>.</a:t>
            </a:r>
            <a:endParaRPr lang="pt-BR" sz="2000" dirty="0"/>
          </a:p>
          <a:p>
            <a:endParaRPr lang="pt-BR" sz="2000" dirty="0" smtClean="0"/>
          </a:p>
          <a:p>
            <a:r>
              <a:rPr lang="pt-BR" sz="2000" dirty="0" smtClean="0"/>
              <a:t>Falta de liberdade às universidades, aos centros e aos institutos de pesquisa para </a:t>
            </a:r>
            <a:r>
              <a:rPr lang="pt-BR" sz="2000" b="1" dirty="0" smtClean="0">
                <a:solidFill>
                  <a:srgbClr val="C00000"/>
                </a:solidFill>
              </a:rPr>
              <a:t>comercialização de suas patentes</a:t>
            </a:r>
            <a:r>
              <a:rPr lang="pt-BR" sz="2000" dirty="0" smtClean="0"/>
              <a:t>.</a:t>
            </a:r>
          </a:p>
          <a:p>
            <a:endParaRPr lang="pt-BR" sz="2000" dirty="0" smtClean="0"/>
          </a:p>
          <a:p>
            <a:r>
              <a:rPr lang="pt-BR" sz="2000" b="1" dirty="0">
                <a:solidFill>
                  <a:srgbClr val="C00000"/>
                </a:solidFill>
              </a:rPr>
              <a:t>Investimentos em spin-off</a:t>
            </a:r>
          </a:p>
          <a:p>
            <a:pPr lvl="1"/>
            <a:r>
              <a:rPr lang="pt-BR" sz="1800" dirty="0"/>
              <a:t>Falta de flexibilidade para as universidades federais e estaduais serem acionistas de empresas spin-off</a:t>
            </a:r>
            <a:r>
              <a:rPr lang="pt-BR" sz="1800" dirty="0" smtClean="0"/>
              <a:t>.</a:t>
            </a:r>
            <a:endParaRPr lang="pt-BR" sz="1800" dirty="0"/>
          </a:p>
          <a:p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224876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pt-BR" dirty="0" smtClean="0"/>
              <a:t>Perspectivas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33384"/>
            <a:ext cx="8596668" cy="5315759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Lei n</a:t>
            </a:r>
            <a:r>
              <a:rPr lang="pt-BR" sz="2000" b="1" baseline="30000" dirty="0" smtClean="0">
                <a:solidFill>
                  <a:srgbClr val="C00000"/>
                </a:solidFill>
              </a:rPr>
              <a:t>o</a:t>
            </a:r>
            <a:r>
              <a:rPr lang="pt-BR" sz="2000" b="1" dirty="0" smtClean="0">
                <a:solidFill>
                  <a:srgbClr val="C00000"/>
                </a:solidFill>
              </a:rPr>
              <a:t> 8.666/93</a:t>
            </a:r>
          </a:p>
          <a:p>
            <a:pPr lvl="1"/>
            <a:r>
              <a:rPr lang="pt-BR" sz="1800" dirty="0" smtClean="0">
                <a:solidFill>
                  <a:schemeClr val="bg2">
                    <a:lumMod val="25000"/>
                  </a:schemeClr>
                </a:solidFill>
              </a:rPr>
              <a:t>É uma lei </a:t>
            </a:r>
            <a:r>
              <a:rPr lang="pt-BR" sz="1800" dirty="0" err="1" smtClean="0">
                <a:solidFill>
                  <a:schemeClr val="bg2">
                    <a:lumMod val="25000"/>
                  </a:schemeClr>
                </a:solidFill>
              </a:rPr>
              <a:t>anticiência</a:t>
            </a:r>
            <a:endParaRPr lang="pt-BR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pt-BR" sz="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t-BR" sz="2000" b="1" dirty="0" smtClean="0">
                <a:solidFill>
                  <a:srgbClr val="C00000"/>
                </a:solidFill>
              </a:rPr>
              <a:t>Lei do </a:t>
            </a:r>
            <a:r>
              <a:rPr lang="pt-BR" sz="2000" b="1" dirty="0">
                <a:solidFill>
                  <a:srgbClr val="C00000"/>
                </a:solidFill>
              </a:rPr>
              <a:t>Bem n</a:t>
            </a:r>
            <a:r>
              <a:rPr lang="pt-BR" sz="2000" b="1" baseline="30000" dirty="0">
                <a:solidFill>
                  <a:srgbClr val="C00000"/>
                </a:solidFill>
              </a:rPr>
              <a:t>o</a:t>
            </a:r>
            <a:r>
              <a:rPr lang="pt-BR" sz="2000" b="1" dirty="0" smtClean="0">
                <a:solidFill>
                  <a:srgbClr val="C00000"/>
                </a:solidFill>
              </a:rPr>
              <a:t> 11.196/05</a:t>
            </a:r>
          </a:p>
          <a:p>
            <a:pPr lvl="1"/>
            <a:r>
              <a:rPr lang="pt-BR" sz="1800" dirty="0" smtClean="0"/>
              <a:t>Se por um lado visa ampliar investimentos, fomentar cultura de inovação e atrair centros de pesquisa. Por outro, é uma Lei de difícil aplicação. Há burocracia para conseguir investimentos. Diferentes interpretações causam insegurança jurídica.</a:t>
            </a:r>
          </a:p>
          <a:p>
            <a:pPr lvl="1"/>
            <a:endParaRPr lang="pt-BR" sz="600" dirty="0" smtClean="0"/>
          </a:p>
          <a:p>
            <a:r>
              <a:rPr lang="pt-BR" sz="2200" b="1" dirty="0" smtClean="0">
                <a:solidFill>
                  <a:srgbClr val="C00000"/>
                </a:solidFill>
              </a:rPr>
              <a:t>Sistema de Registro de PI</a:t>
            </a:r>
          </a:p>
          <a:p>
            <a:pPr lvl="1"/>
            <a:r>
              <a:rPr lang="pt-BR" sz="1800" dirty="0" smtClean="0"/>
              <a:t>Falta agilidade para conceder patentes e para lidar com casos de violação.</a:t>
            </a:r>
          </a:p>
          <a:p>
            <a:pPr lvl="1"/>
            <a:endParaRPr lang="pt-BR" sz="600" dirty="0" smtClean="0"/>
          </a:p>
          <a:p>
            <a:r>
              <a:rPr lang="pt-BR" sz="2000" b="1" dirty="0" smtClean="0">
                <a:solidFill>
                  <a:srgbClr val="C00000"/>
                </a:solidFill>
              </a:rPr>
              <a:t>Alta carga tributária no país</a:t>
            </a:r>
          </a:p>
          <a:p>
            <a:endParaRPr lang="pt-BR" b="1" dirty="0" smtClean="0">
              <a:solidFill>
                <a:srgbClr val="C00000"/>
              </a:solidFill>
            </a:endParaRPr>
          </a:p>
          <a:p>
            <a:pPr lvl="1"/>
            <a:endParaRPr lang="pt-BR" dirty="0" smtClean="0"/>
          </a:p>
          <a:p>
            <a:pPr marL="457200" lvl="1" indent="0">
              <a:buNone/>
            </a:pPr>
            <a:endParaRPr lang="pt-BR" dirty="0"/>
          </a:p>
          <a:p>
            <a:pPr lvl="1"/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789" y="93682"/>
            <a:ext cx="1979208" cy="4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pt-BR" dirty="0" smtClean="0"/>
              <a:t>Perspectivas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33385"/>
            <a:ext cx="8596668" cy="5226722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Morosidade para abertura de empresas no país</a:t>
            </a:r>
          </a:p>
          <a:p>
            <a:pPr lvl="1"/>
            <a:r>
              <a:rPr lang="pt-BR" sz="1800" b="1" dirty="0" smtClean="0">
                <a:solidFill>
                  <a:srgbClr val="C00000"/>
                </a:solidFill>
              </a:rPr>
              <a:t>Empreendedor leva </a:t>
            </a:r>
            <a:r>
              <a:rPr lang="pt-BR" sz="2400" b="1" dirty="0" smtClean="0">
                <a:solidFill>
                  <a:srgbClr val="C00000"/>
                </a:solidFill>
              </a:rPr>
              <a:t>102,5 dias </a:t>
            </a:r>
            <a:r>
              <a:rPr lang="pt-BR" sz="1800" b="1" dirty="0" smtClean="0">
                <a:solidFill>
                  <a:srgbClr val="C00000"/>
                </a:solidFill>
              </a:rPr>
              <a:t>para abrir uma empresa no Brasil</a:t>
            </a:r>
            <a:r>
              <a:rPr lang="pt-BR" sz="1800" b="1" dirty="0" smtClean="0">
                <a:solidFill>
                  <a:schemeClr val="bg2">
                    <a:lumMod val="25000"/>
                  </a:schemeClr>
                </a:solidFill>
              </a:rPr>
              <a:t>, envolvendo 12 procedimentos*.</a:t>
            </a:r>
          </a:p>
          <a:p>
            <a:pPr lvl="1"/>
            <a:r>
              <a:rPr lang="pt-BR" sz="1800" b="1" dirty="0" smtClean="0">
                <a:solidFill>
                  <a:schemeClr val="bg2">
                    <a:lumMod val="25000"/>
                  </a:schemeClr>
                </a:solidFill>
              </a:rPr>
              <a:t>Brasil encontra-se no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167º</a:t>
            </a:r>
            <a:r>
              <a:rPr lang="pt-BR" sz="1800" b="1" dirty="0" smtClean="0">
                <a:solidFill>
                  <a:schemeClr val="bg2">
                    <a:lumMod val="25000"/>
                  </a:schemeClr>
                </a:solidFill>
              </a:rPr>
              <a:t> lugar no ranking, no quesito abertura de empresas.</a:t>
            </a:r>
          </a:p>
          <a:p>
            <a:pPr lvl="1"/>
            <a:endParaRPr lang="pt-BR" sz="1800" b="1" dirty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pt-BR" sz="1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pt-BR" sz="1800" b="1" dirty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pt-BR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pt-BR" sz="1600" dirty="0" smtClean="0">
                <a:solidFill>
                  <a:schemeClr val="bg2">
                    <a:lumMod val="25000"/>
                  </a:schemeClr>
                </a:solidFill>
              </a:rPr>
              <a:t>*Procedimento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é qualquer interação dos fundadores da empresa com </a:t>
            </a:r>
            <a:r>
              <a:rPr lang="pt-BR" sz="1600" dirty="0" smtClean="0">
                <a:solidFill>
                  <a:schemeClr val="bg2">
                    <a:lumMod val="25000"/>
                  </a:schemeClr>
                </a:solidFill>
              </a:rPr>
              <a:t>terceiros, por exemplo: órgãos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do governo, advogados, auditores ou </a:t>
            </a:r>
            <a:r>
              <a:rPr lang="pt-BR" sz="1600" dirty="0" smtClean="0">
                <a:solidFill>
                  <a:schemeClr val="bg2">
                    <a:lumMod val="25000"/>
                  </a:schemeClr>
                </a:solidFill>
              </a:rPr>
              <a:t>tabeliães.</a:t>
            </a:r>
          </a:p>
          <a:p>
            <a:pPr marL="0" indent="0">
              <a:buNone/>
            </a:pPr>
            <a:r>
              <a:rPr lang="pt-BR" sz="1600" b="1" dirty="0" smtClean="0">
                <a:solidFill>
                  <a:schemeClr val="bg2">
                    <a:lumMod val="25000"/>
                  </a:schemeClr>
                </a:solidFill>
              </a:rPr>
              <a:t>Fonte: Relatório </a:t>
            </a:r>
            <a:r>
              <a:rPr lang="pt-BR" sz="1600" b="1" dirty="0" err="1">
                <a:solidFill>
                  <a:schemeClr val="bg2">
                    <a:lumMod val="25000"/>
                  </a:schemeClr>
                </a:solidFill>
              </a:rPr>
              <a:t>Doing</a:t>
            </a:r>
            <a:r>
              <a:rPr lang="pt-BR" sz="1600" b="1" dirty="0">
                <a:solidFill>
                  <a:schemeClr val="bg2">
                    <a:lumMod val="25000"/>
                  </a:schemeClr>
                </a:solidFill>
              </a:rPr>
              <a:t> Business </a:t>
            </a:r>
            <a:r>
              <a:rPr lang="pt-BR" sz="1600" b="1" dirty="0" smtClean="0">
                <a:solidFill>
                  <a:schemeClr val="bg2">
                    <a:lumMod val="25000"/>
                  </a:schemeClr>
                </a:solidFill>
              </a:rPr>
              <a:t>2015</a:t>
            </a:r>
            <a:endParaRPr lang="pt-BR" sz="16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b="1" dirty="0" smtClean="0">
              <a:solidFill>
                <a:srgbClr val="C00000"/>
              </a:solidFill>
            </a:endParaRPr>
          </a:p>
          <a:p>
            <a:pPr lvl="1"/>
            <a:endParaRPr lang="pt-BR" dirty="0" smtClean="0"/>
          </a:p>
          <a:p>
            <a:pPr marL="457200" lvl="1" indent="0">
              <a:buNone/>
            </a:pPr>
            <a:endParaRPr lang="pt-BR" dirty="0"/>
          </a:p>
          <a:p>
            <a:pPr lvl="1"/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789" y="93682"/>
            <a:ext cx="1979208" cy="454133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882059"/>
              </p:ext>
            </p:extLst>
          </p:nvPr>
        </p:nvGraphicFramePr>
        <p:xfrm>
          <a:off x="735463" y="3756546"/>
          <a:ext cx="8127999" cy="1188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38997"/>
                <a:gridCol w="2524836"/>
                <a:gridCol w="4264166"/>
              </a:tblGrid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1º</a:t>
                      </a:r>
                      <a:r>
                        <a:rPr lang="pt-BR" b="1" baseline="0" dirty="0" smtClean="0"/>
                        <a:t> lugar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/>
                        <a:t>Nova Zelândia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C00000"/>
                          </a:solidFill>
                        </a:rPr>
                        <a:t>0,5 dia </a:t>
                      </a:r>
                      <a:r>
                        <a:rPr lang="pt-BR" sz="20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pt-BR" b="1" baseline="0" dirty="0" smtClean="0"/>
                        <a:t>- 1 procedimento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2º. lugar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/>
                        <a:t>Canadá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C00000"/>
                          </a:solidFill>
                        </a:rPr>
                        <a:t>5 dias  </a:t>
                      </a:r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  </a:t>
                      </a:r>
                      <a:r>
                        <a:rPr lang="pt-BR" b="1" dirty="0" smtClean="0"/>
                        <a:t>– 1 procedimento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3º. lugar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/>
                        <a:t>Macedônia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C00000"/>
                          </a:solidFill>
                        </a:rPr>
                        <a:t>2 dias    </a:t>
                      </a:r>
                      <a:r>
                        <a:rPr lang="pt-BR" b="1" dirty="0" smtClean="0"/>
                        <a:t>- 2 procedimentos</a:t>
                      </a:r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85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3124" y="3087314"/>
            <a:ext cx="2181406" cy="58109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116762" y="0"/>
            <a:ext cx="2592957" cy="2400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497666" y="371258"/>
            <a:ext cx="2592957" cy="2400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152575" y="476290"/>
            <a:ext cx="2592957" cy="2400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993379" y="797568"/>
            <a:ext cx="2592957" cy="2400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7648288" y="1313935"/>
            <a:ext cx="2592957" cy="2400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827348" y="371258"/>
            <a:ext cx="2592957" cy="2400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34270" y="1007633"/>
            <a:ext cx="4209730" cy="1869616"/>
          </a:xfrm>
        </p:spPr>
        <p:txBody>
          <a:bodyPr>
            <a:normAutofit fontScale="25000" lnSpcReduction="20000"/>
          </a:bodyPr>
          <a:lstStyle/>
          <a:p>
            <a:r>
              <a:rPr lang="pt-BR" sz="24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Milton Mori</a:t>
            </a:r>
          </a:p>
          <a:p>
            <a:r>
              <a:rPr lang="pt-BR" sz="7200" b="1" dirty="0">
                <a:solidFill>
                  <a:schemeClr val="bg2">
                    <a:lumMod val="25000"/>
                  </a:schemeClr>
                </a:solidFill>
              </a:rPr>
              <a:t>Diretor-executivo</a:t>
            </a:r>
          </a:p>
          <a:p>
            <a:r>
              <a:rPr lang="pt-BR" sz="7200" dirty="0">
                <a:solidFill>
                  <a:schemeClr val="bg2">
                    <a:lumMod val="25000"/>
                  </a:schemeClr>
                </a:solidFill>
              </a:rPr>
              <a:t>Agência de Inovação Inova Unicamp</a:t>
            </a:r>
          </a:p>
          <a:p>
            <a:r>
              <a:rPr lang="pt-BR" sz="7200" dirty="0">
                <a:solidFill>
                  <a:schemeClr val="bg2">
                    <a:lumMod val="25000"/>
                  </a:schemeClr>
                </a:solidFill>
              </a:rPr>
              <a:t>milton.mori@inova.unicamp.br</a:t>
            </a:r>
          </a:p>
          <a:p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1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Inova Unicamp</a:t>
            </a:r>
            <a:r>
              <a:rPr lang="pt-BR" dirty="0" smtClean="0"/>
              <a:t>: a origem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381991"/>
            <a:ext cx="8596668" cy="4659371"/>
          </a:xfrm>
        </p:spPr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dirty="0"/>
              <a:t>Anterior à Lei de Inovação (2004</a:t>
            </a:r>
            <a:r>
              <a:rPr lang="pt-BR" dirty="0" smtClean="0"/>
              <a:t>), a Agência de Inovação Inova Unicamp é </a:t>
            </a:r>
            <a:r>
              <a:rPr lang="pt-BR" dirty="0"/>
              <a:t>o NIT (Núcleo de Inovação Tecnológica) da </a:t>
            </a:r>
            <a:r>
              <a:rPr lang="pt-BR" dirty="0" smtClean="0"/>
              <a:t>Unicamp.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2400" b="1" dirty="0"/>
              <a:t>Histórico da Gestão da Propriedade </a:t>
            </a:r>
            <a:r>
              <a:rPr lang="pt-BR" sz="2400" b="1" dirty="0" smtClean="0"/>
              <a:t>intelectual</a:t>
            </a:r>
          </a:p>
          <a:p>
            <a:pPr marL="0" indent="0" algn="ctr">
              <a:buNone/>
            </a:pPr>
            <a:r>
              <a:rPr lang="pt-BR" sz="2400" b="1" dirty="0" smtClean="0"/>
              <a:t>e </a:t>
            </a:r>
            <a:r>
              <a:rPr lang="pt-BR" sz="2400" b="1" dirty="0"/>
              <a:t>da transferência de tecnologias na Unicamp</a:t>
            </a:r>
          </a:p>
          <a:p>
            <a:endParaRPr lang="pt-BR" dirty="0" smtClean="0"/>
          </a:p>
          <a:p>
            <a:r>
              <a:rPr lang="pt-BR" b="1" dirty="0" smtClean="0">
                <a:solidFill>
                  <a:srgbClr val="002060"/>
                </a:solidFill>
              </a:rPr>
              <a:t>1984</a:t>
            </a:r>
            <a:r>
              <a:rPr lang="pt-BR" dirty="0" smtClean="0"/>
              <a:t> </a:t>
            </a:r>
            <a:r>
              <a:rPr lang="pt-BR" dirty="0"/>
              <a:t>– Criação  da CPPI - Comissão  Permanente  de  Propriedade  Industrial</a:t>
            </a:r>
          </a:p>
          <a:p>
            <a:r>
              <a:rPr lang="pt-BR" b="1" dirty="0">
                <a:solidFill>
                  <a:srgbClr val="002060"/>
                </a:solidFill>
              </a:rPr>
              <a:t>1990</a:t>
            </a:r>
            <a:r>
              <a:rPr lang="pt-BR" dirty="0"/>
              <a:t> – Criação  do ETT - Escritório de Transferência de Tecnologia  </a:t>
            </a:r>
          </a:p>
          <a:p>
            <a:r>
              <a:rPr lang="pt-BR" b="1" dirty="0">
                <a:solidFill>
                  <a:srgbClr val="002060"/>
                </a:solidFill>
              </a:rPr>
              <a:t>1998</a:t>
            </a:r>
            <a:r>
              <a:rPr lang="pt-BR" b="1" dirty="0"/>
              <a:t> </a:t>
            </a:r>
            <a:r>
              <a:rPr lang="pt-BR" dirty="0"/>
              <a:t>– Transformação  no EDISTEC – Escritório de Difusão e Serviços Tecnológicos</a:t>
            </a:r>
          </a:p>
          <a:p>
            <a:r>
              <a:rPr lang="pt-BR" b="1" dirty="0">
                <a:solidFill>
                  <a:srgbClr val="002060"/>
                </a:solidFill>
              </a:rPr>
              <a:t>2003</a:t>
            </a:r>
            <a:r>
              <a:rPr lang="pt-BR" dirty="0"/>
              <a:t> – </a:t>
            </a:r>
            <a:r>
              <a:rPr lang="pt-BR" dirty="0" smtClean="0"/>
              <a:t>Transformação na </a:t>
            </a: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Agência de Inovação Inova Unicamp</a:t>
            </a:r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789" y="93682"/>
            <a:ext cx="1979208" cy="4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7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pt-BR" dirty="0" smtClean="0"/>
              <a:t>Agência de Inovação Inova Unicamp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714501"/>
            <a:ext cx="8596668" cy="4326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rgbClr val="002060"/>
                </a:solidFill>
              </a:rPr>
              <a:t>Missão</a:t>
            </a:r>
          </a:p>
          <a:p>
            <a:pPr marL="0" indent="0">
              <a:buNone/>
            </a:pPr>
            <a:r>
              <a:rPr lang="pt-BR" dirty="0" smtClean="0"/>
              <a:t>Identificar </a:t>
            </a:r>
            <a:r>
              <a:rPr lang="pt-BR" dirty="0"/>
              <a:t>oportunidades e promover atividades de estímulo à inovação e ao empreendedorismo, ampliando o impacto do ensino, da pesquisa e da extensão em favor do desenvolvimento socioeconômico sustentado.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Principais Áreas:</a:t>
            </a:r>
          </a:p>
          <a:p>
            <a:r>
              <a:rPr lang="pt-BR" dirty="0"/>
              <a:t>Propriedade Intelectual</a:t>
            </a:r>
          </a:p>
          <a:p>
            <a:r>
              <a:rPr lang="pt-BR" dirty="0"/>
              <a:t>Transferência de Tecnologia</a:t>
            </a:r>
          </a:p>
          <a:p>
            <a:r>
              <a:rPr lang="pt-BR" dirty="0"/>
              <a:t>Pesquisa Colaborativa</a:t>
            </a:r>
          </a:p>
          <a:p>
            <a:r>
              <a:rPr lang="pt-BR" dirty="0"/>
              <a:t>Empreendedorismo</a:t>
            </a:r>
          </a:p>
          <a:p>
            <a:r>
              <a:rPr lang="pt-BR" dirty="0"/>
              <a:t>Parque Científico e Tecnológico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789" y="93682"/>
            <a:ext cx="1979208" cy="4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2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pt-BR" dirty="0" smtClean="0"/>
              <a:t>Inova Unicamp em números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789" y="93682"/>
            <a:ext cx="1979208" cy="454133"/>
          </a:xfrm>
          <a:prstGeom prst="rect">
            <a:avLst/>
          </a:prstGeom>
        </p:spPr>
      </p:pic>
      <p:grpSp>
        <p:nvGrpSpPr>
          <p:cNvPr id="21" name="Grupo 20"/>
          <p:cNvGrpSpPr/>
          <p:nvPr/>
        </p:nvGrpSpPr>
        <p:grpSpPr>
          <a:xfrm>
            <a:off x="489447" y="1799731"/>
            <a:ext cx="2319265" cy="1989758"/>
            <a:chOff x="171147" y="1577330"/>
            <a:chExt cx="2057400" cy="1740460"/>
          </a:xfrm>
        </p:grpSpPr>
        <p:grpSp>
          <p:nvGrpSpPr>
            <p:cNvPr id="8" name="Grupo 7"/>
            <p:cNvGrpSpPr/>
            <p:nvPr/>
          </p:nvGrpSpPr>
          <p:grpSpPr>
            <a:xfrm>
              <a:off x="677334" y="1577330"/>
              <a:ext cx="1045028" cy="1045028"/>
              <a:chOff x="903515" y="1850570"/>
              <a:chExt cx="1045028" cy="1045028"/>
            </a:xfrm>
          </p:grpSpPr>
          <p:sp>
            <p:nvSpPr>
              <p:cNvPr id="4" name="Elipse 3"/>
              <p:cNvSpPr/>
              <p:nvPr/>
            </p:nvSpPr>
            <p:spPr>
              <a:xfrm>
                <a:off x="903515" y="1850570"/>
                <a:ext cx="1045028" cy="10450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" name="CaixaDeTexto 6"/>
              <p:cNvSpPr txBox="1"/>
              <p:nvPr/>
            </p:nvSpPr>
            <p:spPr>
              <a:xfrm>
                <a:off x="987878" y="2063486"/>
                <a:ext cx="876299" cy="619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4000" dirty="0" smtClean="0">
                    <a:solidFill>
                      <a:schemeClr val="bg1"/>
                    </a:solidFill>
                  </a:rPr>
                  <a:t>935</a:t>
                </a:r>
                <a:endParaRPr lang="pt-BR" sz="4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" name="CaixaDeTexto 19"/>
            <p:cNvSpPr txBox="1"/>
            <p:nvPr/>
          </p:nvSpPr>
          <p:spPr>
            <a:xfrm>
              <a:off x="171147" y="2698596"/>
              <a:ext cx="2057400" cy="619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rgbClr val="C00000"/>
                  </a:solidFill>
                </a:rPr>
                <a:t>Patentes</a:t>
              </a:r>
            </a:p>
            <a:p>
              <a:pPr algn="ctr"/>
              <a:r>
                <a:rPr lang="pt-BR" sz="2000" b="1" dirty="0" smtClean="0">
                  <a:solidFill>
                    <a:srgbClr val="C00000"/>
                  </a:solidFill>
                </a:rPr>
                <a:t>vigentes</a:t>
              </a:r>
              <a:endParaRPr lang="pt-BR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6769679" y="1753959"/>
            <a:ext cx="2319265" cy="2297536"/>
            <a:chOff x="171147" y="1577330"/>
            <a:chExt cx="2057400" cy="2009676"/>
          </a:xfrm>
        </p:grpSpPr>
        <p:grpSp>
          <p:nvGrpSpPr>
            <p:cNvPr id="33" name="Grupo 32"/>
            <p:cNvGrpSpPr/>
            <p:nvPr/>
          </p:nvGrpSpPr>
          <p:grpSpPr>
            <a:xfrm>
              <a:off x="677334" y="1577330"/>
              <a:ext cx="1045028" cy="1045028"/>
              <a:chOff x="903515" y="1850570"/>
              <a:chExt cx="1045028" cy="1045028"/>
            </a:xfrm>
          </p:grpSpPr>
          <p:sp>
            <p:nvSpPr>
              <p:cNvPr id="35" name="Elipse 34"/>
              <p:cNvSpPr/>
              <p:nvPr/>
            </p:nvSpPr>
            <p:spPr>
              <a:xfrm>
                <a:off x="903515" y="1850570"/>
                <a:ext cx="1045028" cy="10450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" name="CaixaDeTexto 35"/>
              <p:cNvSpPr txBox="1"/>
              <p:nvPr/>
            </p:nvSpPr>
            <p:spPr>
              <a:xfrm>
                <a:off x="987878" y="2063486"/>
                <a:ext cx="876299" cy="619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4000" dirty="0" smtClean="0">
                    <a:solidFill>
                      <a:schemeClr val="bg1"/>
                    </a:solidFill>
                  </a:rPr>
                  <a:t>12</a:t>
                </a:r>
                <a:endParaRPr lang="pt-BR" sz="4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4" name="CaixaDeTexto 33"/>
            <p:cNvSpPr txBox="1"/>
            <p:nvPr/>
          </p:nvSpPr>
          <p:spPr>
            <a:xfrm>
              <a:off x="171147" y="2698596"/>
              <a:ext cx="2057400" cy="88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rgbClr val="C00000"/>
                  </a:solidFill>
                </a:rPr>
                <a:t>Pedidos de patentes via</a:t>
              </a:r>
              <a:br>
                <a:rPr lang="pt-BR" sz="2000" b="1" dirty="0" smtClean="0">
                  <a:solidFill>
                    <a:srgbClr val="C00000"/>
                  </a:solidFill>
                </a:rPr>
              </a:br>
              <a:r>
                <a:rPr lang="pt-BR" sz="2000" b="1" dirty="0" smtClean="0">
                  <a:solidFill>
                    <a:srgbClr val="C00000"/>
                  </a:solidFill>
                </a:rPr>
                <a:t>PCT (2014)</a:t>
              </a:r>
              <a:endParaRPr lang="pt-BR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3583032" y="1829298"/>
            <a:ext cx="2319265" cy="2297536"/>
            <a:chOff x="171147" y="1577330"/>
            <a:chExt cx="2057400" cy="2009676"/>
          </a:xfrm>
        </p:grpSpPr>
        <p:grpSp>
          <p:nvGrpSpPr>
            <p:cNvPr id="43" name="Grupo 42"/>
            <p:cNvGrpSpPr/>
            <p:nvPr/>
          </p:nvGrpSpPr>
          <p:grpSpPr>
            <a:xfrm>
              <a:off x="677334" y="1577330"/>
              <a:ext cx="1045028" cy="1045028"/>
              <a:chOff x="903515" y="1850570"/>
              <a:chExt cx="1045028" cy="1045028"/>
            </a:xfrm>
          </p:grpSpPr>
          <p:sp>
            <p:nvSpPr>
              <p:cNvPr id="45" name="Elipse 44"/>
              <p:cNvSpPr/>
              <p:nvPr/>
            </p:nvSpPr>
            <p:spPr>
              <a:xfrm>
                <a:off x="903515" y="1850570"/>
                <a:ext cx="1045028" cy="10450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6" name="CaixaDeTexto 45"/>
              <p:cNvSpPr txBox="1"/>
              <p:nvPr/>
            </p:nvSpPr>
            <p:spPr>
              <a:xfrm>
                <a:off x="987878" y="2063486"/>
                <a:ext cx="876299" cy="619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4000" dirty="0" smtClean="0">
                    <a:solidFill>
                      <a:schemeClr val="bg1"/>
                    </a:solidFill>
                  </a:rPr>
                  <a:t>77</a:t>
                </a:r>
                <a:endParaRPr lang="pt-BR" sz="4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4" name="CaixaDeTexto 43"/>
            <p:cNvSpPr txBox="1"/>
            <p:nvPr/>
          </p:nvSpPr>
          <p:spPr>
            <a:xfrm>
              <a:off x="171147" y="2698596"/>
              <a:ext cx="2057400" cy="88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rgbClr val="C00000"/>
                  </a:solidFill>
                </a:rPr>
                <a:t>Recorde histórico</a:t>
              </a:r>
              <a:br>
                <a:rPr lang="pt-BR" sz="2000" b="1" dirty="0" smtClean="0">
                  <a:solidFill>
                    <a:srgbClr val="C00000"/>
                  </a:solidFill>
                </a:rPr>
              </a:br>
              <a:r>
                <a:rPr lang="pt-BR" sz="2000" b="1" dirty="0" smtClean="0">
                  <a:solidFill>
                    <a:srgbClr val="C00000"/>
                  </a:solidFill>
                </a:rPr>
                <a:t>de pedidos de patentes (2014)</a:t>
              </a:r>
              <a:endParaRPr lang="pt-BR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3583031" y="4648781"/>
            <a:ext cx="2319265" cy="2297536"/>
            <a:chOff x="171147" y="1577330"/>
            <a:chExt cx="2057400" cy="2009676"/>
          </a:xfrm>
        </p:grpSpPr>
        <p:grpSp>
          <p:nvGrpSpPr>
            <p:cNvPr id="48" name="Grupo 47"/>
            <p:cNvGrpSpPr/>
            <p:nvPr/>
          </p:nvGrpSpPr>
          <p:grpSpPr>
            <a:xfrm>
              <a:off x="677334" y="1577330"/>
              <a:ext cx="1045028" cy="1045028"/>
              <a:chOff x="903515" y="1850570"/>
              <a:chExt cx="1045028" cy="1045028"/>
            </a:xfrm>
          </p:grpSpPr>
          <p:sp>
            <p:nvSpPr>
              <p:cNvPr id="50" name="Elipse 49"/>
              <p:cNvSpPr/>
              <p:nvPr/>
            </p:nvSpPr>
            <p:spPr>
              <a:xfrm>
                <a:off x="903515" y="1850570"/>
                <a:ext cx="1045028" cy="10450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1" name="CaixaDeTexto 50"/>
              <p:cNvSpPr txBox="1"/>
              <p:nvPr/>
            </p:nvSpPr>
            <p:spPr>
              <a:xfrm>
                <a:off x="987878" y="2063486"/>
                <a:ext cx="876299" cy="619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4000" dirty="0" smtClean="0">
                    <a:solidFill>
                      <a:schemeClr val="bg1"/>
                    </a:solidFill>
                  </a:rPr>
                  <a:t>110</a:t>
                </a:r>
                <a:endParaRPr lang="pt-BR" sz="4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9" name="CaixaDeTexto 48"/>
            <p:cNvSpPr txBox="1"/>
            <p:nvPr/>
          </p:nvSpPr>
          <p:spPr>
            <a:xfrm>
              <a:off x="171147" y="2698596"/>
              <a:ext cx="2057400" cy="88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rgbClr val="C00000"/>
                  </a:solidFill>
                </a:rPr>
                <a:t>Empresas prospectadas (2014)</a:t>
              </a:r>
              <a:endParaRPr lang="pt-BR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2" name="Grupo 51"/>
          <p:cNvGrpSpPr/>
          <p:nvPr/>
        </p:nvGrpSpPr>
        <p:grpSpPr>
          <a:xfrm>
            <a:off x="489447" y="4648781"/>
            <a:ext cx="2319265" cy="1989758"/>
            <a:chOff x="171147" y="1577330"/>
            <a:chExt cx="2057400" cy="1740460"/>
          </a:xfrm>
        </p:grpSpPr>
        <p:grpSp>
          <p:nvGrpSpPr>
            <p:cNvPr id="53" name="Grupo 52"/>
            <p:cNvGrpSpPr/>
            <p:nvPr/>
          </p:nvGrpSpPr>
          <p:grpSpPr>
            <a:xfrm>
              <a:off x="677334" y="1577330"/>
              <a:ext cx="1045028" cy="1045028"/>
              <a:chOff x="903515" y="1850570"/>
              <a:chExt cx="1045028" cy="1045028"/>
            </a:xfrm>
          </p:grpSpPr>
          <p:sp>
            <p:nvSpPr>
              <p:cNvPr id="55" name="Elipse 54"/>
              <p:cNvSpPr/>
              <p:nvPr/>
            </p:nvSpPr>
            <p:spPr>
              <a:xfrm>
                <a:off x="903515" y="1850570"/>
                <a:ext cx="1045028" cy="10450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6" name="CaixaDeTexto 55"/>
              <p:cNvSpPr txBox="1"/>
              <p:nvPr/>
            </p:nvSpPr>
            <p:spPr>
              <a:xfrm>
                <a:off x="987878" y="2063486"/>
                <a:ext cx="876299" cy="619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4000" dirty="0" smtClean="0">
                    <a:solidFill>
                      <a:schemeClr val="bg1"/>
                    </a:solidFill>
                  </a:rPr>
                  <a:t>60</a:t>
                </a:r>
                <a:endParaRPr lang="pt-BR" sz="4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4" name="CaixaDeTexto 53"/>
            <p:cNvSpPr txBox="1"/>
            <p:nvPr/>
          </p:nvSpPr>
          <p:spPr>
            <a:xfrm>
              <a:off x="171147" y="2698596"/>
              <a:ext cx="2057400" cy="619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rgbClr val="C00000"/>
                  </a:solidFill>
                </a:rPr>
                <a:t>Licenciamentos</a:t>
              </a:r>
            </a:p>
            <a:p>
              <a:pPr algn="ctr"/>
              <a:r>
                <a:rPr lang="pt-BR" sz="2000" b="1" dirty="0" smtClean="0">
                  <a:solidFill>
                    <a:srgbClr val="C00000"/>
                  </a:solidFill>
                </a:rPr>
                <a:t>vigentes</a:t>
              </a:r>
              <a:endParaRPr lang="pt-BR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6769678" y="4539094"/>
            <a:ext cx="2319265" cy="2297536"/>
            <a:chOff x="171147" y="1577330"/>
            <a:chExt cx="2057400" cy="2009676"/>
          </a:xfrm>
        </p:grpSpPr>
        <p:grpSp>
          <p:nvGrpSpPr>
            <p:cNvPr id="58" name="Grupo 57"/>
            <p:cNvGrpSpPr/>
            <p:nvPr/>
          </p:nvGrpSpPr>
          <p:grpSpPr>
            <a:xfrm>
              <a:off x="677334" y="1577330"/>
              <a:ext cx="1045028" cy="1045028"/>
              <a:chOff x="903515" y="1850570"/>
              <a:chExt cx="1045028" cy="1045028"/>
            </a:xfrm>
          </p:grpSpPr>
          <p:sp>
            <p:nvSpPr>
              <p:cNvPr id="60" name="Elipse 59"/>
              <p:cNvSpPr/>
              <p:nvPr/>
            </p:nvSpPr>
            <p:spPr>
              <a:xfrm>
                <a:off x="903515" y="1850570"/>
                <a:ext cx="1045028" cy="10450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" name="CaixaDeTexto 60"/>
              <p:cNvSpPr txBox="1"/>
              <p:nvPr/>
            </p:nvSpPr>
            <p:spPr>
              <a:xfrm>
                <a:off x="987878" y="2063486"/>
                <a:ext cx="876299" cy="619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4000" dirty="0" smtClean="0">
                    <a:solidFill>
                      <a:schemeClr val="bg1"/>
                    </a:solidFill>
                  </a:rPr>
                  <a:t>11</a:t>
                </a:r>
                <a:endParaRPr lang="pt-BR" sz="4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9" name="CaixaDeTexto 58"/>
            <p:cNvSpPr txBox="1"/>
            <p:nvPr/>
          </p:nvSpPr>
          <p:spPr>
            <a:xfrm>
              <a:off x="171147" y="2698596"/>
              <a:ext cx="2057400" cy="88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rgbClr val="C00000"/>
                  </a:solidFill>
                </a:rPr>
                <a:t>Contratos de licenciamentos assinados (2014)</a:t>
              </a:r>
              <a:endParaRPr lang="pt-BR" sz="2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62" name="CaixaDeTexto 61"/>
          <p:cNvSpPr txBox="1"/>
          <p:nvPr/>
        </p:nvSpPr>
        <p:spPr>
          <a:xfrm>
            <a:off x="677333" y="1294808"/>
            <a:ext cx="308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Propriedade Intelectual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677334" y="4169762"/>
            <a:ext cx="282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Parcerias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2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9077" y="292227"/>
            <a:ext cx="4765522" cy="1826581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pt-BR" sz="53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Ecossistema</a:t>
            </a:r>
            <a:br>
              <a:rPr lang="pt-BR" sz="53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pt-BR" sz="53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empreendedor</a:t>
            </a:r>
            <a:endParaRPr lang="pt-BR" sz="5300" dirty="0">
              <a:effectLst>
                <a:glow rad="101600">
                  <a:schemeClr val="bg1">
                    <a:alpha val="6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474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097672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952103" y="2335428"/>
            <a:ext cx="4287794" cy="108739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pt-BR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CAMPINAS</a:t>
            </a:r>
            <a:endParaRPr lang="pt-BR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17373" y="3851128"/>
            <a:ext cx="101572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Universidade reconhecida internacionalmente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Berço </a:t>
            </a:r>
            <a:r>
              <a:rPr lang="pt-BR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ciência, tecnologia e </a:t>
            </a:r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inovação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Força </a:t>
            </a:r>
            <a:r>
              <a:rPr lang="pt-BR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econômica e industrial da </a:t>
            </a:r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região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Localização </a:t>
            </a:r>
            <a:r>
              <a:rPr lang="pt-BR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geográfica estratégica 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722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/>
          </p:cNvSpPr>
          <p:nvPr>
            <p:ph type="title" idx="4294967295"/>
          </p:nvPr>
        </p:nvSpPr>
        <p:spPr>
          <a:xfrm>
            <a:off x="2928566" y="115888"/>
            <a:ext cx="3817937" cy="865187"/>
          </a:xfrm>
        </p:spPr>
        <p:txBody>
          <a:bodyPr>
            <a:normAutofit fontScale="90000"/>
          </a:bodyPr>
          <a:lstStyle/>
          <a:p>
            <a:r>
              <a:rPr lang="pt-BR" altLang="pt-BR" sz="1800" b="1" dirty="0" smtClean="0">
                <a:ea typeface="ＭＳ Ｐゴシック" pitchFamily="34" charset="-128"/>
              </a:rPr>
              <a:t>Empresas-filhas</a:t>
            </a:r>
            <a:r>
              <a:rPr lang="pt-BR" altLang="pt-BR" sz="1800" b="1" dirty="0">
                <a:ea typeface="ＭＳ Ｐゴシック" pitchFamily="34" charset="-128"/>
              </a:rPr>
              <a:t>: 254 ativas </a:t>
            </a:r>
            <a:br>
              <a:rPr lang="pt-BR" altLang="pt-BR" sz="1800" b="1" dirty="0">
                <a:ea typeface="ＭＳ Ｐゴシック" pitchFamily="34" charset="-128"/>
              </a:rPr>
            </a:br>
            <a:r>
              <a:rPr lang="pt-BR" altLang="pt-BR" sz="1800" b="1" dirty="0">
                <a:ea typeface="ＭＳ Ｐゴシック" pitchFamily="34" charset="-128"/>
              </a:rPr>
              <a:t>Colaboradores: </a:t>
            </a:r>
            <a:r>
              <a:rPr lang="pt-BR" altLang="pt-BR" sz="1800" b="1" dirty="0" smtClean="0">
                <a:ea typeface="ＭＳ Ｐゴシック" pitchFamily="34" charset="-128"/>
              </a:rPr>
              <a:t>16.610 vagas</a:t>
            </a:r>
            <a:r>
              <a:rPr lang="pt-BR" altLang="pt-BR" sz="1800" b="1" dirty="0">
                <a:ea typeface="ＭＳ Ｐゴシック" pitchFamily="34" charset="-128"/>
              </a:rPr>
              <a:t/>
            </a:r>
            <a:br>
              <a:rPr lang="pt-BR" altLang="pt-BR" sz="1800" b="1" dirty="0">
                <a:ea typeface="ＭＳ Ｐゴシック" pitchFamily="34" charset="-128"/>
              </a:rPr>
            </a:br>
            <a:r>
              <a:rPr lang="pt-BR" altLang="pt-BR" sz="1800" b="1" dirty="0">
                <a:ea typeface="ＭＳ Ｐゴシック" pitchFamily="34" charset="-128"/>
              </a:rPr>
              <a:t>Faturamento: + de R$ 2 </a:t>
            </a:r>
            <a:r>
              <a:rPr lang="pt-BR" altLang="pt-BR" sz="1800" b="1" dirty="0" smtClean="0">
                <a:ea typeface="ＭＳ Ｐゴシック" pitchFamily="34" charset="-128"/>
              </a:rPr>
              <a:t>bilhões</a:t>
            </a:r>
            <a:endParaRPr lang="pt-BR" altLang="pt-BR" sz="1800" b="1" dirty="0">
              <a:ea typeface="ＭＳ Ｐゴシック" pitchFamily="34" charset="-128"/>
            </a:endParaRPr>
          </a:p>
        </p:txBody>
      </p:sp>
      <p:pic>
        <p:nvPicPr>
          <p:cNvPr id="176132" name="Picture 145" descr="unicamp_ventur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376" y="404664"/>
            <a:ext cx="20891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485" y="980729"/>
            <a:ext cx="11408123" cy="557140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789" y="93682"/>
            <a:ext cx="1979208" cy="4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6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ipse 23"/>
          <p:cNvSpPr/>
          <p:nvPr/>
        </p:nvSpPr>
        <p:spPr>
          <a:xfrm>
            <a:off x="5586550" y="2237154"/>
            <a:ext cx="1300905" cy="1300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780518" y="2271472"/>
            <a:ext cx="1300905" cy="1300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4850"/>
          </a:xfrm>
        </p:spPr>
        <p:txBody>
          <a:bodyPr/>
          <a:lstStyle/>
          <a:p>
            <a:r>
              <a:rPr lang="pt-BR" dirty="0" smtClean="0"/>
              <a:t>Empresas-filhas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77332" y="2388301"/>
            <a:ext cx="1507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326</a:t>
            </a:r>
            <a:endParaRPr lang="pt-BR" sz="5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77333" y="1528965"/>
            <a:ext cx="916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Levantamento realizado em 2014 apontou: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4051341" y="3859041"/>
            <a:ext cx="1432021" cy="1432021"/>
            <a:chOff x="1061798" y="1486438"/>
            <a:chExt cx="1432021" cy="1432021"/>
          </a:xfrm>
        </p:grpSpPr>
        <p:sp>
          <p:nvSpPr>
            <p:cNvPr id="7" name="Elipse 6"/>
            <p:cNvSpPr/>
            <p:nvPr/>
          </p:nvSpPr>
          <p:spPr>
            <a:xfrm>
              <a:off x="1061798" y="1486438"/>
              <a:ext cx="1432021" cy="14320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1273848" y="1902366"/>
              <a:ext cx="100791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3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95%</a:t>
              </a:r>
              <a:endParaRPr lang="pt-BR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6338304" y="3859041"/>
            <a:ext cx="1432021" cy="1432021"/>
            <a:chOff x="1269616" y="1486438"/>
            <a:chExt cx="1432021" cy="1432021"/>
          </a:xfrm>
        </p:grpSpPr>
        <p:sp>
          <p:nvSpPr>
            <p:cNvPr id="10" name="Elipse 9"/>
            <p:cNvSpPr/>
            <p:nvPr/>
          </p:nvSpPr>
          <p:spPr>
            <a:xfrm>
              <a:off x="1269616" y="1486438"/>
              <a:ext cx="1432021" cy="14320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1481665" y="1902366"/>
              <a:ext cx="100791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3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69%</a:t>
              </a:r>
              <a:endParaRPr lang="pt-BR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3539182" y="5554619"/>
            <a:ext cx="245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Estão sediadas no Estado de São Paulo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995518" y="5554619"/>
            <a:ext cx="2183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Microempresas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560831" y="3832194"/>
            <a:ext cx="2635568" cy="2320533"/>
            <a:chOff x="622996" y="1225177"/>
            <a:chExt cx="1591739" cy="1401475"/>
          </a:xfrm>
        </p:grpSpPr>
        <p:sp>
          <p:nvSpPr>
            <p:cNvPr id="15" name="Elipse 14"/>
            <p:cNvSpPr/>
            <p:nvPr/>
          </p:nvSpPr>
          <p:spPr>
            <a:xfrm>
              <a:off x="702855" y="1225177"/>
              <a:ext cx="1432021" cy="14014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622996" y="1444261"/>
              <a:ext cx="1591739" cy="799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R$</a:t>
              </a:r>
            </a:p>
            <a:p>
              <a:pPr algn="ctr"/>
              <a:r>
                <a:rPr lang="pt-BR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bilhões</a:t>
              </a:r>
              <a:endPara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780518" y="6146731"/>
            <a:ext cx="2183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Faturamento</a:t>
            </a:r>
          </a:p>
          <a:p>
            <a:pPr algn="ctr"/>
            <a:r>
              <a:rPr lang="pt-BR" dirty="0" smtClean="0"/>
              <a:t>anual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139258" y="2542188"/>
            <a:ext cx="2183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Empresas-filhas</a:t>
            </a:r>
          </a:p>
          <a:p>
            <a:pPr algn="ctr"/>
            <a:r>
              <a:rPr lang="pt-BR" dirty="0" smtClean="0"/>
              <a:t>cadastradas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5483362" y="2353820"/>
            <a:ext cx="1507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254</a:t>
            </a:r>
            <a:endParaRPr lang="pt-BR" sz="5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945288" y="2507707"/>
            <a:ext cx="2183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Empresas-filhas</a:t>
            </a:r>
          </a:p>
          <a:p>
            <a:pPr algn="ctr"/>
            <a:r>
              <a:rPr lang="pt-BR" dirty="0" smtClean="0"/>
              <a:t>ativas</a:t>
            </a:r>
          </a:p>
        </p:txBody>
      </p:sp>
      <p:sp>
        <p:nvSpPr>
          <p:cNvPr id="23" name="Seta para a direita 22"/>
          <p:cNvSpPr/>
          <p:nvPr/>
        </p:nvSpPr>
        <p:spPr>
          <a:xfrm>
            <a:off x="4182457" y="2804948"/>
            <a:ext cx="934912" cy="2057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789" y="93682"/>
            <a:ext cx="1979208" cy="4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2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Empresas-filhas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577341"/>
            <a:ext cx="8596668" cy="4464022"/>
          </a:xfrm>
        </p:spPr>
        <p:txBody>
          <a:bodyPr/>
          <a:lstStyle/>
          <a:p>
            <a:r>
              <a:rPr lang="pt-BR" dirty="0" smtClean="0"/>
              <a:t>Áreas de atuação: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459542"/>
              </p:ext>
            </p:extLst>
          </p:nvPr>
        </p:nvGraphicFramePr>
        <p:xfrm>
          <a:off x="3598198" y="1577341"/>
          <a:ext cx="4359463" cy="5011817"/>
        </p:xfrm>
        <a:graphic>
          <a:graphicData uri="http://schemas.openxmlformats.org/drawingml/2006/table">
            <a:tbl>
              <a:tblPr firstRow="1" firstCol="1" bandRow="1"/>
              <a:tblGrid>
                <a:gridCol w="1825853"/>
                <a:gridCol w="1235439"/>
                <a:gridCol w="1298171"/>
              </a:tblGrid>
              <a:tr h="384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 de Atuação</a:t>
                      </a:r>
                      <a:endParaRPr lang="pt-BR" sz="14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Número de Empresas</a:t>
                      </a:r>
                      <a:endParaRPr lang="pt-BR" sz="14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Relação Percentual (%)</a:t>
                      </a:r>
                      <a:endParaRPr lang="pt-BR" sz="14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</a:tr>
              <a:tr h="349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Tecnologia de Informação</a:t>
                      </a:r>
                      <a:endParaRPr lang="pt-BR" sz="16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  <a:endParaRPr lang="pt-BR" sz="16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27,30%</a:t>
                      </a:r>
                      <a:endParaRPr lang="pt-BR" sz="16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Consultoria</a:t>
                      </a:r>
                      <a:endParaRPr lang="pt-BR" sz="16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pt-BR" sz="16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16,38%</a:t>
                      </a:r>
                      <a:endParaRPr lang="pt-BR" sz="16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73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Engenharia</a:t>
                      </a:r>
                      <a:endParaRPr lang="pt-BR" sz="16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pt-BR" sz="16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10,67%</a:t>
                      </a:r>
                      <a:endParaRPr lang="pt-BR" sz="16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Alimentos e Bebidas</a:t>
                      </a:r>
                      <a:endParaRPr lang="pt-BR" sz="16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pt-BR" sz="16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5,46%</a:t>
                      </a:r>
                      <a:endParaRPr lang="pt-BR" sz="16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73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Energia</a:t>
                      </a:r>
                      <a:endParaRPr lang="pt-BR" sz="16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pt-BR" sz="16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4,96%</a:t>
                      </a:r>
                      <a:endParaRPr lang="pt-BR" sz="16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Telecomunicação</a:t>
                      </a:r>
                      <a:endParaRPr lang="pt-BR" sz="16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pt-BR" sz="16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4,71%</a:t>
                      </a:r>
                      <a:endParaRPr lang="pt-BR" sz="16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73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Educação</a:t>
                      </a:r>
                      <a:endParaRPr lang="pt-BR" sz="16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pt-BR" sz="16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4,47%</a:t>
                      </a:r>
                      <a:endParaRPr lang="pt-BR" sz="16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Biotecnologia</a:t>
                      </a:r>
                      <a:endParaRPr lang="pt-BR" sz="16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pt-BR" sz="16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3,72%</a:t>
                      </a:r>
                      <a:endParaRPr lang="pt-BR" sz="16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73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Marketing</a:t>
                      </a:r>
                      <a:endParaRPr lang="pt-BR" sz="16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pt-BR" sz="16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3,23%</a:t>
                      </a:r>
                      <a:endParaRPr lang="pt-BR" sz="16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Tecnologias Verdes</a:t>
                      </a:r>
                      <a:endParaRPr lang="pt-BR" sz="16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pt-BR" sz="16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3,23%</a:t>
                      </a:r>
                      <a:endParaRPr lang="pt-BR" sz="16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349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Agricultura e Saúde Animal</a:t>
                      </a:r>
                      <a:endParaRPr lang="pt-BR" sz="16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pt-BR" sz="16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2,73%</a:t>
                      </a:r>
                      <a:endParaRPr lang="pt-BR" sz="16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Saúde Humana e Bem Estar</a:t>
                      </a:r>
                      <a:endParaRPr lang="pt-BR" sz="16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pt-BR" sz="16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2,73%</a:t>
                      </a:r>
                      <a:endParaRPr lang="pt-BR" sz="16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73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Química</a:t>
                      </a:r>
                      <a:endParaRPr lang="pt-BR" sz="16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pt-BR" sz="16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2,23%</a:t>
                      </a:r>
                      <a:endParaRPr lang="pt-BR" sz="16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Outros</a:t>
                      </a:r>
                      <a:endParaRPr lang="pt-BR" sz="16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pt-BR" sz="16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8,19%</a:t>
                      </a:r>
                      <a:endParaRPr lang="pt-BR" sz="16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40333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i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Fonte: SICI</a:t>
                      </a:r>
                      <a:endParaRPr lang="pt-BR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789" y="93682"/>
            <a:ext cx="1979208" cy="4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7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Personalizada 8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2060"/>
      </a:accent1>
      <a:accent2>
        <a:srgbClr val="C00000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212D32"/>
      </a:hlink>
      <a:folHlink>
        <a:srgbClr val="A9D3E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1312</TotalTime>
  <Words>781</Words>
  <Application>Microsoft Office PowerPoint</Application>
  <PresentationFormat>Personalizar</PresentationFormat>
  <Paragraphs>183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Facetado</vt:lpstr>
      <vt:lpstr>Agência de Inovação Inova Unicamp</vt:lpstr>
      <vt:lpstr>Inova Unicamp: a origem</vt:lpstr>
      <vt:lpstr>Agência de Inovação Inova Unicamp</vt:lpstr>
      <vt:lpstr>Inova Unicamp em números</vt:lpstr>
      <vt:lpstr>Ecossistema empreendedor</vt:lpstr>
      <vt:lpstr>CAMPINAS</vt:lpstr>
      <vt:lpstr>Empresas-filhas: 254 ativas  Colaboradores: 16.610 vagas Faturamento: + de R$ 2 bilhões</vt:lpstr>
      <vt:lpstr>Empresas-filhas</vt:lpstr>
      <vt:lpstr>Empresas-filhas</vt:lpstr>
      <vt:lpstr>Universidade e Setor Empresarial</vt:lpstr>
      <vt:lpstr>Perspectivas</vt:lpstr>
      <vt:lpstr>Perspectivas</vt:lpstr>
      <vt:lpstr>Perspectivas</vt:lpstr>
      <vt:lpstr>Perspectivas</vt:lpstr>
      <vt:lpstr>Perspectivas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Colóquio</dc:title>
  <dc:creator>Juliana Ewers Sartorelli</dc:creator>
  <cp:lastModifiedBy>Juliana Ewers</cp:lastModifiedBy>
  <cp:revision>239</cp:revision>
  <dcterms:created xsi:type="dcterms:W3CDTF">2015-02-24T15:04:18Z</dcterms:created>
  <dcterms:modified xsi:type="dcterms:W3CDTF">2015-06-28T23:29:44Z</dcterms:modified>
</cp:coreProperties>
</file>