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61" r:id="rId5"/>
    <p:sldId id="262" r:id="rId6"/>
    <p:sldId id="263" r:id="rId7"/>
    <p:sldId id="258" r:id="rId8"/>
    <p:sldId id="259" r:id="rId9"/>
    <p:sldId id="260" r:id="rId10"/>
  </p:sldIdLst>
  <p:sldSz cx="9144000" cy="6858000" type="screen4x3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774" y="9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pt-B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pt-BR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513"/>
            <a:ext cx="9156730" cy="6104487"/>
          </a:xfrm>
          <a:prstGeom prst="rect">
            <a:avLst/>
          </a:prstGeom>
        </p:spPr>
      </p:pic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0" y="520040"/>
            <a:ext cx="914328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4400" b="0" strike="noStrike" spc="-1" dirty="0" smtClean="0">
                <a:solidFill>
                  <a:srgbClr val="000000"/>
                </a:solidFill>
                <a:latin typeface="Calibri"/>
              </a:rPr>
              <a:t>Para </a:t>
            </a:r>
            <a:r>
              <a:rPr lang="pt-BR" sz="4400" b="1" strike="noStrike" spc="-1" dirty="0" smtClean="0">
                <a:solidFill>
                  <a:srgbClr val="FF0000"/>
                </a:solidFill>
                <a:latin typeface="Calibri"/>
              </a:rPr>
              <a:t>Transformar </a:t>
            </a:r>
            <a:r>
              <a:rPr lang="pt-BR" sz="4400" b="1" strike="noStrike" spc="-1" dirty="0">
                <a:solidFill>
                  <a:srgbClr val="FF0000"/>
                </a:solidFill>
                <a:latin typeface="Calibri"/>
              </a:rPr>
              <a:t>Maceió</a:t>
            </a:r>
            <a:endParaRPr lang="pt-BR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0"/>
            <a:ext cx="9143280" cy="753513"/>
          </a:xfrm>
          <a:prstGeom prst="rect">
            <a:avLst/>
          </a:prstGeom>
          <a:solidFill>
            <a:srgbClr val="314937"/>
          </a:solidFill>
          <a:ln>
            <a:solidFill>
              <a:srgbClr val="314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m 1"/>
          <p:cNvPicPr/>
          <p:nvPr/>
        </p:nvPicPr>
        <p:blipFill>
          <a:blip r:embed="rId2"/>
          <a:stretch/>
        </p:blipFill>
        <p:spPr>
          <a:xfrm>
            <a:off x="0" y="1620368"/>
            <a:ext cx="9143280" cy="5237632"/>
          </a:xfrm>
          <a:prstGeom prst="rect">
            <a:avLst/>
          </a:prstGeom>
          <a:ln w="0">
            <a:noFill/>
          </a:ln>
        </p:spPr>
      </p:pic>
      <p:pic>
        <p:nvPicPr>
          <p:cNvPr id="80" name="Imagem 13"/>
          <p:cNvPicPr/>
          <p:nvPr/>
        </p:nvPicPr>
        <p:blipFill>
          <a:blip r:embed="rId2"/>
          <a:srcRect l="74977" t="19643" b="72396"/>
          <a:stretch/>
        </p:blipFill>
        <p:spPr>
          <a:xfrm>
            <a:off x="6804360" y="2879264"/>
            <a:ext cx="2285280" cy="405720"/>
          </a:xfrm>
          <a:prstGeom prst="rect">
            <a:avLst/>
          </a:prstGeom>
          <a:ln w="0">
            <a:noFill/>
          </a:ln>
        </p:spPr>
      </p:pic>
      <p:sp>
        <p:nvSpPr>
          <p:cNvPr id="81" name="PlaceHolder 1"/>
          <p:cNvSpPr/>
          <p:nvPr/>
        </p:nvSpPr>
        <p:spPr>
          <a:xfrm>
            <a:off x="685800" y="160000"/>
            <a:ext cx="7771320" cy="146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Duas áreas, </a:t>
            </a:r>
            <a:r>
              <a:rPr lang="pt-BR" sz="4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Duas </a:t>
            </a:r>
            <a:r>
              <a:rPr lang="pt-BR" sz="4400" b="1" spc="-1" dirty="0" smtClean="0">
                <a:solidFill>
                  <a:srgbClr val="FF0000"/>
                </a:solidFill>
                <a:latin typeface="Calibri"/>
                <a:ea typeface="DejaVu Sans"/>
              </a:rPr>
              <a:t>situaçõe</a:t>
            </a:r>
            <a:r>
              <a:rPr lang="pt-BR" sz="44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s</a:t>
            </a:r>
            <a:endParaRPr lang="pt-BR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m 22"/>
          <p:cNvPicPr/>
          <p:nvPr/>
        </p:nvPicPr>
        <p:blipFill>
          <a:blip r:embed="rId2"/>
          <a:srcRect t="1319" r="57261"/>
          <a:stretch/>
        </p:blipFill>
        <p:spPr>
          <a:xfrm>
            <a:off x="0" y="1854360"/>
            <a:ext cx="2732040" cy="4893120"/>
          </a:xfrm>
          <a:prstGeom prst="rect">
            <a:avLst/>
          </a:prstGeom>
          <a:ln w="0">
            <a:noFill/>
          </a:ln>
        </p:spPr>
      </p:pic>
      <p:pic>
        <p:nvPicPr>
          <p:cNvPr id="130" name="Imagem 129"/>
          <p:cNvPicPr/>
          <p:nvPr/>
        </p:nvPicPr>
        <p:blipFill>
          <a:blip r:embed="rId3"/>
          <a:stretch/>
        </p:blipFill>
        <p:spPr>
          <a:xfrm>
            <a:off x="2733120" y="2016000"/>
            <a:ext cx="6378480" cy="4509000"/>
          </a:xfrm>
          <a:prstGeom prst="rect">
            <a:avLst/>
          </a:prstGeom>
          <a:ln w="0">
            <a:noFill/>
          </a:ln>
        </p:spPr>
      </p:pic>
      <p:sp>
        <p:nvSpPr>
          <p:cNvPr id="6" name="PlaceHolder 1"/>
          <p:cNvSpPr/>
          <p:nvPr/>
        </p:nvSpPr>
        <p:spPr>
          <a:xfrm>
            <a:off x="0" y="258480"/>
            <a:ext cx="9143280" cy="146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latin typeface="Calibri"/>
                <a:ea typeface="DejaVu Sans"/>
              </a:rPr>
              <a:t>Bairro </a:t>
            </a:r>
            <a:r>
              <a:rPr lang="pt-BR" sz="4400" b="1" strike="noStrike" spc="-1" dirty="0" err="1" smtClean="0">
                <a:latin typeface="Calibri"/>
                <a:ea typeface="DejaVu Sans"/>
              </a:rPr>
              <a:t>EcoInteligente</a:t>
            </a:r>
            <a:endParaRPr lang="pt-BR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m 1"/>
          <p:cNvPicPr/>
          <p:nvPr/>
        </p:nvPicPr>
        <p:blipFill>
          <a:blip r:embed="rId2"/>
          <a:stretch/>
        </p:blipFill>
        <p:spPr>
          <a:xfrm>
            <a:off x="0" y="1747800"/>
            <a:ext cx="9143280" cy="513684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/>
          <p:nvPr/>
        </p:nvSpPr>
        <p:spPr>
          <a:xfrm>
            <a:off x="0" y="258480"/>
            <a:ext cx="9143280" cy="146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latin typeface="Calibri"/>
                <a:ea typeface="DejaVu Sans"/>
              </a:rPr>
              <a:t>Bairro </a:t>
            </a:r>
            <a:r>
              <a:rPr lang="pt-BR" sz="4400" b="1" strike="noStrike" spc="-1" dirty="0" err="1" smtClean="0">
                <a:latin typeface="Calibri"/>
                <a:ea typeface="DejaVu Sans"/>
              </a:rPr>
              <a:t>EcoInteligente</a:t>
            </a:r>
            <a:endParaRPr lang="pt-BR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m 132"/>
          <p:cNvPicPr/>
          <p:nvPr/>
        </p:nvPicPr>
        <p:blipFill>
          <a:blip r:embed="rId2">
            <a:alphaModFix amt="35000"/>
          </a:blip>
          <a:srcRect t="80489"/>
          <a:stretch/>
        </p:blipFill>
        <p:spPr>
          <a:xfrm>
            <a:off x="0" y="5981040"/>
            <a:ext cx="9143280" cy="891720"/>
          </a:xfrm>
          <a:prstGeom prst="rect">
            <a:avLst/>
          </a:prstGeom>
          <a:ln w="0">
            <a:noFill/>
          </a:ln>
        </p:spPr>
      </p:pic>
      <p:sp>
        <p:nvSpPr>
          <p:cNvPr id="134" name="Retângulo 133"/>
          <p:cNvSpPr/>
          <p:nvPr/>
        </p:nvSpPr>
        <p:spPr>
          <a:xfrm>
            <a:off x="0" y="1800000"/>
            <a:ext cx="9179640" cy="4181040"/>
          </a:xfrm>
          <a:prstGeom prst="rect">
            <a:avLst/>
          </a:prstGeom>
          <a:gradFill rotWithShape="0">
            <a:gsLst>
              <a:gs pos="0">
                <a:srgbClr val="AACBA5">
                  <a:alpha val="0"/>
                </a:srgbClr>
              </a:gs>
              <a:gs pos="50000">
                <a:srgbClr val="AACBA5"/>
              </a:gs>
              <a:gs pos="100000">
                <a:srgbClr val="AACBA5">
                  <a:alpha val="0"/>
                </a:srgbClr>
              </a:gs>
            </a:gsLst>
            <a:lin ang="5400000"/>
          </a:gradFill>
          <a:ln w="0">
            <a:solidFill>
              <a:srgbClr val="AACBA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Imagem 134"/>
          <p:cNvPicPr/>
          <p:nvPr/>
        </p:nvPicPr>
        <p:blipFill>
          <a:blip r:embed="rId3">
            <a:alphaModFix amt="20000"/>
          </a:blip>
          <a:srcRect t="47172" b="18522"/>
          <a:stretch/>
        </p:blipFill>
        <p:spPr>
          <a:xfrm>
            <a:off x="0" y="0"/>
            <a:ext cx="9143640" cy="1800000"/>
          </a:xfrm>
          <a:prstGeom prst="rect">
            <a:avLst/>
          </a:prstGeom>
          <a:ln w="0">
            <a:noFill/>
          </a:ln>
        </p:spPr>
      </p:pic>
      <p:sp>
        <p:nvSpPr>
          <p:cNvPr id="136" name="PlaceHolder 1"/>
          <p:cNvSpPr>
            <a:spLocks noGrp="1"/>
          </p:cNvSpPr>
          <p:nvPr>
            <p:ph/>
          </p:nvPr>
        </p:nvSpPr>
        <p:spPr>
          <a:xfrm>
            <a:off x="457200" y="1484784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3500"/>
          </a:bodyPr>
          <a:lstStyle/>
          <a:p>
            <a:pPr marL="36396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t-B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363960" indent="-3639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pt-BR" sz="3200" b="1" strike="noStrike" spc="-1" dirty="0" smtClean="0">
                <a:solidFill>
                  <a:srgbClr val="FF0000"/>
                </a:solidFill>
                <a:latin typeface="Calibri"/>
              </a:rPr>
              <a:t>Transferência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</a:rPr>
              <a:t>da fábrica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</a:rPr>
              <a:t> liberaria aprox.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</a:rPr>
              <a:t>150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</a:rPr>
              <a:t> ha;</a:t>
            </a:r>
            <a:endParaRPr lang="pt-BR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63960" indent="-3639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pt-BR" sz="3200" b="1" strike="noStrike" spc="-1" dirty="0">
                <a:solidFill>
                  <a:srgbClr val="FF0000"/>
                </a:solidFill>
                <a:latin typeface="Calibri"/>
              </a:rPr>
              <a:t>Premissa ambiental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</a:rPr>
              <a:t> + conceitos de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</a:rPr>
              <a:t>urbanismo avançado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endParaRPr lang="pt-BR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916920" lvl="1" indent="-3438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200" b="1" strike="noStrike" spc="-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Cidade para Pessoas;</a:t>
            </a:r>
          </a:p>
          <a:p>
            <a:pPr marL="916920" lvl="1" indent="-3438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200" b="1" strike="noStrike" spc="-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Cidade de 15 </a:t>
            </a:r>
            <a:r>
              <a:rPr lang="pt-BR" sz="2200" b="1" strike="noStrike" spc="-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minutos / Mobilidade Humana;</a:t>
            </a:r>
            <a:endParaRPr lang="pt-BR" sz="2200" b="1" strike="noStrike" spc="-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marL="916920" lvl="1" indent="-3438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200" b="1" strike="noStrike" spc="-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Cidade </a:t>
            </a:r>
            <a:r>
              <a:rPr lang="pt-BR" sz="2200" b="1" strike="noStrike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Floresta</a:t>
            </a:r>
            <a:r>
              <a:rPr lang="pt-BR" sz="2200" b="1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marL="916920" lvl="1" indent="-3438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200" b="1" strike="noStrike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Revolução Tecnológica 4.0.</a:t>
            </a:r>
          </a:p>
          <a:p>
            <a:pPr marL="363960" indent="-3639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-"/>
              <a:tabLst>
                <a:tab pos="0" algn="l"/>
              </a:tabLst>
            </a:pPr>
            <a:r>
              <a:rPr lang="pt-BR" sz="3200" b="1" strike="noStrike" spc="-1" dirty="0">
                <a:solidFill>
                  <a:srgbClr val="FF0000"/>
                </a:solidFill>
                <a:latin typeface="Calibri"/>
              </a:rPr>
              <a:t>Empreendimentos</a:t>
            </a:r>
            <a:r>
              <a:rPr lang="pt-BR" sz="3200" strike="noStrike" spc="-1" dirty="0">
                <a:solidFill>
                  <a:schemeClr val="tx1"/>
                </a:solidFill>
                <a:latin typeface="Calibri"/>
              </a:rPr>
              <a:t> </a:t>
            </a:r>
            <a:r>
              <a:rPr lang="pt-BR" sz="3200" strike="noStrike" spc="-1" dirty="0" smtClean="0">
                <a:solidFill>
                  <a:schemeClr val="tx1"/>
                </a:solidFill>
                <a:latin typeface="Calibri"/>
              </a:rPr>
              <a:t>comerciais, turísticos de ponta, residenciais</a:t>
            </a:r>
            <a:r>
              <a:rPr lang="pt-BR" sz="3200" strike="noStrike" spc="-1" dirty="0">
                <a:solidFill>
                  <a:schemeClr val="tx1"/>
                </a:solidFill>
                <a:latin typeface="Calibri"/>
              </a:rPr>
              <a:t>, </a:t>
            </a:r>
            <a:r>
              <a:rPr lang="pt-BR" sz="3200" b="1" strike="noStrike" spc="-1" dirty="0" smtClean="0">
                <a:solidFill>
                  <a:srgbClr val="FF0000"/>
                </a:solidFill>
                <a:latin typeface="Calibri"/>
              </a:rPr>
              <a:t>áreas verdes </a:t>
            </a:r>
            <a:r>
              <a:rPr lang="pt-BR" sz="3200" strike="noStrike" spc="-1" dirty="0" smtClean="0">
                <a:solidFill>
                  <a:schemeClr val="tx1"/>
                </a:solidFill>
                <a:latin typeface="Calibri"/>
              </a:rPr>
              <a:t>e muito mais.</a:t>
            </a:r>
            <a:endParaRPr lang="pt-BR" sz="3200" strike="noStrike" spc="-1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7" name="PlaceHolder 1"/>
          <p:cNvSpPr/>
          <p:nvPr/>
        </p:nvSpPr>
        <p:spPr>
          <a:xfrm>
            <a:off x="0" y="258480"/>
            <a:ext cx="9143280" cy="146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4400" b="1" strike="noStrike" spc="-1" dirty="0" smtClean="0">
                <a:latin typeface="Calibri"/>
                <a:ea typeface="DejaVu Sans"/>
              </a:rPr>
              <a:t>Bairro </a:t>
            </a:r>
            <a:r>
              <a:rPr lang="pt-BR" sz="4400" b="1" strike="noStrike" spc="-1" dirty="0" err="1" smtClean="0">
                <a:latin typeface="Calibri"/>
                <a:ea typeface="DejaVu Sans"/>
              </a:rPr>
              <a:t>EcoInteligente</a:t>
            </a:r>
            <a:endParaRPr lang="pt-BR" sz="44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m 2"/>
          <p:cNvPicPr/>
          <p:nvPr/>
        </p:nvPicPr>
        <p:blipFill>
          <a:blip r:embed="rId2"/>
          <a:srcRect l="17812" t="21145" r="8336" b="7743"/>
          <a:stretch/>
        </p:blipFill>
        <p:spPr>
          <a:xfrm>
            <a:off x="611640" y="1854000"/>
            <a:ext cx="8523000" cy="4598640"/>
          </a:xfrm>
          <a:prstGeom prst="rect">
            <a:avLst/>
          </a:prstGeom>
          <a:ln w="0">
            <a:noFill/>
          </a:ln>
        </p:spPr>
      </p:pic>
      <p:pic>
        <p:nvPicPr>
          <p:cNvPr id="84" name="Imagem 1"/>
          <p:cNvPicPr/>
          <p:nvPr/>
        </p:nvPicPr>
        <p:blipFill>
          <a:blip r:embed="rId3"/>
          <a:srcRect t="1319" r="57261"/>
          <a:stretch/>
        </p:blipFill>
        <p:spPr>
          <a:xfrm>
            <a:off x="0" y="1854000"/>
            <a:ext cx="2732040" cy="4893120"/>
          </a:xfrm>
          <a:prstGeom prst="rect">
            <a:avLst/>
          </a:prstGeom>
          <a:ln w="0">
            <a:noFill/>
          </a:ln>
        </p:spPr>
      </p:pic>
      <p:pic>
        <p:nvPicPr>
          <p:cNvPr id="85" name="Imagem 4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3060000" y="216000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86" name="Imagem 5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860360" y="234000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87" name="Imagem 6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500360" y="264528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88" name="Imagem 7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3924000" y="295056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89" name="Imagem 8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3348000" y="320400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0" name="Imagem 9"/>
          <p:cNvPicPr/>
          <p:nvPr/>
        </p:nvPicPr>
        <p:blipFill>
          <a:blip r:embed="rId2"/>
          <a:srcRect l="44317" t="21145" r="42248" b="74106"/>
          <a:stretch/>
        </p:blipFill>
        <p:spPr>
          <a:xfrm>
            <a:off x="2880000" y="3509280"/>
            <a:ext cx="1547280" cy="304920"/>
          </a:xfrm>
          <a:prstGeom prst="rect">
            <a:avLst/>
          </a:prstGeom>
          <a:ln w="0">
            <a:noFill/>
          </a:ln>
        </p:spPr>
      </p:pic>
      <p:pic>
        <p:nvPicPr>
          <p:cNvPr id="91" name="Imagem 10"/>
          <p:cNvPicPr/>
          <p:nvPr/>
        </p:nvPicPr>
        <p:blipFill>
          <a:blip r:embed="rId2"/>
          <a:srcRect l="48998" t="21145" r="42248" b="74106"/>
          <a:stretch/>
        </p:blipFill>
        <p:spPr>
          <a:xfrm>
            <a:off x="2880000" y="3834720"/>
            <a:ext cx="1007280" cy="304920"/>
          </a:xfrm>
          <a:prstGeom prst="rect">
            <a:avLst/>
          </a:prstGeom>
          <a:ln w="0">
            <a:noFill/>
          </a:ln>
        </p:spPr>
      </p:pic>
      <p:pic>
        <p:nvPicPr>
          <p:cNvPr id="92" name="Imagem 11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5220720" y="205200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3" name="Imagem 12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5221080" y="187200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4" name="Imagem 14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788360" y="257472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5" name="Imagem 15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788720" y="257472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6" name="Imagem 16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680720" y="271872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7" name="Imagem 17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2732400" y="3814560"/>
            <a:ext cx="1227240" cy="304920"/>
          </a:xfrm>
          <a:prstGeom prst="rect">
            <a:avLst/>
          </a:prstGeom>
          <a:ln w="0">
            <a:noFill/>
          </a:ln>
        </p:spPr>
      </p:pic>
      <p:pic>
        <p:nvPicPr>
          <p:cNvPr id="98" name="Imagem 18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4681080" y="2718720"/>
            <a:ext cx="1979280" cy="304920"/>
          </a:xfrm>
          <a:prstGeom prst="rect">
            <a:avLst/>
          </a:prstGeom>
          <a:ln w="0">
            <a:noFill/>
          </a:ln>
        </p:spPr>
      </p:pic>
      <p:pic>
        <p:nvPicPr>
          <p:cNvPr id="99" name="Imagem 19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2732400" y="3958560"/>
            <a:ext cx="1047240" cy="304920"/>
          </a:xfrm>
          <a:prstGeom prst="rect">
            <a:avLst/>
          </a:prstGeom>
          <a:ln w="0">
            <a:noFill/>
          </a:ln>
        </p:spPr>
      </p:pic>
      <p:pic>
        <p:nvPicPr>
          <p:cNvPr id="100" name="Imagem 20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5760000" y="2520000"/>
            <a:ext cx="1047240" cy="304920"/>
          </a:xfrm>
          <a:prstGeom prst="rect">
            <a:avLst/>
          </a:prstGeom>
          <a:ln w="0">
            <a:noFill/>
          </a:ln>
        </p:spPr>
      </p:pic>
      <p:pic>
        <p:nvPicPr>
          <p:cNvPr id="101" name="Imagem 21"/>
          <p:cNvPicPr/>
          <p:nvPr/>
        </p:nvPicPr>
        <p:blipFill>
          <a:blip r:embed="rId2"/>
          <a:srcRect l="40576" t="21145" r="42248" b="74106"/>
          <a:stretch/>
        </p:blipFill>
        <p:spPr>
          <a:xfrm>
            <a:off x="6228000" y="1980000"/>
            <a:ext cx="1047240" cy="304920"/>
          </a:xfrm>
          <a:prstGeom prst="rect">
            <a:avLst/>
          </a:prstGeom>
          <a:ln w="0">
            <a:noFill/>
          </a:ln>
        </p:spPr>
      </p:pic>
      <p:sp>
        <p:nvSpPr>
          <p:cNvPr id="102" name="Retângulo 101"/>
          <p:cNvSpPr/>
          <p:nvPr/>
        </p:nvSpPr>
        <p:spPr>
          <a:xfrm>
            <a:off x="2708280" y="6120000"/>
            <a:ext cx="1971360" cy="287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Retângulo 102"/>
          <p:cNvSpPr/>
          <p:nvPr/>
        </p:nvSpPr>
        <p:spPr>
          <a:xfrm>
            <a:off x="2672280" y="6048000"/>
            <a:ext cx="1971360" cy="287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Retângulo 103"/>
          <p:cNvSpPr/>
          <p:nvPr/>
        </p:nvSpPr>
        <p:spPr>
          <a:xfrm>
            <a:off x="2744280" y="5472000"/>
            <a:ext cx="747360" cy="287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Retângulo 104"/>
          <p:cNvSpPr/>
          <p:nvPr/>
        </p:nvSpPr>
        <p:spPr>
          <a:xfrm>
            <a:off x="2880000" y="5832360"/>
            <a:ext cx="747360" cy="287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Retângulo 105"/>
          <p:cNvSpPr/>
          <p:nvPr/>
        </p:nvSpPr>
        <p:spPr>
          <a:xfrm>
            <a:off x="7992000" y="6012360"/>
            <a:ext cx="1079640" cy="440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Retângulo 106"/>
          <p:cNvSpPr/>
          <p:nvPr/>
        </p:nvSpPr>
        <p:spPr>
          <a:xfrm>
            <a:off x="7020000" y="6012360"/>
            <a:ext cx="1079640" cy="440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Forma livre 107"/>
          <p:cNvSpPr/>
          <p:nvPr/>
        </p:nvSpPr>
        <p:spPr>
          <a:xfrm>
            <a:off x="5544000" y="5688000"/>
            <a:ext cx="719640" cy="359640"/>
          </a:xfrm>
          <a:custGeom>
            <a:avLst/>
            <a:gdLst>
              <a:gd name="textAreaLeft" fmla="*/ 0 w 719640"/>
              <a:gd name="textAreaRight" fmla="*/ 720000 w 719640"/>
              <a:gd name="textAreaTop" fmla="*/ 0 h 359640"/>
              <a:gd name="textAreaBottom" fmla="*/ 360000 h 35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Forma livre 108"/>
          <p:cNvSpPr/>
          <p:nvPr/>
        </p:nvSpPr>
        <p:spPr>
          <a:xfrm>
            <a:off x="5868000" y="5544000"/>
            <a:ext cx="719640" cy="359640"/>
          </a:xfrm>
          <a:custGeom>
            <a:avLst/>
            <a:gdLst>
              <a:gd name="textAreaLeft" fmla="*/ 0 w 719640"/>
              <a:gd name="textAreaRight" fmla="*/ 720000 w 719640"/>
              <a:gd name="textAreaTop" fmla="*/ 0 h 359640"/>
              <a:gd name="textAreaBottom" fmla="*/ 360000 h 35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Forma livre 109"/>
          <p:cNvSpPr/>
          <p:nvPr/>
        </p:nvSpPr>
        <p:spPr>
          <a:xfrm>
            <a:off x="6336000" y="5400000"/>
            <a:ext cx="719640" cy="359640"/>
          </a:xfrm>
          <a:custGeom>
            <a:avLst/>
            <a:gdLst>
              <a:gd name="textAreaLeft" fmla="*/ 0 w 719640"/>
              <a:gd name="textAreaRight" fmla="*/ 720000 w 719640"/>
              <a:gd name="textAreaTop" fmla="*/ 0 h 359640"/>
              <a:gd name="textAreaBottom" fmla="*/ 360000 h 35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Forma livre 110"/>
          <p:cNvSpPr/>
          <p:nvPr/>
        </p:nvSpPr>
        <p:spPr>
          <a:xfrm>
            <a:off x="6228000" y="5364000"/>
            <a:ext cx="719640" cy="359640"/>
          </a:xfrm>
          <a:custGeom>
            <a:avLst/>
            <a:gdLst>
              <a:gd name="textAreaLeft" fmla="*/ 0 w 719640"/>
              <a:gd name="textAreaRight" fmla="*/ 720000 w 719640"/>
              <a:gd name="textAreaTop" fmla="*/ 0 h 359640"/>
              <a:gd name="textAreaBottom" fmla="*/ 360000 h 35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Forma livre 111"/>
          <p:cNvSpPr/>
          <p:nvPr/>
        </p:nvSpPr>
        <p:spPr>
          <a:xfrm>
            <a:off x="6408360" y="5256360"/>
            <a:ext cx="719640" cy="359640"/>
          </a:xfrm>
          <a:custGeom>
            <a:avLst/>
            <a:gdLst>
              <a:gd name="textAreaLeft" fmla="*/ 0 w 719640"/>
              <a:gd name="textAreaRight" fmla="*/ 720000 w 719640"/>
              <a:gd name="textAreaTop" fmla="*/ 0 h 359640"/>
              <a:gd name="textAreaBottom" fmla="*/ 360000 h 359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Forma livre 112"/>
          <p:cNvSpPr/>
          <p:nvPr/>
        </p:nvSpPr>
        <p:spPr>
          <a:xfrm>
            <a:off x="6808680" y="5040000"/>
            <a:ext cx="288000" cy="395640"/>
          </a:xfrm>
          <a:custGeom>
            <a:avLst/>
            <a:gdLst>
              <a:gd name="textAreaLeft" fmla="*/ 0 w 288000"/>
              <a:gd name="textAreaRight" fmla="*/ 288360 w 288000"/>
              <a:gd name="textAreaTop" fmla="*/ 0 h 395640"/>
              <a:gd name="textAreaBottom" fmla="*/ 396000 h 395640"/>
            </a:gdLst>
            <a:ahLst/>
            <a:cxnLst/>
            <a:rect l="textAreaLeft" t="textAreaTop" r="textAreaRight" b="textAreaBottom"/>
            <a:pathLst>
              <a:path w="21600" h="21600">
                <a:moveTo>
                  <a:pt x="10800" y="0"/>
                </a:moveTo>
                <a:lnTo>
                  <a:pt x="21600" y="10800"/>
                </a:lnTo>
                <a:lnTo>
                  <a:pt x="10800" y="21600"/>
                </a:lnTo>
                <a:lnTo>
                  <a:pt x="0" y="10800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Retângulo 113"/>
          <p:cNvSpPr/>
          <p:nvPr/>
        </p:nvSpPr>
        <p:spPr>
          <a:xfrm>
            <a:off x="8645040" y="3060000"/>
            <a:ext cx="489600" cy="5396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Retângulo 114"/>
          <p:cNvSpPr/>
          <p:nvPr/>
        </p:nvSpPr>
        <p:spPr>
          <a:xfrm>
            <a:off x="8288280" y="3312360"/>
            <a:ext cx="747360" cy="28728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Retângulo 115"/>
          <p:cNvSpPr/>
          <p:nvPr/>
        </p:nvSpPr>
        <p:spPr>
          <a:xfrm>
            <a:off x="7939080" y="1854000"/>
            <a:ext cx="467640" cy="98964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Elipse 116"/>
          <p:cNvSpPr/>
          <p:nvPr/>
        </p:nvSpPr>
        <p:spPr>
          <a:xfrm>
            <a:off x="7308000" y="3060000"/>
            <a:ext cx="431640" cy="431640"/>
          </a:xfrm>
          <a:prstGeom prst="ellipse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Elipse 117"/>
          <p:cNvSpPr/>
          <p:nvPr/>
        </p:nvSpPr>
        <p:spPr>
          <a:xfrm>
            <a:off x="7380000" y="2916000"/>
            <a:ext cx="179640" cy="179640"/>
          </a:xfrm>
          <a:prstGeom prst="ellipse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Elipse 118"/>
          <p:cNvSpPr/>
          <p:nvPr/>
        </p:nvSpPr>
        <p:spPr>
          <a:xfrm>
            <a:off x="7236000" y="3312000"/>
            <a:ext cx="179640" cy="179640"/>
          </a:xfrm>
          <a:prstGeom prst="ellipse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Elipse 119"/>
          <p:cNvSpPr/>
          <p:nvPr/>
        </p:nvSpPr>
        <p:spPr>
          <a:xfrm>
            <a:off x="6696000" y="2916000"/>
            <a:ext cx="395640" cy="503640"/>
          </a:xfrm>
          <a:prstGeom prst="ellipse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1"/>
          <p:cNvSpPr txBox="1">
            <a:spLocks/>
          </p:cNvSpPr>
          <p:nvPr/>
        </p:nvSpPr>
        <p:spPr>
          <a:xfrm>
            <a:off x="685800" y="25848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pt-BR" sz="4400" b="1" spc="-1" dirty="0" smtClean="0">
                <a:latin typeface="Calibri"/>
              </a:rPr>
              <a:t>Parque da </a:t>
            </a:r>
            <a:r>
              <a:rPr lang="pt-BR" sz="4400" b="1" spc="-1" dirty="0" smtClean="0">
                <a:latin typeface="Calibri"/>
              </a:rPr>
              <a:t>Cidade</a:t>
            </a:r>
            <a:endParaRPr lang="pt-BR" sz="4400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1"/>
          <a:stretch/>
        </p:blipFill>
        <p:spPr>
          <a:xfrm>
            <a:off x="0" y="1768633"/>
            <a:ext cx="9144000" cy="5116751"/>
          </a:xfrm>
          <a:prstGeom prst="rect">
            <a:avLst/>
          </a:prstGeom>
        </p:spPr>
      </p:pic>
      <p:sp>
        <p:nvSpPr>
          <p:cNvPr id="4" name="PlaceHolder 1"/>
          <p:cNvSpPr txBox="1">
            <a:spLocks/>
          </p:cNvSpPr>
          <p:nvPr/>
        </p:nvSpPr>
        <p:spPr>
          <a:xfrm>
            <a:off x="685800" y="25848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pt-BR" sz="4400" b="1" spc="-1" dirty="0" smtClean="0">
                <a:latin typeface="Calibri"/>
              </a:rPr>
              <a:t>Parque da </a:t>
            </a:r>
            <a:r>
              <a:rPr lang="pt-BR" sz="4400" b="1" spc="-1" dirty="0" smtClean="0">
                <a:latin typeface="Calibri"/>
              </a:rPr>
              <a:t>Cidade</a:t>
            </a:r>
            <a:endParaRPr lang="pt-BR" sz="4400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tile tx="0" ty="0" sx="100000" sy="10000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 122"/>
          <p:cNvPicPr/>
          <p:nvPr/>
        </p:nvPicPr>
        <p:blipFill>
          <a:blip r:embed="rId3">
            <a:alphaModFix amt="35000"/>
          </a:blip>
          <a:srcRect l="38383" t="17877"/>
          <a:stretch/>
        </p:blipFill>
        <p:spPr>
          <a:xfrm>
            <a:off x="0" y="0"/>
            <a:ext cx="9143280" cy="6857640"/>
          </a:xfrm>
          <a:prstGeom prst="rect">
            <a:avLst/>
          </a:prstGeom>
          <a:ln w="0">
            <a:noFill/>
          </a:ln>
        </p:spPr>
      </p:pic>
      <p:sp>
        <p:nvSpPr>
          <p:cNvPr id="124" name="Retângulo 123"/>
          <p:cNvSpPr/>
          <p:nvPr/>
        </p:nvSpPr>
        <p:spPr>
          <a:xfrm>
            <a:off x="432000" y="395984"/>
            <a:ext cx="8279640" cy="6057352"/>
          </a:xfrm>
          <a:prstGeom prst="rect">
            <a:avLst/>
          </a:prstGeom>
          <a:gradFill rotWithShape="0">
            <a:gsLst>
              <a:gs pos="0">
                <a:srgbClr val="AACBA5">
                  <a:alpha val="0"/>
                </a:srgbClr>
              </a:gs>
              <a:gs pos="50000">
                <a:srgbClr val="AACBA5"/>
              </a:gs>
              <a:gs pos="100000">
                <a:srgbClr val="AACBA5">
                  <a:alpha val="0"/>
                </a:srgbClr>
              </a:gs>
            </a:gsLst>
            <a:lin ang="5400000"/>
          </a:gradFill>
          <a:ln w="0">
            <a:solidFill>
              <a:srgbClr val="AACBA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pt-BR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1"/>
          <p:cNvSpPr>
            <a:spLocks noGrp="1"/>
          </p:cNvSpPr>
          <p:nvPr>
            <p:ph/>
          </p:nvPr>
        </p:nvSpPr>
        <p:spPr>
          <a:xfrm>
            <a:off x="457200" y="1196752"/>
            <a:ext cx="8228520" cy="511256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t-BR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0" algn="l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t-BR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Aprox.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300 ha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um dos maiores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parques</a:t>
            </a:r>
            <a:r>
              <a:rPr lang="pt-BR" sz="3200" b="1" strike="noStrike" spc="-1" dirty="0">
                <a:solidFill>
                  <a:srgbClr val="C9211E"/>
                </a:solidFill>
                <a:latin typeface="Calibri"/>
                <a:ea typeface="DejaVu Sans"/>
              </a:rPr>
              <a:t> </a:t>
            </a:r>
            <a:r>
              <a:rPr lang="pt-BR" sz="32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urbanos</a:t>
            </a:r>
            <a:r>
              <a:rPr lang="pt-BR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de uso público do mundo</a:t>
            </a:r>
            <a:r>
              <a:rPr lang="pt-BR" sz="3200" b="0" strike="noStrike" spc="-1" dirty="0">
                <a:solidFill>
                  <a:schemeClr val="tx1"/>
                </a:solidFill>
                <a:latin typeface="Calibri"/>
                <a:ea typeface="DejaVu Sans"/>
              </a:rPr>
              <a:t>;</a:t>
            </a:r>
            <a:endParaRPr lang="pt-BR" sz="3200" b="0" strike="noStrike" spc="-1" dirty="0">
              <a:solidFill>
                <a:schemeClr val="tx1"/>
              </a:solidFill>
              <a:latin typeface="Arial"/>
            </a:endParaRPr>
          </a:p>
          <a:p>
            <a:pPr marL="800280" indent="-457200" algn="l">
              <a:lnSpc>
                <a:spcPct val="100000"/>
              </a:lnSpc>
              <a:spcBef>
                <a:spcPts val="641"/>
              </a:spcBef>
              <a:buFontTx/>
              <a:buChar char="-"/>
              <a:tabLst>
                <a:tab pos="0" algn="l"/>
              </a:tabLst>
            </a:pPr>
            <a:r>
              <a:rPr lang="pt-BR" sz="3200" spc="-1" dirty="0" smtClean="0">
                <a:solidFill>
                  <a:schemeClr val="tx1"/>
                </a:solidFill>
                <a:latin typeface="Calibri"/>
                <a:ea typeface="DejaVu Sans"/>
              </a:rPr>
              <a:t>Um </a:t>
            </a:r>
            <a:r>
              <a:rPr lang="pt-BR" sz="3200" b="1" spc="-1" dirty="0" smtClean="0">
                <a:solidFill>
                  <a:srgbClr val="FF0000"/>
                </a:solidFill>
                <a:latin typeface="Calibri"/>
                <a:ea typeface="DejaVu Sans"/>
              </a:rPr>
              <a:t>e</a:t>
            </a:r>
            <a:r>
              <a:rPr lang="pt-BR" sz="3200" b="1" strike="noStrike" spc="-1" dirty="0" smtClean="0">
                <a:solidFill>
                  <a:srgbClr val="FF0000"/>
                </a:solidFill>
                <a:latin typeface="Calibri"/>
                <a:ea typeface="DejaVu Sans"/>
              </a:rPr>
              <a:t>quipamento socioambiental de ponta</a:t>
            </a:r>
            <a:endParaRPr lang="pt-BR" sz="32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916920" lvl="1" indent="-343800" algn="l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100" b="1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Uso cultural: 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teatros, </a:t>
            </a:r>
            <a:r>
              <a:rPr lang="pt-BR" sz="2100" b="1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museu/memorial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galerias , espaços de leitura, salas  de projeção e afins;</a:t>
            </a:r>
          </a:p>
          <a:p>
            <a:pPr marL="916920" lvl="1" indent="-343800" algn="l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100" b="1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Usos de lazer, entretenimento, esporte: 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palcos de grandes apresentações, espaços multiuso, pavilhões, academias ao ar livre, quadras, pistas, trilhas, entre outros</a:t>
            </a:r>
            <a:r>
              <a:rPr lang="pt-BR" sz="2100" spc="-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;</a:t>
            </a:r>
            <a:endParaRPr lang="pt-BR" sz="2100" spc="-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916920" lvl="1" indent="-343800" algn="l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pt-BR" sz="2100" b="1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Usos ambientais e educacionais: 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passeios lacustres, </a:t>
            </a:r>
            <a:r>
              <a:rPr lang="pt-BR" sz="2100" b="1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percursos/circuitos pelo patrimônio e história </a:t>
            </a:r>
            <a:r>
              <a:rPr lang="pt-BR" sz="2100" b="1" spc="-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dos </a:t>
            </a:r>
            <a:r>
              <a:rPr lang="pt-BR" sz="2100" b="1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territórios afetados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auditórios, </a:t>
            </a:r>
            <a:r>
              <a:rPr lang="pt-BR" sz="2100" b="1" spc="-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núcleo internacional de estudos sobre o desastre </a:t>
            </a:r>
            <a:r>
              <a:rPr lang="pt-BR" sz="2100" spc="-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100" spc="-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meio ambiente</a:t>
            </a:r>
            <a:r>
              <a:rPr lang="pt-BR" sz="2100" spc="-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100" spc="-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PlaceHolder 1"/>
          <p:cNvSpPr txBox="1">
            <a:spLocks/>
          </p:cNvSpPr>
          <p:nvPr/>
        </p:nvSpPr>
        <p:spPr>
          <a:xfrm>
            <a:off x="685800" y="25848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pt-BR" sz="4400" b="1" spc="-1" dirty="0" smtClean="0">
                <a:latin typeface="Calibri"/>
              </a:rPr>
              <a:t>Parque da </a:t>
            </a:r>
            <a:r>
              <a:rPr lang="pt-BR" sz="4400" b="1" spc="-1" dirty="0" smtClean="0">
                <a:latin typeface="Calibri"/>
              </a:rPr>
              <a:t>Cidade</a:t>
            </a:r>
            <a:endParaRPr lang="pt-BR" sz="4400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1049</TotalTime>
  <Words>178</Words>
  <Application>Microsoft Office PowerPoint</Application>
  <PresentationFormat>Apresentação na tela (4:3)</PresentationFormat>
  <Paragraphs>22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DejaVu Sans</vt:lpstr>
      <vt:lpstr>Symbol</vt:lpstr>
      <vt:lpstr>Wingdings</vt:lpstr>
      <vt:lpstr>Office Theme</vt:lpstr>
      <vt:lpstr>Office Theme</vt:lpstr>
      <vt:lpstr>Para Transformar Maceió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PabloNet</dc:creator>
  <cp:lastModifiedBy>Marcos Aurélio Pereira</cp:lastModifiedBy>
  <cp:revision>66</cp:revision>
  <dcterms:created xsi:type="dcterms:W3CDTF">2023-05-02T15:27:19Z</dcterms:created>
  <dcterms:modified xsi:type="dcterms:W3CDTF">2023-05-08T20:27:55Z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Apresentação na tela (4:3)</vt:lpwstr>
  </property>
  <property fmtid="{D5CDD505-2E9C-101B-9397-08002B2CF9AE}" pid="3" name="Slides">
    <vt:i4>9</vt:i4>
  </property>
</Properties>
</file>