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70" r:id="rId3"/>
    <p:sldId id="258" r:id="rId4"/>
    <p:sldId id="272" r:id="rId5"/>
    <p:sldId id="263" r:id="rId6"/>
    <p:sldId id="273" r:id="rId7"/>
    <p:sldId id="275" r:id="rId8"/>
    <p:sldId id="271" r:id="rId9"/>
    <p:sldId id="276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93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AA9AF-EA64-4DA1-BAA7-950E8A5B9497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2E44-DBBD-4727-AD2B-4ECF731D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6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2907-4DFF-70B0-9FBA-85AB51BA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9AB860-6E37-3AAD-F33A-6378403CC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7841CE-504B-5DD4-37E2-434F2C32C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5502E9-BC36-5FC9-5FFB-1B3A22D25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CEF3A-643F-4C11-A712-C156460D96B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67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CEF3A-643F-4C11-A712-C156460D96B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48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A2E4-4663-9260-9360-354D9543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E1B384-EF25-D2FE-E7A7-62058B243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D1154C4-CB1E-3B8B-F650-EBA735A99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C016A6-3D37-5B07-2476-D7CF5DE35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CEF3A-643F-4C11-A712-C156460D96B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5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EA2D6-8ED8-4E06-5BB7-8A2EB3A44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462EA4-0A08-0FDD-4958-78A3BB36C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498550-EE14-B9E6-7406-FF46F795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6CA08C-7F42-41E5-20FA-AAC26E7B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B87BBA-23BD-C183-874A-56886F28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DCDF8-F16F-D05F-F32C-BE4FBAC7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DC0B73-9AF8-529A-53DA-39ECBD53F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D0B7BE-47ED-18F6-A5BE-BA8B9537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8F8682-401C-7C60-2D29-E9B9C09C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180B11-6374-9A6E-3A36-5683ABCE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90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B7DBD2-D37B-7345-4A04-C2CFDBF8A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7C3860-BA78-1B0C-B8F9-71B9B8E9A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941E77-3E2B-0B0B-2F82-A96C7906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7E799F-8DFF-3403-54BE-6BD77DD6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11FF5-903D-58FA-DFF6-1BD8E860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34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2143-89AD-5633-EB75-143EE03D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892EF-EECA-665E-BE32-D344E0B1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51906E-80C2-F65A-A6FC-42BE3D9F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0FCA15-C1F4-109E-7C55-66899E6D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565F0D-729B-B092-4802-11128A38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50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B7631-E942-4377-7FD3-CBF341C1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168734-2DF6-6E90-802B-C9293FB32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12C8DD-6E10-3A5B-FED3-3FD3386F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57AE7-E1B0-2405-2EBC-8EC96E6F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63DBF2-59EE-F51A-C896-3FEA7C00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76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08D5E-D38D-9B30-8EA6-294F1541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15B731-0C70-A7DC-9662-0BDECFD9A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B2A011-3DFB-FD2C-8B73-33E9CB8C1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6EF23E-CD80-41F7-0B23-CBA5ACFF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3DF314-845F-5D94-7567-E6A3B032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9546EF-A9EF-BA1C-8605-96E47C95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4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1C215-2FA9-F49E-7FD8-9A5B75F4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326FD6-A66C-A567-D95F-13D5F38E9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C2F2AA-E29F-F5A7-120C-1D08D53C6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343ADF-42C0-D965-0D8A-323926D48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3CB992-7939-0873-86E1-C72EB59BC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37D2BD-9705-B515-CE60-EC2FD325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FFB41B7-001B-4017-F3D0-7ECC3ED8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A5AB2D-4C7F-28AB-D596-57F32A16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9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8C4A1-4CBB-526D-A2CD-C2E9C68F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34119C-C1E5-23E7-2FE8-96238061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BF6A75-B218-3009-37E5-84C61F11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63D2C9-9272-9015-049E-9980B7B9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54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9403EE4-CDCC-7C09-5168-78A3E5AE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E5C9B4-655B-E53B-9057-F566F60C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3CDDAD-0983-7347-D294-8A4316D5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76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6E1E1-7683-1BF6-DEBC-4C0DA27E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0C5047-8D2C-DCEF-9087-D3EDCA60D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6F989B-83DD-16C4-B3E3-84CB6624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4A7BB5-E1CF-A25D-7770-C5EC741A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53DA10-8EFC-1567-9B2A-79FD9D3E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1347CF-6F07-52D5-E164-31D25715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0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162A3-5F8C-1B41-794B-0EA0C482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81F5AB-B689-1575-F90D-D8823312C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61E627-4338-93DE-78EA-6B2AFEC40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E3C0A0-DB44-80AC-DD4A-851D3092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B0A15D-4395-DB68-1C09-E603EBBE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5A42D7-536B-311E-2051-80F003F2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48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BC62B8-1CDE-8A94-AD78-654CBA5B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CEE1B8-DAB6-2B8B-73AF-8F57C3606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C07ECA-C48C-9D8A-2F20-D329328FB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D121D-3367-4C73-8102-CA05E0A3279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0C51C3-D997-EC48-32EA-214805910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CAFD62-2055-1BA5-8C63-DA66FD62C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10CF36-74CC-47B8-B6E1-32C72EB23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1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package" Target="../embeddings/Microsoft_Excel_Worksheet1.xlsx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816BC-5333-1221-D01F-C35CEA42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Cadeia Global de Valor (CGV) de Terras Raras 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35B5B8-55D8-4008-05EE-68ED56D0210F}"/>
              </a:ext>
            </a:extLst>
          </p:cNvPr>
          <p:cNvSpPr txBox="1">
            <a:spLocks/>
          </p:cNvSpPr>
          <p:nvPr/>
        </p:nvSpPr>
        <p:spPr>
          <a:xfrm>
            <a:off x="0" y="275812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2EF57FA-78E7-2F86-F465-98880093C9A5}"/>
              </a:ext>
            </a:extLst>
          </p:cNvPr>
          <p:cNvSpPr/>
          <p:nvPr/>
        </p:nvSpPr>
        <p:spPr>
          <a:xfrm>
            <a:off x="5273040" y="4803494"/>
            <a:ext cx="6858000" cy="1871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Nelio Fernando dos Reis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Possui mestrado, doutorado e pós-doutorado em engenharia de produção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Professor do Instituto Federal de Educação, Ciência e Tecnologia de São Paulo – IFSP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Membro do Conselho de Ensino – CONEN/IFSP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Membro do Comitê de Ética em Pesquisa – CEP/IFSP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Líder de Grupo de Pesquisa – CNPq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Editor-chefe de periódico científico – Ibict (Miguilim)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Autor da obra: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“Terras Raras, Poder e Independência”, (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2025)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Head do Centro de Estudos Estratégicos da Iniciativa DEX (Think Tank)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A04179-FBC2-422B-9125-256AB1BC0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5292725"/>
            <a:ext cx="3352800" cy="12001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D8A6C0-D4C2-65EF-2BF0-D5D501F2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093" b="23149"/>
          <a:stretch>
            <a:fillRect/>
          </a:stretch>
        </p:blipFill>
        <p:spPr>
          <a:xfrm>
            <a:off x="416494" y="5516622"/>
            <a:ext cx="1325562" cy="75235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F7537FC-1220-9361-1901-587039F5FF8D}"/>
              </a:ext>
            </a:extLst>
          </p:cNvPr>
          <p:cNvSpPr/>
          <p:nvPr/>
        </p:nvSpPr>
        <p:spPr>
          <a:xfrm>
            <a:off x="416494" y="5292725"/>
            <a:ext cx="1325562" cy="2238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/>
              <a:t>Think Tank</a:t>
            </a:r>
          </a:p>
        </p:txBody>
      </p:sp>
    </p:spTree>
    <p:extLst>
      <p:ext uri="{BB962C8B-B14F-4D97-AF65-F5344CB8AC3E}">
        <p14:creationId xmlns:p14="http://schemas.microsoft.com/office/powerpoint/2010/main" val="91583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C58A8-5FF1-212E-C6C5-4F6F1792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79038166-8EEE-D97D-074D-98B92A1E37B4}"/>
              </a:ext>
            </a:extLst>
          </p:cNvPr>
          <p:cNvSpPr/>
          <p:nvPr/>
        </p:nvSpPr>
        <p:spPr>
          <a:xfrm>
            <a:off x="1" y="0"/>
            <a:ext cx="9737386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ENCAMINHAMENTO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04B577-6674-158A-91C1-9B327D86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77" y="2461577"/>
            <a:ext cx="1934845" cy="1934845"/>
          </a:xfrm>
          <a:prstGeom prst="rect">
            <a:avLst/>
          </a:prstGeom>
        </p:spPr>
      </p:pic>
      <p:sp>
        <p:nvSpPr>
          <p:cNvPr id="15" name="Título 13">
            <a:extLst>
              <a:ext uri="{FF2B5EF4-FFF2-40B4-BE49-F238E27FC236}">
                <a16:creationId xmlns:a16="http://schemas.microsoft.com/office/drawing/2014/main" id="{29D32E83-B691-B395-13EE-B83CC5D82C88}"/>
              </a:ext>
            </a:extLst>
          </p:cNvPr>
          <p:cNvSpPr txBox="1">
            <a:spLocks/>
          </p:cNvSpPr>
          <p:nvPr/>
        </p:nvSpPr>
        <p:spPr>
          <a:xfrm>
            <a:off x="838200" y="43964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OBRIGADO!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31D539-F1A6-6B0F-F12B-B5EC3210A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88181" cy="218710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C8BB098-8080-C894-E6E2-1140A5BF75D8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DAEFF6-50FB-2135-B5C5-A7042E5A5E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3EA2803-3CC4-B072-2BF1-9A33DEC57FB0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D4CADD0-760A-6382-8A1B-E2E2FBAEBA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0BE38A8-BA65-1E57-C7F4-316E6D06B902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4B590AA-759F-CEC9-8EBA-68DE5E55542F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8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D2768-B80A-728F-E1BF-791B50DA2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2313B29-2D12-8570-13BD-55276252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10" y="265486"/>
            <a:ext cx="708978" cy="7089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C5B37AB-4E7E-F77D-F7F9-699B4F12B768}"/>
              </a:ext>
            </a:extLst>
          </p:cNvPr>
          <p:cNvSpPr/>
          <p:nvPr/>
        </p:nvSpPr>
        <p:spPr>
          <a:xfrm>
            <a:off x="6652687" y="437185"/>
            <a:ext cx="1454727" cy="3477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Source:</a:t>
            </a:r>
          </a:p>
          <a:p>
            <a:pPr algn="ctr"/>
            <a:r>
              <a:rPr lang="pt-BR" sz="1000" b="1" dirty="0"/>
              <a:t>Stanford University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A41C69-F9E6-DEBC-2BD7-5EAD49591F04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9A908B-64C9-DDCD-9C97-BC39CCBA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AEDFF9F-7E24-84FC-B830-425B1C9FAC94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BA41F61-6069-03EC-B2C0-0462BA827D21}"/>
              </a:ext>
            </a:extLst>
          </p:cNvPr>
          <p:cNvSpPr txBox="1">
            <a:spLocks/>
          </p:cNvSpPr>
          <p:nvPr/>
        </p:nvSpPr>
        <p:spPr>
          <a:xfrm>
            <a:off x="1138013" y="2510524"/>
            <a:ext cx="10223894" cy="33358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	DESENVOLVIMENTO</a:t>
            </a:r>
          </a:p>
          <a:p>
            <a:pPr marL="1533525" indent="-457200">
              <a:lnSpc>
                <a:spcPct val="100000"/>
              </a:lnSpc>
              <a:buFont typeface="+mj-lt"/>
              <a:buAutoNum type="alphaLcParenR"/>
              <a:tabLst>
                <a:tab pos="1527175" algn="l"/>
                <a:tab pos="1887538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Cadeia Global de Valor (CGV) de Terras Raras</a:t>
            </a:r>
          </a:p>
          <a:p>
            <a:pPr marL="1533525" indent="-457200">
              <a:lnSpc>
                <a:spcPct val="100000"/>
              </a:lnSpc>
              <a:buFont typeface="+mj-lt"/>
              <a:buAutoNum type="alphaLcParenR"/>
              <a:tabLst>
                <a:tab pos="1527175" algn="l"/>
                <a:tab pos="1887538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Tríplice Hélice (TH)</a:t>
            </a:r>
          </a:p>
          <a:p>
            <a:pPr marL="1533525" indent="-457200">
              <a:lnSpc>
                <a:spcPct val="100000"/>
              </a:lnSpc>
              <a:buFont typeface="+mj-lt"/>
              <a:buAutoNum type="alphaLcParenR"/>
              <a:tabLst>
                <a:tab pos="1527175" algn="l"/>
                <a:tab pos="1887538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CGV x TH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ENCAMINHAMENTO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35E369-9125-2CA8-D0ED-472D3B10208B}"/>
              </a:ext>
            </a:extLst>
          </p:cNvPr>
          <p:cNvSpPr txBox="1"/>
          <p:nvPr/>
        </p:nvSpPr>
        <p:spPr>
          <a:xfrm>
            <a:off x="1061895" y="1274851"/>
            <a:ext cx="103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analisar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 Cadeia Global de Valor de Terras Raras e as oportunidades e desafios para Tríplice Hélice brasileira a fim de instruir o </a:t>
            </a:r>
            <a:r>
              <a:rPr lang="pt-BR" sz="2400" dirty="0"/>
              <a:t>PL 2197/2025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6E07D68-1693-7598-C190-3CA176E210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119538EA-6F79-2B9D-B1A8-8C1D50E83664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816E05-CD8E-1194-3337-A6925777A00B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5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E76EBC2-C671-8B93-9F86-477A2D08C910}"/>
              </a:ext>
            </a:extLst>
          </p:cNvPr>
          <p:cNvSpPr/>
          <p:nvPr/>
        </p:nvSpPr>
        <p:spPr>
          <a:xfrm>
            <a:off x="1" y="0"/>
            <a:ext cx="9679020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2C8A01-DCA4-671F-82D7-0EACF52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493"/>
          <a:stretch>
            <a:fillRect/>
          </a:stretch>
        </p:blipFill>
        <p:spPr>
          <a:xfrm>
            <a:off x="6345232" y="639790"/>
            <a:ext cx="4749937" cy="557841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939933C-9CB8-92C6-76F9-93BFFE1FEA8E}"/>
              </a:ext>
            </a:extLst>
          </p:cNvPr>
          <p:cNvSpPr/>
          <p:nvPr/>
        </p:nvSpPr>
        <p:spPr>
          <a:xfrm>
            <a:off x="11155680" y="5575108"/>
            <a:ext cx="982948" cy="3684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Source:</a:t>
            </a:r>
          </a:p>
          <a:p>
            <a:pPr algn="ctr"/>
            <a:r>
              <a:rPr lang="pt-BR" sz="1000" b="1" dirty="0"/>
              <a:t>India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5E9BD6ED-506F-A583-46D7-98D13B12C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3D6957C-9CBB-0813-D5DC-A6DFDF80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513" y="4833973"/>
            <a:ext cx="741054" cy="7410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B4A509E-F01B-BB56-A50C-C4151DBA44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3" b="1"/>
          <a:stretch>
            <a:fillRect/>
          </a:stretch>
        </p:blipFill>
        <p:spPr>
          <a:xfrm>
            <a:off x="2101174" y="2139610"/>
            <a:ext cx="3994826" cy="384544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0A52547-033A-F30D-8C97-FAC434116385}"/>
              </a:ext>
            </a:extLst>
          </p:cNvPr>
          <p:cNvSpPr/>
          <p:nvPr/>
        </p:nvSpPr>
        <p:spPr>
          <a:xfrm>
            <a:off x="5573949" y="5379396"/>
            <a:ext cx="710772" cy="6137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FCF1FFE-FF20-F3FC-1ADF-4CDEF43D9E71}"/>
              </a:ext>
            </a:extLst>
          </p:cNvPr>
          <p:cNvSpPr/>
          <p:nvPr/>
        </p:nvSpPr>
        <p:spPr>
          <a:xfrm>
            <a:off x="5559201" y="1084296"/>
            <a:ext cx="710772" cy="6137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82CA74-C75B-4401-94EB-961B5323F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3" y="-36002"/>
            <a:ext cx="3801532" cy="213836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783535E-0F94-CC94-3D80-7707AD8D1DC5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9738BC1-56AD-1C11-CBF9-8F9D4E478B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144E20C-14B7-0A2C-67E6-79B773D51D9B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F896059-448B-E2A8-4C3A-61D4B6BC97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D233D5C-C02E-65CE-0A3A-DBF851425468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0106C93-06D1-FF6F-5121-A9502BF471BC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5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CDB0A-E5D1-BB9D-5DC8-25CE7E7B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AE07E9-80E9-451B-9DD9-F9F3B2C1B1AD}"/>
              </a:ext>
            </a:extLst>
          </p:cNvPr>
          <p:cNvSpPr/>
          <p:nvPr/>
        </p:nvSpPr>
        <p:spPr>
          <a:xfrm>
            <a:off x="1" y="0"/>
            <a:ext cx="9747114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Cadeia Global de Valor (CGV) de Terras Raras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35FA3BA-FD26-A489-C967-126D19AC9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33224"/>
              </p:ext>
            </p:extLst>
          </p:nvPr>
        </p:nvGraphicFramePr>
        <p:xfrm>
          <a:off x="1429966" y="2181404"/>
          <a:ext cx="10374271" cy="344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60714" imgH="2179147" progId="Excel.Sheet.12">
                  <p:embed/>
                </p:oleObj>
              </mc:Choice>
              <mc:Fallback>
                <p:oleObj name="Worksheet" r:id="rId3" imgW="6560714" imgH="21791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9966" y="2181404"/>
                        <a:ext cx="10374271" cy="344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B06B91D-7B6B-EDA0-B8C4-D7EB72761868}"/>
              </a:ext>
            </a:extLst>
          </p:cNvPr>
          <p:cNvSpPr txBox="1"/>
          <p:nvPr/>
        </p:nvSpPr>
        <p:spPr>
          <a:xfrm>
            <a:off x="1429965" y="5616715"/>
            <a:ext cx="10708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✔✔ Strong | ✔ </a:t>
            </a:r>
            <a:r>
              <a:rPr lang="pt-BR" sz="1200" dirty="0" err="1"/>
              <a:t>Relevant</a:t>
            </a:r>
            <a:r>
              <a:rPr lang="pt-BR" sz="1200" dirty="0"/>
              <a:t> | ◐ </a:t>
            </a:r>
            <a:r>
              <a:rPr lang="pt-BR" sz="1200" dirty="0" err="1"/>
              <a:t>Limited</a:t>
            </a:r>
            <a:r>
              <a:rPr lang="pt-BR" sz="1200" dirty="0"/>
              <a:t> | ✖ </a:t>
            </a:r>
            <a:r>
              <a:rPr lang="pt-BR" sz="1200" dirty="0" err="1"/>
              <a:t>Absent</a:t>
            </a:r>
            <a:r>
              <a:rPr lang="pt-BR" sz="1200" dirty="0"/>
              <a:t>; $/kg = </a:t>
            </a:r>
            <a:r>
              <a:rPr lang="pt-BR" sz="1200" dirty="0" err="1"/>
              <a:t>value</a:t>
            </a:r>
            <a:r>
              <a:rPr lang="pt-BR" sz="1200" dirty="0"/>
              <a:t> per </a:t>
            </a:r>
            <a:r>
              <a:rPr lang="pt-BR" sz="1200" dirty="0" err="1"/>
              <a:t>stage</a:t>
            </a:r>
            <a:r>
              <a:rPr lang="pt-BR" sz="1200" dirty="0"/>
              <a:t>; </a:t>
            </a:r>
            <a:r>
              <a:rPr lang="en-US" sz="1200" dirty="0"/>
              <a:t>Index (0–1) = level of integration</a:t>
            </a:r>
            <a:endParaRPr lang="pt-BR" sz="1200" dirty="0"/>
          </a:p>
          <a:p>
            <a:r>
              <a:rPr lang="pt-BR" sz="1200" dirty="0" err="1"/>
              <a:t>Sources</a:t>
            </a:r>
            <a:r>
              <a:rPr lang="pt-BR" sz="1200" dirty="0"/>
              <a:t>: World Bank, OECD, UNESCO, UN </a:t>
            </a:r>
            <a:r>
              <a:rPr lang="pt-BR" sz="1200" dirty="0" err="1"/>
              <a:t>Comtrade</a:t>
            </a:r>
            <a:r>
              <a:rPr lang="pt-BR" sz="1200" dirty="0"/>
              <a:t>, USGS, IEA, European Commission (2022–2024). Model </a:t>
            </a:r>
            <a:r>
              <a:rPr lang="pt-BR" sz="1200" dirty="0" err="1"/>
              <a:t>by</a:t>
            </a:r>
            <a:r>
              <a:rPr lang="pt-BR" sz="1200" dirty="0"/>
              <a:t> Prof. Dr. Nélio Fernando dos Reis.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16D1E07-1AE8-AAC9-3C75-85666A19F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295" y="799394"/>
            <a:ext cx="566913" cy="566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AA2D1B10-2A9D-8FFF-A881-5720DA907C80}"/>
              </a:ext>
            </a:extLst>
          </p:cNvPr>
          <p:cNvSpPr/>
          <p:nvPr/>
        </p:nvSpPr>
        <p:spPr>
          <a:xfrm>
            <a:off x="10708582" y="1477495"/>
            <a:ext cx="1162821" cy="2847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Source:</a:t>
            </a:r>
          </a:p>
          <a:p>
            <a:pPr algn="ctr"/>
            <a:r>
              <a:rPr lang="pt-BR" sz="1000" b="1" dirty="0"/>
              <a:t>Value </a:t>
            </a:r>
            <a:r>
              <a:rPr lang="pt-BR" sz="1000" b="1" dirty="0" err="1"/>
              <a:t>chain</a:t>
            </a:r>
            <a:r>
              <a:rPr lang="pt-BR" sz="1000" b="1" dirty="0"/>
              <a:t> role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39EF3DB-AA84-3925-C6F8-FEF86E87F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214" y="-20485"/>
            <a:ext cx="3801534" cy="21383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E3FD5D-9849-1BB2-4E19-5BA830812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800" y="799394"/>
            <a:ext cx="566913" cy="56691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0328EFD-B31A-3F43-A458-166410ADFD2B}"/>
              </a:ext>
            </a:extLst>
          </p:cNvPr>
          <p:cNvSpPr/>
          <p:nvPr/>
        </p:nvSpPr>
        <p:spPr>
          <a:xfrm>
            <a:off x="8884134" y="1402281"/>
            <a:ext cx="1188247" cy="2763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Source:</a:t>
            </a:r>
          </a:p>
          <a:p>
            <a:pPr algn="ctr"/>
            <a:r>
              <a:rPr lang="pt-BR" sz="1000" b="1" dirty="0"/>
              <a:t>Network position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28DBDEE-863F-B9D6-9770-799C0731E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551" y="793923"/>
            <a:ext cx="566913" cy="566913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018D1EE-F82D-6D0E-9063-387645931BB1}"/>
              </a:ext>
            </a:extLst>
          </p:cNvPr>
          <p:cNvSpPr/>
          <p:nvPr/>
        </p:nvSpPr>
        <p:spPr>
          <a:xfrm>
            <a:off x="7044258" y="1517850"/>
            <a:ext cx="1031501" cy="2847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Source:</a:t>
            </a:r>
          </a:p>
          <a:p>
            <a:pPr algn="ctr"/>
            <a:r>
              <a:rPr lang="pt-BR" sz="1000" b="1" dirty="0"/>
              <a:t>Global Critical Minerals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0CC07C5-2F28-B589-64E2-EE94CD42F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649" y="817176"/>
            <a:ext cx="560695" cy="560695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E8A4DE78-81FD-718E-E62B-ADC7F4B69A48}"/>
              </a:ext>
            </a:extLst>
          </p:cNvPr>
          <p:cNvSpPr/>
          <p:nvPr/>
        </p:nvSpPr>
        <p:spPr>
          <a:xfrm>
            <a:off x="5175439" y="1465193"/>
            <a:ext cx="1056852" cy="2763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Source:</a:t>
            </a:r>
          </a:p>
          <a:p>
            <a:pPr algn="ctr"/>
            <a:r>
              <a:rPr lang="pt-BR" sz="1000" b="1" dirty="0" err="1"/>
              <a:t>Raw</a:t>
            </a:r>
            <a:r>
              <a:rPr lang="pt-BR" sz="1000" b="1" dirty="0"/>
              <a:t> </a:t>
            </a:r>
            <a:r>
              <a:rPr lang="pt-BR" sz="1000" b="1" dirty="0" err="1"/>
              <a:t>Materials</a:t>
            </a:r>
            <a:endParaRPr lang="pt-BR" sz="1000" b="1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663BD7-2BEE-CC9F-D8DF-8777F726FE32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8422D39-DF90-A88C-3AFB-5E7B10BC19E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EC59A298-5117-7C14-176E-2267C7111752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93817151-A853-488C-904B-F5490B17AC9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62FFC8C2-2DCB-0787-415A-950260B29941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197CBD3-7A94-2FD1-58CA-9934A7585829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3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D9DFE9-ACE7-432C-A160-2559EF854CFD}"/>
              </a:ext>
            </a:extLst>
          </p:cNvPr>
          <p:cNvSpPr/>
          <p:nvPr/>
        </p:nvSpPr>
        <p:spPr>
          <a:xfrm>
            <a:off x="1" y="0"/>
            <a:ext cx="9815208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Cadeia Global de Valor (CGV) de Terras Raras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CFC1D7-F5D3-DD07-424C-7467598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19" y="645521"/>
            <a:ext cx="6670618" cy="53207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C4AFD3-3575-E6EB-6DC1-86AC98000146}"/>
              </a:ext>
            </a:extLst>
          </p:cNvPr>
          <p:cNvSpPr txBox="1"/>
          <p:nvPr/>
        </p:nvSpPr>
        <p:spPr>
          <a:xfrm>
            <a:off x="781353" y="3353471"/>
            <a:ext cx="218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nodes (countries),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connections (flows),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size (centrality),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colors (regional clusters).</a:t>
            </a:r>
            <a:endParaRPr lang="pt-BR" sz="12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111A81-09A4-8F54-EA58-423FC867EE22}"/>
              </a:ext>
            </a:extLst>
          </p:cNvPr>
          <p:cNvSpPr/>
          <p:nvPr/>
        </p:nvSpPr>
        <p:spPr>
          <a:xfrm>
            <a:off x="11403189" y="5331979"/>
            <a:ext cx="658874" cy="5208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1000" dirty="0"/>
              <a:t>Source:</a:t>
            </a:r>
          </a:p>
          <a:p>
            <a:pPr algn="ctr"/>
            <a:r>
              <a:rPr lang="pt-BR" sz="1000" b="1" dirty="0"/>
              <a:t>China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34BD381-75C9-BC44-BDA3-86820374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667" y="4629259"/>
            <a:ext cx="709918" cy="7099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403528-4FEA-B670-AC63-70762AD32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" y="-20485"/>
            <a:ext cx="3801534" cy="213836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E4AEEB3-E32F-54A8-FE15-5E7DFB74C1B2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4E23F2-892E-F737-1338-2E611C2F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BFC108B-2285-1DA5-45ED-34776C2E8059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A16DD8B-223B-8EB6-DB7D-BBE057DEE6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B847DD2-A0C1-7F3A-1E2A-2D31A35A6E03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A3B0FC-4F44-51A7-4287-54117504742C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6C9AF-71E3-72B0-B12A-5237BB71B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BFC66A-B62F-88EC-8AC9-9C1C7FC8B3ED}"/>
              </a:ext>
            </a:extLst>
          </p:cNvPr>
          <p:cNvSpPr/>
          <p:nvPr/>
        </p:nvSpPr>
        <p:spPr>
          <a:xfrm>
            <a:off x="1" y="0"/>
            <a:ext cx="9766569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b) Tríplice Hélice (TH)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5A48C82-4DB7-9486-2EC3-0F5EF58A8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22367"/>
              </p:ext>
            </p:extLst>
          </p:nvPr>
        </p:nvGraphicFramePr>
        <p:xfrm>
          <a:off x="462193" y="2239947"/>
          <a:ext cx="11377869" cy="29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27791" imgH="2217326" progId="Excel.Sheet.12">
                  <p:embed/>
                </p:oleObj>
              </mc:Choice>
              <mc:Fallback>
                <p:oleObj name="Worksheet" r:id="rId3" imgW="8427791" imgH="2217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193" y="2239947"/>
                        <a:ext cx="11377869" cy="299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04CD7AA-FB3D-EF6C-C2C2-794C5353B82E}"/>
              </a:ext>
            </a:extLst>
          </p:cNvPr>
          <p:cNvSpPr txBox="1"/>
          <p:nvPr/>
        </p:nvSpPr>
        <p:spPr>
          <a:xfrm>
            <a:off x="474051" y="5274642"/>
            <a:ext cx="11366011" cy="284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200" dirty="0" err="1"/>
              <a:t>Source</a:t>
            </a:r>
            <a:r>
              <a:rPr lang="pt-BR" sz="1200" dirty="0"/>
              <a:t>: USGS, IEA, European Commission, World Bank, OECD, UNESCO, Benchmark Mineral Intelligence, Adamas Intelligence. </a:t>
            </a:r>
            <a:r>
              <a:rPr lang="pt-BR" sz="1200" dirty="0" err="1"/>
              <a:t>Author</a:t>
            </a:r>
            <a:r>
              <a:rPr lang="pt-BR" sz="1200" dirty="0"/>
              <a:t>: Prof. Dr. Nélio Fernando dos Reis.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CEB137-F5E0-74D0-4F43-07EE39484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570" y="778319"/>
            <a:ext cx="670214" cy="6702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A8959D-4F80-E73B-0960-1181EF443722}"/>
              </a:ext>
            </a:extLst>
          </p:cNvPr>
          <p:cNvSpPr txBox="1"/>
          <p:nvPr/>
        </p:nvSpPr>
        <p:spPr>
          <a:xfrm>
            <a:off x="9606940" y="1493916"/>
            <a:ext cx="9894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F4F808-9B0B-11FA-7528-E25E3AA07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516" y="823702"/>
            <a:ext cx="670214" cy="6702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9B1B9EE-95BA-1DDA-A298-644F331D8012}"/>
              </a:ext>
            </a:extLst>
          </p:cNvPr>
          <p:cNvSpPr txBox="1"/>
          <p:nvPr/>
        </p:nvSpPr>
        <p:spPr>
          <a:xfrm>
            <a:off x="5420071" y="1479445"/>
            <a:ext cx="9894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GVC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47440D2-E63B-67E5-EF89-C198592E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2860"/>
            <a:ext cx="3776364" cy="212420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44AA570-FE5F-E47A-13A3-5A058856F3D8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1296DC-73DD-3DDD-21B5-9B2E3DBEA2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7C75890-38CC-520A-AAAC-6CEA10AE4094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2BBD09-ECDD-47D9-6AD2-E822B49A680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90C4953-6953-5E50-FF40-2ED2F65F8F46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34BC399-9FFE-95A1-01C6-5E617936EA3C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5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03963-6B67-36C3-08B1-EEC866132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58B530DB-8DF1-13C2-94D9-AAB59216FEB9}"/>
              </a:ext>
            </a:extLst>
          </p:cNvPr>
          <p:cNvSpPr/>
          <p:nvPr/>
        </p:nvSpPr>
        <p:spPr>
          <a:xfrm>
            <a:off x="6106352" y="1063466"/>
            <a:ext cx="2759959" cy="30795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D6AA273-D628-9952-F48B-D5D1813BE288}"/>
              </a:ext>
            </a:extLst>
          </p:cNvPr>
          <p:cNvSpPr/>
          <p:nvPr/>
        </p:nvSpPr>
        <p:spPr>
          <a:xfrm>
            <a:off x="6525888" y="2003492"/>
            <a:ext cx="3097507" cy="30795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1A9AACF-B6D1-0DBE-DDF4-FECED4801A01}"/>
              </a:ext>
            </a:extLst>
          </p:cNvPr>
          <p:cNvSpPr/>
          <p:nvPr/>
        </p:nvSpPr>
        <p:spPr>
          <a:xfrm>
            <a:off x="5349268" y="2003491"/>
            <a:ext cx="3097508" cy="30795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AC744E6-F2BF-CF0E-38D3-42193BF41631}"/>
              </a:ext>
            </a:extLst>
          </p:cNvPr>
          <p:cNvSpPr txBox="1"/>
          <p:nvPr/>
        </p:nvSpPr>
        <p:spPr>
          <a:xfrm>
            <a:off x="5286811" y="3646817"/>
            <a:ext cx="13270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/>
              <a:t>Manufacturing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C86305-11E6-BEC4-73D6-278AB767187F}"/>
              </a:ext>
            </a:extLst>
          </p:cNvPr>
          <p:cNvSpPr txBox="1"/>
          <p:nvPr/>
        </p:nvSpPr>
        <p:spPr>
          <a:xfrm>
            <a:off x="8293024" y="3530282"/>
            <a:ext cx="1327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R&amp;D</a:t>
            </a:r>
          </a:p>
          <a:p>
            <a:pPr algn="ctr"/>
            <a:r>
              <a:rPr lang="pt-BR" sz="1300" b="1" dirty="0"/>
              <a:t>Education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FA2C1B-6BA2-DE52-3C46-4CB1CEE2B5EC}"/>
              </a:ext>
            </a:extLst>
          </p:cNvPr>
          <p:cNvSpPr txBox="1"/>
          <p:nvPr/>
        </p:nvSpPr>
        <p:spPr>
          <a:xfrm>
            <a:off x="6874329" y="1403125"/>
            <a:ext cx="120031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Government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61E5327-A1D1-8520-3C79-8F3F28F917F9}"/>
              </a:ext>
            </a:extLst>
          </p:cNvPr>
          <p:cNvSpPr/>
          <p:nvPr/>
        </p:nvSpPr>
        <p:spPr>
          <a:xfrm>
            <a:off x="4918026" y="890453"/>
            <a:ext cx="5019473" cy="431908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CD83E3-51CB-7753-353A-5F18C1017FA3}"/>
              </a:ext>
            </a:extLst>
          </p:cNvPr>
          <p:cNvSpPr txBox="1"/>
          <p:nvPr/>
        </p:nvSpPr>
        <p:spPr>
          <a:xfrm>
            <a:off x="7962072" y="915106"/>
            <a:ext cx="165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Triple Helix (TH)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F5D2A21-7296-2290-9467-BC59A81B2502}"/>
              </a:ext>
            </a:extLst>
          </p:cNvPr>
          <p:cNvSpPr txBox="1"/>
          <p:nvPr/>
        </p:nvSpPr>
        <p:spPr>
          <a:xfrm>
            <a:off x="6600580" y="3034488"/>
            <a:ext cx="178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Innovation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2233011-3185-917A-6A79-A8934DE65AAF}"/>
              </a:ext>
            </a:extLst>
          </p:cNvPr>
          <p:cNvSpPr/>
          <p:nvPr/>
        </p:nvSpPr>
        <p:spPr>
          <a:xfrm>
            <a:off x="1" y="0"/>
            <a:ext cx="9766569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b) Tríplice Hélice (TH)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BFE09AB-6052-DF07-6429-5285A6DE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00" y="3259110"/>
            <a:ext cx="670214" cy="67021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709282E0-9B31-14BA-BDDF-F3A918698C32}"/>
              </a:ext>
            </a:extLst>
          </p:cNvPr>
          <p:cNvSpPr txBox="1"/>
          <p:nvPr/>
        </p:nvSpPr>
        <p:spPr>
          <a:xfrm>
            <a:off x="1371870" y="3974707"/>
            <a:ext cx="9894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7E3285C5-BC9A-CFB6-FDE0-1F573760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860"/>
            <a:ext cx="3776364" cy="212420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B4BE0462-6B7E-4DA9-A4AE-ABAAD89BE0DE}"/>
              </a:ext>
            </a:extLst>
          </p:cNvPr>
          <p:cNvSpPr txBox="1"/>
          <p:nvPr/>
        </p:nvSpPr>
        <p:spPr>
          <a:xfrm>
            <a:off x="5127088" y="5285540"/>
            <a:ext cx="4601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 err="1"/>
              <a:t>Source</a:t>
            </a:r>
            <a:r>
              <a:rPr lang="pt-BR" sz="1200" b="1" dirty="0"/>
              <a:t>:</a:t>
            </a:r>
            <a:r>
              <a:rPr lang="pt-BR" sz="1200" dirty="0"/>
              <a:t> </a:t>
            </a:r>
            <a:r>
              <a:rPr lang="pt-BR" sz="1200" dirty="0" err="1"/>
              <a:t>Adapted</a:t>
            </a:r>
            <a:r>
              <a:rPr lang="pt-BR" sz="1200" dirty="0"/>
              <a:t> from </a:t>
            </a:r>
            <a:r>
              <a:rPr lang="pt-BR" sz="1200" dirty="0" err="1"/>
              <a:t>Etzkowitz</a:t>
            </a:r>
            <a:r>
              <a:rPr lang="pt-BR" sz="1200" dirty="0"/>
              <a:t> &amp; </a:t>
            </a:r>
            <a:r>
              <a:rPr lang="pt-BR" sz="1200" dirty="0" err="1"/>
              <a:t>Leydesdorff</a:t>
            </a:r>
            <a:r>
              <a:rPr lang="pt-BR" sz="1200" dirty="0"/>
              <a:t> (2000</a:t>
            </a:r>
            <a:br>
              <a:rPr lang="pt-BR" sz="1200" dirty="0"/>
            </a:br>
            <a:r>
              <a:rPr lang="pt-BR" sz="1200" b="1" dirty="0"/>
              <a:t>Model:</a:t>
            </a:r>
            <a:r>
              <a:rPr lang="pt-BR" sz="1200" dirty="0"/>
              <a:t> Prof. Dr. Nélio Fernando dos Reis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87B9F1E1-0BFB-47FA-30A5-061A26EF5482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345208FC-D329-B657-C994-4796923B16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19503845-1B42-9EF1-60BE-B485F638F5B7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1BC8FB08-A713-E68D-7814-FCBA54B2F7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20168283-6948-DF88-E8C3-7CC91AF71787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BE5DBA29-DC1E-B166-07CE-BD6B440AAE81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2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9AF9E2C-3925-8411-B020-6527DDB0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948" y="847591"/>
            <a:ext cx="670214" cy="6702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D6BFD0-E030-F5E6-7A08-E641294C5F08}"/>
              </a:ext>
            </a:extLst>
          </p:cNvPr>
          <p:cNvSpPr txBox="1"/>
          <p:nvPr/>
        </p:nvSpPr>
        <p:spPr>
          <a:xfrm>
            <a:off x="9435318" y="1504014"/>
            <a:ext cx="9894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BFBFE8-B714-7D5F-8A19-0BBD0F729BAD}"/>
              </a:ext>
            </a:extLst>
          </p:cNvPr>
          <p:cNvSpPr txBox="1"/>
          <p:nvPr/>
        </p:nvSpPr>
        <p:spPr>
          <a:xfrm>
            <a:off x="690664" y="5730192"/>
            <a:ext cx="11201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Source: World Bank (WDI), OECD, UNESCO (2022–2024). </a:t>
            </a:r>
            <a:r>
              <a:rPr lang="pt-BR" sz="1200" dirty="0" err="1"/>
              <a:t>Analytical</a:t>
            </a:r>
            <a:r>
              <a:rPr lang="pt-BR" sz="1200" dirty="0"/>
              <a:t> model and Integration Index </a:t>
            </a:r>
            <a:r>
              <a:rPr lang="pt-BR" sz="1200" dirty="0" err="1"/>
              <a:t>developed</a:t>
            </a:r>
            <a:r>
              <a:rPr lang="pt-BR" sz="1200" dirty="0"/>
              <a:t> </a:t>
            </a:r>
            <a:r>
              <a:rPr lang="pt-BR" sz="1200" dirty="0" err="1"/>
              <a:t>by</a:t>
            </a:r>
            <a:r>
              <a:rPr lang="pt-BR" sz="1200" dirty="0"/>
              <a:t> Prof. Dr. Nélio Fernando dos Reis.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7BC353F-CC7A-0C92-D989-8093D41A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86" y="877524"/>
            <a:ext cx="670214" cy="67021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B4886FE-BDA8-B6E6-E271-8D35594DA791}"/>
              </a:ext>
            </a:extLst>
          </p:cNvPr>
          <p:cNvSpPr txBox="1"/>
          <p:nvPr/>
        </p:nvSpPr>
        <p:spPr>
          <a:xfrm>
            <a:off x="5266156" y="1527682"/>
            <a:ext cx="9894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GVC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16F8293-B4B6-D735-A5DD-239F885108A0}"/>
              </a:ext>
            </a:extLst>
          </p:cNvPr>
          <p:cNvSpPr/>
          <p:nvPr/>
        </p:nvSpPr>
        <p:spPr>
          <a:xfrm>
            <a:off x="1" y="0"/>
            <a:ext cx="9708203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c) CGV x TH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604A7C-FD00-9312-F2EA-5CC423974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6"/>
            <a:ext cx="3845429" cy="2163054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28E37EF-A599-CC17-4F48-A9CF8DCCB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30689"/>
              </p:ext>
            </p:extLst>
          </p:nvPr>
        </p:nvGraphicFramePr>
        <p:xfrm>
          <a:off x="690664" y="2440563"/>
          <a:ext cx="11302345" cy="329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604831" imgH="2217326" progId="Excel.Sheet.12">
                  <p:embed/>
                </p:oleObj>
              </mc:Choice>
              <mc:Fallback>
                <p:oleObj name="Worksheet" r:id="rId5" imgW="7604831" imgH="2217326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2321BDA-CBC6-E8DC-8127-F7B675F4E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664" y="2440563"/>
                        <a:ext cx="11302345" cy="3293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DEEDB1C7-09FD-EB1E-07B3-9EB520D6205F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88E133F-0C78-E922-CE5A-CEFE795490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047AD9B3-4F61-CB90-16BD-BAFB752737B4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BDDA078-2E56-5B29-C39B-D23906B5F7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1402794-080A-5029-7145-0D5EF168B3B6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C2CEBA0-1602-B79F-1CF3-DC163CDC3624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2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12FCD-2F23-DBD0-8F55-FBDB793DE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8685C8-C0D5-B4C8-B91D-04B22B50045D}"/>
              </a:ext>
            </a:extLst>
          </p:cNvPr>
          <p:cNvSpPr/>
          <p:nvPr/>
        </p:nvSpPr>
        <p:spPr>
          <a:xfrm>
            <a:off x="6694181" y="1191684"/>
            <a:ext cx="2759959" cy="30795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CFE4870-A89A-6B44-FB03-C879D801D7A0}"/>
              </a:ext>
            </a:extLst>
          </p:cNvPr>
          <p:cNvSpPr/>
          <p:nvPr/>
        </p:nvSpPr>
        <p:spPr>
          <a:xfrm>
            <a:off x="7113717" y="2131710"/>
            <a:ext cx="3097507" cy="30795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5302B33-A773-502B-14C7-77EC54E1D2BC}"/>
              </a:ext>
            </a:extLst>
          </p:cNvPr>
          <p:cNvSpPr/>
          <p:nvPr/>
        </p:nvSpPr>
        <p:spPr>
          <a:xfrm>
            <a:off x="5937097" y="2131709"/>
            <a:ext cx="3097508" cy="30795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CF4EB78-5646-C8C1-1505-0E6A32748143}"/>
              </a:ext>
            </a:extLst>
          </p:cNvPr>
          <p:cNvSpPr txBox="1"/>
          <p:nvPr/>
        </p:nvSpPr>
        <p:spPr>
          <a:xfrm>
            <a:off x="5874640" y="3775035"/>
            <a:ext cx="13270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/>
              <a:t>Manufacturing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D7C6A6-A50C-52C9-959C-D47C56688D60}"/>
              </a:ext>
            </a:extLst>
          </p:cNvPr>
          <p:cNvSpPr txBox="1"/>
          <p:nvPr/>
        </p:nvSpPr>
        <p:spPr>
          <a:xfrm>
            <a:off x="8880853" y="3658500"/>
            <a:ext cx="1327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R&amp;D</a:t>
            </a:r>
          </a:p>
          <a:p>
            <a:pPr algn="ctr"/>
            <a:r>
              <a:rPr lang="pt-BR" sz="1300" b="1" dirty="0"/>
              <a:t>Education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5BF4284-F01F-E56A-C038-D30D75E606CA}"/>
              </a:ext>
            </a:extLst>
          </p:cNvPr>
          <p:cNvSpPr txBox="1"/>
          <p:nvPr/>
        </p:nvSpPr>
        <p:spPr>
          <a:xfrm>
            <a:off x="7462158" y="1531343"/>
            <a:ext cx="120031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Government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15793C3-482D-D801-E687-C97F6454F8D2}"/>
              </a:ext>
            </a:extLst>
          </p:cNvPr>
          <p:cNvSpPr/>
          <p:nvPr/>
        </p:nvSpPr>
        <p:spPr>
          <a:xfrm>
            <a:off x="3939021" y="1018671"/>
            <a:ext cx="7922640" cy="431908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552EC18-0819-5A2E-391D-A943BFCCB63D}"/>
              </a:ext>
            </a:extLst>
          </p:cNvPr>
          <p:cNvSpPr txBox="1"/>
          <p:nvPr/>
        </p:nvSpPr>
        <p:spPr>
          <a:xfrm>
            <a:off x="9400028" y="1200032"/>
            <a:ext cx="165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Triple Helix (TH)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3B16483-DEF8-AAF2-291F-CF4F3BECBAF7}"/>
              </a:ext>
            </a:extLst>
          </p:cNvPr>
          <p:cNvSpPr txBox="1"/>
          <p:nvPr/>
        </p:nvSpPr>
        <p:spPr>
          <a:xfrm>
            <a:off x="7188409" y="3162706"/>
            <a:ext cx="1780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Rare Earth </a:t>
            </a:r>
          </a:p>
          <a:p>
            <a:pPr algn="ctr"/>
            <a:r>
              <a:rPr lang="pt-BR" sz="1400" b="1" dirty="0"/>
              <a:t>Global Value Chain</a:t>
            </a:r>
          </a:p>
          <a:p>
            <a:pPr algn="ctr"/>
            <a:r>
              <a:rPr lang="pt-BR" sz="1400" b="1" dirty="0"/>
              <a:t>(GVC)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407BF8-48B8-AFDF-5524-B8E53D8CBC74}"/>
              </a:ext>
            </a:extLst>
          </p:cNvPr>
          <p:cNvSpPr txBox="1"/>
          <p:nvPr/>
        </p:nvSpPr>
        <p:spPr>
          <a:xfrm>
            <a:off x="3998622" y="1300510"/>
            <a:ext cx="27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effectLst/>
                <a:latin typeface="+mj-lt"/>
              </a:rPr>
              <a:t>Germany</a:t>
            </a:r>
            <a:r>
              <a:rPr lang="en-US" sz="1200" b="0" i="0" dirty="0">
                <a:effectLst/>
                <a:latin typeface="+mj-lt"/>
              </a:rPr>
              <a:t> does this with applied institutes directly connected to industry.</a:t>
            </a:r>
            <a:endParaRPr lang="pt-BR" sz="1200" dirty="0">
              <a:latin typeface="+mj-lt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B9F96C0-8F9E-4FF5-020D-410923DD49B8}"/>
              </a:ext>
            </a:extLst>
          </p:cNvPr>
          <p:cNvSpPr txBox="1"/>
          <p:nvPr/>
        </p:nvSpPr>
        <p:spPr>
          <a:xfrm>
            <a:off x="10203701" y="4146305"/>
            <a:ext cx="1657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+mj-lt"/>
              </a:rPr>
              <a:t>Strengthen universities, and technological centers with an industrial focus. </a:t>
            </a:r>
            <a:endParaRPr lang="pt-BR" sz="12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6C9DE54-262A-896D-9D67-E88261120C7C}"/>
              </a:ext>
            </a:extLst>
          </p:cNvPr>
          <p:cNvSpPr txBox="1"/>
          <p:nvPr/>
        </p:nvSpPr>
        <p:spPr>
          <a:xfrm>
            <a:off x="3939021" y="4146306"/>
            <a:ext cx="21041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+mj-lt"/>
              </a:rPr>
              <a:t>The </a:t>
            </a:r>
            <a:r>
              <a:rPr lang="en-US" sz="1200" b="1" i="0" dirty="0">
                <a:effectLst/>
                <a:latin typeface="+mj-lt"/>
              </a:rPr>
              <a:t>United States </a:t>
            </a:r>
            <a:r>
              <a:rPr lang="en-US" sz="1200" b="0" i="0" dirty="0">
                <a:effectLst/>
                <a:latin typeface="+mj-lt"/>
              </a:rPr>
              <a:t>does this through laws like the CHIPS and Science Act, linking funding to results. </a:t>
            </a:r>
            <a:endParaRPr lang="pt-BR" sz="1200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F18FB-0683-F466-44F9-05E5241A8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00" y="3259110"/>
            <a:ext cx="670214" cy="67021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26BD44F5-70B4-D7F0-E85B-E2125FDD22CE}"/>
              </a:ext>
            </a:extLst>
          </p:cNvPr>
          <p:cNvSpPr txBox="1"/>
          <p:nvPr/>
        </p:nvSpPr>
        <p:spPr>
          <a:xfrm>
            <a:off x="1371870" y="3974707"/>
            <a:ext cx="9894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D50B0A-230D-C2F6-B7B4-CC64140C63D1}"/>
              </a:ext>
            </a:extLst>
          </p:cNvPr>
          <p:cNvSpPr/>
          <p:nvPr/>
        </p:nvSpPr>
        <p:spPr>
          <a:xfrm>
            <a:off x="1" y="0"/>
            <a:ext cx="9708203" cy="465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c) CGV x TH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E1CB2F-CCB4-B9ED-4DB2-F9464D50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6"/>
            <a:ext cx="3845429" cy="21630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C2123C-1639-EA1F-9DB9-0EADA12F5F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83" t="68138" r="80034" b="27418"/>
          <a:stretch>
            <a:fillRect/>
          </a:stretch>
        </p:blipFill>
        <p:spPr>
          <a:xfrm>
            <a:off x="6166336" y="3025811"/>
            <a:ext cx="992658" cy="152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ECAC9C-2C85-9066-56FA-7F166CF1E1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83" t="46889" r="80034" b="31590"/>
          <a:stretch>
            <a:fillRect/>
          </a:stretch>
        </p:blipFill>
        <p:spPr>
          <a:xfrm>
            <a:off x="7578529" y="2485709"/>
            <a:ext cx="992658" cy="73803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6DEE4A-41EB-CECC-3A36-0E2D7E52BF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83" t="72220" r="80034" b="23336"/>
          <a:stretch>
            <a:fillRect/>
          </a:stretch>
        </p:blipFill>
        <p:spPr>
          <a:xfrm>
            <a:off x="9347931" y="2485709"/>
            <a:ext cx="992658" cy="1524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E1B7009-933C-33EE-532C-C468C99CC670}"/>
              </a:ext>
            </a:extLst>
          </p:cNvPr>
          <p:cNvSpPr/>
          <p:nvPr/>
        </p:nvSpPr>
        <p:spPr>
          <a:xfrm>
            <a:off x="0" y="6146800"/>
            <a:ext cx="12192000" cy="709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Nelio Fernando dos Reis</a:t>
            </a:r>
          </a:p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Cadeia Global de Terras Raras</a:t>
            </a:r>
            <a:b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Oportunidades e desafios para Tríplice Hélice brasileira 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482307E-069F-A0A9-2A9B-C125DDAE3E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062" b="22124"/>
          <a:stretch>
            <a:fillRect/>
          </a:stretch>
        </p:blipFill>
        <p:spPr>
          <a:xfrm>
            <a:off x="9194800" y="6191719"/>
            <a:ext cx="2943829" cy="619755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7D0A740A-4FAC-9EE4-2ABA-829C26186628}"/>
              </a:ext>
            </a:extLst>
          </p:cNvPr>
          <p:cNvSpPr/>
          <p:nvPr/>
        </p:nvSpPr>
        <p:spPr>
          <a:xfrm>
            <a:off x="0" y="6200315"/>
            <a:ext cx="3939021" cy="6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– 25/03/2026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Ciência, Tecnologia, Inovação e Informática (CTT)</a:t>
            </a:r>
            <a:b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DA6C81DA-6E0D-64C7-7C8E-EE2E0C45C1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093" b="23149"/>
          <a:stretch>
            <a:fillRect/>
          </a:stretch>
        </p:blipFill>
        <p:spPr>
          <a:xfrm>
            <a:off x="8252981" y="6327115"/>
            <a:ext cx="912570" cy="517951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5F1E644B-4426-0F3F-C746-89EACA1A7304}"/>
              </a:ext>
            </a:extLst>
          </p:cNvPr>
          <p:cNvSpPr/>
          <p:nvPr/>
        </p:nvSpPr>
        <p:spPr>
          <a:xfrm>
            <a:off x="8263430" y="6190276"/>
            <a:ext cx="888448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i="1" dirty="0"/>
              <a:t>Think Tank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4C830EA-6805-5E71-9C0B-336F2F74CDBE}"/>
              </a:ext>
            </a:extLst>
          </p:cNvPr>
          <p:cNvSpPr/>
          <p:nvPr/>
        </p:nvSpPr>
        <p:spPr>
          <a:xfrm>
            <a:off x="-1524" y="6148082"/>
            <a:ext cx="12140153" cy="709918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3476899-338C-E435-562E-08BCC8B8B500}"/>
              </a:ext>
            </a:extLst>
          </p:cNvPr>
          <p:cNvSpPr txBox="1"/>
          <p:nvPr/>
        </p:nvSpPr>
        <p:spPr>
          <a:xfrm>
            <a:off x="3845429" y="5402659"/>
            <a:ext cx="7976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 err="1"/>
              <a:t>Source</a:t>
            </a:r>
            <a:r>
              <a:rPr lang="pt-BR" sz="1200" b="1" dirty="0"/>
              <a:t>:</a:t>
            </a:r>
            <a:r>
              <a:rPr lang="pt-BR" sz="1200" dirty="0"/>
              <a:t> </a:t>
            </a:r>
            <a:r>
              <a:rPr lang="pt-BR" sz="1200" dirty="0" err="1"/>
              <a:t>Adapted</a:t>
            </a:r>
            <a:r>
              <a:rPr lang="pt-BR" sz="1200" dirty="0"/>
              <a:t> from </a:t>
            </a:r>
            <a:r>
              <a:rPr lang="pt-BR" sz="1200" dirty="0" err="1"/>
              <a:t>Etzkowitz</a:t>
            </a:r>
            <a:r>
              <a:rPr lang="pt-BR" sz="1200" dirty="0"/>
              <a:t> &amp; </a:t>
            </a:r>
            <a:r>
              <a:rPr lang="pt-BR" sz="1200" dirty="0" err="1"/>
              <a:t>Leydesdorff</a:t>
            </a:r>
            <a:r>
              <a:rPr lang="pt-BR" sz="1200" dirty="0"/>
              <a:t> (2000); OECD; World Bank; EU Commission; U.S. Congress</a:t>
            </a:r>
            <a:br>
              <a:rPr lang="pt-BR" sz="1200" dirty="0"/>
            </a:br>
            <a:r>
              <a:rPr lang="pt-BR" sz="1200" b="1" dirty="0"/>
              <a:t>Model:</a:t>
            </a:r>
            <a:r>
              <a:rPr lang="pt-BR" sz="1200" dirty="0"/>
              <a:t> Prof. Dr. Nélio Fernando dos Reis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EB952148-4935-E38B-B537-A6EAE79FA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866" y="1760228"/>
            <a:ext cx="687755" cy="687755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32166E70-4FFB-ECDD-2FFB-40BDED792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544" y="3378323"/>
            <a:ext cx="687755" cy="68775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C31DE65E-99AF-4BDB-1DB1-176D44B54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0760" y="3427109"/>
            <a:ext cx="644640" cy="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6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961</Words>
  <Application>Microsoft Office PowerPoint</Application>
  <PresentationFormat>Widescreen</PresentationFormat>
  <Paragraphs>127</Paragraphs>
  <Slides>10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Tema do Office</vt:lpstr>
      <vt:lpstr>Worksheet</vt:lpstr>
      <vt:lpstr>Cadeia Global de Valor (CGV) de Terras Raras  Oportunidades e desafios para Tríplice Hélice brasileira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Nelio Reis</dc:creator>
  <cp:lastModifiedBy>Felipe Luiz da Silva</cp:lastModifiedBy>
  <cp:revision>16</cp:revision>
  <dcterms:created xsi:type="dcterms:W3CDTF">2026-03-23T22:35:47Z</dcterms:created>
  <dcterms:modified xsi:type="dcterms:W3CDTF">2026-03-24T22:22:48Z</dcterms:modified>
</cp:coreProperties>
</file>