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1" r:id="rId2"/>
    <p:sldMasterId id="2147483769" r:id="rId3"/>
  </p:sldMasterIdLst>
  <p:notesMasterIdLst>
    <p:notesMasterId r:id="rId21"/>
  </p:notesMasterIdLst>
  <p:handoutMasterIdLst>
    <p:handoutMasterId r:id="rId22"/>
  </p:handoutMasterIdLst>
  <p:sldIdLst>
    <p:sldId id="593" r:id="rId4"/>
    <p:sldId id="812" r:id="rId5"/>
    <p:sldId id="813" r:id="rId6"/>
    <p:sldId id="814" r:id="rId7"/>
    <p:sldId id="815" r:id="rId8"/>
    <p:sldId id="816" r:id="rId9"/>
    <p:sldId id="818" r:id="rId10"/>
    <p:sldId id="795" r:id="rId11"/>
    <p:sldId id="811" r:id="rId12"/>
    <p:sldId id="805" r:id="rId13"/>
    <p:sldId id="804" r:id="rId14"/>
    <p:sldId id="806" r:id="rId15"/>
    <p:sldId id="807" r:id="rId16"/>
    <p:sldId id="808" r:id="rId17"/>
    <p:sldId id="809" r:id="rId18"/>
    <p:sldId id="793" r:id="rId19"/>
    <p:sldId id="817" r:id="rId20"/>
  </p:sldIdLst>
  <p:sldSz cx="9144000" cy="6858000" type="screen4x3"/>
  <p:notesSz cx="6797675" cy="99282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60000"/>
    <a:srgbClr val="004D86"/>
    <a:srgbClr val="CCFF66"/>
    <a:srgbClr val="EE6540"/>
    <a:srgbClr val="C0C0C0"/>
    <a:srgbClr val="777777"/>
    <a:srgbClr val="B2B838"/>
    <a:srgbClr val="FFCA7D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9" autoAdjust="0"/>
    <p:restoredTop sz="99882" autoAdjust="0"/>
  </p:normalViewPr>
  <p:slideViewPr>
    <p:cSldViewPr>
      <p:cViewPr>
        <p:scale>
          <a:sx n="70" d="100"/>
          <a:sy n="70" d="100"/>
        </p:scale>
        <p:origin x="-1710" y="-180"/>
      </p:cViewPr>
      <p:guideLst>
        <p:guide orient="horz" pos="1253"/>
        <p:guide pos="2925"/>
      </p:guideLst>
    </p:cSldViewPr>
  </p:slideViewPr>
  <p:outlineViewPr>
    <p:cViewPr>
      <p:scale>
        <a:sx n="33" d="100"/>
        <a:sy n="33" d="100"/>
      </p:scale>
      <p:origin x="0" y="3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8946"/>
    </p:cViewPr>
  </p:sorterViewPr>
  <p:notesViewPr>
    <p:cSldViewPr>
      <p:cViewPr varScale="1">
        <p:scale>
          <a:sx n="48" d="100"/>
          <a:sy n="48" d="100"/>
        </p:scale>
        <p:origin x="-26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7AB113-3C72-4313-9CE0-2D6CD08FD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2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4472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045566-8896-48AC-A8D5-8F1AEC695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2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-25400"/>
            <a:ext cx="9144000" cy="45008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0" y="260648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003462" y="1963415"/>
            <a:ext cx="707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Confederação da Agricultura e Pecuária do Brasil </a:t>
            </a:r>
          </a:p>
        </p:txBody>
      </p:sp>
      <p:pic>
        <p:nvPicPr>
          <p:cNvPr id="16" name="Picture 24" descr="http://jornale.com.br/mirian/wp-content/uploads/2009/03/navio-tcp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1504"/>
          <a:stretch/>
        </p:blipFill>
        <p:spPr bwMode="auto">
          <a:xfrm>
            <a:off x="6711032" y="2570476"/>
            <a:ext cx="2437417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7" name="Picture 2" descr="http://www.portosdoparana.pr.gov.br/arquivos/Image/fotos_materias/2008/06.2008/17_06_2008/DSC04137aa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/>
          <a:stretch>
            <a:fillRect/>
          </a:stretch>
        </p:blipFill>
        <p:spPr bwMode="auto">
          <a:xfrm>
            <a:off x="5022039" y="2564904"/>
            <a:ext cx="2634430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 descr="barca%C3%A7a+e+ponte+ferrea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2" y="2565028"/>
            <a:ext cx="2679089" cy="1910546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://jc3.uol.com.br/blogs/repositorio/Foto_Marcelo%20Pizzato_Acervo%20Odebrecht.jpe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" y="2566932"/>
            <a:ext cx="2867400" cy="19116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/>
        </p:spPr>
      </p:pic>
      <p:pic>
        <p:nvPicPr>
          <p:cNvPr id="19" name="Picture 13" descr="eclusa1_tucurui_em_constr1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97" y="2565277"/>
            <a:ext cx="2376264" cy="1911311"/>
          </a:xfrm>
          <a:prstGeom prst="flowChartInputOutpu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9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45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6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8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7971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7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E2F0-57CB-4861-80FA-5BE343696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6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81F5FA-DE0B-4788-B7E4-F59EE889A960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7842A9-C4FA-4C99-A4E5-B797A6A317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01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0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7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700408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8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8688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1310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75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9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840520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08502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74831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662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9299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631081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20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102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-4445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A8B6-057E-4129-AEEC-CFA8DB8F5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399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OSE\Meus documentos\04 CNA\Apresentação SENADORA 0112\FOTOS AGRO\BOVINOCULTURA - 0804_resize.JPG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17462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Café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t="35020" r="41528" b="10481"/>
          <a:stretch>
            <a:fillRect/>
          </a:stretch>
        </p:blipFill>
        <p:spPr bwMode="auto">
          <a:xfrm>
            <a:off x="1730375" y="1428750"/>
            <a:ext cx="1484313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4" descr="_MG_0341_resiz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90663"/>
            <a:ext cx="1428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ROSE\Meus documentos\04 CNA\Apresentação SENADORA 0112\FOTOS AGRO\ARROZ - 024_resiz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938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Milh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5676" r="28561" b="20270"/>
          <a:stretch>
            <a:fillRect/>
          </a:stretch>
        </p:blipFill>
        <p:spPr bwMode="auto">
          <a:xfrm>
            <a:off x="6072188" y="1857375"/>
            <a:ext cx="157638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ROSE\Meus documentos\04 CNA\Apresentação SENADORA 0112\FOTOS AGRO\IMG_2903_resiz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143125"/>
            <a:ext cx="15033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riângulo retângulo 11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1500" y="3959239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778" y="5715016"/>
            <a:ext cx="6400800" cy="50006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9871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9114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650299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812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221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0637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5717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072606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11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04082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3454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73716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4026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8118242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430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0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37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5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682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571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1027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1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8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61" r:id="rId15"/>
    <p:sldLayoutId id="2147484265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2051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8602" y="5024219"/>
              <a:ext cx="3802062" cy="144307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055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1336" y="5784652"/>
                <a:ext cx="3802063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6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3075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37014" y="5022631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9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32923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6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4509120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defRPr/>
            </a:pPr>
            <a:r>
              <a:rPr lang="pt-BR" sz="28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Audiência Pública – 12 de março de 2015</a:t>
            </a:r>
          </a:p>
          <a:p>
            <a:pPr lvl="0" algn="r" eaLnBrk="1" hangingPunct="1">
              <a:defRPr/>
            </a:pPr>
            <a:r>
              <a:rPr lang="pt-BR" sz="24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Comissão de Agricultura e Reforma Agrária do Senado - CRA</a:t>
            </a:r>
          </a:p>
          <a:p>
            <a:pPr lvl="0" algn="r" eaLnBrk="1" hangingPunct="1">
              <a:defRPr/>
            </a:pPr>
            <a:r>
              <a:rPr lang="pt-BR" sz="2400" b="1" i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Debater sobre o Movimento Nacional dos Caminhoneiros e seu impacto no setor produtivo, em especial o agronegócio brasileiro.</a:t>
            </a:r>
          </a:p>
          <a:p>
            <a:pPr lvl="0" algn="r" eaLnBrk="1" hangingPunct="1">
              <a:defRPr/>
            </a:pPr>
            <a:endParaRPr lang="pt-BR" sz="1200" dirty="0" smtClean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Anaximandro Doudement Almeida </a:t>
            </a:r>
          </a:p>
          <a:p>
            <a:pPr lvl="0" algn="r" eaLnBrk="1" hangingPunct="1">
              <a:defRPr/>
            </a:pPr>
            <a:r>
              <a:rPr lang="pt-BR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Coordenador de Assuntos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70339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57606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Problema para Cargas Perecíveis</a:t>
            </a:r>
            <a:endParaRPr lang="pt-B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5246"/>
            <a:ext cx="7416824" cy="537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300192" y="6392361"/>
            <a:ext cx="2744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ADJORI_SC 02/03/2015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9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" y="764704"/>
            <a:ext cx="7372087" cy="55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" y="116632"/>
            <a:ext cx="7429500" cy="648072"/>
          </a:xfrm>
        </p:spPr>
        <p:txBody>
          <a:bodyPr/>
          <a:lstStyle/>
          <a:p>
            <a:r>
              <a:rPr lang="pt-BR" sz="2400" dirty="0" smtClean="0"/>
              <a:t>Perdas na Avicultura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3568" y="764704"/>
            <a:ext cx="6768752" cy="425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/>
                </a:solidFill>
              </a:rPr>
              <a:t>Frangos mortos são retirados de dentro da granja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58075" y="6361583"/>
            <a:ext cx="1962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G1 27/02/2015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31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" y="692697"/>
            <a:ext cx="7467673" cy="56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5367461"/>
            <a:ext cx="7560840" cy="994122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Cerca de 1,5 mil frangos morreram por causa da falta de ração em granja de </a:t>
            </a:r>
            <a:r>
              <a:rPr lang="pt-BR" sz="1800" dirty="0" smtClean="0">
                <a:solidFill>
                  <a:schemeClr val="bg1"/>
                </a:solidFill>
              </a:rPr>
              <a:t>Jataizinho PR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40563" y="6361583"/>
            <a:ext cx="1962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G1 27/02/2015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63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600639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" y="5589240"/>
            <a:ext cx="7427168" cy="576064"/>
          </a:xfrm>
        </p:spPr>
        <p:txBody>
          <a:bodyPr>
            <a:noAutofit/>
          </a:bodyPr>
          <a:lstStyle/>
          <a:p>
            <a:r>
              <a:rPr lang="pt-BR" sz="1800" dirty="0" smtClean="0"/>
              <a:t>Agricultor de Nova Erechim SC descarta leite em rodovia</a:t>
            </a:r>
            <a:endParaRPr lang="pt-BR" sz="1800" dirty="0"/>
          </a:p>
        </p:txBody>
      </p:sp>
      <p:sp>
        <p:nvSpPr>
          <p:cNvPr id="4" name="Retângulo 3"/>
          <p:cNvSpPr/>
          <p:nvPr/>
        </p:nvSpPr>
        <p:spPr>
          <a:xfrm>
            <a:off x="5968536" y="6237312"/>
            <a:ext cx="2779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</a:t>
            </a:r>
            <a:r>
              <a:rPr lang="pt-BR" sz="1400" b="1" dirty="0" err="1" smtClean="0">
                <a:solidFill>
                  <a:srgbClr val="000000"/>
                </a:solidFill>
              </a:rPr>
              <a:t>RedecomSC</a:t>
            </a:r>
            <a:r>
              <a:rPr lang="pt-BR" sz="1400" b="1" dirty="0" smtClean="0">
                <a:solidFill>
                  <a:srgbClr val="000000"/>
                </a:solidFill>
              </a:rPr>
              <a:t> 24/02/2015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85750" y="116632"/>
            <a:ext cx="74295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9pPr>
          </a:lstStyle>
          <a:p>
            <a:r>
              <a:rPr lang="pt-BR" sz="2400" kern="0" dirty="0" smtClean="0"/>
              <a:t>Perdas no Escoamento do Leite</a:t>
            </a:r>
            <a:endParaRPr 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177794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0" y="1556792"/>
            <a:ext cx="86450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006" y="5445224"/>
            <a:ext cx="6086450" cy="562073"/>
          </a:xfrm>
        </p:spPr>
        <p:txBody>
          <a:bodyPr>
            <a:noAutofit/>
          </a:bodyPr>
          <a:lstStyle/>
          <a:p>
            <a:pPr algn="l"/>
            <a:r>
              <a:rPr lang="pt-BR" sz="1800" dirty="0" smtClean="0"/>
              <a:t>Soja derramada em Nova Mutum MT</a:t>
            </a: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79305" y="6372036"/>
            <a:ext cx="2757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G1 27/02/2015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85750" y="332656"/>
            <a:ext cx="74295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AEB5C"/>
                </a:solidFill>
                <a:latin typeface="Verdana" pitchFamily="34" charset="0"/>
              </a:defRPr>
            </a:lvl9pPr>
          </a:lstStyle>
          <a:p>
            <a:r>
              <a:rPr lang="pt-BR" sz="2400" kern="0" dirty="0" smtClean="0"/>
              <a:t>Perdas no Escoamento da Soja</a:t>
            </a:r>
            <a:endParaRPr 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247282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660" y="1556792"/>
            <a:ext cx="6156684" cy="475772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416824" cy="56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5670376"/>
            <a:ext cx="756084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b="1" dirty="0" smtClean="0">
                <a:solidFill>
                  <a:schemeClr val="bg1"/>
                </a:solidFill>
              </a:rPr>
              <a:t>Produtores </a:t>
            </a:r>
            <a:r>
              <a:rPr lang="pt-BR" sz="1800" b="1" dirty="0">
                <a:solidFill>
                  <a:schemeClr val="bg1"/>
                </a:solidFill>
              </a:rPr>
              <a:t>dizem que animais estão morrendo por falta de alimento no </a:t>
            </a:r>
            <a:r>
              <a:rPr lang="pt-BR" sz="1800" b="1" dirty="0" smtClean="0">
                <a:solidFill>
                  <a:schemeClr val="bg1"/>
                </a:solidFill>
              </a:rPr>
              <a:t>campo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3321" y="6433591"/>
            <a:ext cx="2397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Sul21 26/02/2015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607746" cy="1139825"/>
          </a:xfrm>
        </p:spPr>
        <p:txBody>
          <a:bodyPr/>
          <a:lstStyle/>
          <a:p>
            <a:r>
              <a:rPr lang="pt-BR" dirty="0" smtClean="0"/>
              <a:t>Impactos no Setor Agropecuário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336082"/>
              </p:ext>
            </p:extLst>
          </p:nvPr>
        </p:nvGraphicFramePr>
        <p:xfrm>
          <a:off x="323850" y="1571625"/>
          <a:ext cx="8534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886"/>
                <a:gridCol w="6662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Produto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Prejuízos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pt-BR" b="0" dirty="0" smtClean="0">
                          <a:solidFill>
                            <a:srgbClr val="000000"/>
                          </a:solidFill>
                        </a:rPr>
                        <a:t>Aves e Suínos</a:t>
                      </a:r>
                      <a:endParaRPr lang="pt-BR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Distribuição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de ração para as granjas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Quebra de ciclo da produção (entrega das matrizes)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Encaminhamento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de aves e suínos para o abate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Liberação de cargas prontas para exportação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Abastecimento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de produtos nos supermercados - falta</a:t>
                      </a:r>
                      <a:endParaRPr lang="pt-BR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pt-BR" b="0" dirty="0" smtClean="0">
                          <a:solidFill>
                            <a:srgbClr val="000000"/>
                          </a:solidFill>
                        </a:rPr>
                        <a:t>Laticínios</a:t>
                      </a:r>
                      <a:r>
                        <a:rPr lang="pt-BR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pt-BR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Desperdício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da produção por falta de transporte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pt-BR" b="0" dirty="0" smtClean="0">
                          <a:solidFill>
                            <a:srgbClr val="000000"/>
                          </a:solidFill>
                        </a:rPr>
                        <a:t>Pecuária</a:t>
                      </a:r>
                      <a:endParaRPr lang="pt-BR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Suspensão de abates e morte de animais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pt-BR" b="0" dirty="0" smtClean="0">
                          <a:solidFill>
                            <a:srgbClr val="000000"/>
                          </a:solidFill>
                        </a:rPr>
                        <a:t>Frutas e Hortaliças</a:t>
                      </a:r>
                      <a:endParaRPr lang="pt-BR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Distribuição e abastecimento do mercado interno – falta de produtos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Interrupção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na colheita por falta de embalagens (</a:t>
                      </a:r>
                      <a:r>
                        <a:rPr lang="pt-BR" baseline="0" dirty="0" err="1" smtClean="0">
                          <a:solidFill>
                            <a:srgbClr val="000000"/>
                          </a:solidFill>
                        </a:rPr>
                        <a:t>bins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Desperdício de produtos por saturação no espaço das câmaras frias para estocagem e pela interrupção de tráfego de caminhões nos pomares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pt-BR" b="0" dirty="0" smtClean="0">
                          <a:solidFill>
                            <a:srgbClr val="000000"/>
                          </a:solidFill>
                        </a:rPr>
                        <a:t>Grãos</a:t>
                      </a:r>
                      <a:endParaRPr lang="pt-BR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</a:rPr>
                        <a:t>Atraso</a:t>
                      </a:r>
                      <a:r>
                        <a:rPr lang="pt-BR" baseline="0" dirty="0" smtClean="0">
                          <a:solidFill>
                            <a:srgbClr val="000000"/>
                          </a:solidFill>
                        </a:rPr>
                        <a:t> na chegada aos portos para embarcação dos produtos para exportação (redução do estoque nos portos)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69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00">
              <a:alpha val="63136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12" name="Forma livre 11"/>
          <p:cNvSpPr>
            <a:spLocks/>
          </p:cNvSpPr>
          <p:nvPr/>
        </p:nvSpPr>
        <p:spPr bwMode="auto">
          <a:xfrm>
            <a:off x="0" y="2643182"/>
            <a:ext cx="9144000" cy="42148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 idx="4294967295"/>
          </p:nvPr>
        </p:nvSpPr>
        <p:spPr>
          <a:xfrm>
            <a:off x="0" y="4429125"/>
            <a:ext cx="9144000" cy="242887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www.canaldoprodutor.com.br</a:t>
            </a: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 rot="10800000">
            <a:off x="0" y="0"/>
            <a:ext cx="9144000" cy="23669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pic>
        <p:nvPicPr>
          <p:cNvPr id="34826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273050"/>
            <a:ext cx="14112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CaixaDeTexto 95"/>
          <p:cNvSpPr txBox="1">
            <a:spLocks noChangeArrowheads="1"/>
          </p:cNvSpPr>
          <p:nvPr/>
        </p:nvSpPr>
        <p:spPr bwMode="auto">
          <a:xfrm>
            <a:off x="214313" y="395288"/>
            <a:ext cx="7072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Confederação da Agricultura e Pecuária do Brasil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áfico 3"/>
          <p:cNvGraphicFramePr>
            <a:graphicFrameLocks/>
          </p:cNvGraphicFramePr>
          <p:nvPr/>
        </p:nvGraphicFramePr>
        <p:xfrm>
          <a:off x="-303213" y="2420938"/>
          <a:ext cx="6164263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6163590" imgH="3359187" progId="Excel.Chart.8">
                  <p:embed/>
                </p:oleObj>
              </mc:Choice>
              <mc:Fallback>
                <p:oleObj r:id="rId3" imgW="6163590" imgH="3359187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3213" y="2420938"/>
                        <a:ext cx="6164263" cy="335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0" y="6584950"/>
            <a:ext cx="35290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altLang="pt-BR" sz="1500">
                <a:latin typeface="Calibri" pitchFamily="34" charset="0"/>
              </a:rPr>
              <a:t>Fonte:  CEPEA/USP e CNA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095375" y="5600700"/>
            <a:ext cx="3263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3" rIns="91410" bIns="45703">
            <a:spAutoFit/>
          </a:bodyPr>
          <a:lstStyle/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PIB Demais setores  (77,46%)</a:t>
            </a:r>
          </a:p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R$ 3,75 trilhões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2384425" y="2065338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PIB Agronegócio 2013:  </a:t>
            </a:r>
          </a:p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R$ 1,09 trilhões  (22,54%)</a:t>
            </a:r>
          </a:p>
        </p:txBody>
      </p:sp>
      <p:sp>
        <p:nvSpPr>
          <p:cNvPr id="18438" name="Text Box 19"/>
          <p:cNvSpPr txBox="1">
            <a:spLocks noChangeArrowheads="1"/>
          </p:cNvSpPr>
          <p:nvPr/>
        </p:nvSpPr>
        <p:spPr bwMode="auto">
          <a:xfrm>
            <a:off x="1062038" y="1481138"/>
            <a:ext cx="6840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200" b="1">
                <a:latin typeface="Calibri" pitchFamily="34" charset="0"/>
              </a:rPr>
              <a:t>PIB Brasil 2013:  R$ 4,84 trilhões</a:t>
            </a:r>
          </a:p>
        </p:txBody>
      </p:sp>
      <p:sp>
        <p:nvSpPr>
          <p:cNvPr id="18439" name="Rectangle 49"/>
          <p:cNvSpPr>
            <a:spLocks noChangeArrowheads="1"/>
          </p:cNvSpPr>
          <p:nvPr/>
        </p:nvSpPr>
        <p:spPr bwMode="auto">
          <a:xfrm>
            <a:off x="6210300" y="3716338"/>
            <a:ext cx="2922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Agronegócio Agricultura</a:t>
            </a:r>
          </a:p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R$ 759,6 bilhões (69,55%)</a:t>
            </a:r>
          </a:p>
        </p:txBody>
      </p:sp>
      <p:sp>
        <p:nvSpPr>
          <p:cNvPr id="18440" name="Rectangle 50"/>
          <p:cNvSpPr>
            <a:spLocks noChangeArrowheads="1"/>
          </p:cNvSpPr>
          <p:nvPr/>
        </p:nvSpPr>
        <p:spPr bwMode="auto">
          <a:xfrm>
            <a:off x="6076950" y="2205038"/>
            <a:ext cx="3082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Agronegócio Pecuária</a:t>
            </a:r>
          </a:p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R$ 332,6 bilhões (30,45%)</a:t>
            </a:r>
          </a:p>
        </p:txBody>
      </p:sp>
      <p:sp>
        <p:nvSpPr>
          <p:cNvPr id="18441" name="Título 1"/>
          <p:cNvSpPr>
            <a:spLocks noGrp="1"/>
          </p:cNvSpPr>
          <p:nvPr>
            <p:ph type="title"/>
          </p:nvPr>
        </p:nvSpPr>
        <p:spPr>
          <a:xfrm>
            <a:off x="336550" y="260350"/>
            <a:ext cx="7334250" cy="1052513"/>
          </a:xfrm>
        </p:spPr>
        <p:txBody>
          <a:bodyPr/>
          <a:lstStyle/>
          <a:p>
            <a:r>
              <a:rPr lang="pt-BR" altLang="pt-BR" dirty="0" smtClean="0">
                <a:latin typeface="Calibri" pitchFamily="34" charset="0"/>
              </a:rPr>
              <a:t>Participação do Agronegócio </a:t>
            </a:r>
            <a:br>
              <a:rPr lang="pt-BR" altLang="pt-BR" dirty="0" smtClean="0">
                <a:latin typeface="Calibri" pitchFamily="34" charset="0"/>
              </a:rPr>
            </a:br>
            <a:r>
              <a:rPr lang="pt-BR" altLang="pt-BR" dirty="0" smtClean="0">
                <a:latin typeface="Calibri" pitchFamily="34" charset="0"/>
              </a:rPr>
              <a:t>no PIB do Brasil</a:t>
            </a:r>
          </a:p>
        </p:txBody>
      </p:sp>
      <p:graphicFrame>
        <p:nvGraphicFramePr>
          <p:cNvPr id="18442" name="Gráfico 12"/>
          <p:cNvGraphicFramePr>
            <a:graphicFrameLocks/>
          </p:cNvGraphicFramePr>
          <p:nvPr/>
        </p:nvGraphicFramePr>
        <p:xfrm>
          <a:off x="4953000" y="2625725"/>
          <a:ext cx="175736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5" imgW="1755800" imgH="1341236" progId="Excel.Chart.8">
                  <p:embed/>
                </p:oleObj>
              </mc:Choice>
              <mc:Fallback>
                <p:oleObj r:id="rId5" imgW="1755800" imgH="1341236" progId="Excel.Chart.8">
                  <p:embed/>
                  <p:pic>
                    <p:nvPicPr>
                      <p:cNvPr id="0" name="Gráfic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25725"/>
                        <a:ext cx="1757363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/>
          <p:cNvCxnSpPr/>
          <p:nvPr/>
        </p:nvCxnSpPr>
        <p:spPr>
          <a:xfrm>
            <a:off x="2860675" y="2773363"/>
            <a:ext cx="3022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095750" y="3878263"/>
            <a:ext cx="18351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latin typeface="Calibri" pitchFamily="34" charset="0"/>
              </a:rPr>
              <a:t>PIB Agronegócio</a:t>
            </a:r>
            <a:endParaRPr lang="pt-BR" altLang="pt-BR" smtClean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850" y="3016250"/>
          <a:ext cx="8534400" cy="149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579256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Calibri" panose="020F0502020204030204" pitchFamily="34" charset="0"/>
                        </a:rPr>
                        <a:t>Participação</a:t>
                      </a:r>
                      <a:r>
                        <a:rPr lang="pt-BR" sz="3200" baseline="0" dirty="0" smtClean="0">
                          <a:latin typeface="Calibri" panose="020F0502020204030204" pitchFamily="34" charset="0"/>
                        </a:rPr>
                        <a:t> do Agronegócio no PIB do Brasil</a:t>
                      </a:r>
                      <a:endParaRPr lang="pt-BR" sz="3200" dirty="0">
                        <a:latin typeface="Calibri" panose="020F0502020204030204" pitchFamily="34" charset="0"/>
                      </a:endParaRPr>
                    </a:p>
                  </a:txBody>
                  <a:tcPr marT="45698" marB="45698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5729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alibri" panose="020F0502020204030204" pitchFamily="34" charset="0"/>
                        </a:rPr>
                        <a:t>2013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alibri" panose="020F0502020204030204" pitchFamily="34" charset="0"/>
                        </a:rPr>
                        <a:t>2014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 marT="45698" marB="45698"/>
                </a:tc>
              </a:tr>
              <a:tr h="45729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alibri" panose="020F0502020204030204" pitchFamily="34" charset="0"/>
                        </a:rPr>
                        <a:t>22,5%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Calibri" panose="020F0502020204030204" pitchFamily="34" charset="0"/>
                        </a:rPr>
                        <a:t>23,3%</a:t>
                      </a:r>
                      <a:endParaRPr lang="pt-BR" sz="2400" dirty="0">
                        <a:latin typeface="Calibri" panose="020F0502020204030204" pitchFamily="34" charset="0"/>
                      </a:endParaRPr>
                    </a:p>
                  </a:txBody>
                  <a:tcPr marT="45698" marB="45698"/>
                </a:tc>
              </a:tr>
            </a:tbl>
          </a:graphicData>
        </a:graphic>
      </p:graphicFrame>
      <p:sp>
        <p:nvSpPr>
          <p:cNvPr id="20496" name="CaixaDeTexto 4"/>
          <p:cNvSpPr txBox="1">
            <a:spLocks noChangeArrowheads="1"/>
          </p:cNvSpPr>
          <p:nvPr/>
        </p:nvSpPr>
        <p:spPr bwMode="auto">
          <a:xfrm>
            <a:off x="42863" y="6524625"/>
            <a:ext cx="38084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500">
                <a:latin typeface="Calibri" pitchFamily="34" charset="0"/>
              </a:rPr>
              <a:t>Fonte: CEPEA/CNA</a:t>
            </a:r>
          </a:p>
        </p:txBody>
      </p:sp>
      <p:sp>
        <p:nvSpPr>
          <p:cNvPr id="20497" name="CaixaDeTexto 8"/>
          <p:cNvSpPr txBox="1">
            <a:spLocks noChangeArrowheads="1"/>
          </p:cNvSpPr>
          <p:nvPr/>
        </p:nvSpPr>
        <p:spPr bwMode="auto">
          <a:xfrm>
            <a:off x="0" y="1524000"/>
            <a:ext cx="91376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>
                <a:latin typeface="Calibri" pitchFamily="34" charset="0"/>
              </a:rPr>
              <a:t>Com o aumento do PIB do Agronegócio de 2014, frente a outros setores da economia, o agronegócio deve aumentar a sua participação no PIB Brasil em 3,6%, atingindo 23,3% do total.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latin typeface="Calibri" pitchFamily="34" charset="0"/>
              </a:rPr>
              <a:t>Saldo da Balança Comercial Brasil</a:t>
            </a:r>
          </a:p>
        </p:txBody>
      </p:sp>
      <p:graphicFrame>
        <p:nvGraphicFramePr>
          <p:cNvPr id="21507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73050" y="1520825"/>
          <a:ext cx="8636000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8632684" imgH="5102794" progId="Excel.Chart.8">
                  <p:embed/>
                </p:oleObj>
              </mc:Choice>
              <mc:Fallback>
                <p:oleObj r:id="rId3" imgW="8632684" imgH="5102794" progId="Excel.Chart.8">
                  <p:embed/>
                  <p:pic>
                    <p:nvPicPr>
                      <p:cNvPr id="0" name="Espaço Reservado para Conteúdo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520825"/>
                        <a:ext cx="8636000" cy="510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CaixaDeTexto 10"/>
          <p:cNvSpPr txBox="1">
            <a:spLocks noChangeArrowheads="1"/>
          </p:cNvSpPr>
          <p:nvPr/>
        </p:nvSpPr>
        <p:spPr bwMode="auto">
          <a:xfrm>
            <a:off x="42863" y="6524625"/>
            <a:ext cx="6329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500">
                <a:latin typeface="Calibri" pitchFamily="34" charset="0"/>
              </a:rPr>
              <a:t>Fonte: Agrostat Mapa – Elaboração CNA Projeção 2015 MCM Consultores</a:t>
            </a:r>
          </a:p>
        </p:txBody>
      </p:sp>
      <p:cxnSp>
        <p:nvCxnSpPr>
          <p:cNvPr id="12" name="Conector reto 11"/>
          <p:cNvCxnSpPr/>
          <p:nvPr/>
        </p:nvCxnSpPr>
        <p:spPr>
          <a:xfrm flipH="1" flipV="1">
            <a:off x="8432800" y="1711325"/>
            <a:ext cx="20638" cy="4411663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CaixaDeTexto 12"/>
          <p:cNvSpPr txBox="1">
            <a:spLocks noChangeArrowheads="1"/>
          </p:cNvSpPr>
          <p:nvPr/>
        </p:nvSpPr>
        <p:spPr bwMode="auto">
          <a:xfrm>
            <a:off x="31750" y="1320800"/>
            <a:ext cx="913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>
                <a:latin typeface="Calibri" pitchFamily="34" charset="0"/>
              </a:rPr>
              <a:t>US$ bilhões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5"/>
          <p:cNvGraphicFramePr>
            <a:graphicFrameLocks noChangeAspect="1"/>
          </p:cNvGraphicFramePr>
          <p:nvPr/>
        </p:nvGraphicFramePr>
        <p:xfrm>
          <a:off x="1187450" y="2078038"/>
          <a:ext cx="7261225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lanilha" r:id="rId3" imgW="6715170" imgH="3314700" progId="Excel.Sheet.8">
                  <p:embed/>
                </p:oleObj>
              </mc:Choice>
              <mc:Fallback>
                <p:oleObj name="Planilha" r:id="rId3" imgW="6715170" imgH="3314700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78038"/>
                        <a:ext cx="7261225" cy="358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198688" y="1773238"/>
            <a:ext cx="5184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algn="ctr" eaLnBrk="0" hangingPunct="0"/>
            <a:r>
              <a:rPr lang="pt-BR" altLang="pt-BR" sz="2400" b="1">
                <a:latin typeface="Calibri" pitchFamily="34" charset="0"/>
              </a:rPr>
              <a:t>Exportações totais do Brasil 2014</a:t>
            </a:r>
          </a:p>
          <a:p>
            <a:pPr algn="ctr" eaLnBrk="0" hangingPunct="0"/>
            <a:r>
              <a:rPr lang="pt-BR" altLang="pt-BR" sz="2400" b="1">
                <a:latin typeface="Calibri" pitchFamily="34" charset="0"/>
              </a:rPr>
              <a:t>US$ 225,1 bilhões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7463" y="6523038"/>
            <a:ext cx="41941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altLang="pt-BR" sz="1500">
                <a:latin typeface="Calibri" pitchFamily="34" charset="0"/>
              </a:rPr>
              <a:t>Fonte: Agrostat (MAPA) e MDIC, Elaboração CNA</a:t>
            </a:r>
          </a:p>
        </p:txBody>
      </p:sp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539750" y="3429000"/>
            <a:ext cx="2933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Demais setores</a:t>
            </a:r>
          </a:p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US$ 128,3 bilhões</a:t>
            </a:r>
          </a:p>
          <a:p>
            <a:pPr algn="ctr" eaLnBrk="0" hangingPunct="0"/>
            <a:r>
              <a:rPr lang="pt-BR" altLang="pt-BR" sz="2000" b="1">
                <a:latin typeface="Calibri" pitchFamily="34" charset="0"/>
              </a:rPr>
              <a:t>(57%)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580188" y="3552825"/>
            <a:ext cx="1944687" cy="101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lIns="91410" tIns="45703" rIns="91410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anose="020F0502020204030204" pitchFamily="34" charset="0"/>
              </a:rPr>
              <a:t>Agronegócio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anose="020F0502020204030204" pitchFamily="34" charset="0"/>
              </a:rPr>
              <a:t>US$ </a:t>
            </a:r>
            <a:r>
              <a:rPr lang="pt-BR" sz="2000" b="1" dirty="0" smtClean="0">
                <a:latin typeface="Calibri" panose="020F0502020204030204" pitchFamily="34" charset="0"/>
              </a:rPr>
              <a:t>96,7 </a:t>
            </a:r>
            <a:r>
              <a:rPr lang="pt-BR" sz="2000" b="1" dirty="0">
                <a:latin typeface="Calibri" panose="020F0502020204030204" pitchFamily="34" charset="0"/>
              </a:rPr>
              <a:t>bilhões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Calibri" panose="020F0502020204030204" pitchFamily="34" charset="0"/>
              </a:rPr>
              <a:t>(43%)</a:t>
            </a:r>
            <a:endParaRPr lang="pt-BR" sz="2000" b="1" dirty="0">
              <a:latin typeface="Calibri" panose="020F0502020204030204" pitchFamily="34" charset="0"/>
            </a:endParaRPr>
          </a:p>
        </p:txBody>
      </p:sp>
      <p:sp>
        <p:nvSpPr>
          <p:cNvPr id="22535" name="Text Box 23"/>
          <p:cNvSpPr txBox="1">
            <a:spLocks noChangeArrowheads="1"/>
          </p:cNvSpPr>
          <p:nvPr/>
        </p:nvSpPr>
        <p:spPr bwMode="auto">
          <a:xfrm>
            <a:off x="1258888" y="5661025"/>
            <a:ext cx="720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3" rIns="91410" bIns="45703">
            <a:spAutoFit/>
          </a:bodyPr>
          <a:lstStyle/>
          <a:p>
            <a:pPr algn="ctr" eaLnBrk="0" hangingPunct="0"/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Mais de </a:t>
            </a:r>
            <a:r>
              <a:rPr lang="pt-BR" altLang="pt-BR" sz="2400" b="1" dirty="0" smtClean="0">
                <a:solidFill>
                  <a:srgbClr val="FF0000"/>
                </a:solidFill>
                <a:latin typeface="Calibri" pitchFamily="34" charset="0"/>
              </a:rPr>
              <a:t>40% </a:t>
            </a:r>
            <a:r>
              <a:rPr lang="pt-BR" altLang="pt-BR" sz="2400" b="1" dirty="0">
                <a:solidFill>
                  <a:srgbClr val="FF0000"/>
                </a:solidFill>
                <a:latin typeface="Calibri" pitchFamily="34" charset="0"/>
              </a:rPr>
              <a:t>das exportações do Brasil</a:t>
            </a:r>
          </a:p>
        </p:txBody>
      </p:sp>
      <p:sp>
        <p:nvSpPr>
          <p:cNvPr id="22536" name="Título 1"/>
          <p:cNvSpPr>
            <a:spLocks noGrp="1"/>
          </p:cNvSpPr>
          <p:nvPr>
            <p:ph type="title"/>
          </p:nvPr>
        </p:nvSpPr>
        <p:spPr>
          <a:xfrm>
            <a:off x="504825" y="260350"/>
            <a:ext cx="7048500" cy="1152525"/>
          </a:xfrm>
        </p:spPr>
        <p:txBody>
          <a:bodyPr/>
          <a:lstStyle/>
          <a:p>
            <a:r>
              <a:rPr lang="pt-BR" altLang="pt-BR" smtClean="0">
                <a:latin typeface="Calibri" pitchFamily="34" charset="0"/>
              </a:rPr>
              <a:t>Exportações do Agronegócio </a:t>
            </a:r>
            <a:br>
              <a:rPr lang="pt-BR" altLang="pt-BR" smtClean="0">
                <a:latin typeface="Calibri" pitchFamily="34" charset="0"/>
              </a:rPr>
            </a:br>
            <a:r>
              <a:rPr lang="pt-BR" altLang="pt-BR" smtClean="0">
                <a:latin typeface="Calibri" pitchFamily="34" charset="0"/>
              </a:rPr>
              <a:t>Brasileiro</a:t>
            </a:r>
          </a:p>
        </p:txBody>
      </p:sp>
      <p:cxnSp>
        <p:nvCxnSpPr>
          <p:cNvPr id="11" name="Conector angulado 10"/>
          <p:cNvCxnSpPr/>
          <p:nvPr/>
        </p:nvCxnSpPr>
        <p:spPr>
          <a:xfrm>
            <a:off x="5267325" y="2865438"/>
            <a:ext cx="2260600" cy="700087"/>
          </a:xfrm>
          <a:prstGeom prst="bentConnector2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>
            <a:endCxn id="8" idx="2"/>
          </p:cNvCxnSpPr>
          <p:nvPr/>
        </p:nvCxnSpPr>
        <p:spPr>
          <a:xfrm flipV="1">
            <a:off x="5076825" y="4567238"/>
            <a:ext cx="2476500" cy="877887"/>
          </a:xfrm>
          <a:prstGeom prst="bentConnector2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1"/>
          <p:cNvGraphicFramePr>
            <a:graphicFrameLocks noChangeAspect="1"/>
          </p:cNvGraphicFramePr>
          <p:nvPr/>
        </p:nvGraphicFramePr>
        <p:xfrm>
          <a:off x="1258888" y="2239963"/>
          <a:ext cx="6911975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6907367" imgH="3365284" progId="Excel.Chart.8">
                  <p:embed/>
                </p:oleObj>
              </mc:Choice>
              <mc:Fallback>
                <p:oleObj r:id="rId3" imgW="6907367" imgH="3365284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39963"/>
                        <a:ext cx="6911975" cy="33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92275" y="1952625"/>
            <a:ext cx="5905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0" tIns="45703" rIns="91410" bIns="4570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>
                <a:latin typeface="Calibri" pitchFamily="34" charset="0"/>
              </a:rPr>
              <a:t>Geração de Empregos no Agronegócio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79388" y="6453188"/>
            <a:ext cx="1944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altLang="pt-BR" sz="1500">
                <a:latin typeface="Calibri" pitchFamily="34" charset="0"/>
              </a:rPr>
              <a:t>Fonte: MTE, IBGE</a:t>
            </a:r>
          </a:p>
        </p:txBody>
      </p:sp>
      <p:sp>
        <p:nvSpPr>
          <p:cNvPr id="23557" name="Text Box 20"/>
          <p:cNvSpPr txBox="1">
            <a:spLocks noChangeArrowheads="1"/>
          </p:cNvSpPr>
          <p:nvPr/>
        </p:nvSpPr>
        <p:spPr bwMode="auto">
          <a:xfrm>
            <a:off x="5581650" y="2997200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3" rIns="91410" bIns="45703">
            <a:spAutoFit/>
          </a:bodyPr>
          <a:lstStyle/>
          <a:p>
            <a:pPr algn="ctr"/>
            <a:r>
              <a:rPr lang="pt-BR" altLang="pt-BR" b="1">
                <a:latin typeface="Calibri" pitchFamily="34" charset="0"/>
              </a:rPr>
              <a:t>Agronegócio</a:t>
            </a:r>
          </a:p>
          <a:p>
            <a:pPr algn="ctr"/>
            <a:r>
              <a:rPr lang="pt-BR" altLang="pt-BR" b="1">
                <a:latin typeface="Calibri" pitchFamily="34" charset="0"/>
              </a:rPr>
              <a:t>37%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68313" y="404813"/>
            <a:ext cx="755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pt-BR" altLang="pt-BR" sz="3200" b="1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O </a:t>
            </a:r>
            <a:r>
              <a:rPr lang="pt-BR" altLang="pt-BR" sz="3200" b="1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Agronegócio </a:t>
            </a:r>
            <a:r>
              <a:rPr lang="pt-BR" altLang="pt-BR" sz="3200" b="1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brasileiro</a:t>
            </a:r>
          </a:p>
        </p:txBody>
      </p:sp>
      <p:sp>
        <p:nvSpPr>
          <p:cNvPr id="23559" name="Text Box 23"/>
          <p:cNvSpPr txBox="1">
            <a:spLocks noChangeArrowheads="1"/>
          </p:cNvSpPr>
          <p:nvPr/>
        </p:nvSpPr>
        <p:spPr bwMode="auto">
          <a:xfrm>
            <a:off x="1335088" y="3630613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3" rIns="91410" bIns="45703">
            <a:spAutoFit/>
          </a:bodyPr>
          <a:lstStyle/>
          <a:p>
            <a:pPr algn="ctr"/>
            <a:r>
              <a:rPr lang="pt-BR" altLang="pt-BR" b="1">
                <a:latin typeface="Calibri" pitchFamily="34" charset="0"/>
              </a:rPr>
              <a:t>Demais setores</a:t>
            </a:r>
          </a:p>
          <a:p>
            <a:pPr algn="ctr"/>
            <a:r>
              <a:rPr lang="pt-BR" altLang="pt-BR" b="1">
                <a:latin typeface="Calibri" pitchFamily="34" charset="0"/>
              </a:rPr>
              <a:t>63%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 Oficial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412776"/>
            <a:ext cx="84969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A Confederação da Agricultura e Pecuária do Brasil (CNA), em nome dos produtores rurais brasileiros, vem, publicamente, manifestar a sua apreensão com os efeitos do movimento de paralisação dos caminhoneiros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Independentemente de reconhecermos o direito de protesto e de manifestação, temos o dever de alertar para o fato de que a duração e o alcance desse movimento já estão provocando graves perturbações nas cadeias produtivas do agronegócio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Na ausência de uma rápida solução para o conflito, teremos danos irreparáveis à economia da produção, com reflexos severos na vida de toda a população brasileira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sz="20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Diante disso, esperamos que as autoridades construam uma solução imediata para o impasse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  <a:endParaRPr lang="pt-BR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</a:rPr>
              <a:t>Brasília, 25 de fevereiro de 2015</a:t>
            </a:r>
          </a:p>
          <a:p>
            <a:pPr>
              <a:spcAft>
                <a:spcPts val="600"/>
              </a:spcAft>
            </a:pPr>
            <a:r>
              <a:rPr lang="pt-BR" i="1" dirty="0">
                <a:solidFill>
                  <a:srgbClr val="000000"/>
                </a:solidFill>
              </a:rPr>
              <a:t>JOÃO MARTINS DA SILVA JUNIOR</a:t>
            </a:r>
            <a:r>
              <a:rPr lang="pt-BR" dirty="0">
                <a:solidFill>
                  <a:srgbClr val="000000"/>
                </a:solidFill>
              </a:rPr>
              <a:t> </a:t>
            </a:r>
            <a:br>
              <a:rPr lang="pt-BR" dirty="0">
                <a:solidFill>
                  <a:srgbClr val="000000"/>
                </a:solidFill>
              </a:rPr>
            </a:br>
            <a:r>
              <a:rPr lang="pt-BR" b="1" dirty="0" smtClean="0">
                <a:solidFill>
                  <a:srgbClr val="000000"/>
                </a:solidFill>
              </a:rPr>
              <a:t>Presidente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32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" y="272951"/>
            <a:ext cx="7429500" cy="1139825"/>
          </a:xfrm>
        </p:spPr>
        <p:txBody>
          <a:bodyPr/>
          <a:lstStyle/>
          <a:p>
            <a:r>
              <a:rPr lang="pt-BR" sz="3000" dirty="0" smtClean="0"/>
              <a:t>Impactos Gerais no Setor Agropecuário – Prejuízos estimados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2664296"/>
          </a:xfrm>
        </p:spPr>
        <p:txBody>
          <a:bodyPr/>
          <a:lstStyle/>
          <a:p>
            <a:pPr algn="just"/>
            <a:r>
              <a:rPr lang="pt-BR" sz="2100" dirty="0" smtClean="0"/>
              <a:t>R$ 1 bilhão, segundo empresas e secretarias estaduais de agricultura</a:t>
            </a:r>
          </a:p>
          <a:p>
            <a:pPr algn="just"/>
            <a:r>
              <a:rPr lang="pt-BR" sz="2100" dirty="0" smtClean="0"/>
              <a:t>R$ 200 milhões, com a suspensão de abates e mortes de animais no Rio Grande do Sul</a:t>
            </a:r>
          </a:p>
          <a:p>
            <a:pPr algn="just"/>
            <a:r>
              <a:rPr lang="pt-BR" sz="2100" dirty="0" smtClean="0"/>
              <a:t>R$ 120 milhões, em função do não escoamento da produção de Leite (Organização das Cooperativas do Paraná OCEPAR)</a:t>
            </a:r>
          </a:p>
          <a:p>
            <a:endParaRPr lang="pt-BR" sz="2100" dirty="0"/>
          </a:p>
        </p:txBody>
      </p:sp>
      <p:sp>
        <p:nvSpPr>
          <p:cNvPr id="4" name="Retângulo 3"/>
          <p:cNvSpPr/>
          <p:nvPr/>
        </p:nvSpPr>
        <p:spPr>
          <a:xfrm>
            <a:off x="251520" y="4509120"/>
            <a:ext cx="86409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</a:rPr>
              <a:t>70% da capacidade de abate de aves e suínos foi afetada na Região Sul (Associação Brasileira de Proteína Animal ABPA</a:t>
            </a:r>
            <a:r>
              <a:rPr lang="pt-BR" sz="21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100" dirty="0">
                <a:solidFill>
                  <a:srgbClr val="000000"/>
                </a:solidFill>
              </a:rPr>
              <a:t>Mais de 40.000 toneladas de maçã ainda no pomar, por ultrapassar o ponto ideal de maturação para colheita e </a:t>
            </a:r>
            <a:r>
              <a:rPr lang="pt-BR" sz="2100" dirty="0" smtClean="0">
                <a:solidFill>
                  <a:srgbClr val="000000"/>
                </a:solidFill>
              </a:rPr>
              <a:t>armazenamento (Associação Brasileira de Frutas ABRAFRUTAS)</a:t>
            </a:r>
            <a:endParaRPr lang="pt-BR" sz="2100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52120" y="3933056"/>
            <a:ext cx="3401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Estadão Conteúdo 27/02/2015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" y="272951"/>
            <a:ext cx="7429500" cy="1139825"/>
          </a:xfrm>
        </p:spPr>
        <p:txBody>
          <a:bodyPr/>
          <a:lstStyle/>
          <a:p>
            <a:r>
              <a:rPr lang="pt-BR" sz="3000" dirty="0" smtClean="0"/>
              <a:t>Impactos Gerais no Setor Agropecuário – Prejuízos estimados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3600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20</a:t>
            </a:r>
            <a:r>
              <a:rPr lang="pt-BR" sz="2100" dirty="0"/>
              <a:t>% dos produtores </a:t>
            </a:r>
            <a:r>
              <a:rPr lang="pt-BR" sz="2100" dirty="0" smtClean="0"/>
              <a:t>rurais em Mato Grosso </a:t>
            </a:r>
            <a:r>
              <a:rPr lang="pt-BR" sz="2100" dirty="0"/>
              <a:t>pararam a colheita de soja por falta de diesel nas </a:t>
            </a:r>
            <a:r>
              <a:rPr lang="pt-BR" sz="2100" dirty="0" smtClean="0"/>
              <a:t>máquinas (Associação </a:t>
            </a:r>
            <a:r>
              <a:rPr lang="pt-BR" sz="2100" dirty="0"/>
              <a:t>dos Produtores de Soja e Milho </a:t>
            </a:r>
            <a:r>
              <a:rPr lang="pt-BR" sz="2100" dirty="0" err="1" smtClean="0"/>
              <a:t>Aprosoja</a:t>
            </a:r>
            <a:r>
              <a:rPr lang="pt-BR" sz="2100" dirty="0" smtClean="0"/>
              <a:t>)</a:t>
            </a:r>
            <a:endParaRPr lang="pt-BR" sz="21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dirty="0" smtClean="0"/>
              <a:t>Reduzida à metade a chegada de grãos em Santos (SP) e Paranaguá (PR), como também em Rio Grande RS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dirty="0"/>
              <a:t>A</a:t>
            </a:r>
            <a:r>
              <a:rPr lang="pt-BR" sz="2100" dirty="0" smtClean="0"/>
              <a:t> recomposição dos estoques de grãos nos portos demorou mais de uma semana para se normalizar (Associação Nacional dos Exportadores de Cereais ANEC)</a:t>
            </a:r>
            <a:endParaRPr lang="pt-BR" sz="2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100" dirty="0"/>
          </a:p>
        </p:txBody>
      </p:sp>
      <p:sp>
        <p:nvSpPr>
          <p:cNvPr id="4" name="Retângulo 3"/>
          <p:cNvSpPr/>
          <p:nvPr/>
        </p:nvSpPr>
        <p:spPr>
          <a:xfrm>
            <a:off x="5418579" y="5425479"/>
            <a:ext cx="3401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</a:rPr>
              <a:t>Fonte: Estadão Conteúdo 27/02/2015</a:t>
            </a:r>
            <a:endParaRPr lang="pt-B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36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23708</TotalTime>
  <Words>807</Words>
  <Application>Microsoft Office PowerPoint</Application>
  <PresentationFormat>Apresentação na tela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Slides de apresentação de exemplo</vt:lpstr>
      <vt:lpstr>1_Slides de apresentação de exemplo</vt:lpstr>
      <vt:lpstr>2_Slides de apresentação de exemplo</vt:lpstr>
      <vt:lpstr>Gráfico do Microsoft Excel</vt:lpstr>
      <vt:lpstr>Planilha</vt:lpstr>
      <vt:lpstr>Apresentação do PowerPoint</vt:lpstr>
      <vt:lpstr>Participação do Agronegócio  no PIB do Brasil</vt:lpstr>
      <vt:lpstr>PIB Agronegócio</vt:lpstr>
      <vt:lpstr>Saldo da Balança Comercial Brasil</vt:lpstr>
      <vt:lpstr>Exportações do Agronegócio  Brasileiro</vt:lpstr>
      <vt:lpstr>Apresentação do PowerPoint</vt:lpstr>
      <vt:lpstr>Nota Oficial</vt:lpstr>
      <vt:lpstr>Impactos Gerais no Setor Agropecuário – Prejuízos estimados</vt:lpstr>
      <vt:lpstr>Impactos Gerais no Setor Agropecuário – Prejuízos estimados</vt:lpstr>
      <vt:lpstr>Problema para Cargas Perecíveis</vt:lpstr>
      <vt:lpstr>Perdas na Avicultura</vt:lpstr>
      <vt:lpstr>Cerca de 1,5 mil frangos morreram por causa da falta de ração em granja de Jataizinho PR</vt:lpstr>
      <vt:lpstr>Agricultor de Nova Erechim SC descarta leite em rodovia</vt:lpstr>
      <vt:lpstr>Soja derramada em Nova Mutum MT</vt:lpstr>
      <vt:lpstr>Apresentação do PowerPoint</vt:lpstr>
      <vt:lpstr>Impactos no Setor Agropecuário</vt:lpstr>
      <vt:lpstr>www.canaldoprodutor.com.br</vt:lpstr>
    </vt:vector>
  </TitlesOfParts>
  <Company>CTIS Informática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Jander Vasconcelos</dc:creator>
  <cp:lastModifiedBy>Anaximandro Doudement Almeida</cp:lastModifiedBy>
  <cp:revision>1225</cp:revision>
  <cp:lastPrinted>2013-03-06T22:55:55Z</cp:lastPrinted>
  <dcterms:created xsi:type="dcterms:W3CDTF">2004-06-07T14:30:47Z</dcterms:created>
  <dcterms:modified xsi:type="dcterms:W3CDTF">2015-03-12T10:40:52Z</dcterms:modified>
</cp:coreProperties>
</file>