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48" r:id="rId2"/>
    <p:sldMasterId id="2147483650" r:id="rId3"/>
  </p:sldMasterIdLst>
  <p:notesMasterIdLst>
    <p:notesMasterId r:id="rId18"/>
  </p:notesMasterIdLst>
  <p:sldIdLst>
    <p:sldId id="261" r:id="rId4"/>
    <p:sldId id="257" r:id="rId5"/>
    <p:sldId id="291" r:id="rId6"/>
    <p:sldId id="288" r:id="rId7"/>
    <p:sldId id="289" r:id="rId8"/>
    <p:sldId id="298" r:id="rId9"/>
    <p:sldId id="287" r:id="rId10"/>
    <p:sldId id="290" r:id="rId11"/>
    <p:sldId id="292" r:id="rId12"/>
    <p:sldId id="293" r:id="rId13"/>
    <p:sldId id="276" r:id="rId14"/>
    <p:sldId id="301" r:id="rId15"/>
    <p:sldId id="299" r:id="rId16"/>
    <p:sldId id="259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E5E5E5"/>
    <a:srgbClr val="005493"/>
    <a:srgbClr val="FE0000"/>
    <a:srgbClr val="183EFF"/>
    <a:srgbClr val="4E4E4E"/>
    <a:srgbClr val="FF0000"/>
    <a:srgbClr val="12D00E"/>
    <a:srgbClr val="FEDA08"/>
    <a:srgbClr val="00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4" autoAdjust="0"/>
    <p:restoredTop sz="96197"/>
  </p:normalViewPr>
  <p:slideViewPr>
    <p:cSldViewPr snapToGrid="0">
      <p:cViewPr varScale="1">
        <p:scale>
          <a:sx n="124" d="100"/>
          <a:sy n="124" d="100"/>
        </p:scale>
        <p:origin x="4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C0CCF-B374-BB4E-BF73-5023F3736BEF}" type="datetimeFigureOut">
              <a:rPr lang="en-BR" smtClean="0"/>
              <a:t>05/09/24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45711-212E-5543-9D36-32E2BB82CE7A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7263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Helvetica" pitchFamily="2" charset="0"/>
              </a:rPr>
              <a:t>Cada</a:t>
            </a:r>
            <a:r>
              <a:rPr lang="en-US" sz="1200" dirty="0">
                <a:effectLst/>
                <a:latin typeface="Helvetica" pitchFamily="2" charset="0"/>
              </a:rPr>
              <a:t> </a:t>
            </a:r>
            <a:r>
              <a:rPr lang="en-US" sz="1200" dirty="0" err="1">
                <a:effectLst/>
                <a:latin typeface="Helvetica" pitchFamily="2" charset="0"/>
              </a:rPr>
              <a:t>tonelada</a:t>
            </a:r>
            <a:r>
              <a:rPr lang="en-US" sz="1200" dirty="0">
                <a:effectLst/>
                <a:latin typeface="Helvetica" pitchFamily="2" charset="0"/>
              </a:rPr>
              <a:t> de </a:t>
            </a:r>
            <a:r>
              <a:rPr lang="en-US" sz="1200" dirty="0" err="1">
                <a:effectLst/>
                <a:latin typeface="Helvetica" pitchFamily="2" charset="0"/>
              </a:rPr>
              <a:t>emissão</a:t>
            </a:r>
            <a:r>
              <a:rPr lang="en-US" sz="1200" dirty="0">
                <a:effectLst/>
                <a:latin typeface="Helvetica" pitchFamily="2" charset="0"/>
              </a:rPr>
              <a:t> de CO2 </a:t>
            </a:r>
            <a:r>
              <a:rPr lang="en-US" sz="1200" dirty="0" err="1">
                <a:effectLst/>
                <a:latin typeface="Helvetica" pitchFamily="2" charset="0"/>
              </a:rPr>
              <a:t>aumenta</a:t>
            </a:r>
            <a:r>
              <a:rPr lang="en-US" sz="1200" dirty="0">
                <a:effectLst/>
                <a:latin typeface="Helvetica" pitchFamily="2" charset="0"/>
              </a:rPr>
              <a:t> o </a:t>
            </a:r>
            <a:r>
              <a:rPr lang="en-US" sz="1200" dirty="0" err="1">
                <a:effectLst/>
                <a:latin typeface="Helvetica" pitchFamily="2" charset="0"/>
              </a:rPr>
              <a:t>aquecimento</a:t>
            </a:r>
            <a:r>
              <a:rPr lang="en-US" sz="1200" dirty="0">
                <a:effectLst/>
                <a:latin typeface="Helvetica" pitchFamily="2" charset="0"/>
              </a:rPr>
              <a:t> global.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  <a:latin typeface="Helvetica" pitchFamily="2" charset="0"/>
              </a:rPr>
              <a:t>Aumento</a:t>
            </a:r>
            <a:r>
              <a:rPr lang="en-US" dirty="0">
                <a:effectLst/>
                <a:latin typeface="Helvetica" pitchFamily="2" charset="0"/>
              </a:rPr>
              <a:t> da </a:t>
            </a:r>
            <a:r>
              <a:rPr lang="en-US" dirty="0" err="1">
                <a:effectLst/>
                <a:latin typeface="Helvetica" pitchFamily="2" charset="0"/>
              </a:rPr>
              <a:t>temperatura</a:t>
            </a:r>
            <a:r>
              <a:rPr lang="en-US" dirty="0">
                <a:effectLst/>
                <a:latin typeface="Helvetica" pitchFamily="2" charset="0"/>
              </a:rPr>
              <a:t> da </a:t>
            </a:r>
            <a:r>
              <a:rPr lang="en-US" dirty="0" err="1">
                <a:effectLst/>
                <a:latin typeface="Helvetica" pitchFamily="2" charset="0"/>
              </a:rPr>
              <a:t>superfície</a:t>
            </a:r>
            <a:r>
              <a:rPr lang="en-US" dirty="0">
                <a:effectLst/>
                <a:latin typeface="Helvetica" pitchFamily="2" charset="0"/>
              </a:rPr>
              <a:t> global </a:t>
            </a:r>
            <a:r>
              <a:rPr lang="en-US" dirty="0" err="1">
                <a:effectLst/>
                <a:latin typeface="Helvetica" pitchFamily="2" charset="0"/>
              </a:rPr>
              <a:t>desde</a:t>
            </a:r>
            <a:r>
              <a:rPr lang="en-US" dirty="0">
                <a:effectLst/>
                <a:latin typeface="Helvetica" pitchFamily="2" charset="0"/>
              </a:rPr>
              <a:t> 1850-1900 (°C) </a:t>
            </a:r>
            <a:r>
              <a:rPr lang="en-US" dirty="0" err="1">
                <a:effectLst/>
                <a:latin typeface="Helvetica" pitchFamily="2" charset="0"/>
              </a:rPr>
              <a:t>em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função</a:t>
            </a:r>
            <a:r>
              <a:rPr lang="en-US" dirty="0">
                <a:effectLst/>
                <a:latin typeface="Helvetica" pitchFamily="2" charset="0"/>
              </a:rPr>
              <a:t> de </a:t>
            </a:r>
            <a:r>
              <a:rPr lang="en-US" dirty="0" err="1">
                <a:effectLst/>
                <a:latin typeface="Helvetica" pitchFamily="2" charset="0"/>
              </a:rPr>
              <a:t>emissões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cumulativas</a:t>
            </a:r>
            <a:r>
              <a:rPr lang="en-US" dirty="0">
                <a:effectLst/>
                <a:latin typeface="Helvetica" pitchFamily="2" charset="0"/>
              </a:rPr>
              <a:t> de CO2 (GtCO2).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Helvetica" pitchFamily="2" charset="0"/>
            </a:endParaRPr>
          </a:p>
          <a:p>
            <a:endParaRPr lang="en-BR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45711-212E-5543-9D36-32E2BB82CE7A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6036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A </a:t>
            </a:r>
            <a:r>
              <a:rPr lang="en-US" dirty="0" err="1">
                <a:effectLst/>
                <a:latin typeface="Helvetica" pitchFamily="2" charset="0"/>
              </a:rPr>
              <a:t>mudança</a:t>
            </a:r>
            <a:r>
              <a:rPr lang="en-US" dirty="0">
                <a:effectLst/>
                <a:latin typeface="Helvetica" pitchFamily="2" charset="0"/>
              </a:rPr>
              <a:t> do </a:t>
            </a:r>
            <a:r>
              <a:rPr lang="en-US" dirty="0" err="1">
                <a:effectLst/>
                <a:latin typeface="Helvetica" pitchFamily="2" charset="0"/>
              </a:rPr>
              <a:t>clima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já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está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afetando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todas</a:t>
            </a:r>
            <a:r>
              <a:rPr lang="en-US" dirty="0">
                <a:effectLst/>
                <a:latin typeface="Helvetica" pitchFamily="2" charset="0"/>
              </a:rPr>
              <a:t> as </a:t>
            </a:r>
            <a:r>
              <a:rPr lang="en-US" dirty="0" err="1">
                <a:effectLst/>
                <a:latin typeface="Helvetica" pitchFamily="2" charset="0"/>
              </a:rPr>
              <a:t>regiões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habitadas</a:t>
            </a:r>
            <a:r>
              <a:rPr lang="en-US" dirty="0">
                <a:effectLst/>
                <a:latin typeface="Helvetica" pitchFamily="2" charset="0"/>
              </a:rPr>
              <a:t> do </a:t>
            </a:r>
            <a:r>
              <a:rPr lang="en-US" dirty="0" err="1">
                <a:effectLst/>
                <a:latin typeface="Helvetica" pitchFamily="2" charset="0"/>
              </a:rPr>
              <a:t>planeta</a:t>
            </a:r>
            <a:r>
              <a:rPr lang="en-US" dirty="0">
                <a:effectLst/>
                <a:latin typeface="Helvetica" pitchFamily="2" charset="0"/>
              </a:rPr>
              <a:t>, com a </a:t>
            </a:r>
            <a:r>
              <a:rPr lang="en-US" dirty="0" err="1">
                <a:effectLst/>
                <a:latin typeface="Helvetica" pitchFamily="2" charset="0"/>
              </a:rPr>
              <a:t>influência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humana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contribuindo</a:t>
            </a:r>
            <a:r>
              <a:rPr lang="en-US" dirty="0">
                <a:effectLst/>
                <a:latin typeface="Helvetica" pitchFamily="2" charset="0"/>
              </a:rPr>
              <a:t> para </a:t>
            </a:r>
            <a:r>
              <a:rPr lang="en-US" dirty="0" err="1">
                <a:effectLst/>
                <a:latin typeface="Helvetica" pitchFamily="2" charset="0"/>
              </a:rPr>
              <a:t>muitas</a:t>
            </a:r>
            <a:r>
              <a:rPr lang="en-US" dirty="0">
                <a:effectLst/>
                <a:latin typeface="Helvetica" pitchFamily="2" charset="0"/>
              </a:rPr>
              <a:t> das </a:t>
            </a:r>
            <a:r>
              <a:rPr lang="en-US" dirty="0" err="1">
                <a:effectLst/>
                <a:latin typeface="Helvetica" pitchFamily="2" charset="0"/>
              </a:rPr>
              <a:t>mudanças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observadas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nos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extremos</a:t>
            </a:r>
            <a:r>
              <a:rPr lang="en-US" dirty="0">
                <a:effectLst/>
                <a:latin typeface="Helvetica" pitchFamily="2" charset="0"/>
              </a:rPr>
              <a:t> de tempo e </a:t>
            </a:r>
            <a:r>
              <a:rPr lang="en-US" dirty="0" err="1">
                <a:effectLst/>
                <a:latin typeface="Helvetica" pitchFamily="2" charset="0"/>
              </a:rPr>
              <a:t>clima</a:t>
            </a:r>
            <a:r>
              <a:rPr lang="en-US" dirty="0">
                <a:effectLst/>
                <a:latin typeface="Helvetica" pitchFamily="2" charset="0"/>
              </a:rPr>
              <a:t>.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 err="1">
                <a:effectLst/>
                <a:latin typeface="Helvetica" pitchFamily="2" charset="0"/>
              </a:rPr>
              <a:t>Síntese</a:t>
            </a:r>
            <a:r>
              <a:rPr lang="en-US" dirty="0">
                <a:effectLst/>
                <a:latin typeface="Helvetica" pitchFamily="2" charset="0"/>
              </a:rPr>
              <a:t> da </a:t>
            </a:r>
            <a:r>
              <a:rPr lang="en-US" dirty="0" err="1">
                <a:effectLst/>
                <a:latin typeface="Helvetica" pitchFamily="2" charset="0"/>
              </a:rPr>
              <a:t>avaliação</a:t>
            </a:r>
            <a:r>
              <a:rPr lang="en-US" dirty="0">
                <a:effectLst/>
                <a:latin typeface="Helvetica" pitchFamily="2" charset="0"/>
              </a:rPr>
              <a:t> da </a:t>
            </a:r>
            <a:r>
              <a:rPr lang="en-US" dirty="0" err="1">
                <a:effectLst/>
                <a:latin typeface="Helvetica" pitchFamily="2" charset="0"/>
              </a:rPr>
              <a:t>mudança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observada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em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extremos</a:t>
            </a:r>
            <a:r>
              <a:rPr lang="en-US" dirty="0">
                <a:effectLst/>
                <a:latin typeface="Helvetica" pitchFamily="2" charset="0"/>
              </a:rPr>
              <a:t> de </a:t>
            </a:r>
            <a:r>
              <a:rPr lang="en-US" dirty="0" err="1">
                <a:effectLst/>
                <a:latin typeface="Helvetica" pitchFamily="2" charset="0"/>
              </a:rPr>
              <a:t>calor</a:t>
            </a:r>
            <a:r>
              <a:rPr lang="en-US" dirty="0">
                <a:effectLst/>
                <a:latin typeface="Helvetica" pitchFamily="2" charset="0"/>
              </a:rPr>
              <a:t> e </a:t>
            </a:r>
            <a:r>
              <a:rPr lang="en-US" dirty="0" err="1">
                <a:effectLst/>
                <a:latin typeface="Helvetica" pitchFamily="2" charset="0"/>
              </a:rPr>
              <a:t>precipitação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intensa</a:t>
            </a:r>
            <a:r>
              <a:rPr lang="en-US" dirty="0">
                <a:effectLst/>
                <a:latin typeface="Helvetica" pitchFamily="2" charset="0"/>
              </a:rPr>
              <a:t> e </a:t>
            </a:r>
            <a:r>
              <a:rPr lang="en-US" dirty="0" err="1">
                <a:effectLst/>
                <a:latin typeface="Helvetica" pitchFamily="2" charset="0"/>
              </a:rPr>
              <a:t>confiança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contribuição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humana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às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mudanças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observadas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regiões</a:t>
            </a:r>
            <a:r>
              <a:rPr lang="en-US" dirty="0">
                <a:effectLst/>
                <a:latin typeface="Helvetica" pitchFamily="2" charset="0"/>
              </a:rPr>
              <a:t> do </a:t>
            </a:r>
            <a:r>
              <a:rPr lang="en-US" dirty="0" err="1">
                <a:effectLst/>
                <a:latin typeface="Helvetica" pitchFamily="2" charset="0"/>
              </a:rPr>
              <a:t>planeta</a:t>
            </a:r>
            <a:r>
              <a:rPr lang="en-US" dirty="0">
                <a:effectLst/>
                <a:latin typeface="Helvetica" pitchFamily="2" charset="0"/>
              </a:rPr>
              <a:t>.</a:t>
            </a:r>
          </a:p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45711-212E-5543-9D36-32E2BB82CE7A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1747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Até que ponto as gerações atuais e futuras viverão em um mundo mais quente e diferente depende das escolhas feitas agora e no curto prazo</a:t>
            </a:r>
            <a:r>
              <a:rPr lang="en-BR" sz="18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.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45711-212E-5543-9D36-32E2BB82CE7A}" type="slidenum">
              <a:rPr lang="en-BR" smtClean="0"/>
              <a:t>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3911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89000"/>
              </a:lnSpc>
              <a:spcAft>
                <a:spcPts val="300"/>
              </a:spcAft>
            </a:pPr>
            <a:r>
              <a:rPr lang="pt-BR" sz="1800" b="1" dirty="0">
                <a:solidFill>
                  <a:srgbClr val="221E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Limitar o aquecimento a 1,5°C e 2°C envolve reduções rápidas, profundas e, na maioria dos casos, imediatas das emissões de gases de efeito estufa.</a:t>
            </a:r>
          </a:p>
          <a:p>
            <a:pPr algn="l">
              <a:lnSpc>
                <a:spcPct val="89000"/>
              </a:lnSpc>
              <a:spcAft>
                <a:spcPts val="300"/>
              </a:spcAft>
            </a:pPr>
            <a:endParaRPr lang="en-BR" sz="1800" dirty="0">
              <a:solidFill>
                <a:srgbClr val="231F2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800" dirty="0">
                <a:solidFill>
                  <a:srgbClr val="221E1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É possível atingir emissões líquidas zero de CO</a:t>
            </a:r>
            <a:r>
              <a:rPr lang="pt-BR" sz="1800" baseline="-25000" dirty="0">
                <a:solidFill>
                  <a:srgbClr val="221E1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2</a:t>
            </a:r>
            <a:r>
              <a:rPr lang="pt-BR" sz="1800" dirty="0">
                <a:solidFill>
                  <a:srgbClr val="221E1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e de GEE por meio de robustas reduções em todos os setores</a:t>
            </a:r>
            <a:r>
              <a:rPr lang="en-BR" sz="1800" dirty="0">
                <a:solidFill>
                  <a:srgbClr val="221E1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.</a:t>
            </a: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45711-212E-5543-9D36-32E2BB82CE7A}" type="slidenum">
              <a:rPr lang="en-BR" smtClean="0"/>
              <a:t>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6234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strike="noStrike" baseline="0" dirty="0" err="1"/>
              <a:t>Atividades</a:t>
            </a:r>
            <a:r>
              <a:rPr lang="en-US" sz="1200" i="0" u="none" strike="noStrike" baseline="0" dirty="0"/>
              <a:t> </a:t>
            </a:r>
            <a:r>
              <a:rPr lang="en-US" sz="1200" i="0" u="none" strike="noStrike" baseline="0" dirty="0" err="1"/>
              <a:t>humanas</a:t>
            </a:r>
            <a:r>
              <a:rPr lang="en-US" sz="1200" dirty="0"/>
              <a:t> </a:t>
            </a:r>
            <a:r>
              <a:rPr lang="en-US" sz="1200" dirty="0" err="1"/>
              <a:t>inequivocamente</a:t>
            </a:r>
            <a:r>
              <a:rPr lang="en-US" sz="1200" dirty="0"/>
              <a:t> </a:t>
            </a:r>
            <a:r>
              <a:rPr lang="en-US" sz="1200" dirty="0" err="1"/>
              <a:t>causaram</a:t>
            </a:r>
            <a:r>
              <a:rPr lang="en-US" sz="1200" dirty="0"/>
              <a:t> o </a:t>
            </a:r>
            <a:r>
              <a:rPr lang="en-US" sz="1200" dirty="0" err="1"/>
              <a:t>aquecimento</a:t>
            </a:r>
            <a:r>
              <a:rPr lang="en-US" sz="1200" dirty="0"/>
              <a:t> global, com a </a:t>
            </a:r>
            <a:r>
              <a:rPr lang="en-US" sz="1200" dirty="0" err="1"/>
              <a:t>temperatura</a:t>
            </a:r>
            <a:r>
              <a:rPr lang="en-US" sz="1200" dirty="0"/>
              <a:t> da </a:t>
            </a:r>
            <a:r>
              <a:rPr lang="en-US" sz="1200" dirty="0" err="1"/>
              <a:t>superfície</a:t>
            </a:r>
            <a:r>
              <a:rPr lang="en-US" sz="1200" dirty="0"/>
              <a:t> global </a:t>
            </a:r>
            <a:r>
              <a:rPr lang="en-US" sz="1200" dirty="0" err="1"/>
              <a:t>atingindo</a:t>
            </a:r>
            <a:r>
              <a:rPr lang="en-US" sz="1200" dirty="0"/>
              <a:t> </a:t>
            </a:r>
            <a:r>
              <a:rPr lang="en-US" sz="1200" i="0" u="none" strike="noStrike" baseline="0" dirty="0"/>
              <a:t>1,1 °C </a:t>
            </a:r>
            <a:r>
              <a:rPr lang="en-US" sz="1200" i="0" u="none" strike="noStrike" baseline="0" dirty="0" err="1"/>
              <a:t>em</a:t>
            </a:r>
            <a:r>
              <a:rPr lang="en-US" sz="1200" i="0" u="none" strike="noStrike" baseline="0" dirty="0"/>
              <a:t> 2011-2020, </a:t>
            </a:r>
            <a:r>
              <a:rPr lang="en-US" sz="1200" i="0" u="none" strike="noStrike" baseline="0" dirty="0" err="1"/>
              <a:t>em</a:t>
            </a:r>
            <a:r>
              <a:rPr lang="en-US" sz="1200" i="0" u="none" strike="noStrike" baseline="0" dirty="0"/>
              <a:t> </a:t>
            </a:r>
            <a:r>
              <a:rPr lang="en-US" sz="1200" i="0" u="none" strike="noStrike" baseline="0" dirty="0" err="1"/>
              <a:t>relação</a:t>
            </a:r>
            <a:r>
              <a:rPr lang="en-US" sz="1200" i="0" u="none" strike="noStrike" baseline="0" dirty="0"/>
              <a:t> a 1850–1900.</a:t>
            </a:r>
            <a:endParaRPr lang="pt-B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45711-212E-5543-9D36-32E2BB82CE7A}" type="slidenum">
              <a:rPr lang="en-BR" smtClean="0"/>
              <a:t>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6961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1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37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3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3B8AB810-E62D-D533-1D76-3574F75A3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2772575-5B36-F6D8-2727-BD2B3965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D89411-64A8-62CE-66AD-F4FA2E1EF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275322-1148-B265-45D7-4DBC521A9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0478-1C87-4299-9586-6436A5F3D114}" type="datetimeFigureOut">
              <a:rPr lang="pt-BR" smtClean="0"/>
              <a:t>05/09/2024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A157E1-7FF1-7CB0-2255-5F2AB5C14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3C1A72-E9D4-C55E-724F-02E911DDD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C082-8E6F-4B26-A1E7-A56BA379FDB5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728608-D31B-F17E-2D00-2DA7351B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DA5F2557-0936-FB6C-D0FB-4661410F7B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Logotipo&#10;&#10;Descrição gerada automaticamente com confiança baixa">
            <a:extLst>
              <a:ext uri="{FF2B5EF4-FFF2-40B4-BE49-F238E27FC236}">
                <a16:creationId xmlns:a16="http://schemas.microsoft.com/office/drawing/2014/main" id="{BD312C72-0411-5D41-EC71-ECBF9F8985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51" y="2044541"/>
            <a:ext cx="8575897" cy="216541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D055DA-E344-44D7-1BC6-62E2C3B7446B}"/>
              </a:ext>
            </a:extLst>
          </p:cNvPr>
          <p:cNvSpPr txBox="1"/>
          <p:nvPr userDrawn="1"/>
        </p:nvSpPr>
        <p:spPr>
          <a:xfrm>
            <a:off x="2642616" y="5458968"/>
            <a:ext cx="721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pc="300" dirty="0">
                <a:solidFill>
                  <a:srgbClr val="4E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www.gov.br/mcti</a:t>
            </a:r>
          </a:p>
        </p:txBody>
      </p:sp>
    </p:spTree>
    <p:extLst>
      <p:ext uri="{BB962C8B-B14F-4D97-AF65-F5344CB8AC3E}">
        <p14:creationId xmlns:p14="http://schemas.microsoft.com/office/powerpoint/2010/main" val="19130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17/06/relationships/model3d" Target="../media/model3d1.glb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394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0A651395-BC09-34AC-9F0C-2663D700A310}"/>
              </a:ext>
            </a:extLst>
          </p:cNvPr>
          <p:cNvSpPr txBox="1">
            <a:spLocks/>
          </p:cNvSpPr>
          <p:nvPr/>
        </p:nvSpPr>
        <p:spPr>
          <a:xfrm>
            <a:off x="1065660" y="1236485"/>
            <a:ext cx="5902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Emissões de GEE</a:t>
            </a:r>
          </a:p>
        </p:txBody>
      </p:sp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4483EDF1-57B0-2FF3-3AA1-703B968F5F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8" y="2364829"/>
            <a:ext cx="11192150" cy="2925220"/>
          </a:xfrm>
          <a:prstGeom prst="rect">
            <a:avLst/>
          </a:prstGeom>
        </p:spPr>
      </p:pic>
      <p:sp>
        <p:nvSpPr>
          <p:cNvPr id="7" name="CaixaDeTexto 38">
            <a:extLst>
              <a:ext uri="{FF2B5EF4-FFF2-40B4-BE49-F238E27FC236}">
                <a16:creationId xmlns:a16="http://schemas.microsoft.com/office/drawing/2014/main" id="{7DB96DBA-1166-FF78-A4B4-B2CA03C794D5}"/>
              </a:ext>
            </a:extLst>
          </p:cNvPr>
          <p:cNvSpPr txBox="1"/>
          <p:nvPr/>
        </p:nvSpPr>
        <p:spPr>
          <a:xfrm>
            <a:off x="8954814" y="6462474"/>
            <a:ext cx="2259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SIRENE MCTI</a:t>
            </a:r>
          </a:p>
        </p:txBody>
      </p:sp>
      <p:pic>
        <p:nvPicPr>
          <p:cNvPr id="2" name="Picture 1" descr="A map of brazil with a flag&#10;&#10;Description automatically generated">
            <a:extLst>
              <a:ext uri="{FF2B5EF4-FFF2-40B4-BE49-F238E27FC236}">
                <a16:creationId xmlns:a16="http://schemas.microsoft.com/office/drawing/2014/main" id="{9201AE6B-303D-F891-E493-A44944C1E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58" y="1098698"/>
            <a:ext cx="622535" cy="62253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9EF3DE35-F707-6585-F913-BC059C0E7F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9EF3DE35-F707-6585-F913-BC059C0E7F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DF956153-AB68-8341-F914-16697A01D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6" name="CaixaDeTexto 38">
            <a:extLst>
              <a:ext uri="{FF2B5EF4-FFF2-40B4-BE49-F238E27FC236}">
                <a16:creationId xmlns:a16="http://schemas.microsoft.com/office/drawing/2014/main" id="{74B5F045-0BDA-F96D-B679-BD0216ADEEC2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2355653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Contexto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Considerações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82E04D2C-DEF2-2696-B62E-CA2E48822F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0627887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82E04D2C-DEF2-2696-B62E-CA2E48822F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CA6C8F1C-4C1F-D55D-E686-F9C634CB4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59F9153-B87A-425D-5E13-B11F14580D9A}"/>
              </a:ext>
            </a:extLst>
          </p:cNvPr>
          <p:cNvSpPr txBox="1">
            <a:spLocks/>
          </p:cNvSpPr>
          <p:nvPr/>
        </p:nvSpPr>
        <p:spPr>
          <a:xfrm>
            <a:off x="1312241" y="1503613"/>
            <a:ext cx="445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Transição energética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2C096A-D5F3-A15B-B429-BFFA5527AD3D}"/>
              </a:ext>
            </a:extLst>
          </p:cNvPr>
          <p:cNvSpPr txBox="1">
            <a:spLocks/>
          </p:cNvSpPr>
          <p:nvPr/>
        </p:nvSpPr>
        <p:spPr>
          <a:xfrm>
            <a:off x="2194107" y="3001928"/>
            <a:ext cx="57375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Cenário de neutralidade em 2050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Eólica e solar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BECCS</a:t>
            </a:r>
          </a:p>
        </p:txBody>
      </p:sp>
    </p:spTree>
    <p:extLst>
      <p:ext uri="{BB962C8B-B14F-4D97-AF65-F5344CB8AC3E}">
        <p14:creationId xmlns:p14="http://schemas.microsoft.com/office/powerpoint/2010/main" val="155437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82B1-1BE3-BB2C-C3AB-B42A0B73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1F52D96F-6732-517B-0CA7-73A247F4B3E5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Contexto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36ACF8-C021-E298-6D05-1677E4D9FA61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Considerações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E31DE28E-40BF-C92B-3322-804A157732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E31DE28E-40BF-C92B-3322-804A157732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B1067F7D-5456-2206-E68B-2973888C5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730BF14-3881-D0B9-0615-D943A535F4FB}"/>
              </a:ext>
            </a:extLst>
          </p:cNvPr>
          <p:cNvSpPr txBox="1">
            <a:spLocks/>
          </p:cNvSpPr>
          <p:nvPr/>
        </p:nvSpPr>
        <p:spPr>
          <a:xfrm>
            <a:off x="1312241" y="1503613"/>
            <a:ext cx="445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Resíduos sólidos urbanos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16385DF-7815-1959-D662-F3A8F8699019}"/>
              </a:ext>
            </a:extLst>
          </p:cNvPr>
          <p:cNvSpPr txBox="1">
            <a:spLocks/>
          </p:cNvSpPr>
          <p:nvPr/>
        </p:nvSpPr>
        <p:spPr>
          <a:xfrm>
            <a:off x="2194107" y="3001928"/>
            <a:ext cx="7843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Emissões de metano, dióxido de carbono e óxido nitroso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Padrão de consumo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Recuperação e uso com fins energéticos</a:t>
            </a:r>
          </a:p>
        </p:txBody>
      </p:sp>
    </p:spTree>
    <p:extLst>
      <p:ext uri="{BB962C8B-B14F-4D97-AF65-F5344CB8AC3E}">
        <p14:creationId xmlns:p14="http://schemas.microsoft.com/office/powerpoint/2010/main" val="3283529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D42F-0C00-2BC7-4E9A-610EBA18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08EA39D3-490A-5154-E61A-927D67B3BB1A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Contexto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FA4CCEC-4199-7534-0337-E524BEEA5C2E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Considerações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E1148801-6910-33AC-1BC2-E715B8F592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E1148801-6910-33AC-1BC2-E715B8F592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4CA90C09-09C5-463B-E1FA-AA5BC6E1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pic>
        <p:nvPicPr>
          <p:cNvPr id="10" name="Picture 9" descr="A graph with a line going up&#10;&#10;Description automatically generated">
            <a:extLst>
              <a:ext uri="{FF2B5EF4-FFF2-40B4-BE49-F238E27FC236}">
                <a16:creationId xmlns:a16="http://schemas.microsoft.com/office/drawing/2014/main" id="{05CCC247-5F23-11DD-C855-07495F4F67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0" y="1962364"/>
            <a:ext cx="9838044" cy="383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98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8A536908-6DFA-3FEB-9F62-5607D3FF3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8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8095C1D2-C2DC-A0DA-E249-08E044B3FB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2718319"/>
                  </p:ext>
                </p:extLst>
              </p:nvPr>
            </p:nvGraphicFramePr>
            <p:xfrm>
              <a:off x="9061075" y="3867576"/>
              <a:ext cx="3657281" cy="36572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57281" cy="36572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5272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8095C1D2-C2DC-A0DA-E249-08E044B3F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1075" y="3867576"/>
                <a:ext cx="3657281" cy="365728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379215" y="2454699"/>
            <a:ext cx="99835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energética e RSU</a:t>
            </a:r>
            <a:endParaRPr lang="pt-B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EB678DB-2E3F-0AF2-C8D5-199D10BCE8DE}"/>
              </a:ext>
            </a:extLst>
          </p:cNvPr>
          <p:cNvSpPr txBox="1">
            <a:spLocks/>
          </p:cNvSpPr>
          <p:nvPr/>
        </p:nvSpPr>
        <p:spPr>
          <a:xfrm>
            <a:off x="2389975" y="5349876"/>
            <a:ext cx="1949861" cy="692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7B88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endParaRPr lang="en-US" sz="1600" b="1" dirty="0">
              <a:solidFill>
                <a:srgbClr val="7B88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EB678DB-2E3F-0AF2-C8D5-199D10BCE8DE}"/>
              </a:ext>
            </a:extLst>
          </p:cNvPr>
          <p:cNvSpPr txBox="1">
            <a:spLocks/>
          </p:cNvSpPr>
          <p:nvPr/>
        </p:nvSpPr>
        <p:spPr>
          <a:xfrm>
            <a:off x="3994332" y="5386647"/>
            <a:ext cx="1949861" cy="619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7B88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</a:t>
            </a:r>
            <a:endParaRPr lang="en-US" sz="1600" b="1" dirty="0">
              <a:solidFill>
                <a:srgbClr val="7B88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B4E2BC47-9143-D44E-CA2B-044368ABA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573550" y="554016"/>
            <a:ext cx="4008024" cy="548395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8FACFE81-22C2-E327-4A7C-3D1FA21C6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28" y="317691"/>
            <a:ext cx="3578384" cy="9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9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28C2F93-61FC-0E8C-090D-108E3AF3C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81" y="1089062"/>
            <a:ext cx="8457560" cy="5368852"/>
          </a:xfrm>
          <a:prstGeom prst="rect">
            <a:avLst/>
          </a:prstGeom>
        </p:spPr>
      </p:pic>
      <p:sp>
        <p:nvSpPr>
          <p:cNvPr id="8" name="CaixaDeTexto 38">
            <a:extLst>
              <a:ext uri="{FF2B5EF4-FFF2-40B4-BE49-F238E27FC236}">
                <a16:creationId xmlns:a16="http://schemas.microsoft.com/office/drawing/2014/main" id="{56F0BDC6-42A2-EF33-B672-DB7CD7BE96AE}"/>
              </a:ext>
            </a:extLst>
          </p:cNvPr>
          <p:cNvSpPr txBox="1"/>
          <p:nvPr/>
        </p:nvSpPr>
        <p:spPr>
          <a:xfrm>
            <a:off x="7262648" y="6462474"/>
            <a:ext cx="39518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AR6, GT </a:t>
            </a:r>
            <a:r>
              <a:rPr lang="pt-BR" sz="1200" dirty="0" err="1"/>
              <a:t>I</a:t>
            </a:r>
            <a:r>
              <a:rPr lang="pt-BR" sz="1200" dirty="0"/>
              <a:t>, SPM (Tradução MCTI)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555408CA-FAF1-4EAC-EB1B-3CE3426E80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555408CA-FAF1-4EAC-EB1B-3CE3426E80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F33E519D-7755-FC2D-18C1-395D788B31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99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pic>
        <p:nvPicPr>
          <p:cNvPr id="3" name="Picture 2" descr="A diagram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3F8001F8-CDCB-59E7-596D-E9B0B78122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3" y="2250040"/>
            <a:ext cx="5536919" cy="2796342"/>
          </a:xfrm>
          <a:prstGeom prst="rect">
            <a:avLst/>
          </a:prstGeom>
        </p:spPr>
      </p:pic>
      <p:pic>
        <p:nvPicPr>
          <p:cNvPr id="5" name="Picture 4" descr="A diagram of different types of hexagons&#10;&#10;Description automatically generated">
            <a:extLst>
              <a:ext uri="{FF2B5EF4-FFF2-40B4-BE49-F238E27FC236}">
                <a16:creationId xmlns:a16="http://schemas.microsoft.com/office/drawing/2014/main" id="{2A17DC54-3BF5-31EC-208D-4B84C152EF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5" y="2250040"/>
            <a:ext cx="5543321" cy="277166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68C0BA3-D30C-7AF9-EA7E-608592D99020}"/>
              </a:ext>
            </a:extLst>
          </p:cNvPr>
          <p:cNvSpPr txBox="1">
            <a:spLocks/>
          </p:cNvSpPr>
          <p:nvPr/>
        </p:nvSpPr>
        <p:spPr>
          <a:xfrm>
            <a:off x="1953917" y="1621295"/>
            <a:ext cx="262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Extremos de calor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4915D46-509B-BC75-3C5A-4774CA1F9119}"/>
              </a:ext>
            </a:extLst>
          </p:cNvPr>
          <p:cNvSpPr txBox="1">
            <a:spLocks/>
          </p:cNvSpPr>
          <p:nvPr/>
        </p:nvSpPr>
        <p:spPr>
          <a:xfrm>
            <a:off x="7800916" y="1621294"/>
            <a:ext cx="262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Precipitação intensa</a:t>
            </a:r>
          </a:p>
        </p:txBody>
      </p:sp>
      <p:sp>
        <p:nvSpPr>
          <p:cNvPr id="9" name="CaixaDeTexto 38">
            <a:extLst>
              <a:ext uri="{FF2B5EF4-FFF2-40B4-BE49-F238E27FC236}">
                <a16:creationId xmlns:a16="http://schemas.microsoft.com/office/drawing/2014/main" id="{35FDF0D8-C484-3367-A859-23F51515FF48}"/>
              </a:ext>
            </a:extLst>
          </p:cNvPr>
          <p:cNvSpPr txBox="1"/>
          <p:nvPr/>
        </p:nvSpPr>
        <p:spPr>
          <a:xfrm>
            <a:off x="7262648" y="6462474"/>
            <a:ext cx="39518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AR6, GT </a:t>
            </a:r>
            <a:r>
              <a:rPr lang="pt-BR" sz="1200" dirty="0" err="1"/>
              <a:t>I</a:t>
            </a:r>
            <a:r>
              <a:rPr lang="pt-BR" sz="1200" dirty="0"/>
              <a:t>, SPM (Tradução MCTI)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F6688F4B-499F-63C5-CF34-0DEE363944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F6688F4B-499F-63C5-CF34-0DEE363944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B4E977BC-2B50-E88C-7F6C-F0786140C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6" name="CaixaDeTexto 38">
            <a:extLst>
              <a:ext uri="{FF2B5EF4-FFF2-40B4-BE49-F238E27FC236}">
                <a16:creationId xmlns:a16="http://schemas.microsoft.com/office/drawing/2014/main" id="{5A241C3B-05B4-5888-BAEB-1E52C4771999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3004748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CB3F7521-4A76-2C48-4235-F6FF65228B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CB3F7521-4A76-2C48-4235-F6FF65228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AF685FED-7F1C-AF5B-BA22-2EE0F40D57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pic>
        <p:nvPicPr>
          <p:cNvPr id="5" name="Picture 4" descr="A graphic of people walking on a shelf&#10;&#10;Description automatically generated with medium confidence">
            <a:extLst>
              <a:ext uri="{FF2B5EF4-FFF2-40B4-BE49-F238E27FC236}">
                <a16:creationId xmlns:a16="http://schemas.microsoft.com/office/drawing/2014/main" id="{FBAF1D5B-4037-D000-BEC8-4B425D70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30" y="1514821"/>
            <a:ext cx="9579215" cy="4501180"/>
          </a:xfrm>
          <a:prstGeom prst="rect">
            <a:avLst/>
          </a:prstGeom>
        </p:spPr>
      </p:pic>
      <p:sp>
        <p:nvSpPr>
          <p:cNvPr id="6" name="CaixaDeTexto 38">
            <a:extLst>
              <a:ext uri="{FF2B5EF4-FFF2-40B4-BE49-F238E27FC236}">
                <a16:creationId xmlns:a16="http://schemas.microsoft.com/office/drawing/2014/main" id="{A4148420-E2B3-0F48-AF0D-07A99D0F89F3}"/>
              </a:ext>
            </a:extLst>
          </p:cNvPr>
          <p:cNvSpPr txBox="1"/>
          <p:nvPr/>
        </p:nvSpPr>
        <p:spPr>
          <a:xfrm>
            <a:off x="7623163" y="6462474"/>
            <a:ext cx="35104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SYR, SPM (Tradução MCTI) </a:t>
            </a:r>
          </a:p>
        </p:txBody>
      </p:sp>
      <p:sp>
        <p:nvSpPr>
          <p:cNvPr id="4" name="CaixaDeTexto 38">
            <a:extLst>
              <a:ext uri="{FF2B5EF4-FFF2-40B4-BE49-F238E27FC236}">
                <a16:creationId xmlns:a16="http://schemas.microsoft.com/office/drawing/2014/main" id="{5EDE5C07-6DC3-D06F-6F4F-984B9D3DD5B8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138065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pic>
        <p:nvPicPr>
          <p:cNvPr id="10" name="Picture 9" descr="A screen shot of a chart&#10;&#10;Description automatically generated">
            <a:extLst>
              <a:ext uri="{FF2B5EF4-FFF2-40B4-BE49-F238E27FC236}">
                <a16:creationId xmlns:a16="http://schemas.microsoft.com/office/drawing/2014/main" id="{3D703EAD-74E3-0488-A3C1-60AB3E2D5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55" y="1202080"/>
            <a:ext cx="8391069" cy="4857574"/>
          </a:xfrm>
          <a:prstGeom prst="rect">
            <a:avLst/>
          </a:prstGeom>
        </p:spPr>
      </p:pic>
      <p:sp>
        <p:nvSpPr>
          <p:cNvPr id="2" name="CaixaDeTexto 38">
            <a:extLst>
              <a:ext uri="{FF2B5EF4-FFF2-40B4-BE49-F238E27FC236}">
                <a16:creationId xmlns:a16="http://schemas.microsoft.com/office/drawing/2014/main" id="{ADA382C5-4E1D-22E4-B182-74EBDE9E1007}"/>
              </a:ext>
            </a:extLst>
          </p:cNvPr>
          <p:cNvSpPr txBox="1"/>
          <p:nvPr/>
        </p:nvSpPr>
        <p:spPr>
          <a:xfrm>
            <a:off x="7262648" y="6462474"/>
            <a:ext cx="39518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AR6, GT </a:t>
            </a:r>
            <a:r>
              <a:rPr lang="pt-BR" sz="1200" dirty="0" err="1"/>
              <a:t>I</a:t>
            </a:r>
            <a:r>
              <a:rPr lang="pt-BR" sz="1200" dirty="0"/>
              <a:t>, SPM (Tradução MCTI)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01636718-394C-C5E5-51F7-96457124D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01636718-394C-C5E5-51F7-96457124D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0236521C-C32C-0C5B-EDF8-879D4FBAA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5" name="CaixaDeTexto 38">
            <a:extLst>
              <a:ext uri="{FF2B5EF4-FFF2-40B4-BE49-F238E27FC236}">
                <a16:creationId xmlns:a16="http://schemas.microsoft.com/office/drawing/2014/main" id="{732AB49A-C725-B00D-2D93-19EB085754B9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1736019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pic>
        <p:nvPicPr>
          <p:cNvPr id="8" name="Picture 7" descr="A screenshot of a screen&#10;&#10;Description automatically generated">
            <a:extLst>
              <a:ext uri="{FF2B5EF4-FFF2-40B4-BE49-F238E27FC236}">
                <a16:creationId xmlns:a16="http://schemas.microsoft.com/office/drawing/2014/main" id="{8D479293-E720-6E42-6655-477A01F34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8" y="1243175"/>
            <a:ext cx="4196434" cy="4987760"/>
          </a:xfrm>
          <a:prstGeom prst="rect">
            <a:avLst/>
          </a:prstGeom>
        </p:spPr>
      </p:pic>
      <p:pic>
        <p:nvPicPr>
          <p:cNvPr id="12" name="Picture 11" descr="A screen shot of a chart&#10;&#10;Description automatically generated">
            <a:extLst>
              <a:ext uri="{FF2B5EF4-FFF2-40B4-BE49-F238E27FC236}">
                <a16:creationId xmlns:a16="http://schemas.microsoft.com/office/drawing/2014/main" id="{07514545-953B-B32F-9160-CDBCBC5D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2" y="1217637"/>
            <a:ext cx="4196434" cy="5013297"/>
          </a:xfrm>
          <a:prstGeom prst="rect">
            <a:avLst/>
          </a:prstGeom>
        </p:spPr>
      </p:pic>
      <p:sp>
        <p:nvSpPr>
          <p:cNvPr id="13" name="CaixaDeTexto 38">
            <a:extLst>
              <a:ext uri="{FF2B5EF4-FFF2-40B4-BE49-F238E27FC236}">
                <a16:creationId xmlns:a16="http://schemas.microsoft.com/office/drawing/2014/main" id="{5CD2FA6D-AA09-AAC7-8302-B1534203F176}"/>
              </a:ext>
            </a:extLst>
          </p:cNvPr>
          <p:cNvSpPr txBox="1"/>
          <p:nvPr/>
        </p:nvSpPr>
        <p:spPr>
          <a:xfrm>
            <a:off x="7262648" y="6462474"/>
            <a:ext cx="39518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AR6, GT </a:t>
            </a:r>
            <a:r>
              <a:rPr lang="pt-BR" sz="1200" dirty="0" err="1"/>
              <a:t>I</a:t>
            </a:r>
            <a:r>
              <a:rPr lang="pt-BR" sz="1200" dirty="0"/>
              <a:t>, SPM (Tradução MCTI)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5689E19F-75F7-FF99-9CD7-D792F4AE11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5689E19F-75F7-FF99-9CD7-D792F4AE11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543EE973-565E-86C7-0B10-FFF892599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4" name="CaixaDeTexto 38">
            <a:extLst>
              <a:ext uri="{FF2B5EF4-FFF2-40B4-BE49-F238E27FC236}">
                <a16:creationId xmlns:a16="http://schemas.microsoft.com/office/drawing/2014/main" id="{14341373-32BF-34A3-53B3-CB10B6797C9C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404491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arth">
                <a:extLst>
                  <a:ext uri="{FF2B5EF4-FFF2-40B4-BE49-F238E27FC236}">
                    <a16:creationId xmlns:a16="http://schemas.microsoft.com/office/drawing/2014/main" id="{36C51CFF-7053-FA0F-AD72-9E8ECFE5EE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arth">
                <a:extLst>
                  <a:ext uri="{FF2B5EF4-FFF2-40B4-BE49-F238E27FC236}">
                    <a16:creationId xmlns:a16="http://schemas.microsoft.com/office/drawing/2014/main" id="{36C51CFF-7053-FA0F-AD72-9E8ECFE5EE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B2FD2AE9-8CF1-AA18-3CEC-DC8530DD8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09F9CA-F7BD-7711-323A-EEC716DBDBE0}"/>
              </a:ext>
            </a:extLst>
          </p:cNvPr>
          <p:cNvGrpSpPr>
            <a:grpSpLocks noChangeAspect="1"/>
          </p:cNvGrpSpPr>
          <p:nvPr/>
        </p:nvGrpSpPr>
        <p:grpSpPr>
          <a:xfrm>
            <a:off x="1444265" y="1263722"/>
            <a:ext cx="8960300" cy="4777141"/>
            <a:chOff x="2065835" y="1964181"/>
            <a:chExt cx="7742829" cy="4128052"/>
          </a:xfrm>
        </p:grpSpPr>
        <p:pic>
          <p:nvPicPr>
            <p:cNvPr id="7" name="Picture 6" descr="A diagram of different color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98B7E8FD-1099-B019-788E-8B9637F7E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75"/>
            <a:stretch/>
          </p:blipFill>
          <p:spPr>
            <a:xfrm>
              <a:off x="2065835" y="1964181"/>
              <a:ext cx="4673133" cy="4128052"/>
            </a:xfrm>
            <a:prstGeom prst="rect">
              <a:avLst/>
            </a:prstGeom>
          </p:spPr>
        </p:pic>
        <p:pic>
          <p:nvPicPr>
            <p:cNvPr id="8" name="Picture 7" descr="A diagram of different color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FA647379-DFA1-8C42-99FE-98B33159A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2F2F3"/>
                </a:clrFrom>
                <a:clrTo>
                  <a:srgbClr val="F2F2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67" t="36233" r="3423" b="8394"/>
            <a:stretch/>
          </p:blipFill>
          <p:spPr>
            <a:xfrm>
              <a:off x="7033095" y="3620953"/>
              <a:ext cx="2775569" cy="2285835"/>
            </a:xfrm>
            <a:prstGeom prst="rect">
              <a:avLst/>
            </a:prstGeom>
          </p:spPr>
        </p:pic>
        <p:pic>
          <p:nvPicPr>
            <p:cNvPr id="9" name="Picture 8" descr="A diagram of different color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62588EA7-84BD-A44D-2E76-67F85363A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4" t="16947" r="6534" b="69135"/>
            <a:stretch/>
          </p:blipFill>
          <p:spPr>
            <a:xfrm>
              <a:off x="6714692" y="2674840"/>
              <a:ext cx="2581359" cy="574534"/>
            </a:xfrm>
            <a:prstGeom prst="rect">
              <a:avLst/>
            </a:prstGeom>
          </p:spPr>
        </p:pic>
        <p:pic>
          <p:nvPicPr>
            <p:cNvPr id="10" name="Picture 9" descr="A diagram of different color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277FA73A-05DC-68BB-60FA-C6407106D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4" t="13954" r="91788" b="79921"/>
            <a:stretch/>
          </p:blipFill>
          <p:spPr>
            <a:xfrm>
              <a:off x="2505221" y="2055897"/>
              <a:ext cx="153749" cy="252876"/>
            </a:xfrm>
            <a:prstGeom prst="rect">
              <a:avLst/>
            </a:prstGeom>
          </p:spPr>
        </p:pic>
      </p:grpSp>
      <p:sp>
        <p:nvSpPr>
          <p:cNvPr id="12" name="CaixaDeTexto 38">
            <a:extLst>
              <a:ext uri="{FF2B5EF4-FFF2-40B4-BE49-F238E27FC236}">
                <a16:creationId xmlns:a16="http://schemas.microsoft.com/office/drawing/2014/main" id="{AA963180-52EB-DF1A-15F9-5B04ECF700AD}"/>
              </a:ext>
            </a:extLst>
          </p:cNvPr>
          <p:cNvSpPr txBox="1"/>
          <p:nvPr/>
        </p:nvSpPr>
        <p:spPr>
          <a:xfrm>
            <a:off x="7623163" y="6462474"/>
            <a:ext cx="35104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IPCC, SYR, SPM (Tradução MCTI) </a:t>
            </a:r>
          </a:p>
        </p:txBody>
      </p:sp>
      <p:sp>
        <p:nvSpPr>
          <p:cNvPr id="3" name="CaixaDeTexto 38">
            <a:extLst>
              <a:ext uri="{FF2B5EF4-FFF2-40B4-BE49-F238E27FC236}">
                <a16:creationId xmlns:a16="http://schemas.microsoft.com/office/drawing/2014/main" id="{5B3E6E58-7D3B-196F-88FA-B0CFA73D4271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3887221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187D7FCE-5C4D-878C-862D-86DCE22A2348}"/>
              </a:ext>
            </a:extLst>
          </p:cNvPr>
          <p:cNvSpPr txBox="1"/>
          <p:nvPr/>
        </p:nvSpPr>
        <p:spPr>
          <a:xfrm>
            <a:off x="540328" y="314099"/>
            <a:ext cx="130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Contexto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0A651395-BC09-34AC-9F0C-2663D700A310}"/>
              </a:ext>
            </a:extLst>
          </p:cNvPr>
          <p:cNvSpPr txBox="1">
            <a:spLocks/>
          </p:cNvSpPr>
          <p:nvPr/>
        </p:nvSpPr>
        <p:spPr>
          <a:xfrm>
            <a:off x="1065660" y="1236485"/>
            <a:ext cx="10069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Mudança do clima observada 2011-2020 em relação a 1850-1900</a:t>
            </a:r>
          </a:p>
        </p:txBody>
      </p:sp>
      <p:pic>
        <p:nvPicPr>
          <p:cNvPr id="4" name="Picture 3" descr="A map of brazil with a flag&#10;&#10;Description automatically generated">
            <a:extLst>
              <a:ext uri="{FF2B5EF4-FFF2-40B4-BE49-F238E27FC236}">
                <a16:creationId xmlns:a16="http://schemas.microsoft.com/office/drawing/2014/main" id="{94A6FC0D-E34B-007A-EFED-92814BCF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58" y="1098698"/>
            <a:ext cx="622535" cy="622535"/>
          </a:xfrm>
          <a:prstGeom prst="rect">
            <a:avLst/>
          </a:prstGeom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id="{C2B49298-D2B0-39F7-1AB8-0DDEC0196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1" y="2459421"/>
            <a:ext cx="2801174" cy="3626832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63934463-2A9B-ED08-536C-8819806DC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62" y="2459421"/>
            <a:ext cx="2801174" cy="36268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039045-D720-A3EB-888F-AEF3E0860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20" y="2459421"/>
            <a:ext cx="2801174" cy="362683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31D918B-A83A-3817-7D2C-AC7235546929}"/>
              </a:ext>
            </a:extLst>
          </p:cNvPr>
          <p:cNvSpPr txBox="1">
            <a:spLocks/>
          </p:cNvSpPr>
          <p:nvPr/>
        </p:nvSpPr>
        <p:spPr>
          <a:xfrm>
            <a:off x="1388232" y="2051148"/>
            <a:ext cx="262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Temperatura máxima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953EB7E-F1C4-F13D-4B65-248B66DCDD0F}"/>
              </a:ext>
            </a:extLst>
          </p:cNvPr>
          <p:cNvSpPr txBox="1">
            <a:spLocks/>
          </p:cNvSpPr>
          <p:nvPr/>
        </p:nvSpPr>
        <p:spPr>
          <a:xfrm>
            <a:off x="4471562" y="2035154"/>
            <a:ext cx="262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Precipitação anual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3065855-9A8F-8B4F-405B-EDC36AEA27AB}"/>
              </a:ext>
            </a:extLst>
          </p:cNvPr>
          <p:cNvSpPr txBox="1">
            <a:spLocks/>
          </p:cNvSpPr>
          <p:nvPr/>
        </p:nvSpPr>
        <p:spPr>
          <a:xfrm>
            <a:off x="7705018" y="2035153"/>
            <a:ext cx="26287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rgbClr val="183E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Precipitação extrema</a:t>
            </a:r>
          </a:p>
        </p:txBody>
      </p:sp>
      <p:sp>
        <p:nvSpPr>
          <p:cNvPr id="14" name="CaixaDeTexto 38">
            <a:extLst>
              <a:ext uri="{FF2B5EF4-FFF2-40B4-BE49-F238E27FC236}">
                <a16:creationId xmlns:a16="http://schemas.microsoft.com/office/drawing/2014/main" id="{7FB682FB-ED4C-D7E5-95F8-BDAEDCB298DE}"/>
              </a:ext>
            </a:extLst>
          </p:cNvPr>
          <p:cNvSpPr txBox="1"/>
          <p:nvPr/>
        </p:nvSpPr>
        <p:spPr>
          <a:xfrm>
            <a:off x="7704083" y="6462474"/>
            <a:ext cx="35104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pt-BR" sz="1200" dirty="0"/>
              <a:t>Fonte: INPE (No prelo)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Earth">
                <a:extLst>
                  <a:ext uri="{FF2B5EF4-FFF2-40B4-BE49-F238E27FC236}">
                    <a16:creationId xmlns:a16="http://schemas.microsoft.com/office/drawing/2014/main" id="{6CD21C70-2A45-8B2B-B492-43B6FBC1DD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419618"/>
                  </p:ext>
                </p:extLst>
              </p:nvPr>
            </p:nvGraphicFramePr>
            <p:xfrm>
              <a:off x="10810714" y="5569527"/>
              <a:ext cx="1822210" cy="182221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822210" cy="182221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26709" ay="1870504" az="-1044818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188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arth">
                <a:extLst>
                  <a:ext uri="{FF2B5EF4-FFF2-40B4-BE49-F238E27FC236}">
                    <a16:creationId xmlns:a16="http://schemas.microsoft.com/office/drawing/2014/main" id="{6CD21C70-2A45-8B2B-B492-43B6FBC1DD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10714" y="5569527"/>
                <a:ext cx="1822210" cy="1822211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A group of words with a map in the middle&#10;&#10;Description automatically generated">
            <a:extLst>
              <a:ext uri="{FF2B5EF4-FFF2-40B4-BE49-F238E27FC236}">
                <a16:creationId xmlns:a16="http://schemas.microsoft.com/office/drawing/2014/main" id="{32251252-48B4-D067-96C3-F5A60D7EAB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64327" r="9711" b="20173"/>
          <a:stretch/>
        </p:blipFill>
        <p:spPr>
          <a:xfrm>
            <a:off x="8326366" y="346390"/>
            <a:ext cx="3479065" cy="476021"/>
          </a:xfrm>
          <a:prstGeom prst="rect">
            <a:avLst/>
          </a:prstGeom>
        </p:spPr>
      </p:pic>
      <p:sp>
        <p:nvSpPr>
          <p:cNvPr id="6" name="CaixaDeTexto 38">
            <a:extLst>
              <a:ext uri="{FF2B5EF4-FFF2-40B4-BE49-F238E27FC236}">
                <a16:creationId xmlns:a16="http://schemas.microsoft.com/office/drawing/2014/main" id="{E53084A2-BD53-5062-CD32-5979EC59CD05}"/>
              </a:ext>
            </a:extLst>
          </p:cNvPr>
          <p:cNvSpPr txBox="1"/>
          <p:nvPr/>
        </p:nvSpPr>
        <p:spPr>
          <a:xfrm>
            <a:off x="1845426" y="314097"/>
            <a:ext cx="1546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 b="1" i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1477947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372</Words>
  <Application>Microsoft Macintosh PowerPoint</Application>
  <PresentationFormat>Widescreen</PresentationFormat>
  <Paragraphs>68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Segoe UI</vt:lpstr>
      <vt:lpstr>1_Personalizar design</vt:lpstr>
      <vt:lpstr>Tema do Office</vt:lpstr>
      <vt:lpstr>Personalizar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Pericles Teodoro Marques da Silva</dc:creator>
  <cp:lastModifiedBy>Márcio Rojas</cp:lastModifiedBy>
  <cp:revision>66</cp:revision>
  <dcterms:created xsi:type="dcterms:W3CDTF">2023-02-09T15:22:24Z</dcterms:created>
  <dcterms:modified xsi:type="dcterms:W3CDTF">2024-09-05T11:08:41Z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2023-02-09T15:22:24Z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bea6516b-68f0-4b48-8d01-bd769a13f065</vt:lpwstr>
  </property>
  <property fmtid="{D5CDD505-2E9C-101B-9397-08002B2CF9AE}" pid="7" name="MSIP_Label_defa4170-0d19-0005-0004-bc88714345d2_ActionId">
    <vt:lpwstr>ef0e18ae-a525-4552-95c3-f7f0c9b0e2b1</vt:lpwstr>
  </property>
  <property fmtid="{D5CDD505-2E9C-101B-9397-08002B2CF9AE}" pid="8" name="MSIP_Label_defa4170-0d19-0005-0004-bc88714345d2_ContentBits">
    <vt:lpwstr>0</vt:lpwstr>
  </property>
</Properties>
</file>