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17"/>
  </p:notesMasterIdLst>
  <p:sldIdLst>
    <p:sldId id="259" r:id="rId2"/>
    <p:sldId id="276" r:id="rId3"/>
    <p:sldId id="261" r:id="rId4"/>
    <p:sldId id="288" r:id="rId5"/>
    <p:sldId id="262" r:id="rId6"/>
    <p:sldId id="269" r:id="rId7"/>
    <p:sldId id="271" r:id="rId8"/>
    <p:sldId id="282" r:id="rId9"/>
    <p:sldId id="280" r:id="rId10"/>
    <p:sldId id="281" r:id="rId11"/>
    <p:sldId id="263" r:id="rId12"/>
    <p:sldId id="285" r:id="rId13"/>
    <p:sldId id="286" r:id="rId14"/>
    <p:sldId id="289" r:id="rId15"/>
    <p:sldId id="275" r:id="rId16"/>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A9B"/>
    <a:srgbClr val="CC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92639" autoAdjust="0"/>
  </p:normalViewPr>
  <p:slideViewPr>
    <p:cSldViewPr>
      <p:cViewPr varScale="1">
        <p:scale>
          <a:sx n="55" d="100"/>
          <a:sy n="55" d="100"/>
        </p:scale>
        <p:origin x="14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29B90-8BF8-46BD-BB6C-DD8763E80389}" type="datetimeFigureOut">
              <a:rPr lang="pt-BR" smtClean="0"/>
              <a:t>20/08/2019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A105E-BE72-4109-BDE6-164E3F78F778}" type="slidenum">
              <a:rPr lang="pt-BR" smtClean="0"/>
              <a:t>‹nº›</a:t>
            </a:fld>
            <a:endParaRPr lang="pt-BR"/>
          </a:p>
        </p:txBody>
      </p:sp>
    </p:spTree>
    <p:extLst>
      <p:ext uri="{BB962C8B-B14F-4D97-AF65-F5344CB8AC3E}">
        <p14:creationId xmlns:p14="http://schemas.microsoft.com/office/powerpoint/2010/main" val="120180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r>
              <a:rPr lang="pt-BR" sz="1200" i="1" dirty="0" smtClean="0"/>
              <a:t>I - universalidade, indivisibilidade e interdependência dos direitos humanos; </a:t>
            </a:r>
          </a:p>
          <a:p>
            <a:pPr algn="just"/>
            <a:r>
              <a:rPr lang="pt-BR" sz="1200" i="1" dirty="0" smtClean="0"/>
              <a:t>II - repúdio e prevenção à xenofobia, ao racismo e a quaisquer formas de discriminação; </a:t>
            </a:r>
          </a:p>
          <a:p>
            <a:pPr algn="just"/>
            <a:r>
              <a:rPr lang="pt-BR" sz="1200" i="1" dirty="0" smtClean="0"/>
              <a:t>III - não criminalização da migração; </a:t>
            </a:r>
          </a:p>
          <a:p>
            <a:pPr algn="just"/>
            <a:r>
              <a:rPr lang="pt-BR" sz="1200" i="1" dirty="0" smtClean="0"/>
              <a:t>IV - não discriminação em razão dos critérios ou dos procedimentos pelos quais a pessoa foi admitida em território nacional; </a:t>
            </a:r>
          </a:p>
          <a:p>
            <a:pPr algn="just"/>
            <a:r>
              <a:rPr lang="pt-BR" sz="1200" i="1" dirty="0" smtClean="0"/>
              <a:t>V - promoção de entrada regular e de regularização documental; </a:t>
            </a:r>
          </a:p>
          <a:p>
            <a:pPr algn="just"/>
            <a:r>
              <a:rPr lang="pt-BR" sz="1200" i="1" dirty="0" smtClean="0"/>
              <a:t>VI - acolhida humanitária; </a:t>
            </a:r>
          </a:p>
          <a:p>
            <a:pPr algn="just"/>
            <a:r>
              <a:rPr lang="pt-BR" sz="1100" i="1" dirty="0" smtClean="0"/>
              <a:t>VII - desenvolvimento econômico, turístico, social, cultural, esportivo, científico e tecnológico do Brasil;</a:t>
            </a:r>
          </a:p>
          <a:p>
            <a:pPr algn="just"/>
            <a:r>
              <a:rPr lang="pt-BR" sz="1200" i="1" dirty="0" smtClean="0"/>
              <a:t>VIII - garantia do direito à reunião familiar; </a:t>
            </a:r>
          </a:p>
          <a:p>
            <a:pPr algn="just"/>
            <a:r>
              <a:rPr lang="pt-BR" sz="1200" i="1" dirty="0" smtClean="0"/>
              <a:t>IX - igualdade de tratamento e de oportunidade ao migrante e a seus familiares; </a:t>
            </a:r>
          </a:p>
          <a:p>
            <a:pPr algn="just"/>
            <a:r>
              <a:rPr lang="pt-BR" sz="1200" i="1" dirty="0" smtClean="0"/>
              <a:t>X - inclusão social, laboral e produtiva do migrante por meio de políticas públicas; </a:t>
            </a:r>
          </a:p>
          <a:p>
            <a:pPr algn="just"/>
            <a:r>
              <a:rPr lang="pt-BR" sz="1200" i="1" dirty="0" smtClean="0"/>
              <a:t>XI - acesso igualitário e livre do migrante a serviços, programas e benefícios sociais, bens públicos, educação, assistência jurídica integral pública, trabalho, moradia, serviço bancário e seguridade social; </a:t>
            </a:r>
          </a:p>
          <a:p>
            <a:pPr algn="just"/>
            <a:r>
              <a:rPr lang="pt-BR" sz="1200" i="1" dirty="0" smtClean="0"/>
              <a:t>XII - promoção e difusão de direitos, liberdades, garantias e obrigações do migrante;</a:t>
            </a:r>
          </a:p>
          <a:p>
            <a:pPr algn="just"/>
            <a:r>
              <a:rPr lang="pt-BR" sz="1200" i="1" dirty="0" smtClean="0"/>
              <a:t>XIII - diálogo social na formulação, na execução e na avaliação de políticas migratórias e promoção da participação cidadã do migrante; </a:t>
            </a:r>
          </a:p>
          <a:p>
            <a:pPr algn="just"/>
            <a:r>
              <a:rPr lang="pt-BR" sz="1200" i="1" dirty="0" smtClean="0"/>
              <a:t>XIV - fortalecimento da integração econômica, política, social e cultural dos povos da América Latina, mediante constituição de espaços de cidadania e de livre circulação de pessoas; </a:t>
            </a:r>
          </a:p>
          <a:p>
            <a:pPr algn="just"/>
            <a:r>
              <a:rPr lang="pt-BR" sz="1200" i="1" dirty="0" smtClean="0"/>
              <a:t>XV - cooperação internacional com Estados de origem, de trânsito e de destino de movimentos migratórios, a fim de garantir efetiva proteção aos direitos humanos do migrante; </a:t>
            </a:r>
          </a:p>
          <a:p>
            <a:pPr algn="just"/>
            <a:r>
              <a:rPr lang="pt-BR" sz="1200" i="1" dirty="0" smtClean="0"/>
              <a:t>XVI - integração e desenvolvimento das regiões de fronteira e articulação de políticas públicas regionais capazes de garantir efetividade aos direitos do residente fronteiriço; </a:t>
            </a:r>
          </a:p>
          <a:p>
            <a:pPr algn="just"/>
            <a:r>
              <a:rPr lang="pt-BR" sz="1200" i="1" dirty="0" smtClean="0"/>
              <a:t>XVII - proteção integral e atenção ao superior interesse da criança e do adolescente migrante; </a:t>
            </a:r>
          </a:p>
          <a:p>
            <a:pPr algn="just"/>
            <a:r>
              <a:rPr lang="pt-BR" sz="1200" i="1" dirty="0" smtClean="0"/>
              <a:t>XVIII - observância ao disposto em tratado; </a:t>
            </a:r>
          </a:p>
          <a:p>
            <a:pPr algn="just"/>
            <a:r>
              <a:rPr lang="pt-BR" sz="1200" i="1" dirty="0" smtClean="0"/>
              <a:t>XIX - proteção ao brasileiro no exterior; </a:t>
            </a:r>
          </a:p>
          <a:p>
            <a:pPr algn="just"/>
            <a:r>
              <a:rPr lang="pt-BR" sz="1200" i="1" dirty="0" smtClean="0"/>
              <a:t>XX - migração e desenvolvimento humano no local de origem, como direitos inalienáveis de todas as pessoas; </a:t>
            </a:r>
          </a:p>
          <a:p>
            <a:pPr algn="just"/>
            <a:r>
              <a:rPr lang="pt-BR" sz="1200" i="1" dirty="0" smtClean="0"/>
              <a:t>XXI - promoção do reconhecimento acadêmico e do exercício profissional no Brasil, nos termos da lei; e </a:t>
            </a:r>
          </a:p>
          <a:p>
            <a:pPr algn="just"/>
            <a:r>
              <a:rPr lang="pt-BR" sz="1200" i="1" dirty="0" smtClean="0"/>
              <a:t>XXII - repúdio a práticas de expulsão ou de deportação coletivas.</a:t>
            </a:r>
          </a:p>
          <a:p>
            <a:pPr algn="just"/>
            <a:r>
              <a:rPr lang="pt-BR" sz="1200" i="1" dirty="0" smtClean="0"/>
              <a:t> </a:t>
            </a:r>
          </a:p>
          <a:p>
            <a:pPr algn="just"/>
            <a:endParaRPr lang="pt-BR" dirty="0"/>
          </a:p>
        </p:txBody>
      </p:sp>
      <p:sp>
        <p:nvSpPr>
          <p:cNvPr id="4" name="Espaço Reservado para Número de Slide 3"/>
          <p:cNvSpPr>
            <a:spLocks noGrp="1"/>
          </p:cNvSpPr>
          <p:nvPr>
            <p:ph type="sldNum" sz="quarter" idx="10"/>
          </p:nvPr>
        </p:nvSpPr>
        <p:spPr/>
        <p:txBody>
          <a:bodyPr/>
          <a:lstStyle/>
          <a:p>
            <a:fld id="{05CA105E-BE72-4109-BDE6-164E3F78F778}" type="slidenum">
              <a:rPr lang="pt-BR" smtClean="0"/>
              <a:t>2</a:t>
            </a:fld>
            <a:endParaRPr lang="pt-BR"/>
          </a:p>
        </p:txBody>
      </p:sp>
    </p:spTree>
    <p:extLst>
      <p:ext uri="{BB962C8B-B14F-4D97-AF65-F5344CB8AC3E}">
        <p14:creationId xmlns:p14="http://schemas.microsoft.com/office/powerpoint/2010/main" val="1956074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smtClean="0"/>
              <a:t>Art. 20: Comprometemo-nos a cumprir o direito de todos os indivíduos a uma identidade legal, fornecendo a todos os nossos nacionais prova de nacionalidade e documentação relevante, permitindo que autoridades nacionais e locais subam a identidade legal de um migrante no momento da entrada, durante a estadia e para retorno. Assegurar procedimentos eficazes de migração, prestação eficiente de serviços e melhoria da segurança pública. Além disso, comprometemo-nos a garantir, por meio de medidas apropriadas, que os migrantes recebam documentos adequados de documentação e registro civil, como certidões de nascimento, casamento e óbito, em todas as etapas da migração, como forma de capacitar os migrantes a exercer efetivamente seus direitos humanos.</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smtClean="0"/>
              <a:t>Art. 21: Comprometemo-nos a adaptar opções e caminhos para a migração regular de maneira a facilitar a mobilidade laboral e o trabalho digno, refletindo as realidades demográficas e do mercado de trabalho, otimizando as oportunidades de educação, preservando o direito à vida familiar e respondendo às necessidades dos migrantes em situação de vulnerabilidade, tendo em vista a expandir e diversificar a disponibilidade de caminhos para uma migração segura, ordenada e regular.</a:t>
            </a:r>
          </a:p>
          <a:p>
            <a:pPr marL="0" marR="0" indent="0" algn="l" defTabSz="914400" rtl="0" eaLnBrk="1" fontAlgn="auto" latinLnBrk="0" hangingPunct="1">
              <a:lnSpc>
                <a:spcPct val="100000"/>
              </a:lnSpc>
              <a:spcBef>
                <a:spcPts val="0"/>
              </a:spcBef>
              <a:spcAft>
                <a:spcPts val="0"/>
              </a:spcAft>
              <a:buClrTx/>
              <a:buSzTx/>
              <a:buFontTx/>
              <a:buNone/>
              <a:tabLst/>
              <a:defRPr/>
            </a:pPr>
            <a:endParaRPr lang="pt-BR"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sz="1200" b="0" dirty="0" smtClean="0"/>
              <a:t>Art. 27: Comprometemo-nos a gerir nossas fronteiras nacionais de maneira coordenada, promovendo a cooperação bilateral e regional, assegurando a segurança para os Estados, comunidades e migrantes, e facilitando a circulação </a:t>
            </a:r>
            <a:r>
              <a:rPr lang="pt-BR" sz="1200" b="0" dirty="0" err="1" smtClean="0"/>
              <a:t>transfronteiriça</a:t>
            </a:r>
            <a:r>
              <a:rPr lang="pt-BR" sz="1200" b="0" dirty="0" smtClean="0"/>
              <a:t> segura e regular das pessoas, evitando a imigração irregular. Além disso, nos comprometemos a implementar políticas de gestão de fronteiras que respeitem a soberania nacional, o estado de direito, as obrigações perante o direito internacional e os direitos humanos de todos os migrantes, independentemente de seu status migratório, não discriminatórias, sensíveis ao gênero e à criança.</a:t>
            </a:r>
          </a:p>
          <a:p>
            <a:endParaRPr lang="pt-BR" dirty="0"/>
          </a:p>
        </p:txBody>
      </p:sp>
      <p:sp>
        <p:nvSpPr>
          <p:cNvPr id="4" name="Espaço Reservado para Número de Slide 3"/>
          <p:cNvSpPr>
            <a:spLocks noGrp="1"/>
          </p:cNvSpPr>
          <p:nvPr>
            <p:ph type="sldNum" sz="quarter" idx="10"/>
          </p:nvPr>
        </p:nvSpPr>
        <p:spPr/>
        <p:txBody>
          <a:bodyPr/>
          <a:lstStyle/>
          <a:p>
            <a:fld id="{05CA105E-BE72-4109-BDE6-164E3F78F778}" type="slidenum">
              <a:rPr lang="pt-BR" smtClean="0"/>
              <a:t>7</a:t>
            </a:fld>
            <a:endParaRPr lang="pt-BR"/>
          </a:p>
        </p:txBody>
      </p:sp>
    </p:spTree>
    <p:extLst>
      <p:ext uri="{BB962C8B-B14F-4D97-AF65-F5344CB8AC3E}">
        <p14:creationId xmlns:p14="http://schemas.microsoft.com/office/powerpoint/2010/main" val="411004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smtClean="0"/>
              <a:t>Canadá:</a:t>
            </a:r>
          </a:p>
          <a:p>
            <a:r>
              <a:rPr lang="pt-BR" sz="1200" b="0" i="0" u="none" strike="noStrike" kern="1200" dirty="0" smtClean="0">
                <a:solidFill>
                  <a:schemeClr val="tx1"/>
                </a:solidFill>
                <a:effectLst/>
                <a:latin typeface="+mn-lt"/>
                <a:ea typeface="+mn-ea"/>
                <a:cs typeface="+mn-cs"/>
              </a:rPr>
              <a:t>Informações de passageiros</a:t>
            </a:r>
            <a:r>
              <a:rPr lang="pt-BR" dirty="0" smtClean="0"/>
              <a:t/>
            </a:r>
            <a:br>
              <a:rPr lang="pt-BR" dirty="0" smtClean="0"/>
            </a:br>
            <a:r>
              <a:rPr lang="pt-BR" sz="1200" b="0" i="0" u="none" strike="noStrike" kern="1200" dirty="0" smtClean="0">
                <a:solidFill>
                  <a:schemeClr val="tx1"/>
                </a:solidFill>
                <a:effectLst/>
                <a:latin typeface="+mn-lt"/>
                <a:ea typeface="+mn-ea"/>
                <a:cs typeface="+mn-cs"/>
              </a:rPr>
              <a:t>107.1 * (1) O Ministro pode, sob circunstâncias e condições determinadas, exigir que qualquer pessoa ou classe prescrita forneça informação ou acesso à informação prescrita sobre qualquer pessoa a bordo, ou que se espera que esteja a bordo, de um meio de transporte, dentro do prazo e da maneira prescritos.</a:t>
            </a:r>
          </a:p>
          <a:p>
            <a:endParaRPr lang="pt-BR" sz="1200" b="0" i="0" u="none" strike="noStrike" kern="1200" dirty="0" smtClean="0">
              <a:solidFill>
                <a:schemeClr val="tx1"/>
              </a:solidFill>
              <a:effectLst/>
              <a:latin typeface="+mn-lt"/>
              <a:ea typeface="+mn-ea"/>
              <a:cs typeface="+mn-cs"/>
            </a:endParaRPr>
          </a:p>
          <a:p>
            <a:r>
              <a:rPr lang="pt-BR" sz="1200" b="1" i="0" u="none" strike="noStrike" kern="1200" dirty="0" smtClean="0">
                <a:solidFill>
                  <a:schemeClr val="tx1"/>
                </a:solidFill>
                <a:effectLst/>
                <a:latin typeface="+mn-lt"/>
                <a:ea typeface="+mn-ea"/>
                <a:cs typeface="+mn-cs"/>
              </a:rPr>
              <a:t>EUA:</a:t>
            </a:r>
          </a:p>
          <a:p>
            <a:r>
              <a:rPr lang="pt-BR" dirty="0" smtClean="0"/>
              <a:t>CFR 122.49b: Requisito básico. </a:t>
            </a:r>
          </a:p>
          <a:p>
            <a:endParaRPr lang="pt-BR" dirty="0" smtClean="0"/>
          </a:p>
          <a:p>
            <a:r>
              <a:rPr lang="pt-BR" dirty="0" smtClean="0"/>
              <a:t>Exceto conforme disposto no parágrafo (c) desta seção, um funcionário apropriado de cada aeronave comercial (transportadora) que chega aos Estados Unidos de qualquer lugar fora dos Estados Unidos deve transmitir ao Sistema Avançado de Informações ao Passageiro (APIS)</a:t>
            </a:r>
            <a:r>
              <a:rPr lang="pt-BR" baseline="0" dirty="0" smtClean="0"/>
              <a:t> [...] </a:t>
            </a:r>
            <a:r>
              <a:rPr lang="pt-BR" dirty="0" smtClean="0"/>
              <a:t>um manifesto eletrônico de chegada de passageiros que cobre todos os passageiros registrados para o voo. Um manifesto de passageiro deve ser transmitido separadamente do manifesto de um membro da tripulação, conforme exigido pelo § 122.49b, se a transmissão estiver no formato U.S. EDIFACT. [...]</a:t>
            </a:r>
            <a:r>
              <a:rPr lang="pt-BR" baseline="0" dirty="0" smtClean="0"/>
              <a:t> É r</a:t>
            </a:r>
            <a:r>
              <a:rPr lang="pt-BR" dirty="0" smtClean="0"/>
              <a:t>esponsabilidade do transportador comparar as informações coletadas com o documento de viagem. O transportador que coleta as informações descritas [...] é responsável pela comparação do documento de viagem apresentado pelo passageiro com as informações do documento de viagem que está transmitindo ao CBP de acordo com esta seção, a fim de assegurar que as informações estão corretas, o documento parece ser válido para viajar para os Estados Unidos e o passageiro é a pessoa para quem o documento de viagem foi emitido.</a:t>
            </a:r>
          </a:p>
          <a:p>
            <a:endParaRPr lang="pt-BR" dirty="0" smtClean="0"/>
          </a:p>
        </p:txBody>
      </p:sp>
      <p:sp>
        <p:nvSpPr>
          <p:cNvPr id="4" name="Espaço Reservado para Número de Slide 3"/>
          <p:cNvSpPr>
            <a:spLocks noGrp="1"/>
          </p:cNvSpPr>
          <p:nvPr>
            <p:ph type="sldNum" sz="quarter" idx="10"/>
          </p:nvPr>
        </p:nvSpPr>
        <p:spPr/>
        <p:txBody>
          <a:bodyPr/>
          <a:lstStyle/>
          <a:p>
            <a:fld id="{05CA105E-BE72-4109-BDE6-164E3F78F778}" type="slidenum">
              <a:rPr lang="pt-BR" smtClean="0"/>
              <a:t>8</a:t>
            </a:fld>
            <a:endParaRPr lang="pt-BR"/>
          </a:p>
        </p:txBody>
      </p:sp>
    </p:spTree>
    <p:extLst>
      <p:ext uri="{BB962C8B-B14F-4D97-AF65-F5344CB8AC3E}">
        <p14:creationId xmlns:p14="http://schemas.microsoft.com/office/powerpoint/2010/main" val="262199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smtClean="0"/>
              <a:t>Austrália:</a:t>
            </a:r>
          </a:p>
          <a:p>
            <a:r>
              <a:rPr lang="pt-BR" dirty="0" smtClean="0"/>
              <a:t>Obrigação de informar passageiros e tripulantes (2)</a:t>
            </a:r>
          </a:p>
          <a:p>
            <a:endParaRPr lang="pt-BR" dirty="0" smtClean="0"/>
          </a:p>
          <a:p>
            <a:r>
              <a:rPr lang="pt-BR" dirty="0" smtClean="0"/>
              <a:t>O operador da aeronave ou navio deve, de acordo com esta</a:t>
            </a:r>
            <a:r>
              <a:rPr lang="pt-BR" baseline="0" dirty="0" smtClean="0"/>
              <a:t> </a:t>
            </a:r>
            <a:r>
              <a:rPr lang="pt-BR" dirty="0" smtClean="0"/>
              <a:t>seção: (a) apresentar um relatório ao Departamento, utilizando o sistema de notificação primária aprovado para passageiros, sobre cada passageiro que estará a bordo da aeronave ou navio no momento de sua chegada ao local na Austrália; e (b) apresentar um relatório ao Departamento, utilizando o sistema de notificação primária aprovado para a tripulação, sobre cada membro da tripulação que estará a bordo da aeronave ou navio no momento da sua chegada ao local na Austrália. </a:t>
            </a:r>
          </a:p>
          <a:p>
            <a:endParaRPr lang="pt-BR" dirty="0" smtClean="0"/>
          </a:p>
          <a:p>
            <a:r>
              <a:rPr lang="pt-BR" dirty="0" smtClean="0"/>
              <a:t>Nota 1: Esta obrigação deve ser cumprida mesmo que a informação em causa seja informação pessoal. Nota 2: A Seção 245N contém uma ofensa por falha no cumprimento desta subseção. </a:t>
            </a:r>
          </a:p>
          <a:p>
            <a:endParaRPr lang="pt-BR" dirty="0" smtClean="0"/>
          </a:p>
          <a:p>
            <a:r>
              <a:rPr lang="pt-BR" dirty="0" smtClean="0"/>
              <a:t>SEÇÃO 245N - LEI DE MIGRAÇÃO 1958</a:t>
            </a:r>
          </a:p>
          <a:p>
            <a:r>
              <a:rPr lang="pt-BR" dirty="0" smtClean="0"/>
              <a:t>Ofensa por falha no cumprimento das obrigações de relatório:</a:t>
            </a:r>
            <a:r>
              <a:rPr lang="pt-BR" baseline="0" dirty="0" smtClean="0"/>
              <a:t> </a:t>
            </a:r>
            <a:r>
              <a:rPr lang="pt-BR" dirty="0" smtClean="0"/>
              <a:t>Um operador de uma aeronave ou navio que intencionalmente contrarie a subseção 245L (2) ou 245LA (2) comete uma infração punível, por convicção, por uma penalidade não superior a 120 unidades de penalidade.</a:t>
            </a:r>
          </a:p>
          <a:p>
            <a:endParaRPr lang="pt-BR" dirty="0" smtClean="0"/>
          </a:p>
          <a:p>
            <a:r>
              <a:rPr lang="pt-BR" b="1" dirty="0" smtClean="0"/>
              <a:t>Reino Unido:</a:t>
            </a:r>
          </a:p>
          <a:p>
            <a:r>
              <a:rPr lang="pt-BR" dirty="0" smtClean="0"/>
              <a:t>Ato de Imigração de 1971: </a:t>
            </a:r>
          </a:p>
          <a:p>
            <a:r>
              <a:rPr lang="pt-BR" dirty="0" smtClean="0"/>
              <a:t>(2) Se um oficial de imigração solicitar ao proprietário ou agente (“a transportadora”) de um navio ou aeronave informações sobre passageiros ou informações sobre serviços, a transportadora deverá fornecer essas informações ao oficial. O não cumprimento da exigência de fornecer essas informações sem uma justificativa razoável é um delito nos termos da seção 27 da Lei de Imigração de 1971 e também pode incorrer em uma penalidade sob a Autoridade de Segurança e Proibição de Viagens para o Esquema de Transporte de 2012.</a:t>
            </a:r>
          </a:p>
          <a:p>
            <a:endParaRPr lang="pt-BR" dirty="0"/>
          </a:p>
        </p:txBody>
      </p:sp>
      <p:sp>
        <p:nvSpPr>
          <p:cNvPr id="4" name="Espaço Reservado para Número de Slide 3"/>
          <p:cNvSpPr>
            <a:spLocks noGrp="1"/>
          </p:cNvSpPr>
          <p:nvPr>
            <p:ph type="sldNum" sz="quarter" idx="10"/>
          </p:nvPr>
        </p:nvSpPr>
        <p:spPr/>
        <p:txBody>
          <a:bodyPr/>
          <a:lstStyle/>
          <a:p>
            <a:fld id="{05CA105E-BE72-4109-BDE6-164E3F78F778}" type="slidenum">
              <a:rPr lang="pt-BR" smtClean="0"/>
              <a:t>9</a:t>
            </a:fld>
            <a:endParaRPr lang="pt-BR"/>
          </a:p>
        </p:txBody>
      </p:sp>
    </p:spTree>
    <p:extLst>
      <p:ext uri="{BB962C8B-B14F-4D97-AF65-F5344CB8AC3E}">
        <p14:creationId xmlns:p14="http://schemas.microsoft.com/office/powerpoint/2010/main" val="220884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dirty="0" smtClean="0"/>
              <a:t>União Europeia:</a:t>
            </a:r>
          </a:p>
          <a:p>
            <a:endParaRPr lang="pt-BR" dirty="0" smtClean="0"/>
          </a:p>
          <a:p>
            <a:r>
              <a:rPr lang="pt-BR" dirty="0" smtClean="0"/>
              <a:t>DIRECTIVA 2004/82/CE DO CONSELHO, de 29 de Abril de 2004, sobre a obrigação de as transportadoras comunicarem dados sobre os passageiros:</a:t>
            </a:r>
          </a:p>
          <a:p>
            <a:endParaRPr lang="pt-BR" dirty="0" smtClean="0"/>
          </a:p>
          <a:p>
            <a:r>
              <a:rPr lang="pt-BR" dirty="0" smtClean="0"/>
              <a:t>Artigo 1</a:t>
            </a:r>
          </a:p>
          <a:p>
            <a:r>
              <a:rPr lang="pt-BR" dirty="0" smtClean="0"/>
              <a:t>Esta diretiva visa melhorar os controles fronteiriços e combater a imigração ilegal através da transmissão de dados prévios aos passageiros pelas transportadoras às autoridades nacionais competentes. </a:t>
            </a:r>
          </a:p>
          <a:p>
            <a:endParaRPr lang="pt-BR" dirty="0" smtClean="0"/>
          </a:p>
          <a:p>
            <a:r>
              <a:rPr lang="pt-BR" dirty="0" smtClean="0"/>
              <a:t>Artigo 3 - Transmissão de dados:</a:t>
            </a:r>
          </a:p>
          <a:p>
            <a:pPr marL="0" indent="0">
              <a:buNone/>
            </a:pPr>
            <a:r>
              <a:rPr lang="pt-BR" dirty="0" smtClean="0"/>
              <a:t>Os Estados-Membros tomam as medidas necessárias para estabelecer a obrigação de os transportadores transmitirem, a pedido das autoridades responsáveis pelo controle de pessoas nas fronteiras externas, as informações relativas aos passageiros que serão transportados para as fronteiras externas, através do ponto de passagem da fronteira autorizado do qual essas pessoas entrarão no território de um Estado-Membro, até ao final do check-in.</a:t>
            </a:r>
          </a:p>
          <a:p>
            <a:pPr marL="0" indent="0">
              <a:buNone/>
            </a:pPr>
            <a:endParaRPr lang="pt-BR" dirty="0" smtClean="0"/>
          </a:p>
          <a:p>
            <a:pPr marL="0" indent="0">
              <a:buNone/>
            </a:pPr>
            <a:r>
              <a:rPr lang="pt-BR" dirty="0" smtClean="0"/>
              <a:t>Artigo 4.</a:t>
            </a:r>
          </a:p>
          <a:p>
            <a:pPr marL="0" indent="0">
              <a:buNone/>
            </a:pPr>
            <a:r>
              <a:rPr lang="pt-BR" dirty="0" smtClean="0"/>
              <a:t>Sanções1. Os Estados-Membros tomam as medidas necessárias para impor sanções às transportadoras que, por erro, não tenham transmitido dados ou tenham transmitido dados incompletos ou falsos […]</a:t>
            </a:r>
            <a:endParaRPr lang="pt-BR" dirty="0"/>
          </a:p>
        </p:txBody>
      </p:sp>
      <p:sp>
        <p:nvSpPr>
          <p:cNvPr id="4" name="Espaço Reservado para Número de Slide 3"/>
          <p:cNvSpPr>
            <a:spLocks noGrp="1"/>
          </p:cNvSpPr>
          <p:nvPr>
            <p:ph type="sldNum" sz="quarter" idx="10"/>
          </p:nvPr>
        </p:nvSpPr>
        <p:spPr/>
        <p:txBody>
          <a:bodyPr/>
          <a:lstStyle/>
          <a:p>
            <a:fld id="{05CA105E-BE72-4109-BDE6-164E3F78F778}" type="slidenum">
              <a:rPr lang="pt-BR" smtClean="0"/>
              <a:t>10</a:t>
            </a:fld>
            <a:endParaRPr lang="pt-BR"/>
          </a:p>
        </p:txBody>
      </p:sp>
    </p:spTree>
    <p:extLst>
      <p:ext uri="{BB962C8B-B14F-4D97-AF65-F5344CB8AC3E}">
        <p14:creationId xmlns:p14="http://schemas.microsoft.com/office/powerpoint/2010/main" val="236286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4" name="Retângulo 19">
            <a:extLst>
              <a:ext uri="{FF2B5EF4-FFF2-40B4-BE49-F238E27FC236}">
                <a16:creationId xmlns="" xmlns:a16="http://schemas.microsoft.com/office/drawing/2014/main" id="{0355A19A-E694-4478-8F68-202CF3EAE4E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5" name="Retângulo 20">
            <a:extLst>
              <a:ext uri="{FF2B5EF4-FFF2-40B4-BE49-F238E27FC236}">
                <a16:creationId xmlns="" xmlns:a16="http://schemas.microsoft.com/office/drawing/2014/main" id="{45E6A6D7-DECF-4FDC-9F4E-21B22D09CD79}"/>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6" name="Retângulo 23">
            <a:extLst>
              <a:ext uri="{FF2B5EF4-FFF2-40B4-BE49-F238E27FC236}">
                <a16:creationId xmlns="" xmlns:a16="http://schemas.microsoft.com/office/drawing/2014/main" id="{79ABF181-DEBE-4B8E-9BAC-0C65DAFE5A0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7" name="Retângulo 24">
            <a:extLst>
              <a:ext uri="{FF2B5EF4-FFF2-40B4-BE49-F238E27FC236}">
                <a16:creationId xmlns="" xmlns:a16="http://schemas.microsoft.com/office/drawing/2014/main" id="{0957BA5F-E47A-41C1-B031-9F11A9A4A085}"/>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 name="Retângulo 19">
            <a:extLst>
              <a:ext uri="{FF2B5EF4-FFF2-40B4-BE49-F238E27FC236}">
                <a16:creationId xmlns="" xmlns:a16="http://schemas.microsoft.com/office/drawing/2014/main" id="{700D11EA-6884-46B8-939F-5366BB86E138}"/>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1" name="Conector reto 20">
            <a:extLst>
              <a:ext uri="{FF2B5EF4-FFF2-40B4-BE49-F238E27FC236}">
                <a16:creationId xmlns="" xmlns:a16="http://schemas.microsoft.com/office/drawing/2014/main" id="{C29CAB3E-818B-4315-A8B2-D165DEB387BF}"/>
              </a:ext>
            </a:extLst>
          </p:cNvPr>
          <p:cNvSpPr>
            <a:spLocks noChangeShapeType="1"/>
          </p:cNvSpPr>
          <p:nvPr/>
        </p:nvSpPr>
        <p:spPr bwMode="auto">
          <a:xfrm>
            <a:off x="155576"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2" name="Retângulo 21">
            <a:extLst>
              <a:ext uri="{FF2B5EF4-FFF2-40B4-BE49-F238E27FC236}">
                <a16:creationId xmlns="" xmlns:a16="http://schemas.microsoft.com/office/drawing/2014/main" id="{5909BF7E-33CD-4F22-ABD7-24F13741EFC5}"/>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3" name="Elipse 23">
            <a:extLst>
              <a:ext uri="{FF2B5EF4-FFF2-40B4-BE49-F238E27FC236}">
                <a16:creationId xmlns="" xmlns:a16="http://schemas.microsoft.com/office/drawing/2014/main" id="{B4BD7CDA-58B7-4EEA-8A80-3146BA6031C1}"/>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ipse 24">
            <a:extLst>
              <a:ext uri="{FF2B5EF4-FFF2-40B4-BE49-F238E27FC236}">
                <a16:creationId xmlns="" xmlns:a16="http://schemas.microsoft.com/office/drawing/2014/main" id="{83350A1C-CD47-465A-9637-C630E179C0AF}"/>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ítu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a:extLst>
              <a:ext uri="{FF2B5EF4-FFF2-40B4-BE49-F238E27FC236}">
                <a16:creationId xmlns="" xmlns:a16="http://schemas.microsoft.com/office/drawing/2014/main" id="{D073AF7F-1D97-49F9-B570-BDE0E189537A}"/>
              </a:ext>
            </a:extLst>
          </p:cNvPr>
          <p:cNvSpPr>
            <a:spLocks noGrp="1"/>
          </p:cNvSpPr>
          <p:nvPr>
            <p:ph type="dt" sz="half" idx="10"/>
          </p:nvPr>
        </p:nvSpPr>
        <p:spPr/>
        <p:txBody>
          <a:bodyPr/>
          <a:lstStyle>
            <a:lvl1pPr>
              <a:defRPr/>
            </a:lvl1pPr>
          </a:lstStyle>
          <a:p>
            <a:pPr>
              <a:defRPr/>
            </a:pPr>
            <a:fld id="{1D69A6AE-B32D-402E-BB11-FCA7A7747EC6}" type="datetimeFigureOut">
              <a:rPr lang="pt-BR"/>
              <a:pPr>
                <a:defRPr/>
              </a:pPr>
              <a:t>20/08/2019</a:t>
            </a:fld>
            <a:endParaRPr lang="pt-BR" dirty="0"/>
          </a:p>
        </p:txBody>
      </p:sp>
      <p:sp>
        <p:nvSpPr>
          <p:cNvPr id="16" name="Espaço Reservado para Rodapé 16">
            <a:extLst>
              <a:ext uri="{FF2B5EF4-FFF2-40B4-BE49-F238E27FC236}">
                <a16:creationId xmlns="" xmlns:a16="http://schemas.microsoft.com/office/drawing/2014/main" id="{437DFBBC-BBEF-4492-9C02-08611ED5CFE2}"/>
              </a:ext>
            </a:extLst>
          </p:cNvPr>
          <p:cNvSpPr>
            <a:spLocks noGrp="1"/>
          </p:cNvSpPr>
          <p:nvPr>
            <p:ph type="ftr" sz="quarter" idx="11"/>
          </p:nvPr>
        </p:nvSpPr>
        <p:spPr/>
        <p:txBody>
          <a:bodyPr/>
          <a:lstStyle>
            <a:lvl1pPr>
              <a:defRPr/>
            </a:lvl1pPr>
          </a:lstStyle>
          <a:p>
            <a:pPr>
              <a:defRPr/>
            </a:pPr>
            <a:endParaRPr lang="pt-BR"/>
          </a:p>
        </p:txBody>
      </p:sp>
      <p:sp>
        <p:nvSpPr>
          <p:cNvPr id="17" name="Espaço Reservado para Número de Slide 28">
            <a:extLst>
              <a:ext uri="{FF2B5EF4-FFF2-40B4-BE49-F238E27FC236}">
                <a16:creationId xmlns="" xmlns:a16="http://schemas.microsoft.com/office/drawing/2014/main" id="{814483EB-1426-423C-AFA5-AF0EB7D0BC46}"/>
              </a:ext>
            </a:extLst>
          </p:cNvPr>
          <p:cNvSpPr>
            <a:spLocks noGrp="1"/>
          </p:cNvSpPr>
          <p:nvPr>
            <p:ph type="sldNum" sz="quarter" idx="12"/>
          </p:nvPr>
        </p:nvSpPr>
        <p:spPr>
          <a:xfrm>
            <a:off x="4343400" y="2198690"/>
            <a:ext cx="457200" cy="441325"/>
          </a:xfrm>
        </p:spPr>
        <p:txBody>
          <a:bodyPr/>
          <a:lstStyle>
            <a:lvl1pPr>
              <a:defRPr/>
            </a:lvl1pPr>
          </a:lstStyle>
          <a:p>
            <a:pPr>
              <a:defRPr/>
            </a:pPr>
            <a:fld id="{6F0B8100-996F-4C82-9B81-8182328BC047}" type="slidenum">
              <a:rPr lang="pt-BR" altLang="pt-BR"/>
              <a:pPr>
                <a:defRPr/>
              </a:pPr>
              <a:t>‹nº›</a:t>
            </a:fld>
            <a:endParaRPr lang="pt-BR" altLang="pt-BR"/>
          </a:p>
        </p:txBody>
      </p:sp>
    </p:spTree>
    <p:extLst>
      <p:ext uri="{BB962C8B-B14F-4D97-AF65-F5344CB8AC3E}">
        <p14:creationId xmlns:p14="http://schemas.microsoft.com/office/powerpoint/2010/main" val="1549079877"/>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 xmlns:a16="http://schemas.microsoft.com/office/drawing/2014/main" id="{F2A97BB5-3083-41A0-9BEE-4D178A5C1F0E}"/>
              </a:ext>
            </a:extLst>
          </p:cNvPr>
          <p:cNvSpPr>
            <a:spLocks noGrp="1"/>
          </p:cNvSpPr>
          <p:nvPr>
            <p:ph type="dt" sz="half" idx="10"/>
          </p:nvPr>
        </p:nvSpPr>
        <p:spPr/>
        <p:txBody>
          <a:bodyPr/>
          <a:lstStyle>
            <a:lvl1pPr>
              <a:defRPr/>
            </a:lvl1pPr>
          </a:lstStyle>
          <a:p>
            <a:pPr>
              <a:defRPr/>
            </a:pPr>
            <a:fld id="{8207BEBE-D1CA-4932-BAA8-890F1F4D4959}" type="datetimeFigureOut">
              <a:rPr lang="pt-BR"/>
              <a:pPr>
                <a:defRPr/>
              </a:pPr>
              <a:t>20/08/2019</a:t>
            </a:fld>
            <a:endParaRPr lang="pt-BR" dirty="0"/>
          </a:p>
        </p:txBody>
      </p:sp>
      <p:sp>
        <p:nvSpPr>
          <p:cNvPr id="5" name="Espaço Reservado para Rodapé 4">
            <a:extLst>
              <a:ext uri="{FF2B5EF4-FFF2-40B4-BE49-F238E27FC236}">
                <a16:creationId xmlns="" xmlns:a16="http://schemas.microsoft.com/office/drawing/2014/main" id="{FEA60DD4-7DBD-4B96-95DC-C812DB75D5CC}"/>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 xmlns:a16="http://schemas.microsoft.com/office/drawing/2014/main" id="{2562F697-BE0D-4B6A-A593-16B705CD3D3F}"/>
              </a:ext>
            </a:extLst>
          </p:cNvPr>
          <p:cNvSpPr>
            <a:spLocks noGrp="1"/>
          </p:cNvSpPr>
          <p:nvPr>
            <p:ph type="sldNum" sz="quarter" idx="12"/>
          </p:nvPr>
        </p:nvSpPr>
        <p:spPr/>
        <p:txBody>
          <a:bodyPr/>
          <a:lstStyle>
            <a:lvl1pPr>
              <a:defRPr/>
            </a:lvl1pPr>
          </a:lstStyle>
          <a:p>
            <a:pPr>
              <a:defRPr/>
            </a:pPr>
            <a:fld id="{706167D6-4B9C-402D-87FA-5BFA7FCDC9A4}" type="slidenum">
              <a:rPr lang="pt-BR" altLang="pt-BR"/>
              <a:pPr>
                <a:defRPr/>
              </a:pPr>
              <a:t>‹nº›</a:t>
            </a:fld>
            <a:endParaRPr lang="pt-BR" altLang="pt-BR"/>
          </a:p>
        </p:txBody>
      </p:sp>
    </p:spTree>
    <p:extLst>
      <p:ext uri="{BB962C8B-B14F-4D97-AF65-F5344CB8AC3E}">
        <p14:creationId xmlns:p14="http://schemas.microsoft.com/office/powerpoint/2010/main" val="4115427546"/>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Pr>
        <a:solidFill>
          <a:schemeClr val="bg2"/>
        </a:solidFill>
        <a:effectLst/>
      </p:bgPr>
    </p:bg>
    <p:spTree>
      <p:nvGrpSpPr>
        <p:cNvPr id="1" name=""/>
        <p:cNvGrpSpPr/>
        <p:nvPr/>
      </p:nvGrpSpPr>
      <p:grpSpPr>
        <a:xfrm>
          <a:off x="0" y="0"/>
          <a:ext cx="0" cy="0"/>
          <a:chOff x="0" y="0"/>
          <a:chExt cx="0" cy="0"/>
        </a:xfrm>
      </p:grpSpPr>
      <p:sp>
        <p:nvSpPr>
          <p:cNvPr id="4" name="Retângulo 19">
            <a:extLst>
              <a:ext uri="{FF2B5EF4-FFF2-40B4-BE49-F238E27FC236}">
                <a16:creationId xmlns="" xmlns:a16="http://schemas.microsoft.com/office/drawing/2014/main" id="{6CE0412E-5E99-4231-AFB3-77C13D7B3F7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5" name="Retângulo 20">
            <a:extLst>
              <a:ext uri="{FF2B5EF4-FFF2-40B4-BE49-F238E27FC236}">
                <a16:creationId xmlns="" xmlns:a16="http://schemas.microsoft.com/office/drawing/2014/main" id="{EDB221EE-8409-4FF8-AFA7-97AF6DEF57B4}"/>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6" name="Retângulo 23">
            <a:extLst>
              <a:ext uri="{FF2B5EF4-FFF2-40B4-BE49-F238E27FC236}">
                <a16:creationId xmlns="" xmlns:a16="http://schemas.microsoft.com/office/drawing/2014/main" id="{46D0C813-6787-4506-AB46-D129FC399E19}"/>
              </a:ext>
            </a:extLst>
          </p:cNvPr>
          <p:cNvSpPr>
            <a:spLocks noChangeArrowheads="1"/>
          </p:cNvSpPr>
          <p:nvPr/>
        </p:nvSpPr>
        <p:spPr bwMode="white">
          <a:xfrm>
            <a:off x="0" y="2"/>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7" name="Retângulo 24">
            <a:extLst>
              <a:ext uri="{FF2B5EF4-FFF2-40B4-BE49-F238E27FC236}">
                <a16:creationId xmlns="" xmlns:a16="http://schemas.microsoft.com/office/drawing/2014/main" id="{2193AC05-214B-4F22-9496-01D2AFCF371A}"/>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8" name="Retângulo 19">
            <a:extLst>
              <a:ext uri="{FF2B5EF4-FFF2-40B4-BE49-F238E27FC236}">
                <a16:creationId xmlns="" xmlns:a16="http://schemas.microsoft.com/office/drawing/2014/main" id="{0FCE28C0-DA57-40C6-9C64-C63688454167}"/>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9" name="Retângulo 20">
            <a:extLst>
              <a:ext uri="{FF2B5EF4-FFF2-40B4-BE49-F238E27FC236}">
                <a16:creationId xmlns="" xmlns:a16="http://schemas.microsoft.com/office/drawing/2014/main" id="{CC14A67F-5B91-474B-822A-71CCFA5D689E}"/>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0" name="Conector reto 21">
            <a:extLst>
              <a:ext uri="{FF2B5EF4-FFF2-40B4-BE49-F238E27FC236}">
                <a16:creationId xmlns="" xmlns:a16="http://schemas.microsoft.com/office/drawing/2014/main" id="{A8A80306-D3A7-4651-80DE-5831DF9A188F}"/>
              </a:ext>
            </a:extLst>
          </p:cNvPr>
          <p:cNvSpPr>
            <a:spLocks noChangeShapeType="1"/>
          </p:cNvSpPr>
          <p:nvPr/>
        </p:nvSpPr>
        <p:spPr bwMode="auto">
          <a:xfrm rot="5400000">
            <a:off x="402113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1" name="Elipse 23">
            <a:extLst>
              <a:ext uri="{FF2B5EF4-FFF2-40B4-BE49-F238E27FC236}">
                <a16:creationId xmlns="" xmlns:a16="http://schemas.microsoft.com/office/drawing/2014/main" id="{A85C7736-8E1C-430F-A56E-903BE9B141A5}"/>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Elipse 24">
            <a:extLst>
              <a:ext uri="{FF2B5EF4-FFF2-40B4-BE49-F238E27FC236}">
                <a16:creationId xmlns="" xmlns:a16="http://schemas.microsoft.com/office/drawing/2014/main" id="{0B29D272-353E-4AF7-BA25-DDAE18BBF9FA}"/>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Espaço Reservado para Texto Vertical 2"/>
          <p:cNvSpPr>
            <a:spLocks noGrp="1"/>
          </p:cNvSpPr>
          <p:nvPr>
            <p:ph type="body" orient="vert" idx="1"/>
          </p:nvPr>
        </p:nvSpPr>
        <p:spPr>
          <a:xfrm>
            <a:off x="304800" y="304800"/>
            <a:ext cx="65532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7391400" y="304803"/>
            <a:ext cx="1447800" cy="5851525"/>
          </a:xfrm>
        </p:spPr>
        <p:txBody>
          <a:bodyPr vert="eaVert"/>
          <a:lstStyle/>
          <a:p>
            <a:r>
              <a:rPr lang="pt-BR"/>
              <a:t>Clique para editar o título mestre</a:t>
            </a:r>
            <a:endParaRPr lang="en-US"/>
          </a:p>
        </p:txBody>
      </p:sp>
      <p:sp>
        <p:nvSpPr>
          <p:cNvPr id="13" name="Espaço Reservado para Número de Slide 5">
            <a:extLst>
              <a:ext uri="{FF2B5EF4-FFF2-40B4-BE49-F238E27FC236}">
                <a16:creationId xmlns="" xmlns:a16="http://schemas.microsoft.com/office/drawing/2014/main" id="{2455459E-FF52-462B-A70D-9312F1A5BEC0}"/>
              </a:ext>
            </a:extLst>
          </p:cNvPr>
          <p:cNvSpPr>
            <a:spLocks noGrp="1"/>
          </p:cNvSpPr>
          <p:nvPr>
            <p:ph type="sldNum" sz="quarter" idx="10"/>
          </p:nvPr>
        </p:nvSpPr>
        <p:spPr>
          <a:xfrm>
            <a:off x="6915150" y="3009902"/>
            <a:ext cx="457200" cy="441325"/>
          </a:xfrm>
        </p:spPr>
        <p:txBody>
          <a:bodyPr/>
          <a:lstStyle>
            <a:lvl1pPr>
              <a:defRPr/>
            </a:lvl1pPr>
          </a:lstStyle>
          <a:p>
            <a:pPr>
              <a:defRPr/>
            </a:pPr>
            <a:fld id="{1183F95D-B1E0-4160-BA50-FCECC90DE3CA}" type="slidenum">
              <a:rPr lang="pt-BR" altLang="pt-BR"/>
              <a:pPr>
                <a:defRPr/>
              </a:pPr>
              <a:t>‹nº›</a:t>
            </a:fld>
            <a:endParaRPr lang="pt-BR" altLang="pt-BR"/>
          </a:p>
        </p:txBody>
      </p:sp>
      <p:sp>
        <p:nvSpPr>
          <p:cNvPr id="14" name="Espaço Reservado para Data 3">
            <a:extLst>
              <a:ext uri="{FF2B5EF4-FFF2-40B4-BE49-F238E27FC236}">
                <a16:creationId xmlns="" xmlns:a16="http://schemas.microsoft.com/office/drawing/2014/main" id="{69DA27D5-B77E-4053-BC8B-E3446634C14D}"/>
              </a:ext>
            </a:extLst>
          </p:cNvPr>
          <p:cNvSpPr>
            <a:spLocks noGrp="1"/>
          </p:cNvSpPr>
          <p:nvPr>
            <p:ph type="dt" sz="half" idx="11"/>
          </p:nvPr>
        </p:nvSpPr>
        <p:spPr/>
        <p:txBody>
          <a:bodyPr/>
          <a:lstStyle>
            <a:lvl1pPr>
              <a:defRPr/>
            </a:lvl1pPr>
          </a:lstStyle>
          <a:p>
            <a:pPr>
              <a:defRPr/>
            </a:pPr>
            <a:fld id="{EB0EFB33-A697-4A88-A801-571192AA06E8}" type="datetimeFigureOut">
              <a:rPr lang="pt-BR"/>
              <a:pPr>
                <a:defRPr/>
              </a:pPr>
              <a:t>20/08/2019</a:t>
            </a:fld>
            <a:endParaRPr lang="pt-BR" dirty="0"/>
          </a:p>
        </p:txBody>
      </p:sp>
      <p:sp>
        <p:nvSpPr>
          <p:cNvPr id="15" name="Espaço Reservado para Rodapé 4">
            <a:extLst>
              <a:ext uri="{FF2B5EF4-FFF2-40B4-BE49-F238E27FC236}">
                <a16:creationId xmlns="" xmlns:a16="http://schemas.microsoft.com/office/drawing/2014/main" id="{65E9EF10-8DF2-493C-B5C0-0B30337662C7}"/>
              </a:ext>
            </a:extLst>
          </p:cNvPr>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3500698583"/>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301752" y="1527048"/>
            <a:ext cx="850392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 xmlns:a16="http://schemas.microsoft.com/office/drawing/2014/main" id="{5C1C2A47-C1A6-4FF2-9A74-0F526847E18F}"/>
              </a:ext>
            </a:extLst>
          </p:cNvPr>
          <p:cNvSpPr>
            <a:spLocks noGrp="1"/>
          </p:cNvSpPr>
          <p:nvPr>
            <p:ph type="dt" sz="half" idx="10"/>
          </p:nvPr>
        </p:nvSpPr>
        <p:spPr/>
        <p:txBody>
          <a:bodyPr/>
          <a:lstStyle>
            <a:lvl1pPr>
              <a:defRPr/>
            </a:lvl1pPr>
          </a:lstStyle>
          <a:p>
            <a:pPr>
              <a:defRPr/>
            </a:pPr>
            <a:fld id="{81D7FD4E-A25F-42F6-AB35-8C3CEB538735}" type="datetimeFigureOut">
              <a:rPr lang="pt-BR"/>
              <a:pPr>
                <a:defRPr/>
              </a:pPr>
              <a:t>20/08/2019</a:t>
            </a:fld>
            <a:endParaRPr lang="pt-BR" dirty="0"/>
          </a:p>
        </p:txBody>
      </p:sp>
      <p:sp>
        <p:nvSpPr>
          <p:cNvPr id="5" name="Espaço Reservado para Rodapé 4">
            <a:extLst>
              <a:ext uri="{FF2B5EF4-FFF2-40B4-BE49-F238E27FC236}">
                <a16:creationId xmlns="" xmlns:a16="http://schemas.microsoft.com/office/drawing/2014/main" id="{EF8F711A-558B-499F-A63C-FED34DCAD479}"/>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 xmlns:a16="http://schemas.microsoft.com/office/drawing/2014/main" id="{1652A16F-1FF0-484E-99CB-3C39DFBAAA31}"/>
              </a:ext>
            </a:extLst>
          </p:cNvPr>
          <p:cNvSpPr>
            <a:spLocks noGrp="1"/>
          </p:cNvSpPr>
          <p:nvPr>
            <p:ph type="sldNum" sz="quarter" idx="12"/>
          </p:nvPr>
        </p:nvSpPr>
        <p:spPr>
          <a:xfrm>
            <a:off x="4362450" y="1027115"/>
            <a:ext cx="457200" cy="441325"/>
          </a:xfrm>
        </p:spPr>
        <p:txBody>
          <a:bodyPr/>
          <a:lstStyle>
            <a:lvl1pPr>
              <a:defRPr/>
            </a:lvl1pPr>
          </a:lstStyle>
          <a:p>
            <a:pPr>
              <a:defRPr/>
            </a:pPr>
            <a:fld id="{410DBAD6-0FB4-46C0-A328-C981EA66139C}" type="slidenum">
              <a:rPr lang="pt-BR" altLang="pt-BR"/>
              <a:pPr>
                <a:defRPr/>
              </a:pPr>
              <a:t>‹nº›</a:t>
            </a:fld>
            <a:endParaRPr lang="pt-BR" altLang="pt-BR"/>
          </a:p>
        </p:txBody>
      </p:sp>
      <p:pic>
        <p:nvPicPr>
          <p:cNvPr id="9" name="Imagem 8"/>
          <p:cNvPicPr>
            <a:picLocks noChangeAspect="1"/>
          </p:cNvPicPr>
          <p:nvPr userDrawn="1"/>
        </p:nvPicPr>
        <p:blipFill>
          <a:blip r:embed="rId2"/>
          <a:stretch>
            <a:fillRect/>
          </a:stretch>
        </p:blipFill>
        <p:spPr>
          <a:xfrm>
            <a:off x="424861" y="208571"/>
            <a:ext cx="1587315" cy="1015800"/>
          </a:xfrm>
          <a:prstGeom prst="rect">
            <a:avLst/>
          </a:prstGeom>
        </p:spPr>
      </p:pic>
      <p:pic>
        <p:nvPicPr>
          <p:cNvPr id="10" name="Image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2833" y="247615"/>
            <a:ext cx="1533987" cy="973699"/>
          </a:xfrm>
          <a:prstGeom prst="rect">
            <a:avLst/>
          </a:prstGeom>
        </p:spPr>
      </p:pic>
      <p:pic>
        <p:nvPicPr>
          <p:cNvPr id="11" name="Imagem 10"/>
          <p:cNvPicPr>
            <a:picLocks noChangeAspect="1"/>
          </p:cNvPicPr>
          <p:nvPr userDrawn="1"/>
        </p:nvPicPr>
        <p:blipFill>
          <a:blip r:embed="rId4"/>
          <a:stretch>
            <a:fillRect/>
          </a:stretch>
        </p:blipFill>
        <p:spPr>
          <a:xfrm>
            <a:off x="4118392" y="285089"/>
            <a:ext cx="924446" cy="939282"/>
          </a:xfrm>
          <a:prstGeom prst="rect">
            <a:avLst/>
          </a:prstGeom>
        </p:spPr>
      </p:pic>
    </p:spTree>
    <p:extLst>
      <p:ext uri="{BB962C8B-B14F-4D97-AF65-F5344CB8AC3E}">
        <p14:creationId xmlns:p14="http://schemas.microsoft.com/office/powerpoint/2010/main" val="328772297"/>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19">
            <a:extLst>
              <a:ext uri="{FF2B5EF4-FFF2-40B4-BE49-F238E27FC236}">
                <a16:creationId xmlns="" xmlns:a16="http://schemas.microsoft.com/office/drawing/2014/main" id="{9B982EB8-D40B-4E09-8CE4-BA2DE2D5C37D}"/>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5" name="Retângulo 20">
            <a:extLst>
              <a:ext uri="{FF2B5EF4-FFF2-40B4-BE49-F238E27FC236}">
                <a16:creationId xmlns="" xmlns:a16="http://schemas.microsoft.com/office/drawing/2014/main" id="{8082D206-B621-4E4A-B6F1-63C0B12FA3FE}"/>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6" name="Retângulo 23">
            <a:extLst>
              <a:ext uri="{FF2B5EF4-FFF2-40B4-BE49-F238E27FC236}">
                <a16:creationId xmlns="" xmlns:a16="http://schemas.microsoft.com/office/drawing/2014/main" id="{1EEF60F6-9D20-4F58-8708-3047C0D603AB}"/>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7" name="Retângulo 24">
            <a:extLst>
              <a:ext uri="{FF2B5EF4-FFF2-40B4-BE49-F238E27FC236}">
                <a16:creationId xmlns="" xmlns:a16="http://schemas.microsoft.com/office/drawing/2014/main" id="{3C0E4FF4-FC29-4EB8-B015-1BCB1F5C345E}"/>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8" name="Retângulo 25">
            <a:extLst>
              <a:ext uri="{FF2B5EF4-FFF2-40B4-BE49-F238E27FC236}">
                <a16:creationId xmlns="" xmlns:a16="http://schemas.microsoft.com/office/drawing/2014/main" id="{C730097F-B226-4F8E-9D74-320A4BEB78BE}"/>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9" name="Retângulo 26">
            <a:extLst>
              <a:ext uri="{FF2B5EF4-FFF2-40B4-BE49-F238E27FC236}">
                <a16:creationId xmlns="" xmlns:a16="http://schemas.microsoft.com/office/drawing/2014/main" id="{117E45ED-144A-43DE-B7A0-3CC6ED86E49B}"/>
              </a:ext>
            </a:extLst>
          </p:cNvPr>
          <p:cNvSpPr>
            <a:spLocks noChangeArrowheads="1"/>
          </p:cNvSpPr>
          <p:nvPr/>
        </p:nvSpPr>
        <p:spPr bwMode="auto">
          <a:xfrm>
            <a:off x="155576"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 name="Retângulo 21">
            <a:extLst>
              <a:ext uri="{FF2B5EF4-FFF2-40B4-BE49-F238E27FC236}">
                <a16:creationId xmlns="" xmlns:a16="http://schemas.microsoft.com/office/drawing/2014/main" id="{1D1B913B-7E80-4C94-B7FA-7CD46520985B}"/>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1" name="Retângulo 23">
            <a:extLst>
              <a:ext uri="{FF2B5EF4-FFF2-40B4-BE49-F238E27FC236}">
                <a16:creationId xmlns="" xmlns:a16="http://schemas.microsoft.com/office/drawing/2014/main" id="{C15D5609-BCED-437D-8202-A01A0FC05573}"/>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2" name="Conector reto 24">
            <a:extLst>
              <a:ext uri="{FF2B5EF4-FFF2-40B4-BE49-F238E27FC236}">
                <a16:creationId xmlns="" xmlns:a16="http://schemas.microsoft.com/office/drawing/2014/main" id="{F3399267-A2D2-4D6C-BD00-E607754E0555}"/>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3" name="Elipse 25">
            <a:extLst>
              <a:ext uri="{FF2B5EF4-FFF2-40B4-BE49-F238E27FC236}">
                <a16:creationId xmlns="" xmlns:a16="http://schemas.microsoft.com/office/drawing/2014/main" id="{8FA99496-7404-4C49-8C2A-E63577A5D17F}"/>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ipse 26">
            <a:extLst>
              <a:ext uri="{FF2B5EF4-FFF2-40B4-BE49-F238E27FC236}">
                <a16:creationId xmlns="" xmlns:a16="http://schemas.microsoft.com/office/drawing/2014/main" id="{0B277D73-7F21-46B3-8C8D-D87CD63842B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Espaço Reservado para Tex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a:extLst>
              <a:ext uri="{FF2B5EF4-FFF2-40B4-BE49-F238E27FC236}">
                <a16:creationId xmlns="" xmlns:a16="http://schemas.microsoft.com/office/drawing/2014/main" id="{0390FA9A-344F-4ED7-B839-FB8A7124464F}"/>
              </a:ext>
            </a:extLst>
          </p:cNvPr>
          <p:cNvSpPr>
            <a:spLocks noGrp="1"/>
          </p:cNvSpPr>
          <p:nvPr>
            <p:ph type="ftr" sz="quarter" idx="10"/>
          </p:nvPr>
        </p:nvSpPr>
        <p:spPr/>
        <p:txBody>
          <a:bodyPr/>
          <a:lstStyle>
            <a:lvl1pPr>
              <a:defRPr/>
            </a:lvl1pPr>
          </a:lstStyle>
          <a:p>
            <a:pPr>
              <a:defRPr/>
            </a:pPr>
            <a:endParaRPr lang="pt-BR"/>
          </a:p>
        </p:txBody>
      </p:sp>
      <p:sp>
        <p:nvSpPr>
          <p:cNvPr id="16" name="Espaço Reservado para Data 3">
            <a:extLst>
              <a:ext uri="{FF2B5EF4-FFF2-40B4-BE49-F238E27FC236}">
                <a16:creationId xmlns="" xmlns:a16="http://schemas.microsoft.com/office/drawing/2014/main" id="{554034F6-99C9-4A93-BF3D-CE09938D4B52}"/>
              </a:ext>
            </a:extLst>
          </p:cNvPr>
          <p:cNvSpPr>
            <a:spLocks noGrp="1"/>
          </p:cNvSpPr>
          <p:nvPr>
            <p:ph type="dt" sz="half" idx="11"/>
          </p:nvPr>
        </p:nvSpPr>
        <p:spPr/>
        <p:txBody>
          <a:bodyPr/>
          <a:lstStyle>
            <a:lvl1pPr>
              <a:defRPr/>
            </a:lvl1pPr>
          </a:lstStyle>
          <a:p>
            <a:pPr>
              <a:defRPr/>
            </a:pPr>
            <a:fld id="{EAA8133F-9DB5-459B-8139-9E5138060FCB}" type="datetimeFigureOut">
              <a:rPr lang="pt-BR"/>
              <a:pPr>
                <a:defRPr/>
              </a:pPr>
              <a:t>20/08/2019</a:t>
            </a:fld>
            <a:endParaRPr lang="pt-BR" dirty="0"/>
          </a:p>
        </p:txBody>
      </p:sp>
      <p:sp>
        <p:nvSpPr>
          <p:cNvPr id="17" name="Espaço Reservado para Número de Slide 5">
            <a:extLst>
              <a:ext uri="{FF2B5EF4-FFF2-40B4-BE49-F238E27FC236}">
                <a16:creationId xmlns="" xmlns:a16="http://schemas.microsoft.com/office/drawing/2014/main" id="{4AEA8E6F-540A-4900-8E2F-18C19C85C52A}"/>
              </a:ext>
            </a:extLst>
          </p:cNvPr>
          <p:cNvSpPr>
            <a:spLocks noGrp="1"/>
          </p:cNvSpPr>
          <p:nvPr>
            <p:ph type="sldNum" sz="quarter" idx="12"/>
          </p:nvPr>
        </p:nvSpPr>
        <p:spPr>
          <a:xfrm>
            <a:off x="4343400" y="2198690"/>
            <a:ext cx="457200" cy="441325"/>
          </a:xfrm>
        </p:spPr>
        <p:txBody>
          <a:bodyPr/>
          <a:lstStyle>
            <a:lvl1pPr>
              <a:defRPr/>
            </a:lvl1pPr>
          </a:lstStyle>
          <a:p>
            <a:pPr>
              <a:defRPr/>
            </a:pPr>
            <a:fld id="{0A2661D0-662F-41D3-82E2-D2AA93985539}" type="slidenum">
              <a:rPr lang="pt-BR" altLang="pt-BR"/>
              <a:pPr>
                <a:defRPr/>
              </a:pPr>
              <a:t>‹nº›</a:t>
            </a:fld>
            <a:endParaRPr lang="pt-BR" altLang="pt-BR"/>
          </a:p>
        </p:txBody>
      </p:sp>
    </p:spTree>
    <p:extLst>
      <p:ext uri="{BB962C8B-B14F-4D97-AF65-F5344CB8AC3E}">
        <p14:creationId xmlns:p14="http://schemas.microsoft.com/office/powerpoint/2010/main" val="1721626349"/>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solidFill>
          <a:schemeClr val="bg2"/>
        </a:solidFill>
        <a:effectLst/>
      </p:bgPr>
    </p:bg>
    <p:spTree>
      <p:nvGrpSpPr>
        <p:cNvPr id="1" name=""/>
        <p:cNvGrpSpPr/>
        <p:nvPr/>
      </p:nvGrpSpPr>
      <p:grpSpPr>
        <a:xfrm>
          <a:off x="0" y="0"/>
          <a:ext cx="0" cy="0"/>
          <a:chOff x="0" y="0"/>
          <a:chExt cx="0" cy="0"/>
        </a:xfrm>
      </p:grpSpPr>
      <p:sp>
        <p:nvSpPr>
          <p:cNvPr id="5" name="Conector reto 19">
            <a:extLst>
              <a:ext uri="{FF2B5EF4-FFF2-40B4-BE49-F238E27FC236}">
                <a16:creationId xmlns="" xmlns:a16="http://schemas.microsoft.com/office/drawing/2014/main" id="{9EEEB9EF-9BE9-4F13-BF39-818CC939D997}"/>
              </a:ext>
            </a:extLst>
          </p:cNvPr>
          <p:cNvSpPr>
            <a:spLocks noChangeShapeType="1"/>
          </p:cNvSpPr>
          <p:nvPr/>
        </p:nvSpPr>
        <p:spPr bwMode="auto">
          <a:xfrm flipV="1">
            <a:off x="4562476"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ítulo 1"/>
          <p:cNvSpPr>
            <a:spLocks noGrp="1"/>
          </p:cNvSpPr>
          <p:nvPr>
            <p:ph type="title"/>
          </p:nvPr>
        </p:nvSpPr>
        <p:spPr>
          <a:xfrm>
            <a:off x="301752" y="228600"/>
            <a:ext cx="85344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301752" y="1371600"/>
            <a:ext cx="40386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4800600" y="1371600"/>
            <a:ext cx="40386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a:extLst>
              <a:ext uri="{FF2B5EF4-FFF2-40B4-BE49-F238E27FC236}">
                <a16:creationId xmlns="" xmlns:a16="http://schemas.microsoft.com/office/drawing/2014/main" id="{787878E1-24E7-4A14-B27D-F177EB85B582}"/>
              </a:ext>
            </a:extLst>
          </p:cNvPr>
          <p:cNvSpPr>
            <a:spLocks noGrp="1"/>
          </p:cNvSpPr>
          <p:nvPr>
            <p:ph type="dt" sz="half" idx="10"/>
          </p:nvPr>
        </p:nvSpPr>
        <p:spPr>
          <a:xfrm>
            <a:off x="5791201" y="6410327"/>
            <a:ext cx="3044825" cy="365125"/>
          </a:xfrm>
        </p:spPr>
        <p:txBody>
          <a:bodyPr/>
          <a:lstStyle>
            <a:lvl1pPr>
              <a:defRPr/>
            </a:lvl1pPr>
          </a:lstStyle>
          <a:p>
            <a:pPr>
              <a:defRPr/>
            </a:pPr>
            <a:fld id="{D3FD5F87-3EBD-498B-A154-65C9B7BB7C5F}" type="datetimeFigureOut">
              <a:rPr lang="pt-BR"/>
              <a:pPr>
                <a:defRPr/>
              </a:pPr>
              <a:t>20/08/2019</a:t>
            </a:fld>
            <a:endParaRPr lang="pt-BR" dirty="0"/>
          </a:p>
        </p:txBody>
      </p:sp>
      <p:sp>
        <p:nvSpPr>
          <p:cNvPr id="7" name="Espaço Reservado para Rodapé 5">
            <a:extLst>
              <a:ext uri="{FF2B5EF4-FFF2-40B4-BE49-F238E27FC236}">
                <a16:creationId xmlns="" xmlns:a16="http://schemas.microsoft.com/office/drawing/2014/main" id="{176E5146-2E89-4F15-A453-50F142B00226}"/>
              </a:ext>
            </a:extLst>
          </p:cNvPr>
          <p:cNvSpPr>
            <a:spLocks noGrp="1"/>
          </p:cNvSpPr>
          <p:nvPr>
            <p:ph type="ftr" sz="quarter" idx="11"/>
          </p:nvPr>
        </p:nvSpPr>
        <p:spPr/>
        <p:txBody>
          <a:bodyPr/>
          <a:lstStyle>
            <a:lvl1pPr>
              <a:defRPr/>
            </a:lvl1pPr>
          </a:lstStyle>
          <a:p>
            <a:pPr>
              <a:defRPr/>
            </a:pPr>
            <a:endParaRPr lang="pt-BR"/>
          </a:p>
        </p:txBody>
      </p:sp>
      <p:sp>
        <p:nvSpPr>
          <p:cNvPr id="8" name="Espaço Reservado para Número de Slide 6">
            <a:extLst>
              <a:ext uri="{FF2B5EF4-FFF2-40B4-BE49-F238E27FC236}">
                <a16:creationId xmlns="" xmlns:a16="http://schemas.microsoft.com/office/drawing/2014/main" id="{1B9BC75C-65A4-42BC-AB11-B897A6543A78}"/>
              </a:ext>
            </a:extLst>
          </p:cNvPr>
          <p:cNvSpPr>
            <a:spLocks noGrp="1"/>
          </p:cNvSpPr>
          <p:nvPr>
            <p:ph type="sldNum" sz="quarter" idx="12"/>
          </p:nvPr>
        </p:nvSpPr>
        <p:spPr/>
        <p:txBody>
          <a:bodyPr/>
          <a:lstStyle>
            <a:lvl1pPr>
              <a:defRPr/>
            </a:lvl1pPr>
          </a:lstStyle>
          <a:p>
            <a:pPr>
              <a:defRPr/>
            </a:pPr>
            <a:fld id="{162F9141-C3E7-4CF7-AC0A-1E9FE9698530}" type="slidenum">
              <a:rPr lang="pt-BR" altLang="pt-BR"/>
              <a:pPr>
                <a:defRPr/>
              </a:pPr>
              <a:t>‹nº›</a:t>
            </a:fld>
            <a:endParaRPr lang="pt-BR" altLang="pt-BR"/>
          </a:p>
        </p:txBody>
      </p:sp>
    </p:spTree>
    <p:extLst>
      <p:ext uri="{BB962C8B-B14F-4D97-AF65-F5344CB8AC3E}">
        <p14:creationId xmlns:p14="http://schemas.microsoft.com/office/powerpoint/2010/main" val="2274836192"/>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Pr>
        <a:solidFill>
          <a:schemeClr val="bg2"/>
        </a:solidFill>
        <a:effectLst/>
      </p:bgPr>
    </p:bg>
    <p:spTree>
      <p:nvGrpSpPr>
        <p:cNvPr id="1" name=""/>
        <p:cNvGrpSpPr/>
        <p:nvPr/>
      </p:nvGrpSpPr>
      <p:grpSpPr>
        <a:xfrm>
          <a:off x="0" y="0"/>
          <a:ext cx="0" cy="0"/>
          <a:chOff x="0" y="0"/>
          <a:chExt cx="0" cy="0"/>
        </a:xfrm>
      </p:grpSpPr>
      <p:sp>
        <p:nvSpPr>
          <p:cNvPr id="7" name="Conector reto 19">
            <a:extLst>
              <a:ext uri="{FF2B5EF4-FFF2-40B4-BE49-F238E27FC236}">
                <a16:creationId xmlns="" xmlns:a16="http://schemas.microsoft.com/office/drawing/2014/main" id="{B106F3E9-CF0A-4163-842C-36FDD3629268}"/>
              </a:ext>
            </a:extLst>
          </p:cNvPr>
          <p:cNvSpPr>
            <a:spLocks noChangeShapeType="1"/>
          </p:cNvSpPr>
          <p:nvPr/>
        </p:nvSpPr>
        <p:spPr bwMode="auto">
          <a:xfrm flipV="1">
            <a:off x="4572000" y="2200277"/>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tângulo 20">
            <a:extLst>
              <a:ext uri="{FF2B5EF4-FFF2-40B4-BE49-F238E27FC236}">
                <a16:creationId xmlns="" xmlns:a16="http://schemas.microsoft.com/office/drawing/2014/main" id="{9CF92970-E04B-4AA3-BAF6-1EF331FE904A}"/>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9" name="Retângulo 23">
            <a:extLst>
              <a:ext uri="{FF2B5EF4-FFF2-40B4-BE49-F238E27FC236}">
                <a16:creationId xmlns="" xmlns:a16="http://schemas.microsoft.com/office/drawing/2014/main" id="{2114695E-AC0E-468D-BD09-263F3D82989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 name="Retângulo 24">
            <a:extLst>
              <a:ext uri="{FF2B5EF4-FFF2-40B4-BE49-F238E27FC236}">
                <a16:creationId xmlns="" xmlns:a16="http://schemas.microsoft.com/office/drawing/2014/main" id="{D27A9A0F-8A5A-4F8D-9DB0-AAF56F51B3E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1" name="Retângulo 25">
            <a:extLst>
              <a:ext uri="{FF2B5EF4-FFF2-40B4-BE49-F238E27FC236}">
                <a16:creationId xmlns="" xmlns:a16="http://schemas.microsoft.com/office/drawing/2014/main" id="{967338E3-4F60-48A8-9DB7-84C0AA03EB1C}"/>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2" name="Retângulo 20">
            <a:extLst>
              <a:ext uri="{FF2B5EF4-FFF2-40B4-BE49-F238E27FC236}">
                <a16:creationId xmlns="" xmlns:a16="http://schemas.microsoft.com/office/drawing/2014/main" id="{8F219814-4FF6-4BBF-87A0-585124B61D0C}"/>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tângulo 21">
            <a:extLst>
              <a:ext uri="{FF2B5EF4-FFF2-40B4-BE49-F238E27FC236}">
                <a16:creationId xmlns="" xmlns:a16="http://schemas.microsoft.com/office/drawing/2014/main" id="{62403734-DE5B-4E89-AFEC-40BAFF65FD34}"/>
              </a:ext>
            </a:extLst>
          </p:cNvPr>
          <p:cNvSpPr>
            <a:spLocks noChangeArrowheads="1"/>
          </p:cNvSpPr>
          <p:nvPr/>
        </p:nvSpPr>
        <p:spPr bwMode="auto">
          <a:xfrm>
            <a:off x="146051"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4" name="Conector reto 23">
            <a:extLst>
              <a:ext uri="{FF2B5EF4-FFF2-40B4-BE49-F238E27FC236}">
                <a16:creationId xmlns="" xmlns:a16="http://schemas.microsoft.com/office/drawing/2014/main" id="{B73D27ED-DEE4-4BE0-AA07-3B875A0AF1B9}"/>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5" name="Retângulo 24">
            <a:extLst>
              <a:ext uri="{FF2B5EF4-FFF2-40B4-BE49-F238E27FC236}">
                <a16:creationId xmlns="" xmlns:a16="http://schemas.microsoft.com/office/drawing/2014/main" id="{EA5E06CF-9726-4762-AC19-C8FEDD2B536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6" name="Elipse 25">
            <a:extLst>
              <a:ext uri="{FF2B5EF4-FFF2-40B4-BE49-F238E27FC236}">
                <a16:creationId xmlns="" xmlns:a16="http://schemas.microsoft.com/office/drawing/2014/main" id="{1F727204-F01C-4BF7-9C86-F5CF82223BFC}"/>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Elipse 26">
            <a:extLst>
              <a:ext uri="{FF2B5EF4-FFF2-40B4-BE49-F238E27FC236}">
                <a16:creationId xmlns="" xmlns:a16="http://schemas.microsoft.com/office/drawing/2014/main" id="{D89BF8D3-1EAD-4EBC-AC51-7805A4DC5B44}"/>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Espaço Reservado para Tex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301752" y="2471383"/>
            <a:ext cx="4041648"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4800600" y="2471383"/>
            <a:ext cx="40386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a:extLst>
              <a:ext uri="{FF2B5EF4-FFF2-40B4-BE49-F238E27FC236}">
                <a16:creationId xmlns="" xmlns:a16="http://schemas.microsoft.com/office/drawing/2014/main" id="{8F26576A-1145-4E84-B5E1-3392CF00A42D}"/>
              </a:ext>
            </a:extLst>
          </p:cNvPr>
          <p:cNvSpPr>
            <a:spLocks noGrp="1"/>
          </p:cNvSpPr>
          <p:nvPr>
            <p:ph type="dt" sz="half" idx="10"/>
          </p:nvPr>
        </p:nvSpPr>
        <p:spPr/>
        <p:txBody>
          <a:bodyPr/>
          <a:lstStyle>
            <a:lvl1pPr>
              <a:defRPr/>
            </a:lvl1pPr>
          </a:lstStyle>
          <a:p>
            <a:pPr>
              <a:defRPr/>
            </a:pPr>
            <a:fld id="{D8D24184-9024-4263-82AA-BF26539860A4}" type="datetimeFigureOut">
              <a:rPr lang="pt-BR"/>
              <a:pPr>
                <a:defRPr/>
              </a:pPr>
              <a:t>20/08/2019</a:t>
            </a:fld>
            <a:endParaRPr lang="pt-BR" dirty="0"/>
          </a:p>
        </p:txBody>
      </p:sp>
      <p:sp>
        <p:nvSpPr>
          <p:cNvPr id="19" name="Espaço Reservado para Rodapé 7">
            <a:extLst>
              <a:ext uri="{FF2B5EF4-FFF2-40B4-BE49-F238E27FC236}">
                <a16:creationId xmlns="" xmlns:a16="http://schemas.microsoft.com/office/drawing/2014/main" id="{BB2B3851-835E-4529-A12B-AD1A8B4D9056}"/>
              </a:ext>
            </a:extLst>
          </p:cNvPr>
          <p:cNvSpPr>
            <a:spLocks noGrp="1"/>
          </p:cNvSpPr>
          <p:nvPr>
            <p:ph type="ftr" sz="quarter" idx="11"/>
          </p:nvPr>
        </p:nvSpPr>
        <p:spPr>
          <a:xfrm>
            <a:off x="304800" y="6410327"/>
            <a:ext cx="3581400" cy="365125"/>
          </a:xfrm>
        </p:spPr>
        <p:txBody>
          <a:bodyPr/>
          <a:lstStyle>
            <a:lvl1pPr>
              <a:defRPr/>
            </a:lvl1pPr>
          </a:lstStyle>
          <a:p>
            <a:pPr>
              <a:defRPr/>
            </a:pPr>
            <a:endParaRPr lang="pt-BR"/>
          </a:p>
        </p:txBody>
      </p:sp>
      <p:sp>
        <p:nvSpPr>
          <p:cNvPr id="20" name="Espaço Reservado para Número de Slide 8">
            <a:extLst>
              <a:ext uri="{FF2B5EF4-FFF2-40B4-BE49-F238E27FC236}">
                <a16:creationId xmlns="" xmlns:a16="http://schemas.microsoft.com/office/drawing/2014/main" id="{229A4AE1-BBFD-4599-A8F2-18E5C0A94EDD}"/>
              </a:ext>
            </a:extLst>
          </p:cNvPr>
          <p:cNvSpPr>
            <a:spLocks noGrp="1"/>
          </p:cNvSpPr>
          <p:nvPr>
            <p:ph type="sldNum" sz="quarter" idx="12"/>
          </p:nvPr>
        </p:nvSpPr>
        <p:spPr>
          <a:xfrm>
            <a:off x="4343400" y="1042990"/>
            <a:ext cx="457200" cy="441325"/>
          </a:xfrm>
        </p:spPr>
        <p:txBody>
          <a:bodyPr/>
          <a:lstStyle>
            <a:lvl1pPr>
              <a:defRPr/>
            </a:lvl1pPr>
          </a:lstStyle>
          <a:p>
            <a:pPr>
              <a:defRPr/>
            </a:pPr>
            <a:fld id="{EB1AE837-F7DA-4EB4-9ACB-60F4D569A23D}" type="slidenum">
              <a:rPr lang="pt-BR" altLang="pt-BR"/>
              <a:pPr>
                <a:defRPr/>
              </a:pPr>
              <a:t>‹nº›</a:t>
            </a:fld>
            <a:endParaRPr lang="pt-BR" altLang="pt-BR"/>
          </a:p>
        </p:txBody>
      </p:sp>
    </p:spTree>
    <p:extLst>
      <p:ext uri="{BB962C8B-B14F-4D97-AF65-F5344CB8AC3E}">
        <p14:creationId xmlns:p14="http://schemas.microsoft.com/office/powerpoint/2010/main" val="964418634"/>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a:extLst>
              <a:ext uri="{FF2B5EF4-FFF2-40B4-BE49-F238E27FC236}">
                <a16:creationId xmlns="" xmlns:a16="http://schemas.microsoft.com/office/drawing/2014/main" id="{60B60508-B017-4FCA-9680-FD5673C861C1}"/>
              </a:ext>
            </a:extLst>
          </p:cNvPr>
          <p:cNvSpPr>
            <a:spLocks noGrp="1"/>
          </p:cNvSpPr>
          <p:nvPr>
            <p:ph type="dt" sz="half" idx="10"/>
          </p:nvPr>
        </p:nvSpPr>
        <p:spPr/>
        <p:txBody>
          <a:bodyPr/>
          <a:lstStyle>
            <a:lvl1pPr>
              <a:defRPr/>
            </a:lvl1pPr>
          </a:lstStyle>
          <a:p>
            <a:pPr>
              <a:defRPr/>
            </a:pPr>
            <a:fld id="{AFAA2498-5C17-4A9F-92E8-928211A4F988}" type="datetimeFigureOut">
              <a:rPr lang="pt-BR"/>
              <a:pPr>
                <a:defRPr/>
              </a:pPr>
              <a:t>20/08/2019</a:t>
            </a:fld>
            <a:endParaRPr lang="pt-BR" dirty="0"/>
          </a:p>
        </p:txBody>
      </p:sp>
      <p:sp>
        <p:nvSpPr>
          <p:cNvPr id="4" name="Espaço Reservado para Rodapé 3">
            <a:extLst>
              <a:ext uri="{FF2B5EF4-FFF2-40B4-BE49-F238E27FC236}">
                <a16:creationId xmlns="" xmlns:a16="http://schemas.microsoft.com/office/drawing/2014/main" id="{A1185B39-72B2-4CE4-8FB8-23E4997FAE7D}"/>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4">
            <a:extLst>
              <a:ext uri="{FF2B5EF4-FFF2-40B4-BE49-F238E27FC236}">
                <a16:creationId xmlns="" xmlns:a16="http://schemas.microsoft.com/office/drawing/2014/main" id="{EB1631EA-19AE-4C4E-977C-C5CAFACBD6E2}"/>
              </a:ext>
            </a:extLst>
          </p:cNvPr>
          <p:cNvSpPr>
            <a:spLocks noGrp="1"/>
          </p:cNvSpPr>
          <p:nvPr>
            <p:ph type="sldNum" sz="quarter" idx="12"/>
          </p:nvPr>
        </p:nvSpPr>
        <p:spPr>
          <a:xfrm>
            <a:off x="4343400" y="1036640"/>
            <a:ext cx="457200" cy="441325"/>
          </a:xfrm>
        </p:spPr>
        <p:txBody>
          <a:bodyPr/>
          <a:lstStyle>
            <a:lvl1pPr>
              <a:defRPr/>
            </a:lvl1pPr>
          </a:lstStyle>
          <a:p>
            <a:pPr>
              <a:defRPr/>
            </a:pPr>
            <a:fld id="{DC75C958-C821-47FA-B273-960984B1DAB4}" type="slidenum">
              <a:rPr lang="pt-BR" altLang="pt-BR"/>
              <a:pPr>
                <a:defRPr/>
              </a:pPr>
              <a:t>‹nº›</a:t>
            </a:fld>
            <a:endParaRPr lang="pt-BR" altLang="pt-BR"/>
          </a:p>
        </p:txBody>
      </p:sp>
    </p:spTree>
    <p:extLst>
      <p:ext uri="{BB962C8B-B14F-4D97-AF65-F5344CB8AC3E}">
        <p14:creationId xmlns:p14="http://schemas.microsoft.com/office/powerpoint/2010/main" val="3819212943"/>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19">
            <a:extLst>
              <a:ext uri="{FF2B5EF4-FFF2-40B4-BE49-F238E27FC236}">
                <a16:creationId xmlns="" xmlns:a16="http://schemas.microsoft.com/office/drawing/2014/main" id="{0ABEBA10-FD37-4AF3-B3D7-D7175B802AF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3" name="Retângulo 20">
            <a:extLst>
              <a:ext uri="{FF2B5EF4-FFF2-40B4-BE49-F238E27FC236}">
                <a16:creationId xmlns="" xmlns:a16="http://schemas.microsoft.com/office/drawing/2014/main" id="{CDBACBCD-0627-44B1-BF25-D16183140EA6}"/>
              </a:ext>
            </a:extLst>
          </p:cNvPr>
          <p:cNvSpPr>
            <a:spLocks noChangeArrowheads="1"/>
          </p:cNvSpPr>
          <p:nvPr/>
        </p:nvSpPr>
        <p:spPr bwMode="white">
          <a:xfrm>
            <a:off x="0" y="2"/>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4" name="Retângulo 23">
            <a:extLst>
              <a:ext uri="{FF2B5EF4-FFF2-40B4-BE49-F238E27FC236}">
                <a16:creationId xmlns="" xmlns:a16="http://schemas.microsoft.com/office/drawing/2014/main" id="{17788C28-C982-4A9B-94E1-67A84D3D50AF}"/>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5" name="Retângulo 24">
            <a:extLst>
              <a:ext uri="{FF2B5EF4-FFF2-40B4-BE49-F238E27FC236}">
                <a16:creationId xmlns="" xmlns:a16="http://schemas.microsoft.com/office/drawing/2014/main" id="{0FE9E404-528E-4292-9704-F00C8684B27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6" name="Retângulo 19">
            <a:extLst>
              <a:ext uri="{FF2B5EF4-FFF2-40B4-BE49-F238E27FC236}">
                <a16:creationId xmlns="" xmlns:a16="http://schemas.microsoft.com/office/drawing/2014/main" id="{192DE90E-1737-4427-B717-19F4C27E2686}"/>
              </a:ext>
            </a:extLst>
          </p:cNvPr>
          <p:cNvSpPr>
            <a:spLocks noChangeArrowheads="1"/>
          </p:cNvSpPr>
          <p:nvPr/>
        </p:nvSpPr>
        <p:spPr bwMode="auto">
          <a:xfrm>
            <a:off x="146051"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7" name="Retângulo 20">
            <a:extLst>
              <a:ext uri="{FF2B5EF4-FFF2-40B4-BE49-F238E27FC236}">
                <a16:creationId xmlns="" xmlns:a16="http://schemas.microsoft.com/office/drawing/2014/main" id="{9232B9FB-BD87-4055-BB9A-81A2C4EA40B8}"/>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8" name="Espaço Reservado para Data 1">
            <a:extLst>
              <a:ext uri="{FF2B5EF4-FFF2-40B4-BE49-F238E27FC236}">
                <a16:creationId xmlns="" xmlns:a16="http://schemas.microsoft.com/office/drawing/2014/main" id="{1DA7F268-9FBD-463B-9493-8EA51FE9AF57}"/>
              </a:ext>
            </a:extLst>
          </p:cNvPr>
          <p:cNvSpPr>
            <a:spLocks noGrp="1"/>
          </p:cNvSpPr>
          <p:nvPr>
            <p:ph type="dt" sz="half" idx="10"/>
          </p:nvPr>
        </p:nvSpPr>
        <p:spPr/>
        <p:txBody>
          <a:bodyPr/>
          <a:lstStyle>
            <a:lvl1pPr>
              <a:defRPr/>
            </a:lvl1pPr>
          </a:lstStyle>
          <a:p>
            <a:pPr>
              <a:defRPr/>
            </a:pPr>
            <a:fld id="{8C4B5415-1743-46AF-AA14-F315E266F811}" type="datetimeFigureOut">
              <a:rPr lang="pt-BR"/>
              <a:pPr>
                <a:defRPr/>
              </a:pPr>
              <a:t>20/08/2019</a:t>
            </a:fld>
            <a:endParaRPr lang="pt-BR" dirty="0"/>
          </a:p>
        </p:txBody>
      </p:sp>
      <p:sp>
        <p:nvSpPr>
          <p:cNvPr id="9" name="Espaço Reservado para Rodapé 2">
            <a:extLst>
              <a:ext uri="{FF2B5EF4-FFF2-40B4-BE49-F238E27FC236}">
                <a16:creationId xmlns="" xmlns:a16="http://schemas.microsoft.com/office/drawing/2014/main" id="{AC5DB0EE-9017-449D-BFA9-7BC91F6A232B}"/>
              </a:ext>
            </a:extLst>
          </p:cNvPr>
          <p:cNvSpPr>
            <a:spLocks noGrp="1"/>
          </p:cNvSpPr>
          <p:nvPr>
            <p:ph type="ftr" sz="quarter" idx="11"/>
          </p:nvPr>
        </p:nvSpPr>
        <p:spPr/>
        <p:txBody>
          <a:bodyPr/>
          <a:lstStyle>
            <a:lvl1pPr>
              <a:defRPr/>
            </a:lvl1pPr>
          </a:lstStyle>
          <a:p>
            <a:pPr>
              <a:defRPr/>
            </a:pPr>
            <a:endParaRPr lang="pt-BR"/>
          </a:p>
        </p:txBody>
      </p:sp>
      <p:sp>
        <p:nvSpPr>
          <p:cNvPr id="10" name="Espaço Reservado para Número de Slide 3">
            <a:extLst>
              <a:ext uri="{FF2B5EF4-FFF2-40B4-BE49-F238E27FC236}">
                <a16:creationId xmlns="" xmlns:a16="http://schemas.microsoft.com/office/drawing/2014/main" id="{41A9B2EB-88B5-426E-A0E2-EE2FEAD4C746}"/>
              </a:ext>
            </a:extLst>
          </p:cNvPr>
          <p:cNvSpPr>
            <a:spLocks noGrp="1"/>
          </p:cNvSpPr>
          <p:nvPr>
            <p:ph type="sldNum" sz="quarter" idx="12"/>
          </p:nvPr>
        </p:nvSpPr>
        <p:spPr>
          <a:xfrm>
            <a:off x="4267200" y="6324602"/>
            <a:ext cx="609600" cy="441325"/>
          </a:xfrm>
        </p:spPr>
        <p:txBody>
          <a:bodyPr/>
          <a:lstStyle>
            <a:lvl1pPr>
              <a:defRPr>
                <a:solidFill>
                  <a:srgbClr val="FFFFFF"/>
                </a:solidFill>
              </a:defRPr>
            </a:lvl1pPr>
          </a:lstStyle>
          <a:p>
            <a:pPr>
              <a:defRPr/>
            </a:pPr>
            <a:fld id="{6D7B03CB-CC1A-4A80-8EF2-AE8AA9B119EE}" type="slidenum">
              <a:rPr lang="pt-BR" altLang="pt-BR"/>
              <a:pPr>
                <a:defRPr/>
              </a:pPr>
              <a:t>‹nº›</a:t>
            </a:fld>
            <a:endParaRPr lang="pt-BR" altLang="pt-BR"/>
          </a:p>
        </p:txBody>
      </p:sp>
    </p:spTree>
    <p:extLst>
      <p:ext uri="{BB962C8B-B14F-4D97-AF65-F5344CB8AC3E}">
        <p14:creationId xmlns:p14="http://schemas.microsoft.com/office/powerpoint/2010/main" val="51558818"/>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Retângulo 15">
            <a:extLst>
              <a:ext uri="{FF2B5EF4-FFF2-40B4-BE49-F238E27FC236}">
                <a16:creationId xmlns="" xmlns:a16="http://schemas.microsoft.com/office/drawing/2014/main" id="{78BDA60F-2149-44EA-8550-7F698B24BE5E}"/>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6" name="Retângulo 20">
            <a:extLst>
              <a:ext uri="{FF2B5EF4-FFF2-40B4-BE49-F238E27FC236}">
                <a16:creationId xmlns="" xmlns:a16="http://schemas.microsoft.com/office/drawing/2014/main" id="{EB57346F-068E-4A30-BB00-84724A796B7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7" name="Retângulo 23">
            <a:extLst>
              <a:ext uri="{FF2B5EF4-FFF2-40B4-BE49-F238E27FC236}">
                <a16:creationId xmlns="" xmlns:a16="http://schemas.microsoft.com/office/drawing/2014/main" id="{6305D4D4-E5E9-424B-941C-9CD3AE310CF8}"/>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8" name="Retângulo 24">
            <a:extLst>
              <a:ext uri="{FF2B5EF4-FFF2-40B4-BE49-F238E27FC236}">
                <a16:creationId xmlns="" xmlns:a16="http://schemas.microsoft.com/office/drawing/2014/main" id="{F3253CD2-1737-44D8-8C33-9B10343ABA32}"/>
              </a:ext>
            </a:extLst>
          </p:cNvPr>
          <p:cNvSpPr>
            <a:spLocks noChangeArrowheads="1"/>
          </p:cNvSpPr>
          <p:nvPr/>
        </p:nvSpPr>
        <p:spPr bwMode="white">
          <a:xfrm>
            <a:off x="0" y="2"/>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9" name="Retângulo 25">
            <a:extLst>
              <a:ext uri="{FF2B5EF4-FFF2-40B4-BE49-F238E27FC236}">
                <a16:creationId xmlns="" xmlns:a16="http://schemas.microsoft.com/office/drawing/2014/main" id="{51A8F242-3875-473F-AD56-BBA6525574E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 name="Retângulo 20">
            <a:extLst>
              <a:ext uri="{FF2B5EF4-FFF2-40B4-BE49-F238E27FC236}">
                <a16:creationId xmlns="" xmlns:a16="http://schemas.microsoft.com/office/drawing/2014/main" id="{224AF06C-DBDE-48B2-BD6F-4500B52A05E6}"/>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tângulo 21">
            <a:extLst>
              <a:ext uri="{FF2B5EF4-FFF2-40B4-BE49-F238E27FC236}">
                <a16:creationId xmlns="" xmlns:a16="http://schemas.microsoft.com/office/drawing/2014/main" id="{3F1CE310-2DFC-4D5A-8682-5AE40EE10B9D}"/>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2" name="Conector reto 23">
            <a:extLst>
              <a:ext uri="{FF2B5EF4-FFF2-40B4-BE49-F238E27FC236}">
                <a16:creationId xmlns="" xmlns:a16="http://schemas.microsoft.com/office/drawing/2014/main" id="{E2B2F917-06C0-4C80-85B8-AFC05C82218C}"/>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3" name="Elipse 24">
            <a:extLst>
              <a:ext uri="{FF2B5EF4-FFF2-40B4-BE49-F238E27FC236}">
                <a16:creationId xmlns="" xmlns:a16="http://schemas.microsoft.com/office/drawing/2014/main" id="{50875301-1973-4A20-87F7-6B0D26D68B7C}"/>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ipse 25">
            <a:extLst>
              <a:ext uri="{FF2B5EF4-FFF2-40B4-BE49-F238E27FC236}">
                <a16:creationId xmlns="" xmlns:a16="http://schemas.microsoft.com/office/drawing/2014/main" id="{89F309A8-9472-4582-978D-D174E5384354}"/>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tângulo 26">
            <a:extLst>
              <a:ext uri="{FF2B5EF4-FFF2-40B4-BE49-F238E27FC236}">
                <a16:creationId xmlns="" xmlns:a16="http://schemas.microsoft.com/office/drawing/2014/main" id="{1D3F963D-4EC8-49D8-9919-EE8954B16F97}"/>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2" name="Títu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3124200" y="685800"/>
            <a:ext cx="56388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a:extLst>
              <a:ext uri="{FF2B5EF4-FFF2-40B4-BE49-F238E27FC236}">
                <a16:creationId xmlns="" xmlns:a16="http://schemas.microsoft.com/office/drawing/2014/main" id="{A998A1A3-69BE-4609-8BC0-99CCF54C8EA1}"/>
              </a:ext>
            </a:extLst>
          </p:cNvPr>
          <p:cNvSpPr>
            <a:spLocks noGrp="1"/>
          </p:cNvSpPr>
          <p:nvPr>
            <p:ph type="sldNum" sz="quarter" idx="10"/>
          </p:nvPr>
        </p:nvSpPr>
        <p:spPr>
          <a:xfrm>
            <a:off x="1371600" y="312740"/>
            <a:ext cx="457200" cy="441325"/>
          </a:xfrm>
        </p:spPr>
        <p:txBody>
          <a:bodyPr/>
          <a:lstStyle>
            <a:lvl1pPr>
              <a:defRPr/>
            </a:lvl1pPr>
          </a:lstStyle>
          <a:p>
            <a:pPr>
              <a:defRPr/>
            </a:pPr>
            <a:fld id="{A0F1E261-EF68-42FE-B3ED-D7141F894EDA}" type="slidenum">
              <a:rPr lang="pt-BR" altLang="pt-BR"/>
              <a:pPr>
                <a:defRPr/>
              </a:pPr>
              <a:t>‹nº›</a:t>
            </a:fld>
            <a:endParaRPr lang="pt-BR" altLang="pt-BR"/>
          </a:p>
        </p:txBody>
      </p:sp>
      <p:sp>
        <p:nvSpPr>
          <p:cNvPr id="17" name="Espaço Reservado para Data 4">
            <a:extLst>
              <a:ext uri="{FF2B5EF4-FFF2-40B4-BE49-F238E27FC236}">
                <a16:creationId xmlns="" xmlns:a16="http://schemas.microsoft.com/office/drawing/2014/main" id="{6E5A5865-FC96-412D-B16F-C1BC365F0B3A}"/>
              </a:ext>
            </a:extLst>
          </p:cNvPr>
          <p:cNvSpPr>
            <a:spLocks noGrp="1"/>
          </p:cNvSpPr>
          <p:nvPr>
            <p:ph type="dt" sz="half" idx="11"/>
          </p:nvPr>
        </p:nvSpPr>
        <p:spPr/>
        <p:txBody>
          <a:bodyPr/>
          <a:lstStyle>
            <a:lvl1pPr>
              <a:defRPr/>
            </a:lvl1pPr>
          </a:lstStyle>
          <a:p>
            <a:pPr>
              <a:defRPr/>
            </a:pPr>
            <a:fld id="{3C8A6EAB-5450-43F0-B750-AAC083BEF006}" type="datetimeFigureOut">
              <a:rPr lang="pt-BR"/>
              <a:pPr>
                <a:defRPr/>
              </a:pPr>
              <a:t>20/08/2019</a:t>
            </a:fld>
            <a:endParaRPr lang="pt-BR" dirty="0"/>
          </a:p>
        </p:txBody>
      </p:sp>
      <p:sp>
        <p:nvSpPr>
          <p:cNvPr id="18" name="Espaço Reservado para Rodapé 5">
            <a:extLst>
              <a:ext uri="{FF2B5EF4-FFF2-40B4-BE49-F238E27FC236}">
                <a16:creationId xmlns="" xmlns:a16="http://schemas.microsoft.com/office/drawing/2014/main" id="{EFF89A26-8CB4-4E18-A29B-AE22ECDDBC06}"/>
              </a:ext>
            </a:extLst>
          </p:cNvPr>
          <p:cNvSpPr>
            <a:spLocks noGrp="1"/>
          </p:cNvSpPr>
          <p:nvPr>
            <p:ph type="ftr" sz="quarter" idx="12"/>
          </p:nvPr>
        </p:nvSpPr>
        <p:spPr>
          <a:xfrm>
            <a:off x="301626" y="6410327"/>
            <a:ext cx="3382963" cy="366713"/>
          </a:xfrm>
        </p:spPr>
        <p:txBody>
          <a:bodyPr/>
          <a:lstStyle>
            <a:lvl1pPr>
              <a:defRPr/>
            </a:lvl1pPr>
          </a:lstStyle>
          <a:p>
            <a:pPr>
              <a:defRPr/>
            </a:pPr>
            <a:endParaRPr lang="pt-BR"/>
          </a:p>
        </p:txBody>
      </p:sp>
    </p:spTree>
    <p:extLst>
      <p:ext uri="{BB962C8B-B14F-4D97-AF65-F5344CB8AC3E}">
        <p14:creationId xmlns:p14="http://schemas.microsoft.com/office/powerpoint/2010/main" val="3505817319"/>
      </p:ext>
    </p:extLst>
  </p:cSld>
  <p:clrMapOvr>
    <a:overrideClrMapping bg1="lt1" tx1="dk1" bg2="lt2" tx2="dk2" accent1="accent1" accent2="accent2" accent3="accent3" accent4="accent4" accent5="accent5" accent6="accent6" hlink="hlink" folHlink="folHlink"/>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Conector reto 15">
            <a:extLst>
              <a:ext uri="{FF2B5EF4-FFF2-40B4-BE49-F238E27FC236}">
                <a16:creationId xmlns="" xmlns:a16="http://schemas.microsoft.com/office/drawing/2014/main" id="{51288EEB-4E91-4FCB-863F-A91477EC8340}"/>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6" name="Retângulo 20">
            <a:extLst>
              <a:ext uri="{FF2B5EF4-FFF2-40B4-BE49-F238E27FC236}">
                <a16:creationId xmlns="" xmlns:a16="http://schemas.microsoft.com/office/drawing/2014/main" id="{7AB99D0F-41FB-47A5-8CAD-83ED2D307B59}"/>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7" name="Retângulo 23">
            <a:extLst>
              <a:ext uri="{FF2B5EF4-FFF2-40B4-BE49-F238E27FC236}">
                <a16:creationId xmlns="" xmlns:a16="http://schemas.microsoft.com/office/drawing/2014/main" id="{51CBCEF2-70C0-419F-AFBC-557C77ADE360}"/>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8" name="Retângulo 24">
            <a:extLst>
              <a:ext uri="{FF2B5EF4-FFF2-40B4-BE49-F238E27FC236}">
                <a16:creationId xmlns="" xmlns:a16="http://schemas.microsoft.com/office/drawing/2014/main" id="{577DEEB3-9708-4B60-8AED-B4C01C6827BC}"/>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9" name="Retângulo 25">
            <a:extLst>
              <a:ext uri="{FF2B5EF4-FFF2-40B4-BE49-F238E27FC236}">
                <a16:creationId xmlns="" xmlns:a16="http://schemas.microsoft.com/office/drawing/2014/main" id="{80A49FFD-0A17-4FA8-9959-FB19992232E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 name="Retângulo 20">
            <a:extLst>
              <a:ext uri="{FF2B5EF4-FFF2-40B4-BE49-F238E27FC236}">
                <a16:creationId xmlns="" xmlns:a16="http://schemas.microsoft.com/office/drawing/2014/main" id="{46ECD9C4-A881-41B1-9FC1-98B2EEF5581A}"/>
              </a:ext>
            </a:extLst>
          </p:cNvPr>
          <p:cNvSpPr>
            <a:spLocks noChangeArrowheads="1"/>
          </p:cNvSpPr>
          <p:nvPr/>
        </p:nvSpPr>
        <p:spPr bwMode="auto">
          <a:xfrm>
            <a:off x="152400" y="152402"/>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1" name="Retângulo 21">
            <a:extLst>
              <a:ext uri="{FF2B5EF4-FFF2-40B4-BE49-F238E27FC236}">
                <a16:creationId xmlns="" xmlns:a16="http://schemas.microsoft.com/office/drawing/2014/main" id="{D25CABD2-DD6D-438B-89E5-31FC1D683684}"/>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tângulo 23">
            <a:extLst>
              <a:ext uri="{FF2B5EF4-FFF2-40B4-BE49-F238E27FC236}">
                <a16:creationId xmlns="" xmlns:a16="http://schemas.microsoft.com/office/drawing/2014/main" id="{A3EB1358-4239-4F91-B6F1-7C69A6ED496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3" name="Elipse 24">
            <a:extLst>
              <a:ext uri="{FF2B5EF4-FFF2-40B4-BE49-F238E27FC236}">
                <a16:creationId xmlns="" xmlns:a16="http://schemas.microsoft.com/office/drawing/2014/main" id="{ECA6993E-74B9-4CD5-8D56-6EF14158D663}"/>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ipse 25">
            <a:extLst>
              <a:ext uri="{FF2B5EF4-FFF2-40B4-BE49-F238E27FC236}">
                <a16:creationId xmlns="" xmlns:a16="http://schemas.microsoft.com/office/drawing/2014/main" id="{7632A721-F619-4401-BF3F-AF6EF0DBF2CF}"/>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tângulo 26">
            <a:extLst>
              <a:ext uri="{FF2B5EF4-FFF2-40B4-BE49-F238E27FC236}">
                <a16:creationId xmlns="" xmlns:a16="http://schemas.microsoft.com/office/drawing/2014/main" id="{A25A7255-9F42-429B-8445-67F48999A8A5}"/>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2" name="Títu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a:extLst>
              <a:ext uri="{FF2B5EF4-FFF2-40B4-BE49-F238E27FC236}">
                <a16:creationId xmlns="" xmlns:a16="http://schemas.microsoft.com/office/drawing/2014/main" id="{B4FA9487-BDF2-40AB-8C36-9168C6189B41}"/>
              </a:ext>
            </a:extLst>
          </p:cNvPr>
          <p:cNvSpPr>
            <a:spLocks noGrp="1"/>
          </p:cNvSpPr>
          <p:nvPr>
            <p:ph type="sldNum" sz="quarter" idx="10"/>
          </p:nvPr>
        </p:nvSpPr>
        <p:spPr>
          <a:xfrm>
            <a:off x="1371600" y="312740"/>
            <a:ext cx="457200" cy="441325"/>
          </a:xfrm>
        </p:spPr>
        <p:txBody>
          <a:bodyPr/>
          <a:lstStyle>
            <a:lvl1pPr>
              <a:defRPr/>
            </a:lvl1pPr>
          </a:lstStyle>
          <a:p>
            <a:pPr>
              <a:defRPr/>
            </a:pPr>
            <a:fld id="{932157BA-3356-4C18-9FF4-50AD353F2171}" type="slidenum">
              <a:rPr lang="pt-BR" altLang="pt-BR"/>
              <a:pPr>
                <a:defRPr/>
              </a:pPr>
              <a:t>‹nº›</a:t>
            </a:fld>
            <a:endParaRPr lang="pt-BR" altLang="pt-BR"/>
          </a:p>
        </p:txBody>
      </p:sp>
      <p:sp>
        <p:nvSpPr>
          <p:cNvPr id="17" name="Espaço Reservado para Data 4">
            <a:extLst>
              <a:ext uri="{FF2B5EF4-FFF2-40B4-BE49-F238E27FC236}">
                <a16:creationId xmlns="" xmlns:a16="http://schemas.microsoft.com/office/drawing/2014/main" id="{4662ABE7-C1FB-4FB1-A5D1-C040EB200570}"/>
              </a:ext>
            </a:extLst>
          </p:cNvPr>
          <p:cNvSpPr>
            <a:spLocks noGrp="1"/>
          </p:cNvSpPr>
          <p:nvPr>
            <p:ph type="dt" sz="half" idx="11"/>
          </p:nvPr>
        </p:nvSpPr>
        <p:spPr>
          <a:xfrm>
            <a:off x="5788026" y="6405565"/>
            <a:ext cx="3044825" cy="365125"/>
          </a:xfrm>
        </p:spPr>
        <p:txBody>
          <a:bodyPr/>
          <a:lstStyle>
            <a:lvl1pPr>
              <a:defRPr/>
            </a:lvl1pPr>
          </a:lstStyle>
          <a:p>
            <a:pPr>
              <a:defRPr/>
            </a:pPr>
            <a:fld id="{503F9795-69DF-419D-934F-C14D64FB7071}" type="datetimeFigureOut">
              <a:rPr lang="pt-BR"/>
              <a:pPr>
                <a:defRPr/>
              </a:pPr>
              <a:t>20/08/2019</a:t>
            </a:fld>
            <a:endParaRPr lang="pt-BR" dirty="0"/>
          </a:p>
        </p:txBody>
      </p:sp>
      <p:sp>
        <p:nvSpPr>
          <p:cNvPr id="18" name="Espaço Reservado para Rodapé 5">
            <a:extLst>
              <a:ext uri="{FF2B5EF4-FFF2-40B4-BE49-F238E27FC236}">
                <a16:creationId xmlns="" xmlns:a16="http://schemas.microsoft.com/office/drawing/2014/main" id="{B8317466-1103-4BEC-8477-3DA0CE9AAF39}"/>
              </a:ext>
            </a:extLst>
          </p:cNvPr>
          <p:cNvSpPr>
            <a:spLocks noGrp="1"/>
          </p:cNvSpPr>
          <p:nvPr>
            <p:ph type="ftr" sz="quarter" idx="12"/>
          </p:nvPr>
        </p:nvSpPr>
        <p:spPr>
          <a:xfrm>
            <a:off x="301626" y="6410327"/>
            <a:ext cx="3584575" cy="366713"/>
          </a:xfrm>
        </p:spPr>
        <p:txBody>
          <a:bodyPr/>
          <a:lstStyle>
            <a:lvl1pPr>
              <a:defRPr/>
            </a:lvl1pPr>
          </a:lstStyle>
          <a:p>
            <a:pPr>
              <a:defRPr/>
            </a:pPr>
            <a:endParaRPr lang="pt-BR"/>
          </a:p>
        </p:txBody>
      </p:sp>
    </p:spTree>
    <p:extLst>
      <p:ext uri="{BB962C8B-B14F-4D97-AF65-F5344CB8AC3E}">
        <p14:creationId xmlns:p14="http://schemas.microsoft.com/office/powerpoint/2010/main" val="268353862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tângulo 16">
            <a:extLst>
              <a:ext uri="{FF2B5EF4-FFF2-40B4-BE49-F238E27FC236}">
                <a16:creationId xmlns="" xmlns:a16="http://schemas.microsoft.com/office/drawing/2014/main" id="{B3DD6D92-0510-4BAE-A115-2C05C69CD71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27" name="Retângulo 15">
            <a:extLst>
              <a:ext uri="{FF2B5EF4-FFF2-40B4-BE49-F238E27FC236}">
                <a16:creationId xmlns="" xmlns:a16="http://schemas.microsoft.com/office/drawing/2014/main" id="{71EDB381-D99B-462E-937F-077D9A00C1B0}"/>
              </a:ext>
            </a:extLst>
          </p:cNvPr>
          <p:cNvSpPr>
            <a:spLocks noChangeArrowheads="1"/>
          </p:cNvSpPr>
          <p:nvPr/>
        </p:nvSpPr>
        <p:spPr bwMode="white">
          <a:xfrm>
            <a:off x="0" y="2"/>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28" name="Retângulo 17">
            <a:extLst>
              <a:ext uri="{FF2B5EF4-FFF2-40B4-BE49-F238E27FC236}">
                <a16:creationId xmlns="" xmlns:a16="http://schemas.microsoft.com/office/drawing/2014/main" id="{7EF98368-46E0-4270-A457-6B4889F02CF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1029" name="Retângulo 18">
            <a:extLst>
              <a:ext uri="{FF2B5EF4-FFF2-40B4-BE49-F238E27FC236}">
                <a16:creationId xmlns="" xmlns:a16="http://schemas.microsoft.com/office/drawing/2014/main" id="{3A9B1E5C-3164-4757-BEB9-B9B572E0969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pt-BR"/>
          </a:p>
        </p:txBody>
      </p:sp>
      <p:sp>
        <p:nvSpPr>
          <p:cNvPr id="9" name="Retângulo 8">
            <a:extLst>
              <a:ext uri="{FF2B5EF4-FFF2-40B4-BE49-F238E27FC236}">
                <a16:creationId xmlns="" xmlns:a16="http://schemas.microsoft.com/office/drawing/2014/main" id="{B8AD63A6-878C-49FF-9226-D84ED348FBB1}"/>
              </a:ext>
            </a:extLst>
          </p:cNvPr>
          <p:cNvSpPr>
            <a:spLocks noChangeArrowheads="1"/>
          </p:cNvSpPr>
          <p:nvPr/>
        </p:nvSpPr>
        <p:spPr bwMode="auto">
          <a:xfrm>
            <a:off x="149226" y="6388102"/>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4" name="Espaço Reservado para Data 13">
            <a:extLst>
              <a:ext uri="{FF2B5EF4-FFF2-40B4-BE49-F238E27FC236}">
                <a16:creationId xmlns="" xmlns:a16="http://schemas.microsoft.com/office/drawing/2014/main" id="{0988D561-D674-4989-A834-25EAB2533C42}"/>
              </a:ext>
            </a:extLst>
          </p:cNvPr>
          <p:cNvSpPr>
            <a:spLocks noGrp="1"/>
          </p:cNvSpPr>
          <p:nvPr>
            <p:ph type="dt" sz="half" idx="2"/>
          </p:nvPr>
        </p:nvSpPr>
        <p:spPr>
          <a:xfrm>
            <a:off x="5791201" y="6405565"/>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a:defRPr/>
            </a:pPr>
            <a:fld id="{F37C17CD-119F-4C90-A457-AA1188E69494}" type="datetimeFigureOut">
              <a:rPr lang="pt-BR"/>
              <a:pPr>
                <a:defRPr/>
              </a:pPr>
              <a:t>20/08/2019</a:t>
            </a:fld>
            <a:endParaRPr lang="pt-BR" dirty="0"/>
          </a:p>
        </p:txBody>
      </p:sp>
      <p:sp>
        <p:nvSpPr>
          <p:cNvPr id="3" name="Espaço Reservado para Rodapé 2">
            <a:extLst>
              <a:ext uri="{FF2B5EF4-FFF2-40B4-BE49-F238E27FC236}">
                <a16:creationId xmlns="" xmlns:a16="http://schemas.microsoft.com/office/drawing/2014/main" id="{9275472B-B690-4556-AE6C-916BD17E692B}"/>
              </a:ext>
            </a:extLst>
          </p:cNvPr>
          <p:cNvSpPr>
            <a:spLocks noGrp="1"/>
          </p:cNvSpPr>
          <p:nvPr>
            <p:ph type="ftr" sz="quarter" idx="3"/>
          </p:nvPr>
        </p:nvSpPr>
        <p:spPr>
          <a:xfrm>
            <a:off x="304800" y="6410327"/>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a:defRPr/>
            </a:pPr>
            <a:endParaRPr lang="pt-BR"/>
          </a:p>
        </p:txBody>
      </p:sp>
      <p:sp>
        <p:nvSpPr>
          <p:cNvPr id="8" name="Retângulo 7">
            <a:extLst>
              <a:ext uri="{FF2B5EF4-FFF2-40B4-BE49-F238E27FC236}">
                <a16:creationId xmlns="" xmlns:a16="http://schemas.microsoft.com/office/drawing/2014/main" id="{AE675113-BBA8-4DE0-ABCF-A02C4BAA23AF}"/>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Arial" charset="0"/>
              <a:cs typeface="Arial" charset="0"/>
            </a:endParaRPr>
          </a:p>
        </p:txBody>
      </p:sp>
      <p:sp>
        <p:nvSpPr>
          <p:cNvPr id="10" name="Conector reto 9">
            <a:extLst>
              <a:ext uri="{FF2B5EF4-FFF2-40B4-BE49-F238E27FC236}">
                <a16:creationId xmlns="" xmlns:a16="http://schemas.microsoft.com/office/drawing/2014/main" id="{C5B24E53-80C5-408A-9E28-F378C917DFED}"/>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2" name="Elipse 11">
            <a:extLst>
              <a:ext uri="{FF2B5EF4-FFF2-40B4-BE49-F238E27FC236}">
                <a16:creationId xmlns="" xmlns:a16="http://schemas.microsoft.com/office/drawing/2014/main" id="{36C9D122-9965-45D5-B491-8ACB53303D89}"/>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Elipse 14">
            <a:extLst>
              <a:ext uri="{FF2B5EF4-FFF2-40B4-BE49-F238E27FC236}">
                <a16:creationId xmlns="" xmlns:a16="http://schemas.microsoft.com/office/drawing/2014/main" id="{670A81B9-DDE9-4946-BC11-2232821D279A}"/>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Espaço Reservado para Número de Slide 22">
            <a:extLst>
              <a:ext uri="{FF2B5EF4-FFF2-40B4-BE49-F238E27FC236}">
                <a16:creationId xmlns="" xmlns:a16="http://schemas.microsoft.com/office/drawing/2014/main" id="{821DF43C-0BD5-4E3B-823F-4D00E728DF36}"/>
              </a:ext>
            </a:extLst>
          </p:cNvPr>
          <p:cNvSpPr>
            <a:spLocks noGrp="1"/>
          </p:cNvSpPr>
          <p:nvPr>
            <p:ph type="sldNum" sz="quarter" idx="4"/>
          </p:nvPr>
        </p:nvSpPr>
        <p:spPr>
          <a:xfrm>
            <a:off x="4343400" y="1039815"/>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ADF898E4-5586-45ED-B980-993ECFE8BFBA}" type="slidenum">
              <a:rPr lang="pt-BR" altLang="pt-BR"/>
              <a:pPr>
                <a:defRPr/>
              </a:pPr>
              <a:t>‹nº›</a:t>
            </a:fld>
            <a:endParaRPr lang="pt-BR" altLang="pt-BR"/>
          </a:p>
        </p:txBody>
      </p:sp>
      <p:sp>
        <p:nvSpPr>
          <p:cNvPr id="1038" name="Espaço Reservado para Título 21">
            <a:extLst>
              <a:ext uri="{FF2B5EF4-FFF2-40B4-BE49-F238E27FC236}">
                <a16:creationId xmlns="" xmlns:a16="http://schemas.microsoft.com/office/drawing/2014/main" id="{F0D2A4CF-1046-4DB7-8DA1-F0A1D3EF9B41}"/>
              </a:ext>
            </a:extLst>
          </p:cNvPr>
          <p:cNvSpPr>
            <a:spLocks noGrp="1"/>
          </p:cNvSpPr>
          <p:nvPr>
            <p:ph type="title"/>
          </p:nvPr>
        </p:nvSpPr>
        <p:spPr bwMode="auto">
          <a:xfrm>
            <a:off x="301625" y="228602"/>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a:t>Clique para editar o título mestre</a:t>
            </a:r>
            <a:endParaRPr lang="en-US" altLang="pt-BR"/>
          </a:p>
        </p:txBody>
      </p:sp>
      <p:sp>
        <p:nvSpPr>
          <p:cNvPr id="1039" name="Espaço Reservado para Texto 12">
            <a:extLst>
              <a:ext uri="{FF2B5EF4-FFF2-40B4-BE49-F238E27FC236}">
                <a16:creationId xmlns="" xmlns:a16="http://schemas.microsoft.com/office/drawing/2014/main" id="{0620B011-B796-49FF-9BBB-E8C1C3F501C1}"/>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p:randomBar/>
  </p:transition>
  <p:timing>
    <p:tnLst>
      <p:par>
        <p:cTn id="1" dur="indefinite" restart="never" nodeType="tmRoot"/>
      </p:par>
    </p:tnLst>
  </p:timing>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622178" y="277650"/>
            <a:ext cx="1872208" cy="1902255"/>
          </a:xfrm>
          <a:prstGeom prst="rect">
            <a:avLst/>
          </a:prstGeom>
        </p:spPr>
      </p:pic>
      <p:pic>
        <p:nvPicPr>
          <p:cNvPr id="3" name="Imagem 2"/>
          <p:cNvPicPr>
            <a:picLocks noChangeAspect="1"/>
          </p:cNvPicPr>
          <p:nvPr/>
        </p:nvPicPr>
        <p:blipFill>
          <a:blip r:embed="rId3"/>
          <a:stretch>
            <a:fillRect/>
          </a:stretch>
        </p:blipFill>
        <p:spPr>
          <a:xfrm>
            <a:off x="323528" y="296188"/>
            <a:ext cx="3024335" cy="1865183"/>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77589"/>
            <a:ext cx="2798019" cy="1702379"/>
          </a:xfrm>
          <a:prstGeom prst="rect">
            <a:avLst/>
          </a:prstGeom>
        </p:spPr>
      </p:pic>
      <p:sp>
        <p:nvSpPr>
          <p:cNvPr id="4" name="Retângulo 3"/>
          <p:cNvSpPr/>
          <p:nvPr/>
        </p:nvSpPr>
        <p:spPr>
          <a:xfrm>
            <a:off x="2286000" y="2967335"/>
            <a:ext cx="4572000" cy="1015663"/>
          </a:xfrm>
          <a:prstGeom prst="rect">
            <a:avLst/>
          </a:prstGeom>
        </p:spPr>
        <p:txBody>
          <a:bodyPr>
            <a:spAutoFit/>
          </a:bodyPr>
          <a:lstStyle/>
          <a:p>
            <a:pPr algn="ctr"/>
            <a:r>
              <a:rPr lang="pt-BR" sz="2000" b="1" dirty="0">
                <a:solidFill>
                  <a:schemeClr val="tx1">
                    <a:lumMod val="95000"/>
                    <a:lumOff val="5000"/>
                  </a:schemeClr>
                </a:solidFill>
                <a:latin typeface="+mn-lt"/>
              </a:rPr>
              <a:t>AUDIÊNCIA PÚBLICA</a:t>
            </a:r>
          </a:p>
          <a:p>
            <a:pPr algn="ctr"/>
            <a:endParaRPr lang="pt-BR" sz="2000" b="1" dirty="0">
              <a:solidFill>
                <a:schemeClr val="tx1">
                  <a:lumMod val="95000"/>
                  <a:lumOff val="5000"/>
                </a:schemeClr>
              </a:solidFill>
              <a:latin typeface="+mn-lt"/>
            </a:endParaRPr>
          </a:p>
          <a:p>
            <a:pPr algn="ctr"/>
            <a:r>
              <a:rPr lang="pt-BR" sz="2000" b="1" dirty="0">
                <a:solidFill>
                  <a:schemeClr val="tx1">
                    <a:lumMod val="95000"/>
                    <a:lumOff val="5000"/>
                  </a:schemeClr>
                </a:solidFill>
                <a:latin typeface="+mn-lt"/>
              </a:rPr>
              <a:t>PL nº 1928/2019</a:t>
            </a:r>
          </a:p>
        </p:txBody>
      </p:sp>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967038"/>
            <a:ext cx="1988840" cy="1988840"/>
          </a:xfrm>
          <a:prstGeom prst="rect">
            <a:avLst/>
          </a:prstGeom>
        </p:spPr>
      </p:pic>
      <p:sp>
        <p:nvSpPr>
          <p:cNvPr id="8" name="CaixaDeTexto 7"/>
          <p:cNvSpPr txBox="1"/>
          <p:nvPr/>
        </p:nvSpPr>
        <p:spPr>
          <a:xfrm>
            <a:off x="2380902" y="4480237"/>
            <a:ext cx="6254403" cy="1169551"/>
          </a:xfrm>
          <a:prstGeom prst="rect">
            <a:avLst/>
          </a:prstGeom>
          <a:noFill/>
        </p:spPr>
        <p:txBody>
          <a:bodyPr wrap="square" rtlCol="0">
            <a:spAutoFit/>
          </a:bodyPr>
          <a:lstStyle/>
          <a:p>
            <a:pPr algn="just"/>
            <a:r>
              <a:rPr lang="pt-BR" sz="1400" dirty="0">
                <a:latin typeface="+mn-lt"/>
              </a:rPr>
              <a:t>Presidente da ANAJURE, professor </a:t>
            </a:r>
            <a:r>
              <a:rPr lang="pt-BR" sz="1400" dirty="0" smtClean="0">
                <a:latin typeface="+mn-lt"/>
              </a:rPr>
              <a:t>efetivo da </a:t>
            </a:r>
            <a:r>
              <a:rPr lang="pt-BR" sz="1400" dirty="0">
                <a:latin typeface="+mn-lt"/>
              </a:rPr>
              <a:t>Universidade Federal de Sergipe e da Universidade Presbiteriana Mackenzie. </a:t>
            </a:r>
            <a:r>
              <a:rPr lang="pt-BR" sz="1400" dirty="0" smtClean="0">
                <a:latin typeface="+mn-lt"/>
              </a:rPr>
              <a:t>Presidente </a:t>
            </a:r>
            <a:r>
              <a:rPr lang="pt-BR" sz="1400" dirty="0">
                <a:latin typeface="+mn-lt"/>
              </a:rPr>
              <a:t>da FIAJC (</a:t>
            </a:r>
            <a:r>
              <a:rPr lang="pt-BR" sz="1400" dirty="0" err="1">
                <a:latin typeface="+mn-lt"/>
              </a:rPr>
              <a:t>Federación</a:t>
            </a:r>
            <a:r>
              <a:rPr lang="pt-BR" sz="1400" dirty="0">
                <a:latin typeface="+mn-lt"/>
              </a:rPr>
              <a:t> Interamericana de Juristas </a:t>
            </a:r>
            <a:r>
              <a:rPr lang="pt-BR" sz="1400" dirty="0" err="1">
                <a:latin typeface="+mn-lt"/>
              </a:rPr>
              <a:t>Cristianos</a:t>
            </a:r>
            <a:r>
              <a:rPr lang="pt-BR" sz="1400" dirty="0">
                <a:latin typeface="+mn-lt"/>
              </a:rPr>
              <a:t>) e Diretor Executivo da FPMLRRAH (Frente Parlamentar Mista da Liberdade Religiosa, Refugiados e Ajuda Humanitária).</a:t>
            </a:r>
          </a:p>
        </p:txBody>
      </p:sp>
      <p:sp>
        <p:nvSpPr>
          <p:cNvPr id="9" name="CaixaDeTexto 8"/>
          <p:cNvSpPr txBox="1"/>
          <p:nvPr/>
        </p:nvSpPr>
        <p:spPr>
          <a:xfrm>
            <a:off x="406480" y="5955878"/>
            <a:ext cx="1822935" cy="369332"/>
          </a:xfrm>
          <a:prstGeom prst="rect">
            <a:avLst/>
          </a:prstGeom>
          <a:noFill/>
        </p:spPr>
        <p:txBody>
          <a:bodyPr wrap="none" rtlCol="0">
            <a:spAutoFit/>
          </a:bodyPr>
          <a:lstStyle/>
          <a:p>
            <a:r>
              <a:rPr lang="pt-BR" b="1" dirty="0" err="1" smtClean="0">
                <a:latin typeface="+mn-lt"/>
              </a:rPr>
              <a:t>Uziel</a:t>
            </a:r>
            <a:r>
              <a:rPr lang="pt-BR" b="1" dirty="0" smtClean="0">
                <a:latin typeface="+mn-lt"/>
              </a:rPr>
              <a:t> Santana</a:t>
            </a:r>
            <a:endParaRPr lang="pt-BR" b="1" dirty="0">
              <a:latin typeface="+mn-lt"/>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506359995"/>
              </p:ext>
            </p:extLst>
          </p:nvPr>
        </p:nvGraphicFramePr>
        <p:xfrm>
          <a:off x="232350" y="1966626"/>
          <a:ext cx="8669502" cy="3766630"/>
        </p:xfrm>
        <a:graphic>
          <a:graphicData uri="http://schemas.openxmlformats.org/drawingml/2006/table">
            <a:tbl>
              <a:tblPr firstRow="1" firstCol="1" bandRow="1">
                <a:tableStyleId>{5C22544A-7EE6-4342-B048-85BDC9FD1C3A}</a:tableStyleId>
              </a:tblPr>
              <a:tblGrid>
                <a:gridCol w="2198171">
                  <a:extLst>
                    <a:ext uri="{9D8B030D-6E8A-4147-A177-3AD203B41FA5}">
                      <a16:colId xmlns="" xmlns:a16="http://schemas.microsoft.com/office/drawing/2014/main" val="2900453641"/>
                    </a:ext>
                  </a:extLst>
                </a:gridCol>
                <a:gridCol w="6471331">
                  <a:extLst>
                    <a:ext uri="{9D8B030D-6E8A-4147-A177-3AD203B41FA5}">
                      <a16:colId xmlns="" xmlns:a16="http://schemas.microsoft.com/office/drawing/2014/main" val="3637599599"/>
                    </a:ext>
                  </a:extLst>
                </a:gridCol>
              </a:tblGrid>
              <a:tr h="1224135">
                <a:tc>
                  <a:txBody>
                    <a:bodyPr/>
                    <a:lstStyle/>
                    <a:p>
                      <a:pPr algn="ctr">
                        <a:lnSpc>
                          <a:spcPct val="107000"/>
                        </a:lnSpc>
                        <a:spcAft>
                          <a:spcPts val="0"/>
                        </a:spcAft>
                      </a:pPr>
                      <a:r>
                        <a:rPr lang="en-US" sz="2000" dirty="0" smtClean="0">
                          <a:effectLst/>
                        </a:rPr>
                        <a:t>UNIÃO EUROPEIA</a:t>
                      </a:r>
                    </a:p>
                    <a:p>
                      <a:pPr algn="ctr">
                        <a:lnSpc>
                          <a:spcPct val="107000"/>
                        </a:lnSpc>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just">
                        <a:lnSpc>
                          <a:spcPct val="107000"/>
                        </a:lnSpc>
                        <a:spcAft>
                          <a:spcPts val="0"/>
                        </a:spcAft>
                      </a:pPr>
                      <a:r>
                        <a:rPr lang="en-US" sz="1200" dirty="0">
                          <a:effectLst/>
                        </a:rPr>
                        <a:t> </a:t>
                      </a:r>
                      <a:endParaRPr lang="pt-BR" sz="1100" dirty="0">
                        <a:effectLst/>
                      </a:endParaRPr>
                    </a:p>
                    <a:p>
                      <a:pPr algn="just">
                        <a:lnSpc>
                          <a:spcPct val="107000"/>
                        </a:lnSpc>
                        <a:spcAft>
                          <a:spcPts val="0"/>
                        </a:spcAft>
                      </a:pPr>
                      <a:r>
                        <a:rPr lang="en-US" sz="900" dirty="0" smtClean="0">
                          <a:effectLst/>
                        </a:rPr>
                        <a:t>COUNCIL DIRECTIVE 2004/82/EC of 29 April 2004</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on the obligation of carriers to communicate passenger data</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Article 1</a:t>
                      </a:r>
                    </a:p>
                    <a:p>
                      <a:pPr algn="just">
                        <a:lnSpc>
                          <a:spcPct val="107000"/>
                        </a:lnSpc>
                        <a:spcAft>
                          <a:spcPts val="0"/>
                        </a:spcAft>
                      </a:pPr>
                      <a:r>
                        <a:rPr lang="en-US" sz="900" dirty="0" smtClean="0">
                          <a:effectLst/>
                        </a:rPr>
                        <a:t>Objective</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This Directive aims at improving border controls and combating illegal immigration by the transmission of advance passenger data by carriers to the competent national authorities.</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Article 3</a:t>
                      </a:r>
                    </a:p>
                    <a:p>
                      <a:pPr algn="just">
                        <a:lnSpc>
                          <a:spcPct val="107000"/>
                        </a:lnSpc>
                        <a:spcAft>
                          <a:spcPts val="0"/>
                        </a:spcAft>
                      </a:pPr>
                      <a:r>
                        <a:rPr lang="en-US" sz="900" dirty="0" smtClean="0">
                          <a:effectLst/>
                        </a:rPr>
                        <a:t>Data transmission</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1.   Member States shall take the necessary steps to establish an obligation for carriers to transmit at the request of the authorities responsible for carrying out checks on persons at external borders, by the end of check-in, information concerning the passengers they will carry to an </a:t>
                      </a:r>
                      <a:r>
                        <a:rPr lang="en-US" sz="900" dirty="0" err="1" smtClean="0">
                          <a:effectLst/>
                        </a:rPr>
                        <a:t>authorised</a:t>
                      </a:r>
                      <a:r>
                        <a:rPr lang="en-US" sz="900" dirty="0" smtClean="0">
                          <a:effectLst/>
                        </a:rPr>
                        <a:t> border crossing point through which these persons will enter the territory of a Member State.</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Article 4</a:t>
                      </a:r>
                    </a:p>
                    <a:p>
                      <a:pPr algn="just">
                        <a:lnSpc>
                          <a:spcPct val="107000"/>
                        </a:lnSpc>
                        <a:spcAft>
                          <a:spcPts val="0"/>
                        </a:spcAft>
                      </a:pPr>
                      <a:r>
                        <a:rPr lang="en-US" sz="900" dirty="0" smtClean="0">
                          <a:effectLst/>
                        </a:rPr>
                        <a:t>Sanctions</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1.   Member States shall take the necessary measures to impose sanctions on carriers which, as a result of fault, have not transmitted data or have transmitted incomplete or false data […]</a:t>
                      </a:r>
                    </a:p>
                    <a:p>
                      <a:pPr algn="just">
                        <a:lnSpc>
                          <a:spcPct val="107000"/>
                        </a:lnSpc>
                        <a:spcAft>
                          <a:spcPts val="0"/>
                        </a:spcAft>
                      </a:pPr>
                      <a:r>
                        <a:rPr lang="en-US" sz="12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 xmlns:a16="http://schemas.microsoft.com/office/drawing/2014/main" val="3531186892"/>
                  </a:ext>
                </a:extLst>
              </a:tr>
            </a:tbl>
          </a:graphicData>
        </a:graphic>
      </p:graphicFrame>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969144"/>
            <a:ext cx="1114839" cy="756000"/>
          </a:xfrm>
          <a:prstGeom prst="rect">
            <a:avLst/>
          </a:prstGeom>
        </p:spPr>
      </p:pic>
    </p:spTree>
    <p:extLst>
      <p:ext uri="{BB962C8B-B14F-4D97-AF65-F5344CB8AC3E}">
        <p14:creationId xmlns:p14="http://schemas.microsoft.com/office/powerpoint/2010/main" val="3954520775"/>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01752" y="1527048"/>
            <a:ext cx="8503920" cy="4854280"/>
          </a:xfrm>
        </p:spPr>
        <p:txBody>
          <a:bodyPr/>
          <a:lstStyle/>
          <a:p>
            <a:r>
              <a:rPr lang="pt-BR" sz="2400" dirty="0" smtClean="0"/>
              <a:t>Propõe </a:t>
            </a:r>
            <a:r>
              <a:rPr lang="pt-BR" sz="2400" b="1" dirty="0"/>
              <a:t>alterar</a:t>
            </a:r>
            <a:r>
              <a:rPr lang="pt-BR" sz="2400" dirty="0"/>
              <a:t> o texto da Lei nº 13.445, de 24 de </a:t>
            </a:r>
            <a:r>
              <a:rPr lang="pt-BR" sz="2400" dirty="0" smtClean="0"/>
              <a:t>maio de </a:t>
            </a:r>
            <a:r>
              <a:rPr lang="pt-BR" sz="2400" dirty="0"/>
              <a:t>2017, denominada </a:t>
            </a:r>
            <a:r>
              <a:rPr lang="pt-BR" sz="2400" dirty="0" smtClean="0"/>
              <a:t>‘‘</a:t>
            </a:r>
            <a:r>
              <a:rPr lang="pt-BR" sz="2400" b="1" dirty="0" smtClean="0"/>
              <a:t>Lei </a:t>
            </a:r>
            <a:r>
              <a:rPr lang="pt-BR" sz="2400" b="1" dirty="0"/>
              <a:t>de </a:t>
            </a:r>
            <a:r>
              <a:rPr lang="pt-BR" sz="2400" b="1" dirty="0" smtClean="0"/>
              <a:t>Migração</a:t>
            </a:r>
            <a:r>
              <a:rPr lang="pt-BR" sz="2400" dirty="0" smtClean="0"/>
              <a:t>’’, em </a:t>
            </a:r>
            <a:r>
              <a:rPr lang="pt-BR" sz="2400" dirty="0"/>
              <a:t>seus artigos 14, 38, 48, 62 e 82, sobre os seguintes temas</a:t>
            </a:r>
            <a:r>
              <a:rPr lang="pt-BR" sz="2400" dirty="0" smtClean="0"/>
              <a:t>:</a:t>
            </a:r>
            <a:endParaRPr lang="pt-BR" sz="2400" dirty="0"/>
          </a:p>
          <a:p>
            <a:pPr lvl="1" algn="just"/>
            <a:r>
              <a:rPr lang="pt-BR" dirty="0"/>
              <a:t>Art. 14: a criação de visto temporário de trabalho simplificado para </a:t>
            </a:r>
            <a:r>
              <a:rPr lang="pt-BR" dirty="0" smtClean="0"/>
              <a:t>jovens;</a:t>
            </a:r>
            <a:endParaRPr lang="pt-BR" dirty="0"/>
          </a:p>
          <a:p>
            <a:pPr lvl="1" algn="just"/>
            <a:r>
              <a:rPr lang="pt-BR" dirty="0" smtClean="0"/>
              <a:t>Art</a:t>
            </a:r>
            <a:r>
              <a:rPr lang="pt-BR" dirty="0"/>
              <a:t>. 38: a disponibilização pelas transportadoras </a:t>
            </a:r>
            <a:r>
              <a:rPr lang="pt-BR" dirty="0" smtClean="0"/>
              <a:t>à Polícia </a:t>
            </a:r>
            <a:r>
              <a:rPr lang="pt-BR" dirty="0"/>
              <a:t>Federal </a:t>
            </a:r>
            <a:r>
              <a:rPr lang="pt-BR" dirty="0" smtClean="0"/>
              <a:t>de informações </a:t>
            </a:r>
            <a:r>
              <a:rPr lang="pt-BR" dirty="0"/>
              <a:t>antecipadas </a:t>
            </a:r>
            <a:r>
              <a:rPr lang="pt-BR" dirty="0" smtClean="0"/>
              <a:t>sobre passageiros</a:t>
            </a:r>
            <a:r>
              <a:rPr lang="pt-BR" dirty="0"/>
              <a:t>, tripulantes e registros de compras de passagem;</a:t>
            </a:r>
          </a:p>
          <a:p>
            <a:pPr lvl="1" algn="just"/>
            <a:r>
              <a:rPr lang="pt-BR" dirty="0" smtClean="0"/>
              <a:t>Art</a:t>
            </a:r>
            <a:r>
              <a:rPr lang="pt-BR" dirty="0"/>
              <a:t>. 48: prisão ou medida cautelar pela </a:t>
            </a:r>
            <a:r>
              <a:rPr lang="pt-BR" dirty="0" smtClean="0"/>
              <a:t>autoridade policial </a:t>
            </a:r>
            <a:r>
              <a:rPr lang="pt-BR" dirty="0"/>
              <a:t>para fins de expulsão ou deportação;</a:t>
            </a:r>
          </a:p>
          <a:p>
            <a:pPr lvl="1" algn="just"/>
            <a:r>
              <a:rPr lang="pt-BR" dirty="0" smtClean="0"/>
              <a:t>Art</a:t>
            </a:r>
            <a:r>
              <a:rPr lang="pt-BR" dirty="0"/>
              <a:t>. 62: hipóteses de concessão de refúgio; e</a:t>
            </a:r>
          </a:p>
          <a:p>
            <a:pPr lvl="1" algn="just"/>
            <a:r>
              <a:rPr lang="pt-BR" dirty="0" smtClean="0"/>
              <a:t>Art</a:t>
            </a:r>
            <a:r>
              <a:rPr lang="pt-BR" dirty="0"/>
              <a:t>. 82: tramitação de extradição e de concessão </a:t>
            </a:r>
            <a:r>
              <a:rPr lang="pt-BR" dirty="0" smtClean="0"/>
              <a:t>de refúgio</a:t>
            </a:r>
            <a:r>
              <a:rPr lang="pt-BR" dirty="0"/>
              <a:t>.</a:t>
            </a:r>
          </a:p>
          <a:p>
            <a:pPr marL="0" indent="0">
              <a:buNone/>
            </a:pPr>
            <a:endParaRPr lang="pt-BR" dirty="0" smtClean="0"/>
          </a:p>
          <a:p>
            <a:endParaRPr lang="pt-BR" dirty="0"/>
          </a:p>
          <a:p>
            <a:pPr marL="0" indent="0">
              <a:buNone/>
            </a:pPr>
            <a:endParaRPr lang="pt-BR" dirty="0" smtClean="0"/>
          </a:p>
          <a:p>
            <a:endParaRPr lang="pt-BR" dirty="0" smtClean="0"/>
          </a:p>
        </p:txBody>
      </p:sp>
      <p:sp>
        <p:nvSpPr>
          <p:cNvPr id="4" name="Texto Explicativo Retangular com Cantos Arredondados 3"/>
          <p:cNvSpPr/>
          <p:nvPr/>
        </p:nvSpPr>
        <p:spPr>
          <a:xfrm>
            <a:off x="1835696" y="3645024"/>
            <a:ext cx="5976664" cy="2520280"/>
          </a:xfrm>
          <a:prstGeom prst="wedgeRoundRectCallout">
            <a:avLst>
              <a:gd name="adj1" fmla="val -31019"/>
              <a:gd name="adj2" fmla="val -69846"/>
              <a:gd name="adj3" fmla="val 1666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t>Através da abrangência aos imigrantes que desejam complementar sua formação profissional e educacional no Brasil, a Nova Lei de Migração proporcionará troca de experiências, mão de obra qualificada e criativa advinda do exterior, além de trazer consigo perspectivas positivas de aumentar a inovação, o aprendizado e a troca cultural distinta.</a:t>
            </a:r>
          </a:p>
        </p:txBody>
      </p:sp>
      <p:sp>
        <p:nvSpPr>
          <p:cNvPr id="5" name="Texto Explicativo Retangular com Cantos Arredondados 4"/>
          <p:cNvSpPr/>
          <p:nvPr/>
        </p:nvSpPr>
        <p:spPr>
          <a:xfrm>
            <a:off x="3563888" y="4689140"/>
            <a:ext cx="5241784" cy="1764196"/>
          </a:xfrm>
          <a:prstGeom prst="wedgeRoundRectCallout">
            <a:avLst>
              <a:gd name="adj1" fmla="val -36581"/>
              <a:gd name="adj2" fmla="val -64554"/>
              <a:gd name="adj3" fmla="val 1666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t>A exigência desses dados já está prevista na Resolução da ANAC nº 225/2012, em seu Art. 1º, acerca do API (</a:t>
            </a:r>
            <a:r>
              <a:rPr lang="pt-BR" sz="2000" dirty="0" err="1"/>
              <a:t>Advance</a:t>
            </a:r>
            <a:r>
              <a:rPr lang="pt-BR" sz="2000" dirty="0"/>
              <a:t> </a:t>
            </a:r>
            <a:r>
              <a:rPr lang="pt-BR" sz="2000" dirty="0" err="1"/>
              <a:t>Passenger</a:t>
            </a:r>
            <a:r>
              <a:rPr lang="pt-BR" sz="2000" dirty="0"/>
              <a:t> </a:t>
            </a:r>
            <a:r>
              <a:rPr lang="pt-BR" sz="2000" dirty="0" err="1"/>
              <a:t>Information</a:t>
            </a:r>
            <a:r>
              <a:rPr lang="pt-BR" sz="2000" dirty="0"/>
              <a:t>). Tal exigência em lei traria maior segurança jurídica ao </a:t>
            </a:r>
            <a:r>
              <a:rPr lang="pt-BR" sz="2000" dirty="0" smtClean="0"/>
              <a:t>Estado.</a:t>
            </a:r>
            <a:endParaRPr lang="pt-BR" sz="2000" dirty="0"/>
          </a:p>
        </p:txBody>
      </p:sp>
      <p:sp>
        <p:nvSpPr>
          <p:cNvPr id="6" name="Texto Explicativo Retangular com Cantos Arredondados 5"/>
          <p:cNvSpPr/>
          <p:nvPr/>
        </p:nvSpPr>
        <p:spPr>
          <a:xfrm>
            <a:off x="611560" y="1537601"/>
            <a:ext cx="6192688" cy="2430271"/>
          </a:xfrm>
          <a:prstGeom prst="wedgeRoundRectCallout">
            <a:avLst>
              <a:gd name="adj1" fmla="val -35259"/>
              <a:gd name="adj2" fmla="val 74447"/>
              <a:gd name="adj3" fmla="val 1666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t>A colocação da possibilidade de prisão ou medida cautelar pela autoridade policial irá robustecer a segurança jurídica dos atos e ampliar as medidas que poderão ser buscadas para garantir a efetivação da retirada compulsória em casos de pessoas consideradas perigosas (como traficantes, pedófilos ou terroristas) para a segurança nacional.</a:t>
            </a:r>
          </a:p>
        </p:txBody>
      </p:sp>
      <p:sp>
        <p:nvSpPr>
          <p:cNvPr id="7" name="Texto Explicativo Retangular com Cantos Arredondados 6"/>
          <p:cNvSpPr/>
          <p:nvPr/>
        </p:nvSpPr>
        <p:spPr>
          <a:xfrm>
            <a:off x="1457368" y="2222865"/>
            <a:ext cx="6192688" cy="2430271"/>
          </a:xfrm>
          <a:prstGeom prst="wedgeRoundRectCallout">
            <a:avLst>
              <a:gd name="adj1" fmla="val -25862"/>
              <a:gd name="adj2" fmla="val 72737"/>
              <a:gd name="adj3" fmla="val 1666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t>A apresentação dessas hipóteses que </a:t>
            </a:r>
            <a:r>
              <a:rPr lang="pt-BR" sz="2000" dirty="0" smtClean="0"/>
              <a:t>impõem </a:t>
            </a:r>
            <a:r>
              <a:rPr lang="pt-BR" sz="2000" dirty="0"/>
              <a:t>limites de interposição de refúgio neste dispositivo irá excluir a possibilidade de utilização indiscriminada e indevida do instituto do refúgio por pessoas e organizações criminosas que provoquem risco à segurança do Brasil.</a:t>
            </a:r>
          </a:p>
        </p:txBody>
      </p:sp>
      <p:sp>
        <p:nvSpPr>
          <p:cNvPr id="8" name="Texto Explicativo Retangular com Cantos Arredondados 7"/>
          <p:cNvSpPr/>
          <p:nvPr/>
        </p:nvSpPr>
        <p:spPr>
          <a:xfrm>
            <a:off x="1476215" y="2222865"/>
            <a:ext cx="6192688" cy="2430271"/>
          </a:xfrm>
          <a:prstGeom prst="wedgeRoundRectCallout">
            <a:avLst>
              <a:gd name="adj1" fmla="val -8636"/>
              <a:gd name="adj2" fmla="val 79578"/>
              <a:gd name="adj3" fmla="val 16667"/>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t>A apresentação desse mecanismo fará com que, no início do processo da retirada compulsória da pessoa considerada perigosa para a segurança do país, o repatriando ou o deportando não apresente pedido de reconhecimento da condição de refugiado e, assim, não dificulte a execução da retirada e ‘‘desapareça’’ em território nacional.</a:t>
            </a:r>
          </a:p>
        </p:txBody>
      </p:sp>
      <p:pic>
        <p:nvPicPr>
          <p:cNvPr id="9" name="Imagem 8"/>
          <p:cNvPicPr>
            <a:picLocks noChangeAspect="1"/>
          </p:cNvPicPr>
          <p:nvPr/>
        </p:nvPicPr>
        <p:blipFill>
          <a:blip r:embed="rId2"/>
          <a:stretch>
            <a:fillRect/>
          </a:stretch>
        </p:blipFill>
        <p:spPr>
          <a:xfrm>
            <a:off x="184919" y="1441709"/>
            <a:ext cx="3301553" cy="3173066"/>
          </a:xfrm>
          <a:prstGeom prst="rect">
            <a:avLst/>
          </a:prstGeom>
        </p:spPr>
      </p:pic>
    </p:spTree>
    <p:extLst>
      <p:ext uri="{BB962C8B-B14F-4D97-AF65-F5344CB8AC3E}">
        <p14:creationId xmlns:p14="http://schemas.microsoft.com/office/powerpoint/2010/main" val="381290392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par>
                                <p:cTn id="18" presetID="22" presetClass="exit" presetSubtype="4" fill="hold" grpId="1" nodeType="withEffect">
                                  <p:stCondLst>
                                    <p:cond delay="0"/>
                                  </p:stCondLst>
                                  <p:childTnLst>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nodeType="clickEffect">
                                  <p:stCondLst>
                                    <p:cond delay="0"/>
                                  </p:stCondLst>
                                  <p:childTnLst>
                                    <p:animEffect transition="out" filter="randombar(horizontal)">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
                                            <p:txEl>
                                              <p:pRg st="2" end="2"/>
                                            </p:txEl>
                                          </p:spTgt>
                                        </p:tgtEl>
                                      </p:cBhvr>
                                    </p:animEffect>
                                    <p:set>
                                      <p:cBhvr>
                                        <p:cTn id="41" dur="1" fill="hold">
                                          <p:stCondLst>
                                            <p:cond delay="499"/>
                                          </p:stCondLst>
                                        </p:cTn>
                                        <p:tgtEl>
                                          <p:spTgt spid="3">
                                            <p:txEl>
                                              <p:pRg st="2" end="2"/>
                                            </p:txEl>
                                          </p:spTgt>
                                        </p:tgtEl>
                                        <p:attrNameLst>
                                          <p:attrName>style.visibility</p:attrName>
                                        </p:attrNameLst>
                                      </p:cBhvr>
                                      <p:to>
                                        <p:strVal val="hidden"/>
                                      </p:to>
                                    </p:set>
                                  </p:childTnLst>
                                </p:cTn>
                              </p:par>
                              <p:par>
                                <p:cTn id="42" presetID="22" presetClass="exit" presetSubtype="4" fill="hold" grpId="1" nodeType="withEffect">
                                  <p:stCondLst>
                                    <p:cond delay="0"/>
                                  </p:stCondLst>
                                  <p:childTnLst>
                                    <p:animEffect transition="out" filter="wipe(down)">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
                                            <p:txEl>
                                              <p:pRg st="3" end="3"/>
                                            </p:txEl>
                                          </p:spTgt>
                                        </p:tgtEl>
                                      </p:cBhvr>
                                    </p:animEffect>
                                    <p:set>
                                      <p:cBhvr>
                                        <p:cTn id="57" dur="1" fill="hold">
                                          <p:stCondLst>
                                            <p:cond delay="499"/>
                                          </p:stCondLst>
                                        </p:cTn>
                                        <p:tgtEl>
                                          <p:spTgt spid="3">
                                            <p:txEl>
                                              <p:pRg st="3" end="3"/>
                                            </p:txEl>
                                          </p:spTgt>
                                        </p:tgtEl>
                                        <p:attrNameLst>
                                          <p:attrName>style.visibility</p:attrName>
                                        </p:attrNameLst>
                                      </p:cBhvr>
                                      <p:to>
                                        <p:strVal val="hidden"/>
                                      </p:to>
                                    </p:set>
                                  </p:childTnLst>
                                </p:cTn>
                              </p:par>
                              <p:par>
                                <p:cTn id="58" presetID="22" presetClass="exit" presetSubtype="4" fill="hold" grpId="1" nodeType="withEffect">
                                  <p:stCondLst>
                                    <p:cond delay="0"/>
                                  </p:stCondLst>
                                  <p:childTnLst>
                                    <p:animEffect transition="out" filter="wipe(down)">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5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
                                            <p:txEl>
                                              <p:pRg st="4" end="4"/>
                                            </p:txEl>
                                          </p:spTgt>
                                        </p:tgtEl>
                                      </p:cBhvr>
                                    </p:animEffect>
                                    <p:set>
                                      <p:cBhvr>
                                        <p:cTn id="73" dur="1" fill="hold">
                                          <p:stCondLst>
                                            <p:cond delay="499"/>
                                          </p:stCondLst>
                                        </p:cTn>
                                        <p:tgtEl>
                                          <p:spTgt spid="3">
                                            <p:txEl>
                                              <p:pRg st="4" end="4"/>
                                            </p:txEl>
                                          </p:spTgt>
                                        </p:tgtEl>
                                        <p:attrNameLst>
                                          <p:attrName>style.visibility</p:attrName>
                                        </p:attrNameLst>
                                      </p:cBhvr>
                                      <p:to>
                                        <p:strVal val="hidden"/>
                                      </p:to>
                                    </p:set>
                                  </p:childTnLst>
                                </p:cTn>
                              </p:par>
                              <p:par>
                                <p:cTn id="74" presetID="22" presetClass="exit" presetSubtype="4" fill="hold" grpId="1" nodeType="withEffect">
                                  <p:stCondLst>
                                    <p:cond delay="0"/>
                                  </p:stCondLst>
                                  <p:childTnLst>
                                    <p:animEffect transition="out" filter="wipe(down)">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fade">
                                      <p:cBhvr>
                                        <p:cTn id="79" dur="500"/>
                                        <p:tgtEl>
                                          <p:spTgt spid="3">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500"/>
                                        <p:tgtEl>
                                          <p:spTgt spid="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3">
                                            <p:txEl>
                                              <p:pRg st="5" end="5"/>
                                            </p:txEl>
                                          </p:spTgt>
                                        </p:tgtEl>
                                      </p:cBhvr>
                                    </p:animEffect>
                                    <p:set>
                                      <p:cBhvr>
                                        <p:cTn id="89" dur="1" fill="hold">
                                          <p:stCondLst>
                                            <p:cond delay="499"/>
                                          </p:stCondLst>
                                        </p:cTn>
                                        <p:tgtEl>
                                          <p:spTgt spid="3">
                                            <p:txEl>
                                              <p:pRg st="5" end="5"/>
                                            </p:txEl>
                                          </p:spTgt>
                                        </p:tgtEl>
                                        <p:attrNameLst>
                                          <p:attrName>style.visibility</p:attrName>
                                        </p:attrNameLst>
                                      </p:cBhvr>
                                      <p:to>
                                        <p:strVal val="hidden"/>
                                      </p:to>
                                    </p:set>
                                  </p:childTnLst>
                                </p:cTn>
                              </p:par>
                              <p:par>
                                <p:cTn id="90" presetID="22" presetClass="exit" presetSubtype="4" fill="hold" grpId="1" nodeType="withEffect">
                                  <p:stCondLst>
                                    <p:cond delay="0"/>
                                  </p:stCondLst>
                                  <p:childTnLst>
                                    <p:animEffect transition="out" filter="wipe(down)">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bwMode="auto">
          <a:xfrm>
            <a:off x="316865" y="1556792"/>
            <a:ext cx="850392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FontTx/>
              <a:buChar char="-"/>
            </a:pPr>
            <a:r>
              <a:rPr lang="pt-BR" sz="2200" dirty="0"/>
              <a:t>A Portaria tem por finalidade regular o impedimento de ingresso, a repatriação e a deportação sumária de pessoa perigosa para a segurança do Brasil ou de pessoa que tenha praticado ato contrário aos princípios e objetivos dispostos na Constituição Federal de </a:t>
            </a:r>
            <a:r>
              <a:rPr lang="pt-BR" sz="2200" dirty="0" smtClean="0"/>
              <a:t>1988.</a:t>
            </a:r>
          </a:p>
          <a:p>
            <a:pPr marL="0" indent="0" algn="just">
              <a:buNone/>
            </a:pPr>
            <a:r>
              <a:rPr lang="pt-BR" sz="2200" dirty="0" smtClean="0"/>
              <a:t>Casos:</a:t>
            </a:r>
          </a:p>
          <a:p>
            <a:pPr lvl="1" algn="just">
              <a:buFontTx/>
              <a:buChar char="-"/>
            </a:pPr>
            <a:r>
              <a:rPr lang="pt-BR" sz="1700" i="1" dirty="0" smtClean="0">
                <a:solidFill>
                  <a:schemeClr val="tx1"/>
                </a:solidFill>
              </a:rPr>
              <a:t>(</a:t>
            </a:r>
            <a:r>
              <a:rPr lang="pt-BR" sz="1700" i="1" dirty="0">
                <a:solidFill>
                  <a:schemeClr val="tx1"/>
                </a:solidFill>
              </a:rPr>
              <a:t>I) terrorismo</a:t>
            </a:r>
            <a:r>
              <a:rPr lang="pt-BR" sz="1700" i="1" dirty="0" smtClean="0">
                <a:solidFill>
                  <a:schemeClr val="tx1"/>
                </a:solidFill>
              </a:rPr>
              <a:t>;</a:t>
            </a:r>
          </a:p>
          <a:p>
            <a:pPr lvl="1" algn="just">
              <a:buFontTx/>
              <a:buChar char="-"/>
            </a:pPr>
            <a:r>
              <a:rPr lang="pt-BR" sz="1700" i="1" dirty="0" smtClean="0">
                <a:solidFill>
                  <a:schemeClr val="tx1"/>
                </a:solidFill>
              </a:rPr>
              <a:t>(</a:t>
            </a:r>
            <a:r>
              <a:rPr lang="pt-BR" sz="1700" i="1" dirty="0">
                <a:solidFill>
                  <a:schemeClr val="tx1"/>
                </a:solidFill>
              </a:rPr>
              <a:t>II) grupo organizado ou associação criminosa armada ou que tenha armas à disposição</a:t>
            </a:r>
            <a:r>
              <a:rPr lang="pt-BR" sz="1700" i="1" dirty="0" smtClean="0">
                <a:solidFill>
                  <a:schemeClr val="tx1"/>
                </a:solidFill>
              </a:rPr>
              <a:t>;</a:t>
            </a:r>
          </a:p>
          <a:p>
            <a:pPr lvl="1" algn="just">
              <a:buFontTx/>
              <a:buChar char="-"/>
            </a:pPr>
            <a:r>
              <a:rPr lang="pt-BR" sz="1700" i="1" dirty="0" smtClean="0">
                <a:solidFill>
                  <a:schemeClr val="tx1"/>
                </a:solidFill>
              </a:rPr>
              <a:t>(</a:t>
            </a:r>
            <a:r>
              <a:rPr lang="pt-BR" sz="1700" i="1" dirty="0">
                <a:solidFill>
                  <a:schemeClr val="tx1"/>
                </a:solidFill>
              </a:rPr>
              <a:t>III) tráfico de drogas, pessoas ou armas de fogo</a:t>
            </a:r>
            <a:r>
              <a:rPr lang="pt-BR" sz="1700" i="1" dirty="0" smtClean="0">
                <a:solidFill>
                  <a:schemeClr val="tx1"/>
                </a:solidFill>
              </a:rPr>
              <a:t>;</a:t>
            </a:r>
          </a:p>
          <a:p>
            <a:pPr lvl="1" algn="just">
              <a:buFontTx/>
              <a:buChar char="-"/>
            </a:pPr>
            <a:r>
              <a:rPr lang="pt-BR" sz="1700" i="1" dirty="0" smtClean="0">
                <a:solidFill>
                  <a:schemeClr val="tx1"/>
                </a:solidFill>
              </a:rPr>
              <a:t>(</a:t>
            </a:r>
            <a:r>
              <a:rPr lang="pt-BR" sz="1700" i="1" dirty="0">
                <a:solidFill>
                  <a:schemeClr val="tx1"/>
                </a:solidFill>
              </a:rPr>
              <a:t>IV) pornografia ou exploração sexual infanto-juvenil</a:t>
            </a:r>
            <a:r>
              <a:rPr lang="pt-BR" sz="1700" i="1" dirty="0" smtClean="0">
                <a:solidFill>
                  <a:schemeClr val="tx1"/>
                </a:solidFill>
              </a:rPr>
              <a:t>;</a:t>
            </a:r>
          </a:p>
          <a:p>
            <a:pPr lvl="1" algn="just">
              <a:buFontTx/>
              <a:buChar char="-"/>
            </a:pPr>
            <a:r>
              <a:rPr lang="pt-BR" sz="1700" i="1" dirty="0" smtClean="0">
                <a:solidFill>
                  <a:schemeClr val="tx1"/>
                </a:solidFill>
              </a:rPr>
              <a:t>(V</a:t>
            </a:r>
            <a:r>
              <a:rPr lang="pt-BR" sz="1700" i="1" dirty="0">
                <a:solidFill>
                  <a:schemeClr val="tx1"/>
                </a:solidFill>
              </a:rPr>
              <a:t>) torcida com histórico de violência em estádios</a:t>
            </a:r>
            <a:r>
              <a:rPr lang="pt-BR" sz="1700" i="1" dirty="0" smtClean="0">
                <a:solidFill>
                  <a:schemeClr val="tx1"/>
                </a:solidFill>
              </a:rPr>
              <a:t>.</a:t>
            </a:r>
          </a:p>
          <a:p>
            <a:pPr lvl="1" algn="just">
              <a:buFontTx/>
              <a:buChar char="-"/>
            </a:pPr>
            <a:endParaRPr lang="pt-BR" sz="1700" i="1" dirty="0" smtClean="0"/>
          </a:p>
          <a:p>
            <a:pPr marL="0" indent="0" algn="just">
              <a:buNone/>
            </a:pPr>
            <a:r>
              <a:rPr lang="pt-BR" sz="1600" b="1" i="1" dirty="0" smtClean="0"/>
              <a:t>* Reduz </a:t>
            </a:r>
            <a:r>
              <a:rPr lang="pt-BR" sz="1600" b="1" i="1" dirty="0"/>
              <a:t>para 48h o prazo para que o deportando justifique-se pela gravidade dos atos praticados.</a:t>
            </a:r>
          </a:p>
        </p:txBody>
      </p:sp>
    </p:spTree>
    <p:extLst>
      <p:ext uri="{BB962C8B-B14F-4D97-AF65-F5344CB8AC3E}">
        <p14:creationId xmlns:p14="http://schemas.microsoft.com/office/powerpoint/2010/main" val="13705514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bwMode="auto">
          <a:xfrm>
            <a:off x="316865" y="1556792"/>
            <a:ext cx="850392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FontTx/>
              <a:buChar char="-"/>
            </a:pPr>
            <a:r>
              <a:rPr lang="pt-BR" sz="2200" i="1" dirty="0"/>
              <a:t>O instituto jurídico </a:t>
            </a:r>
            <a:r>
              <a:rPr lang="pt-BR" sz="2200" i="1" dirty="0" smtClean="0"/>
              <a:t>da </a:t>
            </a:r>
            <a:r>
              <a:rPr lang="pt-BR" sz="2200" i="1" dirty="0"/>
              <a:t>deportação sumária já é uma realidade em diversos países, tais como Chile, Argentina, Estados Unidos da América, Canadá, Espanha, Noruega e Jordânia, o que comprova que a cautela brasileira não foge do padrão adotado em âmbito internacional</a:t>
            </a:r>
            <a:r>
              <a:rPr lang="pt-BR" sz="2200" i="1" dirty="0" smtClean="0"/>
              <a:t>.</a:t>
            </a:r>
          </a:p>
          <a:p>
            <a:pPr algn="just">
              <a:buFontTx/>
              <a:buChar char="-"/>
            </a:pPr>
            <a:r>
              <a:rPr lang="pt-BR" sz="2200" i="1" dirty="0" smtClean="0"/>
              <a:t>A </a:t>
            </a:r>
            <a:r>
              <a:rPr lang="pt-BR" sz="2200" i="1" dirty="0"/>
              <a:t>política  migratória brasileira deve ser mantida e desenvolvida com base nos princípios erigidos pela Lei de </a:t>
            </a:r>
            <a:r>
              <a:rPr lang="pt-BR" sz="2200" i="1" dirty="0" smtClean="0"/>
              <a:t>Migração.</a:t>
            </a:r>
          </a:p>
          <a:p>
            <a:pPr algn="just">
              <a:buFontTx/>
              <a:buChar char="-"/>
            </a:pPr>
            <a:r>
              <a:rPr lang="pt-BR" sz="2200" i="1" dirty="0" smtClean="0"/>
              <a:t>A </a:t>
            </a:r>
            <a:r>
              <a:rPr lang="pt-BR" sz="2200" i="1" dirty="0"/>
              <a:t>Portaria 666/2019 é constitucional e legal, </a:t>
            </a:r>
            <a:r>
              <a:rPr lang="pt-BR" sz="2200" i="1" dirty="0" smtClean="0"/>
              <a:t>ao dispor </a:t>
            </a:r>
            <a:r>
              <a:rPr lang="pt-BR" sz="2200" i="1" dirty="0"/>
              <a:t>sobre as hipóteses abrangidas pelo conceito de pessoa perigosa, e ao delimitar o prazo de deportação nos casos em que são contrariados os princípios e objetivos da Constituição </a:t>
            </a:r>
            <a:r>
              <a:rPr lang="pt-BR" sz="2200" i="1" dirty="0" smtClean="0"/>
              <a:t>Federal.</a:t>
            </a:r>
            <a:endParaRPr lang="pt-BR" sz="2200" i="1" dirty="0"/>
          </a:p>
        </p:txBody>
      </p:sp>
    </p:spTree>
    <p:extLst>
      <p:ext uri="{BB962C8B-B14F-4D97-AF65-F5344CB8AC3E}">
        <p14:creationId xmlns:p14="http://schemas.microsoft.com/office/powerpoint/2010/main" val="388363428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13635" y="1628800"/>
            <a:ext cx="3240360" cy="4571222"/>
          </a:xfrm>
          <a:prstGeom prst="rect">
            <a:avLst/>
          </a:prstGeom>
        </p:spPr>
      </p:pic>
      <p:sp>
        <p:nvSpPr>
          <p:cNvPr id="6" name="Espaço Reservado para Conteúdo 2"/>
          <p:cNvSpPr txBox="1">
            <a:spLocks/>
          </p:cNvSpPr>
          <p:nvPr/>
        </p:nvSpPr>
        <p:spPr bwMode="auto">
          <a:xfrm>
            <a:off x="3553995" y="2222223"/>
            <a:ext cx="528203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a:buNone/>
            </a:pPr>
            <a:r>
              <a:rPr lang="pt-BR" dirty="0" smtClean="0"/>
              <a:t>NOTA PÚBLICA </a:t>
            </a:r>
            <a:r>
              <a:rPr lang="pt-BR" dirty="0"/>
              <a:t>SOBRE A PORTARIA Nº 666/2019, REFERENTE AO IMPEDIMENTO DE INGRESSO, À REPATRIAÇÃO E À DEPORTAÇÃO SUMÁRIA DE PESSOA PERIGOSA</a:t>
            </a:r>
          </a:p>
        </p:txBody>
      </p:sp>
    </p:spTree>
    <p:extLst>
      <p:ext uri="{BB962C8B-B14F-4D97-AF65-F5344CB8AC3E}">
        <p14:creationId xmlns:p14="http://schemas.microsoft.com/office/powerpoint/2010/main" val="48749482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622178" y="277650"/>
            <a:ext cx="1872208" cy="1902255"/>
          </a:xfrm>
          <a:prstGeom prst="rect">
            <a:avLst/>
          </a:prstGeom>
        </p:spPr>
      </p:pic>
      <p:pic>
        <p:nvPicPr>
          <p:cNvPr id="4" name="Imagem 3"/>
          <p:cNvPicPr>
            <a:picLocks noChangeAspect="1"/>
          </p:cNvPicPr>
          <p:nvPr/>
        </p:nvPicPr>
        <p:blipFill>
          <a:blip r:embed="rId3"/>
          <a:stretch>
            <a:fillRect/>
          </a:stretch>
        </p:blipFill>
        <p:spPr>
          <a:xfrm>
            <a:off x="323528" y="296188"/>
            <a:ext cx="3024335" cy="1865183"/>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77589"/>
            <a:ext cx="2798019" cy="1702379"/>
          </a:xfrm>
          <a:prstGeom prst="rect">
            <a:avLst/>
          </a:prstGeom>
        </p:spPr>
      </p:pic>
    </p:spTree>
    <p:extLst>
      <p:ext uri="{BB962C8B-B14F-4D97-AF65-F5344CB8AC3E}">
        <p14:creationId xmlns:p14="http://schemas.microsoft.com/office/powerpoint/2010/main" val="1815886049"/>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sz="quarter" idx="1"/>
          </p:nvPr>
        </p:nvSpPr>
        <p:spPr>
          <a:xfrm>
            <a:off x="272900" y="1556792"/>
            <a:ext cx="8503920" cy="4752528"/>
          </a:xfrm>
        </p:spPr>
        <p:txBody>
          <a:bodyPr/>
          <a:lstStyle/>
          <a:p>
            <a:pPr marL="0" indent="0" algn="just">
              <a:buNone/>
            </a:pPr>
            <a:r>
              <a:rPr lang="pt-BR" sz="2000" i="1" dirty="0" smtClean="0"/>
              <a:t> </a:t>
            </a:r>
            <a:endParaRPr lang="pt-BR" sz="2200" i="1" dirty="0"/>
          </a:p>
          <a:p>
            <a:pPr algn="just"/>
            <a:endParaRPr lang="pt-BR" sz="2200" i="1" dirty="0"/>
          </a:p>
        </p:txBody>
      </p:sp>
      <p:pic>
        <p:nvPicPr>
          <p:cNvPr id="7" name="Imagem 6"/>
          <p:cNvPicPr>
            <a:picLocks noChangeAspect="1"/>
          </p:cNvPicPr>
          <p:nvPr/>
        </p:nvPicPr>
        <p:blipFill>
          <a:blip r:embed="rId3"/>
          <a:stretch>
            <a:fillRect/>
          </a:stretch>
        </p:blipFill>
        <p:spPr>
          <a:xfrm>
            <a:off x="424861" y="208571"/>
            <a:ext cx="1587315" cy="1015800"/>
          </a:xfrm>
          <a:prstGeom prst="rect">
            <a:avLst/>
          </a:prstGeom>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2833" y="247615"/>
            <a:ext cx="1533987" cy="973699"/>
          </a:xfrm>
          <a:prstGeom prst="rect">
            <a:avLst/>
          </a:prstGeom>
        </p:spPr>
      </p:pic>
      <p:pic>
        <p:nvPicPr>
          <p:cNvPr id="5" name="Imagem 4"/>
          <p:cNvPicPr>
            <a:picLocks noChangeAspect="1"/>
          </p:cNvPicPr>
          <p:nvPr/>
        </p:nvPicPr>
        <p:blipFill>
          <a:blip r:embed="rId5"/>
          <a:stretch>
            <a:fillRect/>
          </a:stretch>
        </p:blipFill>
        <p:spPr>
          <a:xfrm>
            <a:off x="424861" y="1549354"/>
            <a:ext cx="2426892" cy="3106189"/>
          </a:xfrm>
          <a:prstGeom prst="rect">
            <a:avLst/>
          </a:prstGeom>
        </p:spPr>
      </p:pic>
      <p:pic>
        <p:nvPicPr>
          <p:cNvPr id="10" name="Imagem 9"/>
          <p:cNvPicPr>
            <a:picLocks noChangeAspect="1"/>
          </p:cNvPicPr>
          <p:nvPr/>
        </p:nvPicPr>
        <p:blipFill>
          <a:blip r:embed="rId6"/>
          <a:stretch>
            <a:fillRect/>
          </a:stretch>
        </p:blipFill>
        <p:spPr>
          <a:xfrm>
            <a:off x="3264720" y="1549354"/>
            <a:ext cx="2520279" cy="3106189"/>
          </a:xfrm>
          <a:prstGeom prst="rect">
            <a:avLst/>
          </a:prstGeom>
        </p:spPr>
      </p:pic>
      <p:pic>
        <p:nvPicPr>
          <p:cNvPr id="12" name="Imagem 11"/>
          <p:cNvPicPr>
            <a:picLocks noChangeAspect="1"/>
          </p:cNvPicPr>
          <p:nvPr/>
        </p:nvPicPr>
        <p:blipFill>
          <a:blip r:embed="rId7"/>
          <a:stretch>
            <a:fillRect/>
          </a:stretch>
        </p:blipFill>
        <p:spPr>
          <a:xfrm>
            <a:off x="196744" y="4727200"/>
            <a:ext cx="8767743" cy="1914541"/>
          </a:xfrm>
          <a:prstGeom prst="rect">
            <a:avLst/>
          </a:prstGeom>
        </p:spPr>
      </p:pic>
      <p:pic>
        <p:nvPicPr>
          <p:cNvPr id="13" name="Imagem 12"/>
          <p:cNvPicPr>
            <a:picLocks noChangeAspect="1"/>
          </p:cNvPicPr>
          <p:nvPr/>
        </p:nvPicPr>
        <p:blipFill>
          <a:blip r:embed="rId8"/>
          <a:stretch>
            <a:fillRect/>
          </a:stretch>
        </p:blipFill>
        <p:spPr>
          <a:xfrm>
            <a:off x="6207876" y="1564212"/>
            <a:ext cx="2568944" cy="3106189"/>
          </a:xfrm>
          <a:prstGeom prst="rect">
            <a:avLst/>
          </a:prstGeom>
        </p:spPr>
      </p:pic>
      <p:pic>
        <p:nvPicPr>
          <p:cNvPr id="11" name="Imagem 10"/>
          <p:cNvPicPr>
            <a:picLocks noChangeAspect="1"/>
          </p:cNvPicPr>
          <p:nvPr/>
        </p:nvPicPr>
        <p:blipFill>
          <a:blip r:embed="rId9"/>
          <a:stretch>
            <a:fillRect/>
          </a:stretch>
        </p:blipFill>
        <p:spPr>
          <a:xfrm>
            <a:off x="4118392" y="285089"/>
            <a:ext cx="924446" cy="939282"/>
          </a:xfrm>
          <a:prstGeom prst="rect">
            <a:avLst/>
          </a:prstGeom>
        </p:spPr>
      </p:pic>
    </p:spTree>
    <p:extLst>
      <p:ext uri="{BB962C8B-B14F-4D97-AF65-F5344CB8AC3E}">
        <p14:creationId xmlns:p14="http://schemas.microsoft.com/office/powerpoint/2010/main" val="115328766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01752" y="1527048"/>
            <a:ext cx="8503920" cy="1109864"/>
          </a:xfrm>
        </p:spPr>
        <p:txBody>
          <a:bodyPr/>
          <a:lstStyle/>
          <a:p>
            <a:pPr marL="0" indent="0" algn="just">
              <a:buNone/>
            </a:pPr>
            <a:r>
              <a:rPr lang="pt-BR" b="1" dirty="0"/>
              <a:t>M</a:t>
            </a:r>
            <a:r>
              <a:rPr lang="pt-BR" b="1" dirty="0" smtClean="0"/>
              <a:t>udança </a:t>
            </a:r>
            <a:r>
              <a:rPr lang="pt-BR" b="1" dirty="0"/>
              <a:t>de </a:t>
            </a:r>
            <a:r>
              <a:rPr lang="pt-BR" b="1" dirty="0" smtClean="0"/>
              <a:t>paradigma </a:t>
            </a:r>
            <a:r>
              <a:rPr lang="pt-BR" dirty="0" smtClean="0"/>
              <a:t>no que diz respeito à proteção dos migrantes e refugiados. </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732727"/>
            <a:ext cx="2949327" cy="2259766"/>
          </a:xfrm>
          <a:prstGeom prst="rect">
            <a:avLst/>
          </a:prstGeom>
          <a:ln>
            <a:noFill/>
          </a:ln>
          <a:effectLst>
            <a:outerShdw blurRad="190500" algn="tl" rotWithShape="0">
              <a:srgbClr val="000000">
                <a:alpha val="70000"/>
              </a:srgbClr>
            </a:outerShdw>
          </a:effectLst>
        </p:spPr>
      </p:pic>
      <p:sp>
        <p:nvSpPr>
          <p:cNvPr id="6" name="Espaço Reservado para Conteúdo 2"/>
          <p:cNvSpPr txBox="1">
            <a:spLocks/>
          </p:cNvSpPr>
          <p:nvPr/>
        </p:nvSpPr>
        <p:spPr bwMode="auto">
          <a:xfrm>
            <a:off x="332105" y="5229200"/>
            <a:ext cx="8503920" cy="111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a:buFont typeface="Wingdings 2" panose="05020102010507070707" pitchFamily="18" charset="2"/>
              <a:buNone/>
            </a:pPr>
            <a:r>
              <a:rPr lang="pt-BR" dirty="0" smtClean="0"/>
              <a:t>De</a:t>
            </a:r>
            <a:r>
              <a:rPr lang="pt-BR" b="1" dirty="0" smtClean="0"/>
              <a:t> </a:t>
            </a:r>
            <a:r>
              <a:rPr lang="pt-BR" dirty="0" smtClean="0"/>
              <a:t>um tema de segurança nacional para um tema de direitos humanos fundamentais. </a:t>
            </a:r>
            <a:endParaRPr lang="pt-BR" dirty="0"/>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732727"/>
            <a:ext cx="2472391" cy="2259766"/>
          </a:xfrm>
          <a:prstGeom prst="rect">
            <a:avLst/>
          </a:prstGeom>
          <a:ln>
            <a:noFill/>
          </a:ln>
          <a:effectLst>
            <a:outerShdw blurRad="190500" algn="tl" rotWithShape="0">
              <a:srgbClr val="000000">
                <a:alpha val="70000"/>
              </a:srgbClr>
            </a:outerShdw>
          </a:effectLst>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816424" y="3501008"/>
            <a:ext cx="2051720" cy="993912"/>
          </a:xfrm>
          <a:prstGeom prst="rect">
            <a:avLst/>
          </a:prstGeom>
        </p:spPr>
      </p:pic>
    </p:spTree>
    <p:extLst>
      <p:ext uri="{BB962C8B-B14F-4D97-AF65-F5344CB8AC3E}">
        <p14:creationId xmlns:p14="http://schemas.microsoft.com/office/powerpoint/2010/main" val="169341462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13636" y="1628801"/>
            <a:ext cx="3232093" cy="4571221"/>
          </a:xfrm>
          <a:prstGeom prst="rect">
            <a:avLst/>
          </a:prstGeom>
        </p:spPr>
      </p:pic>
      <p:sp>
        <p:nvSpPr>
          <p:cNvPr id="6" name="Espaço Reservado para Conteúdo 2"/>
          <p:cNvSpPr txBox="1">
            <a:spLocks/>
          </p:cNvSpPr>
          <p:nvPr/>
        </p:nvSpPr>
        <p:spPr bwMode="auto">
          <a:xfrm>
            <a:off x="3553995" y="2870295"/>
            <a:ext cx="528203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a:buNone/>
            </a:pPr>
            <a:r>
              <a:rPr lang="pt-BR" dirty="0" smtClean="0"/>
              <a:t>NOTA TÉCNICO-JURÍDICA SOBRE O NOVO PROJETO DE LEI DE MIGRAÇÃO – PL SDC 7/2016</a:t>
            </a:r>
          </a:p>
          <a:p>
            <a:pPr marL="0" indent="0" algn="just">
              <a:buNone/>
            </a:pPr>
            <a:r>
              <a:rPr lang="pt-BR" dirty="0" smtClean="0"/>
              <a:t> </a:t>
            </a:r>
            <a:endParaRPr lang="pt-BR" dirty="0"/>
          </a:p>
        </p:txBody>
      </p:sp>
    </p:spTree>
    <p:extLst>
      <p:ext uri="{BB962C8B-B14F-4D97-AF65-F5344CB8AC3E}">
        <p14:creationId xmlns:p14="http://schemas.microsoft.com/office/powerpoint/2010/main" val="88256183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2836294" y="1916831"/>
            <a:ext cx="5999731" cy="2160240"/>
          </a:xfrm>
        </p:spPr>
        <p:txBody>
          <a:bodyPr/>
          <a:lstStyle/>
          <a:p>
            <a:pPr marL="0" indent="0" algn="just">
              <a:buNone/>
            </a:pPr>
            <a:r>
              <a:rPr lang="pt-BR" sz="2200" dirty="0"/>
              <a:t>A</a:t>
            </a:r>
            <a:r>
              <a:rPr lang="pt-BR" sz="2200" dirty="0" smtClean="0"/>
              <a:t> </a:t>
            </a:r>
            <a:r>
              <a:rPr lang="pt-BR" sz="2200" dirty="0"/>
              <a:t>Lei de Migração e o seu regulamento (Decreto nº 9.199/2017</a:t>
            </a:r>
            <a:r>
              <a:rPr lang="pt-BR" sz="2200" dirty="0" smtClean="0"/>
              <a:t>) trouxe enfoque demasiado </a:t>
            </a:r>
            <a:r>
              <a:rPr lang="pt-BR" sz="2200" i="1" dirty="0" err="1"/>
              <a:t>garantista</a:t>
            </a:r>
            <a:r>
              <a:rPr lang="pt-BR" sz="2200" dirty="0"/>
              <a:t>, sem, contudo, conjecturar os deveres dos imigrantes, o que </a:t>
            </a:r>
            <a:r>
              <a:rPr lang="pt-BR" sz="2200" dirty="0" smtClean="0"/>
              <a:t>provocou </a:t>
            </a:r>
            <a:r>
              <a:rPr lang="pt-BR" sz="2200" dirty="0"/>
              <a:t>enfraquecimento dos mecanismos de controle migratório pelo Estado</a:t>
            </a:r>
          </a:p>
          <a:p>
            <a:pPr marL="0" indent="0" algn="just">
              <a:buNone/>
            </a:pPr>
            <a:endParaRPr lang="pt-BR" sz="2200" dirty="0"/>
          </a:p>
        </p:txBody>
      </p:sp>
      <p:pic>
        <p:nvPicPr>
          <p:cNvPr id="4" name="Imagem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511" y="1700807"/>
            <a:ext cx="2592289" cy="2592289"/>
          </a:xfrm>
          <a:prstGeom prst="rect">
            <a:avLst/>
          </a:prstGeom>
        </p:spPr>
      </p:pic>
      <p:sp>
        <p:nvSpPr>
          <p:cNvPr id="5" name="Espaço Reservado para Conteúdo 2"/>
          <p:cNvSpPr txBox="1">
            <a:spLocks/>
          </p:cNvSpPr>
          <p:nvPr/>
        </p:nvSpPr>
        <p:spPr bwMode="auto">
          <a:xfrm>
            <a:off x="332105" y="5040560"/>
            <a:ext cx="8503920" cy="98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r>
              <a:rPr lang="pt-BR" sz="2400" dirty="0" smtClean="0"/>
              <a:t>Há a necessidade de promover o equilíbrio entre direitos e garantias dos imigrantes com os deveres e controle estatal</a:t>
            </a:r>
            <a:endParaRPr lang="pt-BR" sz="2400" dirty="0"/>
          </a:p>
        </p:txBody>
      </p:sp>
    </p:spTree>
    <p:extLst>
      <p:ext uri="{BB962C8B-B14F-4D97-AF65-F5344CB8AC3E}">
        <p14:creationId xmlns:p14="http://schemas.microsoft.com/office/powerpoint/2010/main" val="76013198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mph" presetSubtype="0" repeatCount="3000" fill="hold" nodeType="after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1625" y="1988309"/>
            <a:ext cx="8504238" cy="364973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86145546"/>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sz="quarter" idx="1"/>
          </p:nvPr>
        </p:nvPicPr>
        <p:blipFill>
          <a:blip r:embed="rId3"/>
          <a:stretch>
            <a:fillRect/>
          </a:stretch>
        </p:blipFill>
        <p:spPr>
          <a:xfrm>
            <a:off x="343190" y="4628874"/>
            <a:ext cx="8504238" cy="1297696"/>
          </a:xfrm>
          <a:prstGeom prst="rect">
            <a:avLst/>
          </a:prstGeom>
          <a:ln w="38100">
            <a:solidFill>
              <a:schemeClr val="tx1"/>
            </a:solidFill>
          </a:ln>
          <a:scene3d>
            <a:camera prst="orthographicFront"/>
            <a:lightRig rig="threePt" dir="t"/>
          </a:scene3d>
          <a:sp3d>
            <a:bevelT/>
          </a:sp3d>
        </p:spPr>
      </p:pic>
      <p:pic>
        <p:nvPicPr>
          <p:cNvPr id="6" name="Imagem 5"/>
          <p:cNvPicPr>
            <a:picLocks noChangeAspect="1"/>
          </p:cNvPicPr>
          <p:nvPr/>
        </p:nvPicPr>
        <p:blipFill>
          <a:blip r:embed="rId4"/>
          <a:stretch>
            <a:fillRect/>
          </a:stretch>
        </p:blipFill>
        <p:spPr>
          <a:xfrm>
            <a:off x="343190" y="3427349"/>
            <a:ext cx="8504238" cy="1181100"/>
          </a:xfrm>
          <a:prstGeom prst="rect">
            <a:avLst/>
          </a:prstGeom>
          <a:ln w="38100">
            <a:solidFill>
              <a:schemeClr val="tx1"/>
            </a:solidFill>
          </a:ln>
          <a:scene3d>
            <a:camera prst="orthographicFront"/>
            <a:lightRig rig="threePt" dir="t"/>
          </a:scene3d>
          <a:sp3d>
            <a:bevelT/>
          </a:sp3d>
        </p:spPr>
      </p:pic>
      <p:pic>
        <p:nvPicPr>
          <p:cNvPr id="7" name="Imagem 6"/>
          <p:cNvPicPr>
            <a:picLocks noChangeAspect="1"/>
          </p:cNvPicPr>
          <p:nvPr/>
        </p:nvPicPr>
        <p:blipFill>
          <a:blip r:embed="rId5"/>
          <a:stretch>
            <a:fillRect/>
          </a:stretch>
        </p:blipFill>
        <p:spPr>
          <a:xfrm>
            <a:off x="343190" y="1844824"/>
            <a:ext cx="8504238" cy="1562100"/>
          </a:xfrm>
          <a:prstGeom prst="rect">
            <a:avLst/>
          </a:prstGeom>
          <a:ln w="38100">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20639861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90595585"/>
              </p:ext>
            </p:extLst>
          </p:nvPr>
        </p:nvGraphicFramePr>
        <p:xfrm>
          <a:off x="232350" y="3613423"/>
          <a:ext cx="8669502" cy="2983929"/>
        </p:xfrm>
        <a:graphic>
          <a:graphicData uri="http://schemas.openxmlformats.org/drawingml/2006/table">
            <a:tbl>
              <a:tblPr firstRow="1" firstCol="1" bandRow="1">
                <a:tableStyleId>{5C22544A-7EE6-4342-B048-85BDC9FD1C3A}</a:tableStyleId>
              </a:tblPr>
              <a:tblGrid>
                <a:gridCol w="2198169">
                  <a:extLst>
                    <a:ext uri="{9D8B030D-6E8A-4147-A177-3AD203B41FA5}">
                      <a16:colId xmlns="" xmlns:a16="http://schemas.microsoft.com/office/drawing/2014/main" val="3630180539"/>
                    </a:ext>
                  </a:extLst>
                </a:gridCol>
                <a:gridCol w="6471333">
                  <a:extLst>
                    <a:ext uri="{9D8B030D-6E8A-4147-A177-3AD203B41FA5}">
                      <a16:colId xmlns="" xmlns:a16="http://schemas.microsoft.com/office/drawing/2014/main" val="3816528791"/>
                    </a:ext>
                  </a:extLst>
                </a:gridCol>
              </a:tblGrid>
              <a:tr h="2736304">
                <a:tc>
                  <a:txBody>
                    <a:bodyPr/>
                    <a:lstStyle/>
                    <a:p>
                      <a:pPr marL="0" algn="ctr" rtl="0" eaLnBrk="1" latinLnBrk="0" hangingPunct="1">
                        <a:lnSpc>
                          <a:spcPct val="107000"/>
                        </a:lnSpc>
                        <a:spcAft>
                          <a:spcPts val="0"/>
                        </a:spcAft>
                      </a:pPr>
                      <a:r>
                        <a:rPr kumimoji="0" lang="en-US" sz="2000" b="1" kern="1200" dirty="0" smtClean="0">
                          <a:solidFill>
                            <a:schemeClr val="lt1"/>
                          </a:solidFill>
                          <a:effectLst/>
                          <a:latin typeface="+mn-lt"/>
                          <a:ea typeface="+mn-ea"/>
                          <a:cs typeface="+mn-cs"/>
                        </a:rPr>
                        <a:t>ESTADOS </a:t>
                      </a:r>
                      <a:r>
                        <a:rPr kumimoji="0" lang="en-US" sz="2000" b="1" kern="1200" dirty="0">
                          <a:solidFill>
                            <a:schemeClr val="lt1"/>
                          </a:solidFill>
                          <a:effectLst/>
                          <a:latin typeface="+mn-lt"/>
                          <a:ea typeface="+mn-ea"/>
                          <a:cs typeface="+mn-cs"/>
                        </a:rPr>
                        <a:t>UNIDOS</a:t>
                      </a:r>
                      <a:endParaRPr kumimoji="0" lang="pt-BR" sz="2000" b="1" kern="1200" dirty="0">
                        <a:solidFill>
                          <a:schemeClr val="lt1"/>
                        </a:solidFill>
                        <a:effectLst/>
                        <a:latin typeface="+mn-lt"/>
                        <a:ea typeface="+mn-ea"/>
                        <a:cs typeface="+mn-cs"/>
                      </a:endParaRPr>
                    </a:p>
                    <a:p>
                      <a:pPr marL="0" algn="ctr" rtl="0" eaLnBrk="1" latinLnBrk="0" hangingPunct="1">
                        <a:lnSpc>
                          <a:spcPct val="107000"/>
                        </a:lnSpc>
                        <a:spcAft>
                          <a:spcPts val="0"/>
                        </a:spcAft>
                      </a:pPr>
                      <a:r>
                        <a:rPr kumimoji="0" lang="en-US" sz="2000" b="1" kern="1200" dirty="0">
                          <a:solidFill>
                            <a:schemeClr val="lt1"/>
                          </a:solidFill>
                          <a:effectLst/>
                          <a:latin typeface="+mn-lt"/>
                          <a:ea typeface="+mn-ea"/>
                          <a:cs typeface="+mn-cs"/>
                        </a:rPr>
                        <a:t> </a:t>
                      </a:r>
                      <a:endParaRPr kumimoji="0" lang="pt-BR" sz="2000" b="1" kern="1200" dirty="0">
                        <a:solidFill>
                          <a:schemeClr val="lt1"/>
                        </a:solidFill>
                        <a:effectLst/>
                        <a:latin typeface="+mn-lt"/>
                        <a:ea typeface="+mn-ea"/>
                        <a:cs typeface="+mn-cs"/>
                      </a:endParaRPr>
                    </a:p>
                  </a:txBody>
                  <a:tcPr marL="59688" marR="59688"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algn="just" rtl="0" eaLnBrk="1" latinLnBrk="0" hangingPunct="1">
                        <a:lnSpc>
                          <a:spcPct val="107000"/>
                        </a:lnSpc>
                        <a:spcAft>
                          <a:spcPts val="0"/>
                        </a:spcAft>
                      </a:pPr>
                      <a:r>
                        <a:rPr kumimoji="0" lang="en-US" sz="1200" b="1" kern="1200" dirty="0">
                          <a:solidFill>
                            <a:schemeClr val="lt1"/>
                          </a:solidFill>
                          <a:effectLst/>
                          <a:latin typeface="+mn-lt"/>
                          <a:ea typeface="+mn-ea"/>
                          <a:cs typeface="+mn-cs"/>
                        </a:rPr>
                        <a:t> </a:t>
                      </a:r>
                      <a:endParaRPr kumimoji="0" lang="pt-BR" sz="1200" b="1" kern="1200" dirty="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a:solidFill>
                            <a:schemeClr val="lt1"/>
                          </a:solidFill>
                          <a:effectLst/>
                          <a:latin typeface="+mn-lt"/>
                          <a:ea typeface="+mn-ea"/>
                          <a:cs typeface="+mn-cs"/>
                        </a:rPr>
                        <a:t>CODE OF FEDERAL REGULATIONS - CFR 122.49b, 122.49d</a:t>
                      </a:r>
                      <a:endParaRPr kumimoji="0" lang="pt-BR" sz="900" b="1" kern="1200" dirty="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a:solidFill>
                            <a:schemeClr val="lt1"/>
                          </a:solidFill>
                          <a:effectLst/>
                          <a:latin typeface="+mn-lt"/>
                          <a:ea typeface="+mn-ea"/>
                          <a:cs typeface="+mn-cs"/>
                        </a:rPr>
                        <a:t> </a:t>
                      </a:r>
                      <a:endParaRPr kumimoji="0" lang="pt-BR" sz="900" b="1" kern="1200" dirty="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a:solidFill>
                            <a:schemeClr val="lt1"/>
                          </a:solidFill>
                          <a:effectLst/>
                          <a:latin typeface="+mn-lt"/>
                          <a:ea typeface="+mn-ea"/>
                          <a:cs typeface="+mn-cs"/>
                        </a:rPr>
                        <a:t>CFR 122.49b: (1)General (</a:t>
                      </a:r>
                      <a:r>
                        <a:rPr kumimoji="0" lang="en-US" sz="900" b="1" kern="1200" dirty="0" err="1">
                          <a:solidFill>
                            <a:schemeClr val="lt1"/>
                          </a:solidFill>
                          <a:effectLst/>
                          <a:latin typeface="+mn-lt"/>
                          <a:ea typeface="+mn-ea"/>
                          <a:cs typeface="+mn-cs"/>
                        </a:rPr>
                        <a:t>i</a:t>
                      </a:r>
                      <a:r>
                        <a:rPr kumimoji="0" lang="en-US" sz="900" b="1" kern="1200" dirty="0">
                          <a:solidFill>
                            <a:schemeClr val="lt1"/>
                          </a:solidFill>
                          <a:effectLst/>
                          <a:latin typeface="+mn-lt"/>
                          <a:ea typeface="+mn-ea"/>
                          <a:cs typeface="+mn-cs"/>
                        </a:rPr>
                        <a:t>) - Basic requirement. Except as provided in paragraph (c) of this section, an appropriate official of each commercial aircraft (carrier) arriving in the United States from any place outside the United States must transmit to the Advance Passenger Information System (APIS; referred to in this section as the Customs and Border Protection (CBP) system), the electronic data interchange system approved by CBP for such transmissions, an electronic passenger arrival manifest covering all passengers checked in for the flight. A passenger manifest must be transmitted separately from a crew member manifest required under § 122.49b if transmission is in U.S. EDIFACT format. The passenger manifest must be transmitted to the CBP system at the place and time specified in paragraph (b)(2) of this section, in the manner set forth under paragraph (b)(1)(ii) of this section.</a:t>
                      </a:r>
                      <a:endParaRPr kumimoji="0" lang="pt-BR" sz="900" b="1" kern="1200" dirty="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a:solidFill>
                            <a:schemeClr val="lt1"/>
                          </a:solidFill>
                          <a:effectLst/>
                          <a:latin typeface="+mn-lt"/>
                          <a:ea typeface="+mn-ea"/>
                          <a:cs typeface="+mn-cs"/>
                        </a:rPr>
                        <a:t> </a:t>
                      </a:r>
                      <a:endParaRPr kumimoji="0" lang="pt-BR" sz="900" b="1" kern="1200" dirty="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a:solidFill>
                            <a:schemeClr val="lt1"/>
                          </a:solidFill>
                          <a:effectLst/>
                          <a:latin typeface="+mn-lt"/>
                          <a:ea typeface="+mn-ea"/>
                          <a:cs typeface="+mn-cs"/>
                        </a:rPr>
                        <a:t>CFR 122.49d: (d)Carrier responsibility for comparing information collected with travel document. The carrier collecting the information described in paragraph (b)(3) of this section is responsible for comparing the travel document presented by the passenger with the travel document information it is transmitting to CBP in accordance with this section in order to ensure that the information is correct, the document appears to be valid for travel to the United States, and the passenger is the person to whom the travel document was issued.</a:t>
                      </a:r>
                      <a:endParaRPr kumimoji="0" lang="pt-BR" sz="900" b="1" kern="1200" dirty="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a:solidFill>
                            <a:schemeClr val="lt1"/>
                          </a:solidFill>
                          <a:effectLst/>
                          <a:latin typeface="+mn-lt"/>
                          <a:ea typeface="+mn-ea"/>
                          <a:cs typeface="+mn-cs"/>
                        </a:rPr>
                        <a:t> </a:t>
                      </a:r>
                      <a:endParaRPr kumimoji="0" lang="pt-BR" sz="900" b="1" kern="1200" dirty="0">
                        <a:solidFill>
                          <a:schemeClr val="lt1"/>
                        </a:solidFill>
                        <a:effectLst/>
                        <a:latin typeface="+mn-lt"/>
                        <a:ea typeface="+mn-ea"/>
                        <a:cs typeface="+mn-cs"/>
                      </a:endParaRPr>
                    </a:p>
                  </a:txBody>
                  <a:tcPr marL="59688" marR="59688"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 xmlns:a16="http://schemas.microsoft.com/office/drawing/2014/main" val="3788207205"/>
                  </a:ext>
                </a:extLst>
              </a:tr>
            </a:tbl>
          </a:graphicData>
        </a:graphic>
      </p:graphicFrame>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86" y="5301208"/>
            <a:ext cx="1403648" cy="738560"/>
          </a:xfrm>
          <a:prstGeom prst="rect">
            <a:avLst/>
          </a:prstGeom>
        </p:spPr>
      </p:pic>
      <p:graphicFrame>
        <p:nvGraphicFramePr>
          <p:cNvPr id="11" name="Tabela 10"/>
          <p:cNvGraphicFramePr>
            <a:graphicFrameLocks noGrp="1"/>
          </p:cNvGraphicFramePr>
          <p:nvPr>
            <p:extLst>
              <p:ext uri="{D42A27DB-BD31-4B8C-83A1-F6EECF244321}">
                <p14:modId xmlns:p14="http://schemas.microsoft.com/office/powerpoint/2010/main" val="1683242635"/>
              </p:ext>
            </p:extLst>
          </p:nvPr>
        </p:nvGraphicFramePr>
        <p:xfrm>
          <a:off x="232350" y="1556792"/>
          <a:ext cx="8669501" cy="1947256"/>
        </p:xfrm>
        <a:graphic>
          <a:graphicData uri="http://schemas.openxmlformats.org/drawingml/2006/table">
            <a:tbl>
              <a:tblPr firstRow="1" firstCol="1" bandRow="1">
                <a:tableStyleId>{5C22544A-7EE6-4342-B048-85BDC9FD1C3A}</a:tableStyleId>
              </a:tblPr>
              <a:tblGrid>
                <a:gridCol w="2198169">
                  <a:extLst>
                    <a:ext uri="{9D8B030D-6E8A-4147-A177-3AD203B41FA5}">
                      <a16:colId xmlns="" xmlns:a16="http://schemas.microsoft.com/office/drawing/2014/main" val="3630180539"/>
                    </a:ext>
                  </a:extLst>
                </a:gridCol>
                <a:gridCol w="6471332">
                  <a:extLst>
                    <a:ext uri="{9D8B030D-6E8A-4147-A177-3AD203B41FA5}">
                      <a16:colId xmlns="" xmlns:a16="http://schemas.microsoft.com/office/drawing/2014/main" val="3816528791"/>
                    </a:ext>
                  </a:extLst>
                </a:gridCol>
              </a:tblGrid>
              <a:tr h="1947256">
                <a:tc>
                  <a:txBody>
                    <a:bodyPr/>
                    <a:lstStyle/>
                    <a:p>
                      <a:pPr marL="0" algn="ctr" rtl="0" eaLnBrk="1" latinLnBrk="0" hangingPunct="1">
                        <a:lnSpc>
                          <a:spcPct val="107000"/>
                        </a:lnSpc>
                        <a:spcAft>
                          <a:spcPts val="0"/>
                        </a:spcAft>
                      </a:pPr>
                      <a:r>
                        <a:rPr kumimoji="0" lang="pt-BR" sz="2000" b="1" kern="1200" dirty="0" smtClean="0">
                          <a:solidFill>
                            <a:schemeClr val="lt1"/>
                          </a:solidFill>
                          <a:effectLst/>
                          <a:latin typeface="+mn-lt"/>
                          <a:ea typeface="+mn-ea"/>
                          <a:cs typeface="+mn-cs"/>
                        </a:rPr>
                        <a:t>CANADÁ</a:t>
                      </a:r>
                      <a:endParaRPr kumimoji="0" lang="pt-BR" sz="2000" b="1" kern="1200" dirty="0">
                        <a:solidFill>
                          <a:schemeClr val="lt1"/>
                        </a:solidFill>
                        <a:effectLst/>
                        <a:latin typeface="+mn-lt"/>
                        <a:ea typeface="+mn-ea"/>
                        <a:cs typeface="+mn-cs"/>
                      </a:endParaRPr>
                    </a:p>
                    <a:p>
                      <a:pPr marL="0" algn="ctr" rtl="0" eaLnBrk="1" latinLnBrk="0" hangingPunct="1">
                        <a:lnSpc>
                          <a:spcPct val="107000"/>
                        </a:lnSpc>
                        <a:spcAft>
                          <a:spcPts val="0"/>
                        </a:spcAft>
                      </a:pPr>
                      <a:r>
                        <a:rPr kumimoji="0" lang="en-US" sz="2000" b="1" kern="1200" dirty="0">
                          <a:solidFill>
                            <a:schemeClr val="lt1"/>
                          </a:solidFill>
                          <a:effectLst/>
                          <a:latin typeface="+mn-lt"/>
                          <a:ea typeface="+mn-ea"/>
                          <a:cs typeface="+mn-cs"/>
                        </a:rPr>
                        <a:t> </a:t>
                      </a:r>
                      <a:endParaRPr kumimoji="0" lang="pt-BR" sz="2000" b="1" kern="1200" dirty="0">
                        <a:solidFill>
                          <a:schemeClr val="lt1"/>
                        </a:solidFill>
                        <a:effectLst/>
                        <a:latin typeface="+mn-lt"/>
                        <a:ea typeface="+mn-ea"/>
                        <a:cs typeface="+mn-cs"/>
                      </a:endParaRPr>
                    </a:p>
                  </a:txBody>
                  <a:tcPr marL="59688" marR="59688"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tc>
                  <a:txBody>
                    <a:bodyPr/>
                    <a:lstStyle/>
                    <a:p>
                      <a:pPr marL="0" algn="just" rtl="0" eaLnBrk="1" latinLnBrk="0" hangingPunct="1">
                        <a:lnSpc>
                          <a:spcPct val="107000"/>
                        </a:lnSpc>
                        <a:spcAft>
                          <a:spcPts val="0"/>
                        </a:spcAft>
                      </a:pPr>
                      <a:r>
                        <a:rPr kumimoji="0" lang="en-US" sz="1200" b="1" kern="1200" dirty="0">
                          <a:solidFill>
                            <a:schemeClr val="lt1"/>
                          </a:solidFill>
                          <a:effectLst/>
                          <a:latin typeface="+mn-lt"/>
                          <a:ea typeface="+mn-ea"/>
                          <a:cs typeface="+mn-cs"/>
                        </a:rPr>
                        <a:t> </a:t>
                      </a:r>
                      <a:endParaRPr kumimoji="0" lang="pt-BR" sz="1200" b="1" kern="1200" dirty="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smtClean="0">
                          <a:solidFill>
                            <a:schemeClr val="lt1"/>
                          </a:solidFill>
                          <a:effectLst/>
                          <a:latin typeface="+mn-lt"/>
                          <a:ea typeface="+mn-ea"/>
                          <a:cs typeface="+mn-cs"/>
                        </a:rPr>
                        <a:t>CUSTOMS ACT 1985</a:t>
                      </a:r>
                    </a:p>
                    <a:p>
                      <a:pPr marL="0" algn="just" rtl="0" eaLnBrk="1" latinLnBrk="0" hangingPunct="1">
                        <a:lnSpc>
                          <a:spcPct val="107000"/>
                        </a:lnSpc>
                        <a:spcAft>
                          <a:spcPts val="0"/>
                        </a:spcAft>
                      </a:pPr>
                      <a:endParaRPr kumimoji="0" lang="en-US" sz="900" b="1" kern="1200" dirty="0" smtClean="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smtClean="0">
                          <a:solidFill>
                            <a:schemeClr val="lt1"/>
                          </a:solidFill>
                          <a:effectLst/>
                          <a:latin typeface="+mn-lt"/>
                          <a:ea typeface="+mn-ea"/>
                          <a:cs typeface="+mn-cs"/>
                        </a:rPr>
                        <a:t>Passenger information</a:t>
                      </a:r>
                    </a:p>
                    <a:p>
                      <a:pPr marL="0" algn="just" rtl="0" eaLnBrk="1" latinLnBrk="0" hangingPunct="1">
                        <a:lnSpc>
                          <a:spcPct val="107000"/>
                        </a:lnSpc>
                        <a:spcAft>
                          <a:spcPts val="0"/>
                        </a:spcAft>
                      </a:pPr>
                      <a:r>
                        <a:rPr kumimoji="0" lang="en-US" sz="900" b="1" kern="1200" dirty="0" smtClean="0">
                          <a:solidFill>
                            <a:schemeClr val="lt1"/>
                          </a:solidFill>
                          <a:effectLst/>
                          <a:latin typeface="+mn-lt"/>
                          <a:ea typeface="+mn-ea"/>
                          <a:cs typeface="+mn-cs"/>
                        </a:rPr>
                        <a:t>107.1* (1) The Minister may, under prescribed circumstances and conditions, require any prescribed person or prescribed class of persons to provide, or to provide access to, within the prescribed time and in the prescribed manner, prescribed information about any person on board or expected to be on board a conveyance.</a:t>
                      </a:r>
                    </a:p>
                    <a:p>
                      <a:pPr marL="0" algn="just" rtl="0" eaLnBrk="1" latinLnBrk="0" hangingPunct="1">
                        <a:lnSpc>
                          <a:spcPct val="107000"/>
                        </a:lnSpc>
                        <a:spcAft>
                          <a:spcPts val="0"/>
                        </a:spcAft>
                      </a:pPr>
                      <a:endParaRPr kumimoji="0" lang="en-US" sz="900" b="1" kern="1200" dirty="0" smtClean="0">
                        <a:solidFill>
                          <a:schemeClr val="lt1"/>
                        </a:solidFill>
                        <a:effectLst/>
                        <a:latin typeface="+mn-lt"/>
                        <a:ea typeface="+mn-ea"/>
                        <a:cs typeface="+mn-cs"/>
                      </a:endParaRPr>
                    </a:p>
                    <a:p>
                      <a:pPr marL="0" algn="just" rtl="0" eaLnBrk="1" latinLnBrk="0" hangingPunct="1">
                        <a:lnSpc>
                          <a:spcPct val="107000"/>
                        </a:lnSpc>
                        <a:spcAft>
                          <a:spcPts val="0"/>
                        </a:spcAft>
                      </a:pPr>
                      <a:r>
                        <a:rPr kumimoji="0" lang="en-US" sz="900" b="1" kern="1200" dirty="0" smtClean="0">
                          <a:solidFill>
                            <a:schemeClr val="lt1"/>
                          </a:solidFill>
                          <a:effectLst/>
                          <a:latin typeface="+mn-lt"/>
                          <a:ea typeface="+mn-ea"/>
                          <a:cs typeface="+mn-cs"/>
                        </a:rPr>
                        <a:t>Disclosure</a:t>
                      </a:r>
                    </a:p>
                    <a:p>
                      <a:pPr marL="0" algn="just" rtl="0" eaLnBrk="1" latinLnBrk="0" hangingPunct="1">
                        <a:lnSpc>
                          <a:spcPct val="107000"/>
                        </a:lnSpc>
                        <a:spcAft>
                          <a:spcPts val="0"/>
                        </a:spcAft>
                      </a:pPr>
                      <a:r>
                        <a:rPr kumimoji="0" lang="en-US" sz="900" b="1" kern="1200" dirty="0" smtClean="0">
                          <a:solidFill>
                            <a:schemeClr val="lt1"/>
                          </a:solidFill>
                          <a:effectLst/>
                          <a:latin typeface="+mn-lt"/>
                          <a:ea typeface="+mn-ea"/>
                          <a:cs typeface="+mn-cs"/>
                        </a:rPr>
                        <a:t>(2) Any person who is required under subsection (1) to provide, or provide access to, prescribed information shall do so despite any restriction under the Aeronautics Act on the disclosure of such information.</a:t>
                      </a:r>
                      <a:endParaRPr kumimoji="0" lang="en-US" sz="900" b="1" kern="1200" dirty="0">
                        <a:solidFill>
                          <a:schemeClr val="lt1"/>
                        </a:solidFill>
                        <a:effectLst/>
                        <a:latin typeface="+mn-lt"/>
                        <a:ea typeface="+mn-ea"/>
                        <a:cs typeface="+mn-cs"/>
                      </a:endParaRPr>
                    </a:p>
                  </a:txBody>
                  <a:tcPr marL="59688" marR="59688"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 xmlns:a16="http://schemas.microsoft.com/office/drawing/2014/main" val="3788207205"/>
                  </a:ext>
                </a:extLst>
              </a:tr>
            </a:tbl>
          </a:graphicData>
        </a:graphic>
      </p:graphicFrame>
      <p:pic>
        <p:nvPicPr>
          <p:cNvPr id="3" name="Image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86" y="2583160"/>
            <a:ext cx="1403648" cy="701824"/>
          </a:xfrm>
          <a:prstGeom prst="rect">
            <a:avLst/>
          </a:prstGeom>
        </p:spPr>
      </p:pic>
    </p:spTree>
    <p:extLst>
      <p:ext uri="{BB962C8B-B14F-4D97-AF65-F5344CB8AC3E}">
        <p14:creationId xmlns:p14="http://schemas.microsoft.com/office/powerpoint/2010/main" val="921865521"/>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p:cNvGraphicFramePr>
            <a:graphicFrameLocks noGrp="1"/>
          </p:cNvGraphicFramePr>
          <p:nvPr>
            <p:extLst>
              <p:ext uri="{D42A27DB-BD31-4B8C-83A1-F6EECF244321}">
                <p14:modId xmlns:p14="http://schemas.microsoft.com/office/powerpoint/2010/main" val="2418422766"/>
              </p:ext>
            </p:extLst>
          </p:nvPr>
        </p:nvGraphicFramePr>
        <p:xfrm>
          <a:off x="232350" y="1561712"/>
          <a:ext cx="8669502" cy="3277426"/>
        </p:xfrm>
        <a:graphic>
          <a:graphicData uri="http://schemas.openxmlformats.org/drawingml/2006/table">
            <a:tbl>
              <a:tblPr firstRow="1" firstCol="1" bandRow="1">
                <a:tableStyleId>{5C22544A-7EE6-4342-B048-85BDC9FD1C3A}</a:tableStyleId>
              </a:tblPr>
              <a:tblGrid>
                <a:gridCol w="2198171">
                  <a:extLst>
                    <a:ext uri="{9D8B030D-6E8A-4147-A177-3AD203B41FA5}">
                      <a16:colId xmlns="" xmlns:a16="http://schemas.microsoft.com/office/drawing/2014/main" val="2900453641"/>
                    </a:ext>
                  </a:extLst>
                </a:gridCol>
                <a:gridCol w="6471331">
                  <a:extLst>
                    <a:ext uri="{9D8B030D-6E8A-4147-A177-3AD203B41FA5}">
                      <a16:colId xmlns="" xmlns:a16="http://schemas.microsoft.com/office/drawing/2014/main" val="3637599599"/>
                    </a:ext>
                  </a:extLst>
                </a:gridCol>
              </a:tblGrid>
              <a:tr h="1224135">
                <a:tc>
                  <a:txBody>
                    <a:bodyPr/>
                    <a:lstStyle/>
                    <a:p>
                      <a:pPr algn="ctr">
                        <a:lnSpc>
                          <a:spcPct val="107000"/>
                        </a:lnSpc>
                        <a:spcAft>
                          <a:spcPts val="0"/>
                        </a:spcAft>
                      </a:pPr>
                      <a:r>
                        <a:rPr lang="en-US" sz="2000" dirty="0" smtClean="0">
                          <a:effectLst/>
                        </a:rPr>
                        <a:t>AUSTRÁLIA</a:t>
                      </a:r>
                    </a:p>
                    <a:p>
                      <a:pPr algn="ctr">
                        <a:lnSpc>
                          <a:spcPct val="107000"/>
                        </a:lnSpc>
                        <a:spcAft>
                          <a:spcPts val="0"/>
                        </a:spcAft>
                      </a:pPr>
                      <a:endParaRPr lang="en-US" sz="2000" dirty="0" smtClean="0">
                        <a:effectLst/>
                      </a:endParaRPr>
                    </a:p>
                    <a:p>
                      <a:pPr algn="ctr">
                        <a:lnSpc>
                          <a:spcPct val="107000"/>
                        </a:lnSpc>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just">
                        <a:lnSpc>
                          <a:spcPct val="107000"/>
                        </a:lnSpc>
                        <a:spcAft>
                          <a:spcPts val="0"/>
                        </a:spcAft>
                      </a:pPr>
                      <a:r>
                        <a:rPr lang="en-US" sz="1200" dirty="0">
                          <a:effectLst/>
                        </a:rPr>
                        <a:t> </a:t>
                      </a:r>
                      <a:endParaRPr lang="pt-BR" sz="1100" dirty="0">
                        <a:effectLst/>
                      </a:endParaRP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SECTION 245L – MIGRATION ACT 1958</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Obligation to report on passengers and crew</a:t>
                      </a:r>
                    </a:p>
                    <a:p>
                      <a:pPr algn="just">
                        <a:lnSpc>
                          <a:spcPct val="107000"/>
                        </a:lnSpc>
                        <a:spcAft>
                          <a:spcPts val="0"/>
                        </a:spcAft>
                      </a:pPr>
                      <a:r>
                        <a:rPr lang="en-US" sz="900" dirty="0" smtClean="0">
                          <a:effectLst/>
                        </a:rPr>
                        <a:t>(2) The operator of the aircraft or ship must, in accordance with this</a:t>
                      </a:r>
                    </a:p>
                    <a:p>
                      <a:pPr algn="just">
                        <a:lnSpc>
                          <a:spcPct val="107000"/>
                        </a:lnSpc>
                        <a:spcAft>
                          <a:spcPts val="0"/>
                        </a:spcAft>
                      </a:pPr>
                      <a:r>
                        <a:rPr lang="en-US" sz="900" dirty="0" smtClean="0">
                          <a:effectLst/>
                        </a:rPr>
                        <a:t>section:</a:t>
                      </a:r>
                    </a:p>
                    <a:p>
                      <a:pPr algn="just">
                        <a:lnSpc>
                          <a:spcPct val="107000"/>
                        </a:lnSpc>
                        <a:spcAft>
                          <a:spcPts val="0"/>
                        </a:spcAft>
                      </a:pPr>
                      <a:r>
                        <a:rPr lang="en-US" sz="900" dirty="0" smtClean="0">
                          <a:effectLst/>
                        </a:rPr>
                        <a:t>(a) report to the Department, using the approved primary reporting system for passengers, on each passenger who will be on board the aircraft or ship at the time of its arrival at the place in Australia; and</a:t>
                      </a:r>
                    </a:p>
                    <a:p>
                      <a:pPr algn="just">
                        <a:lnSpc>
                          <a:spcPct val="107000"/>
                        </a:lnSpc>
                        <a:spcAft>
                          <a:spcPts val="0"/>
                        </a:spcAft>
                      </a:pPr>
                      <a:r>
                        <a:rPr lang="en-US" sz="900" dirty="0" smtClean="0">
                          <a:effectLst/>
                        </a:rPr>
                        <a:t>(b) report to the Department, using the approved primary reporting system for crew, on each member of the crew who will be on board the aircraft or ship at the time of its arrival at the place in Australia.</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Note 1: This obligation must be complied with even if the information</a:t>
                      </a:r>
                    </a:p>
                    <a:p>
                      <a:pPr algn="just">
                        <a:lnSpc>
                          <a:spcPct val="107000"/>
                        </a:lnSpc>
                        <a:spcAft>
                          <a:spcPts val="0"/>
                        </a:spcAft>
                      </a:pPr>
                      <a:r>
                        <a:rPr lang="en-US" sz="900" dirty="0" smtClean="0">
                          <a:effectLst/>
                        </a:rPr>
                        <a:t>concerned is personal information.</a:t>
                      </a:r>
                    </a:p>
                    <a:p>
                      <a:pPr algn="just">
                        <a:lnSpc>
                          <a:spcPct val="107000"/>
                        </a:lnSpc>
                        <a:spcAft>
                          <a:spcPts val="0"/>
                        </a:spcAft>
                      </a:pPr>
                      <a:r>
                        <a:rPr lang="en-US" sz="900" dirty="0" smtClean="0">
                          <a:effectLst/>
                        </a:rPr>
                        <a:t>Note 2: Section 245N contains an offence for failure to comply with this subsection.</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SECTION 245N – MIGRATION ACT 1958</a:t>
                      </a:r>
                    </a:p>
                    <a:p>
                      <a:pPr algn="just">
                        <a:lnSpc>
                          <a:spcPct val="107000"/>
                        </a:lnSpc>
                        <a:spcAft>
                          <a:spcPts val="0"/>
                        </a:spcAft>
                      </a:pPr>
                      <a:endParaRPr lang="en-US" sz="900" dirty="0" smtClean="0">
                        <a:effectLst/>
                      </a:endParaRPr>
                    </a:p>
                    <a:p>
                      <a:pPr algn="just">
                        <a:lnSpc>
                          <a:spcPct val="107000"/>
                        </a:lnSpc>
                        <a:spcAft>
                          <a:spcPts val="0"/>
                        </a:spcAft>
                      </a:pPr>
                      <a:r>
                        <a:rPr lang="en-US" sz="900" dirty="0" smtClean="0">
                          <a:effectLst/>
                        </a:rPr>
                        <a:t>Offence for failure to comply with reporting obligations</a:t>
                      </a:r>
                    </a:p>
                    <a:p>
                      <a:pPr algn="just">
                        <a:lnSpc>
                          <a:spcPct val="107000"/>
                        </a:lnSpc>
                        <a:spcAft>
                          <a:spcPts val="0"/>
                        </a:spcAft>
                      </a:pPr>
                      <a:r>
                        <a:rPr lang="en-US" sz="900" dirty="0" smtClean="0">
                          <a:effectLst/>
                        </a:rPr>
                        <a:t>An operator of an aircraft or ship who intentionally contravenes subsection 245L(2) or 245LA(2) commits an offence punishable, on conviction, by a penalty not exceeding 120 penalty units.</a:t>
                      </a:r>
                    </a:p>
                    <a:p>
                      <a:pPr algn="just">
                        <a:lnSpc>
                          <a:spcPct val="107000"/>
                        </a:lnSpc>
                        <a:spcAft>
                          <a:spcPts val="0"/>
                        </a:spcAft>
                      </a:pPr>
                      <a:endParaRPr lang="en-US" sz="900" dirty="0">
                        <a:effectLst/>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 xmlns:a16="http://schemas.microsoft.com/office/drawing/2014/main" val="3531186892"/>
                  </a:ext>
                </a:extLst>
              </a:tr>
            </a:tbl>
          </a:graphicData>
        </a:graphic>
      </p:graphicFrame>
      <p:pic>
        <p:nvPicPr>
          <p:cNvPr id="3" name="Imagem 2"/>
          <p:cNvPicPr>
            <a:picLocks noChangeAspect="1"/>
          </p:cNvPicPr>
          <p:nvPr/>
        </p:nvPicPr>
        <p:blipFill>
          <a:blip r:embed="rId3"/>
          <a:stretch>
            <a:fillRect/>
          </a:stretch>
        </p:blipFill>
        <p:spPr>
          <a:xfrm>
            <a:off x="651637" y="3001871"/>
            <a:ext cx="1404000" cy="701797"/>
          </a:xfrm>
          <a:prstGeom prst="rect">
            <a:avLst/>
          </a:prstGeom>
        </p:spPr>
      </p:pic>
      <p:graphicFrame>
        <p:nvGraphicFramePr>
          <p:cNvPr id="11" name="Tabela 10"/>
          <p:cNvGraphicFramePr>
            <a:graphicFrameLocks noGrp="1"/>
          </p:cNvGraphicFramePr>
          <p:nvPr>
            <p:extLst>
              <p:ext uri="{D42A27DB-BD31-4B8C-83A1-F6EECF244321}">
                <p14:modId xmlns:p14="http://schemas.microsoft.com/office/powerpoint/2010/main" val="3385955635"/>
              </p:ext>
            </p:extLst>
          </p:nvPr>
        </p:nvGraphicFramePr>
        <p:xfrm>
          <a:off x="232350" y="4946087"/>
          <a:ext cx="8669502" cy="1565402"/>
        </p:xfrm>
        <a:graphic>
          <a:graphicData uri="http://schemas.openxmlformats.org/drawingml/2006/table">
            <a:tbl>
              <a:tblPr firstRow="1" firstCol="1" bandRow="1">
                <a:tableStyleId>{5C22544A-7EE6-4342-B048-85BDC9FD1C3A}</a:tableStyleId>
              </a:tblPr>
              <a:tblGrid>
                <a:gridCol w="2198171">
                  <a:extLst>
                    <a:ext uri="{9D8B030D-6E8A-4147-A177-3AD203B41FA5}">
                      <a16:colId xmlns="" xmlns:a16="http://schemas.microsoft.com/office/drawing/2014/main" val="2900453641"/>
                    </a:ext>
                  </a:extLst>
                </a:gridCol>
                <a:gridCol w="6471331">
                  <a:extLst>
                    <a:ext uri="{9D8B030D-6E8A-4147-A177-3AD203B41FA5}">
                      <a16:colId xmlns="" xmlns:a16="http://schemas.microsoft.com/office/drawing/2014/main" val="3637599599"/>
                    </a:ext>
                  </a:extLst>
                </a:gridCol>
              </a:tblGrid>
              <a:tr h="1224135">
                <a:tc>
                  <a:txBody>
                    <a:bodyPr/>
                    <a:lstStyle/>
                    <a:p>
                      <a:pPr algn="ctr">
                        <a:lnSpc>
                          <a:spcPct val="107000"/>
                        </a:lnSpc>
                        <a:spcAft>
                          <a:spcPts val="0"/>
                        </a:spcAft>
                      </a:pPr>
                      <a:r>
                        <a:rPr lang="en-US" sz="2000" dirty="0">
                          <a:effectLst/>
                        </a:rPr>
                        <a:t> </a:t>
                      </a:r>
                      <a:r>
                        <a:rPr lang="en-US" sz="2000" dirty="0" smtClean="0">
                          <a:effectLst/>
                        </a:rPr>
                        <a:t>REINO UNIDO</a:t>
                      </a:r>
                    </a:p>
                    <a:p>
                      <a:pPr algn="ctr">
                        <a:lnSpc>
                          <a:spcPct val="107000"/>
                        </a:lnSpc>
                        <a:spcAft>
                          <a:spcPts val="0"/>
                        </a:spcAft>
                      </a:pPr>
                      <a:endParaRPr lang="en-US" sz="2000" dirty="0" smtClean="0">
                        <a:effectLst/>
                      </a:endParaRPr>
                    </a:p>
                    <a:p>
                      <a:pPr algn="ctr">
                        <a:lnSpc>
                          <a:spcPct val="107000"/>
                        </a:lnSpc>
                        <a:spcAft>
                          <a:spcPts val="0"/>
                        </a:spcAf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just">
                        <a:lnSpc>
                          <a:spcPct val="107000"/>
                        </a:lnSpc>
                        <a:spcAft>
                          <a:spcPts val="0"/>
                        </a:spcAft>
                      </a:pPr>
                      <a:r>
                        <a:rPr lang="en-US" sz="1200" dirty="0">
                          <a:effectLst/>
                        </a:rPr>
                        <a:t> </a:t>
                      </a:r>
                      <a:endParaRPr lang="pt-BR" sz="1100" dirty="0">
                        <a:effectLst/>
                      </a:endParaRPr>
                    </a:p>
                    <a:p>
                      <a:pPr algn="just">
                        <a:lnSpc>
                          <a:spcPct val="107000"/>
                        </a:lnSpc>
                        <a:spcAft>
                          <a:spcPts val="0"/>
                        </a:spcAft>
                      </a:pPr>
                      <a:r>
                        <a:rPr lang="en-US" sz="900" dirty="0">
                          <a:effectLst/>
                        </a:rPr>
                        <a:t>SCHEDULE 2 Immigration Act 1971:</a:t>
                      </a:r>
                      <a:endParaRPr lang="pt-BR" sz="900" dirty="0">
                        <a:effectLst/>
                      </a:endParaRPr>
                    </a:p>
                    <a:p>
                      <a:pPr algn="just">
                        <a:lnSpc>
                          <a:spcPct val="107000"/>
                        </a:lnSpc>
                        <a:spcAft>
                          <a:spcPts val="0"/>
                        </a:spcAft>
                      </a:pPr>
                      <a:r>
                        <a:rPr lang="en-US" sz="900" dirty="0">
                          <a:effectLst/>
                        </a:rPr>
                        <a:t> </a:t>
                      </a:r>
                      <a:endParaRPr lang="pt-BR" sz="900" dirty="0">
                        <a:effectLst/>
                      </a:endParaRPr>
                    </a:p>
                    <a:p>
                      <a:pPr algn="just">
                        <a:lnSpc>
                          <a:spcPct val="107000"/>
                        </a:lnSpc>
                        <a:spcAft>
                          <a:spcPts val="0"/>
                        </a:spcAft>
                      </a:pPr>
                      <a:r>
                        <a:rPr lang="en-US" sz="900" dirty="0">
                          <a:effectLst/>
                        </a:rPr>
                        <a:t>(2) If an immigration officer asks the owner or agent (“the carrier”) of a ship or aircraft for passenger information [F121or service information], the carrier must provide that information to the officer.</a:t>
                      </a:r>
                      <a:endParaRPr lang="pt-BR" sz="900" dirty="0">
                        <a:effectLst/>
                      </a:endParaRPr>
                    </a:p>
                    <a:p>
                      <a:pPr algn="just">
                        <a:lnSpc>
                          <a:spcPct val="107000"/>
                        </a:lnSpc>
                        <a:spcAft>
                          <a:spcPts val="0"/>
                        </a:spcAft>
                      </a:pPr>
                      <a:r>
                        <a:rPr lang="en-US" sz="900" dirty="0">
                          <a:effectLst/>
                        </a:rPr>
                        <a:t> </a:t>
                      </a:r>
                      <a:endParaRPr lang="pt-BR" sz="900" dirty="0">
                        <a:effectLst/>
                      </a:endParaRPr>
                    </a:p>
                    <a:p>
                      <a:pPr algn="just">
                        <a:lnSpc>
                          <a:spcPct val="107000"/>
                        </a:lnSpc>
                        <a:spcAft>
                          <a:spcPts val="0"/>
                        </a:spcAft>
                      </a:pPr>
                      <a:r>
                        <a:rPr lang="en-US" sz="900" b="0" i="1" dirty="0">
                          <a:effectLst/>
                        </a:rPr>
                        <a:t>Failure to comply with the requirement to provide this information without a reasonable excuse is an offence under section 27(b)(iv) of the Immigration Act 1971and may also incur a penalty under the Security and Travel Bans Authority to Carry Scheme 2012.</a:t>
                      </a:r>
                      <a:endParaRPr lang="pt-BR" sz="900" b="0" i="1" dirty="0">
                        <a:effectLst/>
                      </a:endParaRPr>
                    </a:p>
                    <a:p>
                      <a:pPr algn="just">
                        <a:lnSpc>
                          <a:spcPct val="107000"/>
                        </a:lnSpc>
                        <a:spcAft>
                          <a:spcPts val="0"/>
                        </a:spcAft>
                      </a:pPr>
                      <a:r>
                        <a:rPr lang="en-US" sz="1200" dirty="0">
                          <a:effectLst/>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50000"/>
                      </a:schemeClr>
                    </a:solidFill>
                  </a:tcPr>
                </a:tc>
                <a:extLst>
                  <a:ext uri="{0D108BD9-81ED-4DB2-BD59-A6C34878D82A}">
                    <a16:rowId xmlns="" xmlns:a16="http://schemas.microsoft.com/office/drawing/2014/main" val="3531186892"/>
                  </a:ext>
                </a:extLst>
              </a:tr>
            </a:tbl>
          </a:graphicData>
        </a:graphic>
      </p:graphicFrame>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425" y="5501987"/>
            <a:ext cx="1080423" cy="740244"/>
          </a:xfrm>
          <a:prstGeom prst="rect">
            <a:avLst/>
          </a:prstGeom>
        </p:spPr>
      </p:pic>
    </p:spTree>
    <p:extLst>
      <p:ext uri="{BB962C8B-B14F-4D97-AF65-F5344CB8AC3E}">
        <p14:creationId xmlns:p14="http://schemas.microsoft.com/office/powerpoint/2010/main" val="2142569567"/>
      </p:ext>
    </p:extLst>
  </p:cSld>
  <p:clrMapOvr>
    <a:masterClrMapping/>
  </p:clrMapOvr>
  <p:transition>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3185</TotalTime>
  <Words>1927</Words>
  <Application>Microsoft Office PowerPoint</Application>
  <PresentationFormat>Apresentação na tela (4:3)</PresentationFormat>
  <Paragraphs>172</Paragraphs>
  <Slides>15</Slides>
  <Notes>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Georgia</vt:lpstr>
      <vt:lpstr>Times New Roman</vt:lpstr>
      <vt:lpstr>Wingdings</vt:lpstr>
      <vt:lpstr>Wingdings 2</vt:lpstr>
      <vt:lpstr>Cívico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ESTADUAL DA PARAÍBA  CENTRO DE CIÊNCIAS SOCIAIS E APLICADAS CURSO DE COMUNICAÇÃO SOCIAL  Vanda Késsia Gomes Galvão</dc:title>
  <dc:creator>DANIEL</dc:creator>
  <cp:lastModifiedBy>Ivan Cerqueira Filho</cp:lastModifiedBy>
  <cp:revision>340</cp:revision>
  <dcterms:created xsi:type="dcterms:W3CDTF">2012-12-03T23:34:57Z</dcterms:created>
  <dcterms:modified xsi:type="dcterms:W3CDTF">2019-08-20T16:56:22Z</dcterms:modified>
</cp:coreProperties>
</file>