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72" r:id="rId2"/>
    <p:sldId id="301" r:id="rId3"/>
    <p:sldId id="304" r:id="rId4"/>
    <p:sldId id="305" r:id="rId5"/>
    <p:sldId id="306" r:id="rId6"/>
    <p:sldId id="281" r:id="rId7"/>
    <p:sldId id="291" r:id="rId8"/>
    <p:sldId id="292" r:id="rId9"/>
    <p:sldId id="294" r:id="rId10"/>
    <p:sldId id="308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299" r:id="rId23"/>
    <p:sldId id="298" r:id="rId24"/>
    <p:sldId id="296" r:id="rId25"/>
    <p:sldId id="286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C11AF-E2B2-4BEA-8099-5203425CADD6}" type="datetimeFigureOut">
              <a:rPr lang="pt-BR" smtClean="0"/>
              <a:pPr/>
              <a:t>22/11/2013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CC9EE-D6CF-44FD-A722-D865C6860FE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379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CDB4C499-CA5C-4457-9284-37E91B677155}" type="slidenum">
              <a:rPr lang="es-ES" altLang="pt-BR" smtClean="0"/>
              <a:pPr eaLnBrk="1" hangingPunct="1">
                <a:spcBef>
                  <a:spcPct val="0"/>
                </a:spcBef>
                <a:defRPr/>
              </a:pPr>
              <a:t>1</a:t>
            </a:fld>
            <a:endParaRPr lang="es-ES" alt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E8565938-A76B-4218-9B59-05864C2D2B9F}" type="slidenum">
              <a:rPr lang="es-ES" altLang="pt-BR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defRPr/>
              </a:pPr>
              <a:t>7</a:t>
            </a:fld>
            <a:endParaRPr lang="es-ES" altLang="pt-BR" smtClean="0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E8565938-A76B-4218-9B59-05864C2D2B9F}" type="slidenum">
              <a:rPr lang="es-ES" altLang="pt-BR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defRPr/>
              </a:pPr>
              <a:t>8</a:t>
            </a:fld>
            <a:endParaRPr lang="es-ES" altLang="pt-BR" smtClean="0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E8565938-A76B-4218-9B59-05864C2D2B9F}" type="slidenum">
              <a:rPr lang="es-ES" altLang="pt-BR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  <a:defRPr/>
              </a:pPr>
              <a:t>24</a:t>
            </a:fld>
            <a:endParaRPr lang="es-ES" altLang="pt-BR" smtClean="0">
              <a:solidFill>
                <a:prstClr val="black"/>
              </a:solidFill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38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054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5903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7493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227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0645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39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920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17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989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63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022080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50"/>
            <a:ext cx="5486400" cy="80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132914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logo_brasil-pais-de-todo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"/>
          <a:stretch>
            <a:fillRect/>
          </a:stretch>
        </p:blipFill>
        <p:spPr bwMode="auto">
          <a:xfrm>
            <a:off x="7648595" y="277813"/>
            <a:ext cx="1368425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20"/>
          <p:cNvSpPr txBox="1">
            <a:spLocks noChangeArrowheads="1"/>
          </p:cNvSpPr>
          <p:nvPr/>
        </p:nvSpPr>
        <p:spPr bwMode="auto">
          <a:xfrm>
            <a:off x="8768172" y="6545263"/>
            <a:ext cx="243656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11466792-0DDF-4C35-B9E3-2969DF24FA4B}" type="slidenum">
              <a:rPr lang="pt-BR" sz="1200" smtClean="0">
                <a:solidFill>
                  <a:prstClr val="black"/>
                </a:solidFill>
                <a:latin typeface="Arial" charset="0"/>
              </a:rPr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sz="1200" smtClean="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028" name="Picture 22" descr="cabecalh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444"/>
          <a:stretch>
            <a:fillRect/>
          </a:stretch>
        </p:blipFill>
        <p:spPr bwMode="auto">
          <a:xfrm>
            <a:off x="0" y="6813562"/>
            <a:ext cx="9140825" cy="71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9" name="Group 24"/>
          <p:cNvGrpSpPr>
            <a:grpSpLocks/>
          </p:cNvGrpSpPr>
          <p:nvPr/>
        </p:nvGrpSpPr>
        <p:grpSpPr bwMode="auto">
          <a:xfrm>
            <a:off x="0" y="0"/>
            <a:ext cx="9144000" cy="863600"/>
            <a:chOff x="0" y="0"/>
            <a:chExt cx="5760" cy="544"/>
          </a:xfrm>
        </p:grpSpPr>
        <p:pic>
          <p:nvPicPr>
            <p:cNvPr id="1031" name="Picture 21" descr="cabecalho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4"/>
              <a:ext cx="57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23" descr="cabecalho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222" r="15729"/>
            <a:stretch>
              <a:fillRect/>
            </a:stretch>
          </p:blipFill>
          <p:spPr bwMode="auto">
            <a:xfrm>
              <a:off x="4490" y="0"/>
              <a:ext cx="127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" name="Picture 25" descr="brasi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688" y="209556"/>
            <a:ext cx="1363662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13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egislacao.planalto.gov.br/legisla/legislacao.nsf/Viw_Identificacao/lei%203.917-1961?OpenDocument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8745cons.htm" TargetMode="External"/><Relationship Id="rId2" Type="http://schemas.openxmlformats.org/officeDocument/2006/relationships/hyperlink" Target="http://www.planalto.gov.br/ccivil_03/leis/L7501.ht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gura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484313"/>
            <a:ext cx="7543800" cy="519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387975" y="908720"/>
            <a:ext cx="8569200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endParaRPr lang="pt-BR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Ministério da Previdência Social</a:t>
            </a:r>
          </a:p>
          <a:p>
            <a:pPr algn="ctr"/>
            <a:endParaRPr lang="pt-BR" sz="4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Audiência Pública</a:t>
            </a:r>
          </a:p>
          <a:p>
            <a:pPr algn="ctr"/>
            <a:r>
              <a:rPr lang="pt-B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PLS – n.º 246/2013</a:t>
            </a:r>
          </a:p>
          <a:p>
            <a:pPr algn="ct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22 de novembro de 2013</a:t>
            </a:r>
          </a:p>
        </p:txBody>
      </p:sp>
    </p:spTree>
    <p:extLst>
      <p:ext uri="{BB962C8B-B14F-4D97-AF65-F5344CB8AC3E}">
        <p14:creationId xmlns:p14="http://schemas.microsoft.com/office/powerpoint/2010/main" val="18942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1052736"/>
            <a:ext cx="8640960" cy="6022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600" dirty="0" smtClean="0"/>
              <a:t>O Ministério da Previdência Social tem em sua missão institucional garantir a proteção ao trabalhador e sua família, por meio de sistema público de política previdenciária solidária, inclusiva e sustentável, com o objetivo de promover o bem-estar social.</a:t>
            </a:r>
            <a:r>
              <a:rPr lang="pt-B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O Ministério da Previdência Social tem buscado ampliar a proteção social/previdenciária dos brasileiros no exterior por meio da ampliação dos acordos internacionais de Previdência Social, que são fundamentais frente ao processo de globalização;</a:t>
            </a:r>
          </a:p>
          <a:p>
            <a:pPr algn="just">
              <a:lnSpc>
                <a:spcPct val="150000"/>
              </a:lnSpc>
            </a:pP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148760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tângulo 1"/>
          <p:cNvSpPr>
            <a:spLocks noChangeArrowheads="1"/>
          </p:cNvSpPr>
          <p:nvPr/>
        </p:nvSpPr>
        <p:spPr bwMode="auto">
          <a:xfrm>
            <a:off x="250825" y="765175"/>
            <a:ext cx="820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>
                <a:solidFill>
                  <a:srgbClr val="008080"/>
                </a:solidFill>
                <a:latin typeface="Arial" charset="0"/>
                <a:cs typeface="Arial" charset="0"/>
              </a:rPr>
              <a:t>Acordos internacionais de previdência</a:t>
            </a:r>
          </a:p>
        </p:txBody>
      </p:sp>
      <p:sp>
        <p:nvSpPr>
          <p:cNvPr id="76803" name="Retângulo 2"/>
          <p:cNvSpPr>
            <a:spLocks noChangeArrowheads="1"/>
          </p:cNvSpPr>
          <p:nvPr/>
        </p:nvSpPr>
        <p:spPr bwMode="auto">
          <a:xfrm>
            <a:off x="250825" y="1279525"/>
            <a:ext cx="8642350" cy="557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just">
              <a:buFontTx/>
              <a:buChar char="-"/>
            </a:pPr>
            <a:r>
              <a:rPr lang="pt-BR">
                <a:ea typeface="Arial Unicode MS" pitchFamily="34" charset="-128"/>
                <a:cs typeface="Arial Unicode MS" pitchFamily="34" charset="-128"/>
              </a:rPr>
              <a:t>Globalização aumenta fluxo de trabalhadores entre países e há maior necessidade de acordos de previdência para ampliar a proteção social – totalização de tempo de contribuição e deslocamento temporário para evitar bitributação;</a:t>
            </a:r>
          </a:p>
          <a:p>
            <a:pPr marL="381000" indent="-381000" algn="just">
              <a:buFontTx/>
              <a:buChar char="-"/>
            </a:pPr>
            <a:endParaRPr lang="pt-BR"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just">
              <a:buFontTx/>
              <a:buChar char="-"/>
            </a:pPr>
            <a:r>
              <a:rPr lang="pt-BR">
                <a:ea typeface="Arial Unicode MS" pitchFamily="34" charset="-128"/>
                <a:cs typeface="Arial Unicode MS" pitchFamily="34" charset="-128"/>
              </a:rPr>
              <a:t>Existência de acordos fundamental para garantir proteção e também para estimular contribuição;</a:t>
            </a:r>
          </a:p>
          <a:p>
            <a:pPr marL="381000" indent="-381000" algn="just">
              <a:buFontTx/>
              <a:buChar char="-"/>
            </a:pPr>
            <a:endParaRPr lang="pt-BR"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just">
              <a:buFontTx/>
              <a:buChar char="-"/>
            </a:pPr>
            <a:r>
              <a:rPr lang="pt-BR">
                <a:ea typeface="Arial Unicode MS" pitchFamily="34" charset="-128"/>
                <a:cs typeface="Arial Unicode MS" pitchFamily="34" charset="-128"/>
              </a:rPr>
              <a:t>Viabiliza benefícios, em especial, aqueles com maior exigência em termos de tempo de contribuição;</a:t>
            </a:r>
          </a:p>
          <a:p>
            <a:pPr marL="381000" indent="-381000" algn="just">
              <a:buFontTx/>
              <a:buChar char="-"/>
            </a:pPr>
            <a:endParaRPr lang="pt-BR"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just">
              <a:buFontTx/>
              <a:buChar char="-"/>
            </a:pPr>
            <a:r>
              <a:rPr lang="pt-BR"/>
              <a:t>No ano de 2010 havia cerca de 105 milhões de trabalhadores migrantes ao redor do mundo, segundo dados da OIT (Organização Internacional do Trabalho). Atualmente, a estimativa é que existem cerca de 2,5 milhões de brasileiros no exterior, sendo que esse valor já foi mais elevado (há alguns anos atrás esse valor chegava a 3,5 milhões de brasileiros) e caiu nos últimos anos em função da forte crise econômica em muitos países desenvolvidos e a melhora da economia e do mercado de trabalho brasileiro.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79388" y="908050"/>
            <a:ext cx="8964612" cy="5551488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just"/>
            <a:r>
              <a:rPr lang="pt-BR" sz="2800"/>
              <a:t>Principais objetivos ou finalidades dos acordos internacionais:</a:t>
            </a:r>
          </a:p>
          <a:p>
            <a:pPr algn="just"/>
            <a:endParaRPr lang="pt-BR" sz="2800"/>
          </a:p>
          <a:p>
            <a:pPr algn="just">
              <a:buFontTx/>
              <a:buChar char="•"/>
            </a:pPr>
            <a:r>
              <a:rPr lang="pt-BR" sz="2800"/>
              <a:t> Ampliar a proteção social viabilizando ou facilitando acesso a benefícios previdenciários pela totalização de períodos – evitar que contribuições sejam “perdidas”;</a:t>
            </a:r>
          </a:p>
          <a:p>
            <a:pPr algn="just">
              <a:buFontTx/>
              <a:buChar char="•"/>
            </a:pPr>
            <a:endParaRPr lang="pt-BR" sz="2800"/>
          </a:p>
          <a:p>
            <a:pPr algn="just">
              <a:buFontTx/>
              <a:buChar char="•"/>
            </a:pPr>
            <a:r>
              <a:rPr lang="pt-BR" sz="2800"/>
              <a:t> Evitar a bitributação – deslocamento temporário;</a:t>
            </a:r>
          </a:p>
          <a:p>
            <a:pPr algn="just">
              <a:buFontTx/>
              <a:buChar char="•"/>
            </a:pPr>
            <a:endParaRPr lang="pt-BR" sz="2800"/>
          </a:p>
          <a:p>
            <a:pPr algn="just">
              <a:buFontTx/>
              <a:buChar char="•"/>
            </a:pPr>
            <a:r>
              <a:rPr lang="pt-BR" sz="2800"/>
              <a:t>Relevante para estimular aumento da integração econômica;</a:t>
            </a:r>
          </a:p>
          <a:p>
            <a:pPr algn="just">
              <a:buFontTx/>
              <a:buChar char="•"/>
            </a:pPr>
            <a:endParaRPr lang="pt-BR" sz="2800"/>
          </a:p>
          <a:p>
            <a:pPr algn="just">
              <a:buFontTx/>
              <a:buChar char="•"/>
            </a:pPr>
            <a:r>
              <a:rPr lang="pt-BR" sz="2800"/>
              <a:t>Necessidade de Acordos Internacionais de Previdência Social tendem a crescer com globalização e crescente fluxo de trabalhadores entre países.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tângulo 1"/>
          <p:cNvSpPr>
            <a:spLocks noChangeArrowheads="1"/>
          </p:cNvSpPr>
          <p:nvPr/>
        </p:nvSpPr>
        <p:spPr bwMode="auto">
          <a:xfrm>
            <a:off x="403225" y="1060450"/>
            <a:ext cx="82010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>
                <a:solidFill>
                  <a:srgbClr val="008080"/>
                </a:solidFill>
                <a:latin typeface="Arial" charset="0"/>
                <a:cs typeface="Arial" charset="0"/>
              </a:rPr>
              <a:t>Fortalecer os acordos internacionais de previdência</a:t>
            </a:r>
          </a:p>
        </p:txBody>
      </p:sp>
      <p:sp>
        <p:nvSpPr>
          <p:cNvPr id="58371" name="Retângulo 2"/>
          <p:cNvSpPr>
            <a:spLocks noChangeArrowheads="1"/>
          </p:cNvSpPr>
          <p:nvPr/>
        </p:nvSpPr>
        <p:spPr bwMode="auto">
          <a:xfrm>
            <a:off x="403225" y="2205038"/>
            <a:ext cx="84169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just">
              <a:buFontTx/>
              <a:buAutoNum type="arabicPeriod"/>
            </a:pPr>
            <a:r>
              <a:rPr lang="pt-BR" b="1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Exemplos de Acordos </a:t>
            </a:r>
            <a:r>
              <a:rPr lang="pt-BR" b="1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em Vigor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: Portugal, Espanha, Itália, Alemanha, Luxemburgo, Cabo Verde, Grécia, Chile, Japão,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MERCOSUL 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e IBEROAMERICANO;</a:t>
            </a:r>
          </a:p>
          <a:p>
            <a:pPr marL="381000" indent="-381000" algn="just"/>
            <a:endParaRPr lang="pt-BR" dirty="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just"/>
            <a:r>
              <a:rPr lang="pt-BR" b="1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2. Acordos em fase de Ratificação: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Bélgica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Canadá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Quebec e 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França, Espanha (novo acordo);</a:t>
            </a:r>
          </a:p>
          <a:p>
            <a:pPr marL="381000" indent="-381000" algn="just"/>
            <a:endParaRPr lang="pt-BR" dirty="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marL="381000" indent="-381000" algn="just"/>
            <a:r>
              <a:rPr lang="pt-BR" b="1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3. Acordos aguardando </a:t>
            </a:r>
            <a:r>
              <a:rPr lang="pt-BR" b="1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assinatura ou em negociação: 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Cabo Verde (novo acordo), Coréia, Estados Unidos,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Moçambique,</a:t>
            </a:r>
            <a:r>
              <a:rPr lang="pt-BR" b="1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Suíça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Israel e </a:t>
            </a:r>
            <a:r>
              <a:rPr lang="pt-BR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Comunidade dos Países de Língua Portuguesa (CPLP</a:t>
            </a:r>
            <a:r>
              <a:rPr lang="pt-BR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). </a:t>
            </a:r>
            <a:endParaRPr lang="pt-BR" dirty="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tângulo 4"/>
          <p:cNvSpPr>
            <a:spLocks noChangeArrowheads="1"/>
          </p:cNvSpPr>
          <p:nvPr/>
        </p:nvSpPr>
        <p:spPr bwMode="auto">
          <a:xfrm>
            <a:off x="323850" y="836613"/>
            <a:ext cx="8280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pt-BR" sz="160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395" name="Retângulo 1"/>
          <p:cNvSpPr>
            <a:spLocks noChangeArrowheads="1"/>
          </p:cNvSpPr>
          <p:nvPr/>
        </p:nvSpPr>
        <p:spPr bwMode="auto">
          <a:xfrm>
            <a:off x="427038" y="1503363"/>
            <a:ext cx="2921000" cy="1512887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Acordo Brasil - Japão, beneficiando 300 mil brasileiros.</a:t>
            </a:r>
          </a:p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Negociações para assinatura de acordo Brasil - Coréia do Sul</a:t>
            </a:r>
          </a:p>
        </p:txBody>
      </p:sp>
      <p:sp>
        <p:nvSpPr>
          <p:cNvPr id="59396" name="Retângulo 5"/>
          <p:cNvSpPr>
            <a:spLocks noChangeArrowheads="1"/>
          </p:cNvSpPr>
          <p:nvPr/>
        </p:nvSpPr>
        <p:spPr bwMode="auto">
          <a:xfrm>
            <a:off x="427038" y="3513138"/>
            <a:ext cx="3065462" cy="1287462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l"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Aprovação pela Câmara dos Deputados do acordo previdenciário Brasil-Alemanha</a:t>
            </a:r>
          </a:p>
          <a:p>
            <a:pPr algn="l"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Negociação dos Formulários Brasil – Portugal.</a:t>
            </a:r>
          </a:p>
        </p:txBody>
      </p:sp>
      <p:sp>
        <p:nvSpPr>
          <p:cNvPr id="59397" name="Retângulo 6"/>
          <p:cNvSpPr>
            <a:spLocks noChangeArrowheads="1"/>
          </p:cNvSpPr>
          <p:nvPr/>
        </p:nvSpPr>
        <p:spPr bwMode="auto">
          <a:xfrm>
            <a:off x="427038" y="5373688"/>
            <a:ext cx="3065462" cy="663575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just"/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Assinatura do Novo Acordo Brasil – Luxemburgo</a:t>
            </a:r>
          </a:p>
        </p:txBody>
      </p:sp>
      <p:sp>
        <p:nvSpPr>
          <p:cNvPr id="59398" name="Retângulo 7"/>
          <p:cNvSpPr>
            <a:spLocks noChangeArrowheads="1"/>
          </p:cNvSpPr>
          <p:nvPr/>
        </p:nvSpPr>
        <p:spPr bwMode="auto">
          <a:xfrm>
            <a:off x="4164013" y="1444625"/>
            <a:ext cx="4151312" cy="976313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Aprovação no Senado Federal do Acordo Brasil – Alemanha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Assinatura do novo acordo Brasil - Espanha.</a:t>
            </a:r>
          </a:p>
        </p:txBody>
      </p:sp>
      <p:sp>
        <p:nvSpPr>
          <p:cNvPr id="59399" name="Retângulo 8"/>
          <p:cNvSpPr>
            <a:spLocks noChangeArrowheads="1"/>
          </p:cNvSpPr>
          <p:nvPr/>
        </p:nvSpPr>
        <p:spPr bwMode="auto">
          <a:xfrm>
            <a:off x="4184650" y="2874963"/>
            <a:ext cx="4159250" cy="941387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Negociação de Ajuste e Formulários Brasil – Coréia.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140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Negociação de novo ajuste com Portugal</a:t>
            </a:r>
          </a:p>
        </p:txBody>
      </p:sp>
      <p:sp>
        <p:nvSpPr>
          <p:cNvPr id="59400" name="Retângulo 9"/>
          <p:cNvSpPr>
            <a:spLocks noChangeArrowheads="1"/>
          </p:cNvSpPr>
          <p:nvPr/>
        </p:nvSpPr>
        <p:spPr bwMode="auto">
          <a:xfrm>
            <a:off x="4140200" y="4343400"/>
            <a:ext cx="4605338" cy="2398713"/>
          </a:xfrm>
          <a:prstGeom prst="rect">
            <a:avLst/>
          </a:prstGeom>
          <a:solidFill>
            <a:schemeClr val="accent2">
              <a:alpha val="20000"/>
            </a:schemeClr>
          </a:solidFill>
          <a:ln w="3175" algn="ctr">
            <a:solidFill>
              <a:schemeClr val="tx1"/>
            </a:solidFill>
            <a:round/>
            <a:headEnd/>
            <a:tailEnd/>
          </a:ln>
        </p:spPr>
        <p:txBody>
          <a:bodyPr lIns="180000" tIns="180000" rIns="180000" bIns="180000" anchor="ctr"/>
          <a:lstStyle/>
          <a:p>
            <a:pPr algn="just">
              <a:spcAft>
                <a:spcPts val="600"/>
              </a:spcAft>
            </a:pPr>
            <a:r>
              <a:rPr lang="pt-BR" sz="1400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Início </a:t>
            </a:r>
            <a:r>
              <a:rPr lang="pt-BR" sz="1400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negociações com Israel em fevereiro de 2013;</a:t>
            </a:r>
          </a:p>
          <a:p>
            <a:pPr algn="just">
              <a:spcAft>
                <a:spcPts val="600"/>
              </a:spcAft>
            </a:pPr>
            <a:r>
              <a:rPr lang="pt-BR" sz="1400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Reunião de Negociação do Ajuste administrativo Brasil – Moçambique</a:t>
            </a:r>
          </a:p>
          <a:p>
            <a:pPr algn="just">
              <a:spcAft>
                <a:spcPts val="600"/>
              </a:spcAft>
            </a:pPr>
            <a:r>
              <a:rPr lang="pt-BR" sz="1400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Reunião de Negociação do Ajuste e Formulários Brasil – Luxemburgo</a:t>
            </a:r>
          </a:p>
          <a:p>
            <a:pPr algn="just">
              <a:spcAft>
                <a:spcPts val="600"/>
              </a:spcAft>
            </a:pPr>
            <a:r>
              <a:rPr lang="pt-BR" sz="1400" dirty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Reunião de Negociação dos Formulários Brasil – França </a:t>
            </a:r>
            <a:endParaRPr lang="pt-BR" sz="1400" dirty="0" smtClean="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algn="just">
              <a:spcAft>
                <a:spcPts val="600"/>
              </a:spcAft>
            </a:pPr>
            <a:r>
              <a:rPr lang="pt-BR" sz="1400" dirty="0" smtClean="0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Negociação Suíça em junho e dezembro de 2013 e CPLP também em 2013.</a:t>
            </a:r>
            <a:endParaRPr lang="pt-BR" sz="1400" dirty="0">
              <a:solidFill>
                <a:srgbClr val="00808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9401" name="CaixaDeTexto 10"/>
          <p:cNvSpPr txBox="1">
            <a:spLocks noChangeArrowheads="1"/>
          </p:cNvSpPr>
          <p:nvPr/>
        </p:nvSpPr>
        <p:spPr bwMode="auto">
          <a:xfrm>
            <a:off x="395288" y="1165225"/>
            <a:ext cx="1417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Março de 2012</a:t>
            </a:r>
          </a:p>
        </p:txBody>
      </p:sp>
      <p:sp>
        <p:nvSpPr>
          <p:cNvPr id="59402" name="CaixaDeTexto 13"/>
          <p:cNvSpPr txBox="1">
            <a:spLocks noChangeArrowheads="1"/>
          </p:cNvSpPr>
          <p:nvPr/>
        </p:nvSpPr>
        <p:spPr bwMode="auto">
          <a:xfrm>
            <a:off x="395288" y="3192463"/>
            <a:ext cx="1296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Maio de 2012</a:t>
            </a:r>
          </a:p>
        </p:txBody>
      </p:sp>
      <p:sp>
        <p:nvSpPr>
          <p:cNvPr id="59403" name="CaixaDeTexto 14"/>
          <p:cNvSpPr txBox="1">
            <a:spLocks noChangeArrowheads="1"/>
          </p:cNvSpPr>
          <p:nvPr/>
        </p:nvSpPr>
        <p:spPr bwMode="auto">
          <a:xfrm>
            <a:off x="401638" y="4978400"/>
            <a:ext cx="1425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Junho de 2012</a:t>
            </a:r>
          </a:p>
        </p:txBody>
      </p:sp>
      <p:sp>
        <p:nvSpPr>
          <p:cNvPr id="59404" name="CaixaDeTexto 15"/>
          <p:cNvSpPr txBox="1">
            <a:spLocks noChangeArrowheads="1"/>
          </p:cNvSpPr>
          <p:nvPr/>
        </p:nvSpPr>
        <p:spPr bwMode="auto">
          <a:xfrm>
            <a:off x="4140200" y="1136650"/>
            <a:ext cx="1365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Julho de 2012</a:t>
            </a:r>
          </a:p>
        </p:txBody>
      </p:sp>
      <p:sp>
        <p:nvSpPr>
          <p:cNvPr id="59405" name="CaixaDeTexto 16"/>
          <p:cNvSpPr txBox="1">
            <a:spLocks noChangeArrowheads="1"/>
          </p:cNvSpPr>
          <p:nvPr/>
        </p:nvSpPr>
        <p:spPr bwMode="auto">
          <a:xfrm>
            <a:off x="4132263" y="2566988"/>
            <a:ext cx="150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Agosto de 2012</a:t>
            </a:r>
          </a:p>
        </p:txBody>
      </p:sp>
      <p:sp>
        <p:nvSpPr>
          <p:cNvPr id="59406" name="CaixaDeTexto 17"/>
          <p:cNvSpPr txBox="1">
            <a:spLocks noChangeArrowheads="1"/>
          </p:cNvSpPr>
          <p:nvPr/>
        </p:nvSpPr>
        <p:spPr bwMode="auto">
          <a:xfrm>
            <a:off x="5346700" y="3998913"/>
            <a:ext cx="1785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400" b="1">
                <a:solidFill>
                  <a:srgbClr val="00808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Próximos eventos: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836613"/>
            <a:ext cx="8569325" cy="602138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981075"/>
            <a:ext cx="8820150" cy="5786438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052513"/>
            <a:ext cx="7632700" cy="505301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981075"/>
            <a:ext cx="7848600" cy="5876925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981075"/>
            <a:ext cx="7272337" cy="5543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57158" y="2143116"/>
            <a:ext cx="8208912" cy="2633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HISTÓRICO DA LEGISLAÇÃO</a:t>
            </a:r>
            <a:endParaRPr lang="pt-BR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692150"/>
            <a:ext cx="7488237" cy="6165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692150"/>
            <a:ext cx="7200900" cy="5976938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8330" y="1124743"/>
            <a:ext cx="856895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 </a:t>
            </a:r>
            <a:r>
              <a:rPr lang="pt-BR" sz="2800" b="1" dirty="0" smtClean="0"/>
              <a:t>Decreto 3.048/99</a:t>
            </a:r>
            <a:endParaRPr lang="pt-BR" sz="2800" b="1" dirty="0"/>
          </a:p>
          <a:p>
            <a:endParaRPr lang="pt-BR" dirty="0" smtClean="0"/>
          </a:p>
          <a:p>
            <a:r>
              <a:rPr lang="pt-BR" sz="2000" dirty="0"/>
              <a:t>Art. 9º  São segurados obrigatórios da previdência social as seguintes pessoas físicas</a:t>
            </a:r>
            <a:r>
              <a:rPr lang="pt-BR" sz="2000" dirty="0" smtClean="0"/>
              <a:t>:</a:t>
            </a:r>
          </a:p>
          <a:p>
            <a:endParaRPr lang="pt-BR" sz="2000" dirty="0"/>
          </a:p>
          <a:p>
            <a:r>
              <a:rPr lang="pt-BR" sz="2000" dirty="0" smtClean="0"/>
              <a:t>I</a:t>
            </a:r>
            <a:r>
              <a:rPr lang="pt-BR" sz="2000" dirty="0"/>
              <a:t> - como empregado: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[...]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g</a:t>
            </a:r>
            <a:r>
              <a:rPr lang="pt-BR" sz="2000" dirty="0"/>
              <a:t>) o brasileiro civil que presta serviços à União no exterior, em repartições governamentais brasileiras, lá domiciliado e contratado, </a:t>
            </a:r>
            <a:r>
              <a:rPr lang="pt-BR" sz="2000" b="1" dirty="0"/>
              <a:t>inclusive o auxiliar local de que tratam os </a:t>
            </a:r>
            <a:r>
              <a:rPr lang="pt-BR" sz="2000" b="1" dirty="0" err="1"/>
              <a:t>arts</a:t>
            </a:r>
            <a:r>
              <a:rPr lang="pt-BR" sz="2000" b="1" dirty="0"/>
              <a:t>. 56 e 57 da Lei n</a:t>
            </a:r>
            <a:r>
              <a:rPr lang="pt-BR" sz="2000" b="1" u="sng" baseline="30000" dirty="0"/>
              <a:t>o</a:t>
            </a:r>
            <a:r>
              <a:rPr lang="pt-BR" sz="2000" b="1" dirty="0"/>
              <a:t> 11.440, de 29 de dezembro de 2006</a:t>
            </a:r>
            <a:r>
              <a:rPr lang="pt-BR" sz="2000" dirty="0"/>
              <a:t>, este desde que, em razão de proibição legal, não possa filiar-se ao sistema previdenciário local; (Redação dada pelo Decreto nº 6.722, de 2008).</a:t>
            </a:r>
          </a:p>
        </p:txBody>
      </p:sp>
    </p:spTree>
    <p:extLst>
      <p:ext uri="{BB962C8B-B14F-4D97-AF65-F5344CB8AC3E}">
        <p14:creationId xmlns:p14="http://schemas.microsoft.com/office/powerpoint/2010/main" val="265755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63948" y="879103"/>
            <a:ext cx="8964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/>
              <a:t>Portaria Conjunta RFB/INSS\MRE  nº 02, de 25 de novembro de </a:t>
            </a:r>
            <a:r>
              <a:rPr lang="pt-BR" sz="2000" b="1" dirty="0" smtClean="0"/>
              <a:t>2010</a:t>
            </a:r>
          </a:p>
          <a:p>
            <a:pPr algn="ctr">
              <a:lnSpc>
                <a:spcPct val="150000"/>
              </a:lnSpc>
            </a:pPr>
            <a:r>
              <a:rPr lang="pt-BR" b="1" dirty="0" smtClean="0"/>
              <a:t>Dispõe </a:t>
            </a:r>
            <a:r>
              <a:rPr lang="pt-BR" b="1" dirty="0"/>
              <a:t>sobre a regularização previdenciária dos auxiliares locais, de nacionalidade brasileira, de que trata a Lei nº 11.440, de 29 de dezembro de 2006.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55944" y="2348880"/>
            <a:ext cx="8872548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Art. 2º </a:t>
            </a:r>
            <a:r>
              <a:rPr lang="pt-BR" dirty="0"/>
              <a:t>A missão diplomática ou a repartição consular de carreira estrangeira e os órgãos ou membros a ela subordinados bem como os organismos oficiais brasileiros ou internacionais dos quais o Brasil seja membro efetivo que contratarem auxiliares locais de nacionalidade brasileira podem providenciar a regularização de sua situação previdenciária relativa a períodos de remuneração ocorridos até a competência dezembro de 1998. </a:t>
            </a:r>
            <a:endParaRPr lang="pt-BR" dirty="0" smtClean="0"/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b="1" dirty="0"/>
              <a:t>Art. 3º </a:t>
            </a:r>
            <a:r>
              <a:rPr lang="pt-BR" dirty="0"/>
              <a:t>O auxiliar local que, em razão de proibição legal, não possa filiar-se ao sistema previdenciário do país de domicílio, é segurado obrigatório da Previdência Social Brasileira, na qualidade de empregado.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765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1196752"/>
            <a:ext cx="8568952" cy="518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Decreto 3.048/99</a:t>
            </a:r>
          </a:p>
          <a:p>
            <a:endParaRPr lang="pt-BR" b="1" dirty="0" smtClean="0"/>
          </a:p>
          <a:p>
            <a:pPr algn="just"/>
            <a:r>
              <a:rPr lang="pt-BR" dirty="0"/>
              <a:t>  </a:t>
            </a:r>
            <a:r>
              <a:rPr lang="pt-BR" sz="2400" dirty="0"/>
              <a:t>Art. 11.  É segurado facultativo o maior de dezesseis anos de idade que se filiar ao Regime Geral de Previdência Social, mediante contribuição, na forma do art. 199, desde que não esteja exercendo atividade remunerada que o enquadre como segurado obrigatório da previdência social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§</a:t>
            </a:r>
            <a:r>
              <a:rPr lang="pt-BR" sz="2400" dirty="0"/>
              <a:t> 1º Podem filiar-se facultativamente, entre outros: </a:t>
            </a:r>
            <a:endParaRPr lang="pt-BR" sz="2400" dirty="0" smtClean="0"/>
          </a:p>
          <a:p>
            <a:pPr algn="just"/>
            <a:r>
              <a:rPr lang="pt-BR" sz="2400" dirty="0" smtClean="0"/>
              <a:t>[...]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b="1" dirty="0"/>
              <a:t>X - o brasileiro residente ou domiciliado no exterior, salvo se filiado a regime previdenciário de país com o qual o Brasil mantenha acordo internacional;</a:t>
            </a:r>
          </a:p>
        </p:txBody>
      </p:sp>
    </p:spTree>
    <p:extLst>
      <p:ext uri="{BB962C8B-B14F-4D97-AF65-F5344CB8AC3E}">
        <p14:creationId xmlns:p14="http://schemas.microsoft.com/office/powerpoint/2010/main" val="87173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467544" y="967544"/>
            <a:ext cx="3341171" cy="1205008"/>
            <a:chOff x="0" y="-60484"/>
            <a:chExt cx="3341171" cy="1205008"/>
          </a:xfrm>
        </p:grpSpPr>
        <p:sp>
          <p:nvSpPr>
            <p:cNvPr id="3" name="Retângulo de cantos arredondados 2"/>
            <p:cNvSpPr/>
            <p:nvPr/>
          </p:nvSpPr>
          <p:spPr>
            <a:xfrm>
              <a:off x="0" y="-60484"/>
              <a:ext cx="3341171" cy="120500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tângulo 3"/>
            <p:cNvSpPr/>
            <p:nvPr/>
          </p:nvSpPr>
          <p:spPr>
            <a:xfrm>
              <a:off x="59432" y="-1660"/>
              <a:ext cx="3223523" cy="10873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200" kern="1200" dirty="0" smtClean="0"/>
                <a:t>País permite inscrição no previdência local? </a:t>
              </a:r>
              <a:endParaRPr lang="pt-BR" sz="2200" kern="1200" dirty="0"/>
            </a:p>
          </p:txBody>
        </p:sp>
      </p:grpSp>
      <p:grpSp>
        <p:nvGrpSpPr>
          <p:cNvPr id="5" name="Grupo 4"/>
          <p:cNvGrpSpPr/>
          <p:nvPr/>
        </p:nvGrpSpPr>
        <p:grpSpPr>
          <a:xfrm>
            <a:off x="494454" y="2532420"/>
            <a:ext cx="3341171" cy="1205008"/>
            <a:chOff x="26301" y="1320406"/>
            <a:chExt cx="3341171" cy="1205008"/>
          </a:xfrm>
        </p:grpSpPr>
        <p:sp>
          <p:nvSpPr>
            <p:cNvPr id="6" name="Retângulo de cantos arredondados 5"/>
            <p:cNvSpPr/>
            <p:nvPr/>
          </p:nvSpPr>
          <p:spPr>
            <a:xfrm>
              <a:off x="26301" y="1320406"/>
              <a:ext cx="3341171" cy="120500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etângulo 6"/>
            <p:cNvSpPr/>
            <p:nvPr/>
          </p:nvSpPr>
          <p:spPr>
            <a:xfrm>
              <a:off x="58823" y="1359994"/>
              <a:ext cx="3223523" cy="10873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200" kern="1200" dirty="0" smtClean="0"/>
                <a:t>País tem acordo de cooperação previdenciário com o Brasil?</a:t>
              </a:r>
              <a:endParaRPr lang="pt-BR" sz="2200" kern="1200" dirty="0"/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494454" y="4018248"/>
            <a:ext cx="3341171" cy="1205008"/>
            <a:chOff x="0" y="2592288"/>
            <a:chExt cx="3341171" cy="1205008"/>
          </a:xfrm>
        </p:grpSpPr>
        <p:sp>
          <p:nvSpPr>
            <p:cNvPr id="9" name="Retângulo de cantos arredondados 8"/>
            <p:cNvSpPr/>
            <p:nvPr/>
          </p:nvSpPr>
          <p:spPr>
            <a:xfrm>
              <a:off x="0" y="2592288"/>
              <a:ext cx="3341171" cy="120500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tângulo 9"/>
            <p:cNvSpPr/>
            <p:nvPr/>
          </p:nvSpPr>
          <p:spPr>
            <a:xfrm>
              <a:off x="58824" y="2651112"/>
              <a:ext cx="3223523" cy="10873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200" kern="1200" dirty="0" smtClean="0"/>
                <a:t>Legislação local atende aos critérios mínimos? </a:t>
              </a:r>
              <a:endParaRPr lang="pt-BR" sz="2200" kern="1200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5020621" y="3922587"/>
            <a:ext cx="3341171" cy="1205009"/>
            <a:chOff x="-175695" y="-206089"/>
            <a:chExt cx="3341171" cy="1205009"/>
          </a:xfrm>
        </p:grpSpPr>
        <p:sp>
          <p:nvSpPr>
            <p:cNvPr id="19" name="Retângulo de cantos arredondados 18"/>
            <p:cNvSpPr/>
            <p:nvPr/>
          </p:nvSpPr>
          <p:spPr>
            <a:xfrm>
              <a:off x="-175695" y="-206089"/>
              <a:ext cx="3341171" cy="1205008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etângulo 19"/>
            <p:cNvSpPr/>
            <p:nvPr/>
          </p:nvSpPr>
          <p:spPr>
            <a:xfrm>
              <a:off x="58825" y="-206088"/>
              <a:ext cx="2965512" cy="12050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/>
              <a:r>
                <a:rPr lang="pt-BR" sz="2000" dirty="0" smtClean="0"/>
                <a:t>Repartição </a:t>
              </a:r>
              <a:r>
                <a:rPr lang="pt-BR" sz="2000" dirty="0"/>
                <a:t>adota legislação local </a:t>
              </a:r>
            </a:p>
          </p:txBody>
        </p:sp>
      </p:grpSp>
      <p:sp>
        <p:nvSpPr>
          <p:cNvPr id="21" name="Seta para a direita 20"/>
          <p:cNvSpPr/>
          <p:nvPr/>
        </p:nvSpPr>
        <p:spPr bwMode="auto">
          <a:xfrm>
            <a:off x="3995936" y="1111560"/>
            <a:ext cx="869199" cy="916976"/>
          </a:xfrm>
          <a:prstGeom prst="rightArrow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5020621" y="2454359"/>
            <a:ext cx="3341171" cy="1205009"/>
            <a:chOff x="-175695" y="-206089"/>
            <a:chExt cx="3341171" cy="1205009"/>
          </a:xfrm>
        </p:grpSpPr>
        <p:sp>
          <p:nvSpPr>
            <p:cNvPr id="24" name="Retângulo de cantos arredondados 23"/>
            <p:cNvSpPr/>
            <p:nvPr/>
          </p:nvSpPr>
          <p:spPr>
            <a:xfrm>
              <a:off x="-175695" y="-206089"/>
              <a:ext cx="3341171" cy="1205008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tângulo 24"/>
            <p:cNvSpPr/>
            <p:nvPr/>
          </p:nvSpPr>
          <p:spPr>
            <a:xfrm>
              <a:off x="58825" y="-206088"/>
              <a:ext cx="2965512" cy="12050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marL="171450" lvl="0" defTabSz="8445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defRPr/>
              </a:pPr>
              <a:r>
                <a:rPr lang="pt-BR" sz="2000" dirty="0" smtClean="0"/>
                <a:t>Repartição </a:t>
              </a:r>
              <a:r>
                <a:rPr lang="pt-BR" sz="2000" dirty="0"/>
                <a:t>adota legislação </a:t>
              </a:r>
              <a:r>
                <a:rPr lang="pt-BR" sz="2000" dirty="0" smtClean="0"/>
                <a:t>local</a:t>
              </a:r>
              <a:endParaRPr lang="pt-BR" sz="1400" dirty="0"/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5020621" y="1049559"/>
            <a:ext cx="3341171" cy="1205009"/>
            <a:chOff x="-175695" y="-206089"/>
            <a:chExt cx="3341171" cy="1205009"/>
          </a:xfrm>
        </p:grpSpPr>
        <p:sp>
          <p:nvSpPr>
            <p:cNvPr id="27" name="Retângulo de cantos arredondados 26"/>
            <p:cNvSpPr/>
            <p:nvPr/>
          </p:nvSpPr>
          <p:spPr>
            <a:xfrm>
              <a:off x="-175695" y="-206089"/>
              <a:ext cx="3341171" cy="1205008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etângulo 27"/>
            <p:cNvSpPr/>
            <p:nvPr/>
          </p:nvSpPr>
          <p:spPr>
            <a:xfrm>
              <a:off x="58825" y="-206088"/>
              <a:ext cx="2965512" cy="12050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 algn="ctr"/>
              <a:r>
                <a:rPr lang="pt-BR" sz="2000" dirty="0"/>
                <a:t>Auxiliar local deve ser registrado no RGPS como empregado</a:t>
              </a:r>
            </a:p>
          </p:txBody>
        </p:sp>
      </p:grpSp>
      <p:grpSp>
        <p:nvGrpSpPr>
          <p:cNvPr id="29" name="Grupo 28"/>
          <p:cNvGrpSpPr/>
          <p:nvPr/>
        </p:nvGrpSpPr>
        <p:grpSpPr>
          <a:xfrm>
            <a:off x="468151" y="5499094"/>
            <a:ext cx="3341171" cy="1205009"/>
            <a:chOff x="-175695" y="-206089"/>
            <a:chExt cx="3341171" cy="1205009"/>
          </a:xfrm>
        </p:grpSpPr>
        <p:sp>
          <p:nvSpPr>
            <p:cNvPr id="30" name="Retângulo de cantos arredondados 29"/>
            <p:cNvSpPr/>
            <p:nvPr/>
          </p:nvSpPr>
          <p:spPr>
            <a:xfrm>
              <a:off x="-175695" y="-206089"/>
              <a:ext cx="3341171" cy="1205008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etângulo 30"/>
            <p:cNvSpPr/>
            <p:nvPr/>
          </p:nvSpPr>
          <p:spPr>
            <a:xfrm>
              <a:off x="58825" y="-206088"/>
              <a:ext cx="2965512" cy="12050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3820" tIns="41910" rIns="83820" bIns="41910" numCol="1" spcCol="1270" anchor="ctr" anchorCtr="0">
              <a:noAutofit/>
            </a:bodyPr>
            <a:lstStyle/>
            <a:p>
              <a:pPr lvl="0">
                <a:defRPr/>
              </a:pPr>
              <a:r>
                <a:rPr lang="pt-BR" sz="2000" dirty="0"/>
                <a:t>Auxiliar local pode inscrever-se no RGPS como segurado facultativo</a:t>
              </a:r>
            </a:p>
          </p:txBody>
        </p:sp>
      </p:grpSp>
      <p:sp>
        <p:nvSpPr>
          <p:cNvPr id="32" name="Seta para a direita 31"/>
          <p:cNvSpPr/>
          <p:nvPr/>
        </p:nvSpPr>
        <p:spPr bwMode="auto">
          <a:xfrm>
            <a:off x="3995936" y="2676436"/>
            <a:ext cx="869199" cy="916976"/>
          </a:xfrm>
          <a:prstGeom prst="rightArrow">
            <a:avLst/>
          </a:prstGeom>
          <a:solidFill>
            <a:srgbClr val="00B05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Seta para baixo 32"/>
          <p:cNvSpPr/>
          <p:nvPr/>
        </p:nvSpPr>
        <p:spPr bwMode="auto">
          <a:xfrm>
            <a:off x="1691680" y="3671820"/>
            <a:ext cx="936104" cy="490444"/>
          </a:xfrm>
          <a:prstGeom prst="downArrow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Seta para a direita 34"/>
          <p:cNvSpPr/>
          <p:nvPr/>
        </p:nvSpPr>
        <p:spPr bwMode="auto">
          <a:xfrm>
            <a:off x="3995936" y="4162264"/>
            <a:ext cx="869199" cy="916976"/>
          </a:xfrm>
          <a:prstGeom prst="rightArrow">
            <a:avLst/>
          </a:prstGeom>
          <a:solidFill>
            <a:srgbClr val="00B05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995984" y="1385382"/>
            <a:ext cx="79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734884" y="3674763"/>
            <a:ext cx="849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Seta para baixo 38"/>
          <p:cNvSpPr/>
          <p:nvPr/>
        </p:nvSpPr>
        <p:spPr bwMode="auto">
          <a:xfrm>
            <a:off x="1696987" y="5079668"/>
            <a:ext cx="936104" cy="490444"/>
          </a:xfrm>
          <a:prstGeom prst="downArrow">
            <a:avLst/>
          </a:prstGeom>
          <a:solidFill>
            <a:schemeClr val="accent2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1734883" y="5129762"/>
            <a:ext cx="849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Seta para baixo 40"/>
          <p:cNvSpPr/>
          <p:nvPr/>
        </p:nvSpPr>
        <p:spPr bwMode="auto">
          <a:xfrm>
            <a:off x="1691680" y="2113728"/>
            <a:ext cx="936104" cy="490444"/>
          </a:xfrm>
          <a:prstGeom prst="downArrow">
            <a:avLst/>
          </a:prstGeom>
          <a:solidFill>
            <a:srgbClr val="00B050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4034515" y="2950258"/>
            <a:ext cx="79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4033654" y="4436086"/>
            <a:ext cx="79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4034563" y="5846643"/>
            <a:ext cx="79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1763710" y="2158335"/>
            <a:ext cx="79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</a:t>
            </a:r>
            <a:endParaRPr lang="pt-BR" b="1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90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2" grpId="0" animBg="1"/>
      <p:bldP spid="33" grpId="0" animBg="1"/>
      <p:bldP spid="35" grpId="0" animBg="1"/>
      <p:bldP spid="37" grpId="0"/>
      <p:bldP spid="38" grpId="0"/>
      <p:bldP spid="39" grpId="0" animBg="1"/>
      <p:bldP spid="40" grpId="0"/>
      <p:bldP spid="41" grpId="0" animBg="1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28596" y="948690"/>
            <a:ext cx="84296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pt-BR" dirty="0" smtClean="0">
                <a:solidFill>
                  <a:srgbClr val="FF0000"/>
                </a:solidFill>
              </a:rPr>
              <a:t>Figura do Auxiliar Local do Serviço Exterior Brasileiro foi originalmente prevista pela Lei nº 7.501, de 27 de junho de 1986 (transcrito abaixo artigos de 65 a 67);</a:t>
            </a:r>
          </a:p>
          <a:p>
            <a:pPr algn="ctr"/>
            <a:r>
              <a:rPr lang="pt-BR" dirty="0" smtClean="0"/>
              <a:t>CAPÍTULO V </a:t>
            </a:r>
            <a:br>
              <a:rPr lang="pt-BR" dirty="0" smtClean="0"/>
            </a:br>
            <a:r>
              <a:rPr lang="pt-BR" dirty="0" smtClean="0"/>
              <a:t>DOS AUXILIARES LOCAIS</a:t>
            </a:r>
          </a:p>
          <a:p>
            <a:pPr algn="just"/>
            <a:r>
              <a:rPr lang="pt-BR" dirty="0" smtClean="0"/>
              <a:t>        Art. 65.  Além dos funcionários do Serviço Exterior, integram o pessoal dos postos no exterior Auxiliares Locais, admitidos na forma do </a:t>
            </a:r>
            <a:r>
              <a:rPr lang="pt-BR" dirty="0" smtClean="0">
                <a:hlinkClick r:id="rId2"/>
              </a:rPr>
              <a:t>art. 44 da Lei n</a:t>
            </a:r>
            <a:r>
              <a:rPr lang="pt-BR" u="sng" baseline="30000" dirty="0" smtClean="0">
                <a:hlinkClick r:id="rId2"/>
              </a:rPr>
              <a:t>o</a:t>
            </a:r>
            <a:r>
              <a:rPr lang="pt-BR" dirty="0" smtClean="0">
                <a:hlinkClick r:id="rId2"/>
              </a:rPr>
              <a:t> 3.917, de 14 de julho de 1961</a:t>
            </a:r>
            <a:r>
              <a:rPr lang="pt-BR" dirty="0" smtClean="0"/>
              <a:t>. </a:t>
            </a:r>
          </a:p>
          <a:p>
            <a:pPr algn="just"/>
            <a:r>
              <a:rPr lang="pt-BR" dirty="0" smtClean="0"/>
              <a:t>        Art. 66.  Auxiliar Local é o brasileiro ou o estrangeiro admitido para prestar serviços ou desempenhar atividades de apoio que exijam familiaridade com as condições de vida, os usos e os costumes do país onde esteja sediado o posto.</a:t>
            </a:r>
          </a:p>
          <a:p>
            <a:pPr algn="just"/>
            <a:r>
              <a:rPr lang="pt-BR" dirty="0" smtClean="0"/>
              <a:t>        Parágrafo único.  Os requisitos da admissão de Auxiliar Local serão especificados em regulamento, atendidas as seguintes exigências:</a:t>
            </a:r>
          </a:p>
          <a:p>
            <a:pPr algn="just"/>
            <a:r>
              <a:rPr lang="pt-BR" dirty="0" smtClean="0"/>
              <a:t>        I - possuir escolaridade compatível com as tarefas que lhe caibam; e </a:t>
            </a:r>
          </a:p>
          <a:p>
            <a:pPr algn="just"/>
            <a:r>
              <a:rPr lang="pt-BR" dirty="0" smtClean="0"/>
              <a:t>        II - ter domínio do idioma local ou estrangeiro de uso corrente no país, sendo que, no caso de admissão de Auxiliar Local estrangeiro, dar-se-á preferência a quem possuir melhores conhecimentos da língua portuguesa. </a:t>
            </a:r>
          </a:p>
          <a:p>
            <a:pPr algn="just"/>
            <a:r>
              <a:rPr lang="pt-BR" dirty="0" smtClean="0"/>
              <a:t>        Art. 67. O Auxiliar Local será regido pela legislação brasileira que lhe for aplicável, respeitadas as peculiaridades decorrentes da natureza especial do serviço e das condições do mercado local de trabalho, na forma estabelecida em regulamento próprio.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11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4282" y="948690"/>
            <a:ext cx="87868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pt-BR" dirty="0" smtClean="0">
                <a:solidFill>
                  <a:srgbClr val="FF0000"/>
                </a:solidFill>
              </a:rPr>
              <a:t>  Posteriormente o artigo 67 da Lei nº 7.501 foi alterado pela Lei nº 8.028, de 12 de abril de 1990, de tal sorte que foi alterado o termo “será regido pela legislação brasileira que lhe for aplicável” para  “será regido pela legislação que lhe for aplicável”.</a:t>
            </a:r>
          </a:p>
          <a:p>
            <a:pPr algn="just"/>
            <a:r>
              <a:rPr lang="pt-BR" dirty="0" smtClean="0"/>
              <a:t>  </a:t>
            </a:r>
            <a:r>
              <a:rPr lang="pt-BR" dirty="0" smtClean="0">
                <a:hlinkClick r:id="rId2"/>
              </a:rPr>
              <a:t>Art. 67.</a:t>
            </a:r>
            <a:r>
              <a:rPr lang="pt-BR" dirty="0" smtClean="0"/>
              <a:t> O Auxiliar Local será regido pela legislação que lhe for aplicável, respeitadas as peculiaridades decorrentes da natureza especial do serviço e das condições do mercado local de trabalho, na forma estabelecida em regulamento próprio.“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>
                <a:solidFill>
                  <a:srgbClr val="FF0000"/>
                </a:solidFill>
              </a:rPr>
              <a:t>- Posteriormente a Lei nº 8.745, de 9 de dezembro de 1993, alterou as disposições afetas aos auxiliares locais com objetivo de explicitar a aplicação da legislação trabalhista e previdenciária do país no qual ocorre a prestação de serviço, contudo, possibilitou a auxiliar local de nacionalidade brasileira filiar-se a Previdência Social do Brasil, excepcionalmente, quando a filiação a previdência local fosse legalmente vedada.</a:t>
            </a:r>
          </a:p>
          <a:p>
            <a:endParaRPr lang="pt-BR" dirty="0" smtClean="0"/>
          </a:p>
          <a:p>
            <a:r>
              <a:rPr lang="pt-BR" dirty="0" smtClean="0"/>
              <a:t>Art. 67.  As relações trabalhistas e previdenciárias concernentes aos auxiliares locais serão regidas pela legislação vigente no país em que estiver sediada a repartição. </a:t>
            </a:r>
            <a:r>
              <a:rPr lang="pt-BR" dirty="0" smtClean="0">
                <a:hlinkClick r:id="rId3"/>
              </a:rPr>
              <a:t>(Redação dada pela Lei n</a:t>
            </a:r>
            <a:r>
              <a:rPr lang="pt-BR" u="sng" baseline="30000" dirty="0" smtClean="0">
                <a:hlinkClick r:id="rId3"/>
              </a:rPr>
              <a:t>o</a:t>
            </a:r>
            <a:r>
              <a:rPr lang="pt-BR" dirty="0" smtClean="0">
                <a:hlinkClick r:id="rId3"/>
              </a:rPr>
              <a:t> 8.745, de 1993)</a:t>
            </a:r>
            <a:endParaRPr lang="pt-BR" dirty="0" smtClean="0"/>
          </a:p>
          <a:p>
            <a:r>
              <a:rPr lang="pt-BR" dirty="0" smtClean="0"/>
              <a:t>        § 1</a:t>
            </a:r>
            <a:r>
              <a:rPr lang="pt-BR" u="sng" baseline="30000" dirty="0" smtClean="0"/>
              <a:t>o</a:t>
            </a:r>
            <a:r>
              <a:rPr lang="pt-BR" dirty="0" smtClean="0"/>
              <a:t>  Serão segurados da previdência social brasileira os auxiliares locais de nacionalidade brasileira que, em razão de proibição legal, não possam filiar-se ao sistema previdenciário do país de domicílio. </a:t>
            </a:r>
            <a:r>
              <a:rPr lang="pt-BR" dirty="0" smtClean="0">
                <a:hlinkClick r:id="rId3"/>
              </a:rPr>
              <a:t>(Incluído pela Lei n</a:t>
            </a:r>
            <a:r>
              <a:rPr lang="pt-BR" u="sng" baseline="30000" dirty="0" smtClean="0">
                <a:hlinkClick r:id="rId3"/>
              </a:rPr>
              <a:t>o</a:t>
            </a:r>
            <a:r>
              <a:rPr lang="pt-BR" dirty="0" smtClean="0">
                <a:hlinkClick r:id="rId3"/>
              </a:rPr>
              <a:t> 8.745, de 1993)</a:t>
            </a:r>
            <a:endParaRPr lang="pt-BR" dirty="0" smtClean="0"/>
          </a:p>
          <a:p>
            <a:r>
              <a:rPr lang="pt-BR" dirty="0" smtClean="0"/>
              <a:t>        § 2</a:t>
            </a:r>
            <a:r>
              <a:rPr lang="pt-BR" u="sng" baseline="30000" dirty="0" smtClean="0"/>
              <a:t>o</a:t>
            </a:r>
            <a:r>
              <a:rPr lang="pt-BR" dirty="0" smtClean="0"/>
              <a:t>  O Poder Executivo expedirá, no prazo de noventa dias, as normas necessárias à execução do disposto neste artigo. </a:t>
            </a:r>
            <a:r>
              <a:rPr lang="pt-BR" dirty="0" smtClean="0">
                <a:hlinkClick r:id="rId3"/>
              </a:rPr>
              <a:t>(Incluído pela Lei n</a:t>
            </a:r>
            <a:r>
              <a:rPr lang="pt-BR" u="sng" baseline="30000" dirty="0" smtClean="0">
                <a:hlinkClick r:id="rId3"/>
              </a:rPr>
              <a:t>o</a:t>
            </a:r>
            <a:r>
              <a:rPr lang="pt-BR" dirty="0" smtClean="0">
                <a:hlinkClick r:id="rId3"/>
              </a:rPr>
              <a:t> 8.745, de 1993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11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4282" y="948690"/>
            <a:ext cx="878687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pt-BR" sz="1600" dirty="0" smtClean="0">
                <a:solidFill>
                  <a:srgbClr val="FF0000"/>
                </a:solidFill>
              </a:rPr>
              <a:t>  Portanto, há uma evolução da Lei 7.501/1986, com as alterações da Lei 8.028/1990 e 8.745/1993, sendo que essa última coloca como regra geral a aplicação da legislação trabalhista e previdenciária do país no qual ocorre a prestação de serviço, contudo, possibilitou a auxiliar local de nacionalidade brasileira filiar-se a Previdência Social do Brasil, excepcionalmente, quando a filiação a previdência local fosse legalmente vedada. Finalmente se chega a Lei nº 11.440, de 29 de dezembro de 2006, que revogou a 7.501, os artigos 40 e 41 da Lei 8.028/1990 e os artigos de 13 a 15 da Lei 8.745/1993 e traz nova definição sobre os auxiliares locais nos artigos 56 e 57.</a:t>
            </a:r>
          </a:p>
          <a:p>
            <a:pPr algn="just"/>
            <a:r>
              <a:rPr lang="pt-BR" sz="1600" dirty="0" smtClean="0"/>
              <a:t>Lei 11.440/2006</a:t>
            </a:r>
          </a:p>
          <a:p>
            <a:r>
              <a:rPr lang="pt-BR" sz="1600" dirty="0" smtClean="0"/>
              <a:t> CAPÍTULO V DOS AUXILIARES LOCAIS</a:t>
            </a:r>
          </a:p>
          <a:p>
            <a:pPr algn="just"/>
            <a:r>
              <a:rPr lang="pt-BR" sz="1600" dirty="0" smtClean="0"/>
              <a:t>Art. 56.  Auxiliar Local é o brasileiro ou o estrangeiro admitido para prestar serviços ou desempenhar atividades de apoio que exijam familiaridade com as condições de vida, os usos e os costumes do país onde esteja sediado o posto.</a:t>
            </a:r>
          </a:p>
          <a:p>
            <a:pPr algn="just"/>
            <a:r>
              <a:rPr lang="pt-BR" sz="1600" dirty="0" smtClean="0"/>
              <a:t>Parágrafo único.  Os requisitos da admissão de Auxiliar Local serão especificados em regulamento, atendidas as seguintes exigências:</a:t>
            </a:r>
          </a:p>
          <a:p>
            <a:pPr algn="just"/>
            <a:r>
              <a:rPr lang="pt-BR" sz="1600" dirty="0" smtClean="0"/>
              <a:t>I - possuir escolaridade compatível com as tarefas que lhe caibam; e </a:t>
            </a:r>
          </a:p>
          <a:p>
            <a:pPr algn="just"/>
            <a:r>
              <a:rPr lang="pt-BR" sz="1600" dirty="0" smtClean="0"/>
              <a:t>II - ter domínio do idioma local ou estrangeiro de uso corrente no país, sendo que, no caso de admissão de Auxiliar Local estrangeiro, dar-se-á preferência a quem possuir melhores conhecimentos da língua portuguesa.</a:t>
            </a:r>
          </a:p>
          <a:p>
            <a:pPr algn="just"/>
            <a:r>
              <a:rPr lang="pt-BR" sz="1600" dirty="0" smtClean="0"/>
              <a:t>Art. 57.  As relações trabalhistas e previdenciárias concernentes aos Auxiliares Locais serão regidas pela legislação vigente no país em que estiver sediada a repartição. </a:t>
            </a:r>
          </a:p>
          <a:p>
            <a:pPr algn="just"/>
            <a:r>
              <a:rPr lang="pt-BR" sz="1600" dirty="0" smtClean="0"/>
              <a:t>§ 1</a:t>
            </a:r>
            <a:r>
              <a:rPr lang="pt-BR" sz="1600" u="sng" baseline="30000" dirty="0" smtClean="0"/>
              <a:t>o</a:t>
            </a:r>
            <a:r>
              <a:rPr lang="pt-BR" sz="1600" dirty="0" smtClean="0"/>
              <a:t>  Serão segurados da previdência social brasileira os Auxiliares Locais de nacionalidade brasileira que, em razão de proibição legal, não possam filiar-se ao sistema previdenciário do país de domicílio.</a:t>
            </a:r>
          </a:p>
          <a:p>
            <a:pPr algn="just"/>
            <a:r>
              <a:rPr lang="pt-BR" sz="1600" dirty="0" smtClean="0"/>
              <a:t>§ 2</a:t>
            </a:r>
            <a:r>
              <a:rPr lang="pt-BR" sz="1600" u="sng" baseline="30000" dirty="0" smtClean="0"/>
              <a:t>o</a:t>
            </a:r>
            <a:r>
              <a:rPr lang="pt-BR" sz="1600" dirty="0" smtClean="0"/>
              <a:t>  O disposto neste artigo aplica-se aos Auxiliares civis que prestam serviços aos órgãos de representação das Forças Armadas brasileiras no exterior.</a:t>
            </a:r>
          </a:p>
          <a:p>
            <a:pPr algn="just"/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2811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7544" y="1124744"/>
            <a:ext cx="82089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Definição*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Auxiliar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Local é o brasileiro ou o estrangeiro admitido para prestar serviços ou desempenhar atividades de apoio que exijam familiaridade com as condições de vida, os usos e os costumes do país onde esteja sediado o posto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</a:p>
          <a:p>
            <a:pPr algn="just">
              <a:lnSpc>
                <a:spcPct val="150000"/>
              </a:lnSpc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Lei nº 11.440/2006,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31540" y="908721"/>
            <a:ext cx="8388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00B050"/>
                </a:solidFill>
              </a:rPr>
              <a:t>Regra atual. Lei n.º 11.440/2006.</a:t>
            </a:r>
            <a:r>
              <a:rPr lang="pt-BR" sz="4400" b="1" dirty="0" smtClean="0">
                <a:solidFill>
                  <a:srgbClr val="00B050"/>
                </a:solidFill>
              </a:rPr>
              <a:t>	</a:t>
            </a:r>
            <a:endParaRPr lang="pt-BR" sz="4400" b="1" dirty="0">
              <a:solidFill>
                <a:srgbClr val="00B05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31540" y="1914602"/>
            <a:ext cx="853294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/>
              <a:t>Art. 56.  Auxiliar Local é o brasileiro ou o estrangeiro admitido para prestar serviços ou desempenhar atividades de apoio que exijam familiaridade com as condições de vida, os usos e os costumes do país onde esteja sediado o posto</a:t>
            </a:r>
            <a:r>
              <a:rPr lang="pt-BR" sz="20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pt-BR" sz="2000" dirty="0" smtClean="0"/>
              <a:t>[...]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FF0000"/>
                </a:solidFill>
              </a:rPr>
              <a:t>Art. 57.  As relações trabalhistas e previdenciárias concernentes aos Auxiliares Locais serão regidas pela legislação vigente no país em que estiver sediada a repartição.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FF0000"/>
                </a:solidFill>
              </a:rPr>
              <a:t>§ 1</a:t>
            </a:r>
            <a:r>
              <a:rPr lang="pt-BR" sz="2000" u="sng" baseline="30000" dirty="0">
                <a:solidFill>
                  <a:srgbClr val="FF0000"/>
                </a:solidFill>
              </a:rPr>
              <a:t>o</a:t>
            </a:r>
            <a:r>
              <a:rPr lang="pt-BR" sz="2000" dirty="0">
                <a:solidFill>
                  <a:srgbClr val="FF0000"/>
                </a:solidFill>
              </a:rPr>
              <a:t>  Serão segurados da previdência social brasileira os Auxiliares Locais de nacionalidade brasileira que, em razão de proibição legal, não possam filiar-se ao sistema previdenciário do país de domicílio.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761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504" y="1052736"/>
            <a:ext cx="88924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pt-BR" sz="2800" b="1" dirty="0" smtClean="0">
                <a:solidFill>
                  <a:srgbClr val="00B050"/>
                </a:solidFill>
              </a:rPr>
              <a:t>Nova redação (PLS n.º 246/2013)</a:t>
            </a:r>
            <a:endParaRPr lang="pt-BR" sz="2800" b="1" dirty="0">
              <a:solidFill>
                <a:srgbClr val="00B050"/>
              </a:solidFill>
            </a:endParaRPr>
          </a:p>
          <a:p>
            <a:pPr algn="just"/>
            <a:r>
              <a:rPr lang="pt-BR" sz="2000" b="1" dirty="0"/>
              <a:t>Art. 1º.</a:t>
            </a:r>
            <a:r>
              <a:rPr lang="pt-BR" sz="2000" dirty="0"/>
              <a:t> O art. 57 da Lei nº 11.440, de 29 de dezembro de 2006, passa a vigorar com a seguinte redação:</a:t>
            </a:r>
          </a:p>
          <a:p>
            <a:pPr algn="just"/>
            <a:r>
              <a:rPr lang="pt-BR" sz="2000" dirty="0"/>
              <a:t>“</a:t>
            </a:r>
            <a:r>
              <a:rPr lang="pt-BR" sz="2000" b="1" dirty="0"/>
              <a:t>Art. 57.</a:t>
            </a:r>
            <a:r>
              <a:rPr lang="pt-BR" sz="2000" dirty="0"/>
              <a:t> As relações trabalhistas e previdenciárias concernentes aos Auxiliares Locais serão regidas pela legislação vigente no país em que estiver sediada a repartição, sendo-lhes assegurados, no mínimo, os direitos estabelecidos nos incisos VIII, IX, XIII, XV, XVI, XVII, XVIII, XIX, XXIII, XXX do art. 7º da Constituição Federal, na forma como regulados pelos </a:t>
            </a:r>
            <a:r>
              <a:rPr lang="pt-BR" sz="2000" dirty="0" err="1"/>
              <a:t>arts</a:t>
            </a:r>
            <a:r>
              <a:rPr lang="pt-BR" sz="2000" dirty="0"/>
              <a:t>. 58; 59; 63 a 66; 68 a 76; 77 a 80; 97; 207 a 210; 239 a 241, da Lei nº 8.112, de 11 de dezembro de 1990</a:t>
            </a:r>
            <a:r>
              <a:rPr lang="pt-BR" sz="2000" dirty="0" smtClean="0"/>
              <a:t>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§ 1º São segurados do Regime Geral de Previdência Social (RGPS) os Auxiliares Locais de nacionalidade brasileira que, em razão de proibição legal, não possam filiar-se ao sistema previdenciário do país de domicílio.</a:t>
            </a:r>
          </a:p>
          <a:p>
            <a:pPr algn="just"/>
            <a:r>
              <a:rPr lang="pt-BR" sz="2000" dirty="0"/>
              <a:t>...........................................................................................</a:t>
            </a:r>
          </a:p>
          <a:p>
            <a:pPr algn="just"/>
            <a:r>
              <a:rPr lang="pt-BR" sz="2000" dirty="0"/>
              <a:t>§ 3º É garantida ao Auxiliar Local e aos Auxiliares civis, referidos no § 2º, remuneração nunca inferior ao salário mínimo vigente no país em que estiver sediada a repartição, assegurada sua revisão anual.” (NR)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4527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-23750" y="777337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 smtClean="0"/>
              <a:t>A rigor, conforme os direitos propostos pelo PLS n.º 246/2012, apenas a licença-maternidade  poderia a vir repercutir diretamente no âmbito do Regime Geral de Previdência Social, como se segue: </a:t>
            </a:r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XVIII - licença à gestante, sem prejuízo do emprego e do salário, com a duração de cento e vinte dias;</a:t>
            </a:r>
          </a:p>
          <a:p>
            <a:pPr algn="just">
              <a:lnSpc>
                <a:spcPct val="150000"/>
              </a:lnSpc>
            </a:pPr>
            <a:endParaRPr lang="pt-BR" sz="2400" dirty="0" smtClean="0"/>
          </a:p>
          <a:p>
            <a:pPr algn="just">
              <a:lnSpc>
                <a:spcPct val="150000"/>
              </a:lnSpc>
            </a:pPr>
            <a:r>
              <a:rPr lang="pt-BR" sz="2400" dirty="0" smtClean="0"/>
              <a:t>A filiação previdenciária ao RGPS e a subsequente concessão de benefícios pressupõe contribuição por parte dos segurados, conforme o princípio da contrapartida disposto no art. 195, § 5º da Constituição, segundo o qual nenhum benefício poderá ser criado, majorado ou estendido sem a correspondente fonte de custeio.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6914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VOMODELO_DO_MPS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NOVOMODELO_DO_MP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VOMODELO_DO_MPS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VOMODELO_DO_MPS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OMODELO_DO_MPS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OMODELO_DO_MPS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OMODELO_DO_MP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OMODELO_DO_MP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VOMODELO_DO_MP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1324</Words>
  <Application>Microsoft Office PowerPoint</Application>
  <PresentationFormat>Apresentação na tela (4:3)</PresentationFormat>
  <Paragraphs>139</Paragraphs>
  <Slides>25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NOVOMODELO_DO_MPS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filipe.peixoto</dc:creator>
  <cp:lastModifiedBy>Rogério Nagamine Costanzi</cp:lastModifiedBy>
  <cp:revision>43</cp:revision>
  <dcterms:created xsi:type="dcterms:W3CDTF">2013-11-21T12:33:02Z</dcterms:created>
  <dcterms:modified xsi:type="dcterms:W3CDTF">2013-11-22T11:28:17Z</dcterms:modified>
</cp:coreProperties>
</file>