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37" r:id="rId1"/>
  </p:sldMasterIdLst>
  <p:notesMasterIdLst>
    <p:notesMasterId r:id="rId18"/>
  </p:notesMasterIdLst>
  <p:handoutMasterIdLst>
    <p:handoutMasterId r:id="rId19"/>
  </p:handoutMasterIdLst>
  <p:sldIdLst>
    <p:sldId id="638" r:id="rId2"/>
    <p:sldId id="635" r:id="rId3"/>
    <p:sldId id="636" r:id="rId4"/>
    <p:sldId id="649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50" r:id="rId15"/>
    <p:sldId id="648" r:id="rId16"/>
    <p:sldId id="596" r:id="rId17"/>
  </p:sldIdLst>
  <p:sldSz cx="9906000" cy="6858000" type="A4"/>
  <p:notesSz cx="6858000" cy="9144000"/>
  <p:custDataLst>
    <p:tags r:id="rId20"/>
  </p:custDataLst>
  <p:defaultTextStyle>
    <a:defPPr>
      <a:defRPr lang="pt-BR"/>
    </a:defPPr>
    <a:lvl1pPr algn="ctr" rtl="0" fontAlgn="base">
      <a:lnSpc>
        <a:spcPct val="80000"/>
      </a:lnSpc>
      <a:spcBef>
        <a:spcPct val="50000"/>
      </a:spcBef>
      <a:spcAft>
        <a:spcPct val="0"/>
      </a:spcAft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50000"/>
      </a:spcBef>
      <a:spcAft>
        <a:spcPct val="0"/>
      </a:spcAft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50000"/>
      </a:spcBef>
      <a:spcAft>
        <a:spcPct val="0"/>
      </a:spcAft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50000"/>
      </a:spcBef>
      <a:spcAft>
        <a:spcPct val="0"/>
      </a:spcAft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50000"/>
      </a:spcBef>
      <a:spcAft>
        <a:spcPct val="0"/>
      </a:spcAft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66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2">
          <p15:clr>
            <a:srgbClr val="A4A3A4"/>
          </p15:clr>
        </p15:guide>
        <p15:guide id="2" orient="horz" pos="4254">
          <p15:clr>
            <a:srgbClr val="A4A3A4"/>
          </p15:clr>
        </p15:guide>
        <p15:guide id="3" orient="horz" pos="2352">
          <p15:clr>
            <a:srgbClr val="A4A3A4"/>
          </p15:clr>
        </p15:guide>
        <p15:guide id="4" pos="294">
          <p15:clr>
            <a:srgbClr val="A4A3A4"/>
          </p15:clr>
        </p15:guide>
        <p15:guide id="5" pos="5626">
          <p15:clr>
            <a:srgbClr val="A4A3A4"/>
          </p15:clr>
        </p15:guide>
        <p15:guide id="6" pos="3140">
          <p15:clr>
            <a:srgbClr val="A4A3A4"/>
          </p15:clr>
        </p15:guide>
        <p15:guide id="7" pos="22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2"/>
    <a:srgbClr val="000000"/>
    <a:srgbClr val="77933C"/>
    <a:srgbClr val="000066"/>
    <a:srgbClr val="005C97"/>
    <a:srgbClr val="FFFFFF"/>
    <a:srgbClr val="009900"/>
    <a:srgbClr val="D2D2D2"/>
    <a:srgbClr val="0000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6303" autoAdjust="0"/>
  </p:normalViewPr>
  <p:slideViewPr>
    <p:cSldViewPr snapToGrid="0" showGuides="1">
      <p:cViewPr>
        <p:scale>
          <a:sx n="68" d="100"/>
          <a:sy n="68" d="100"/>
        </p:scale>
        <p:origin x="1224" y="64"/>
      </p:cViewPr>
      <p:guideLst>
        <p:guide orient="horz" pos="462"/>
        <p:guide orient="horz" pos="4254"/>
        <p:guide orient="horz" pos="2352"/>
        <p:guide pos="294"/>
        <p:guide pos="5626"/>
        <p:guide pos="3140"/>
        <p:guide pos="22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7465169-BBC0-4E07-B623-729D189B59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18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F31B306-F977-45B5-871A-EA4858DDFD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34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5675" y="685800"/>
            <a:ext cx="4948238" cy="3427413"/>
          </a:xfrm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/>
          <a:lstStyle/>
          <a:p>
            <a:pPr defTabSz="457200">
              <a:spcBef>
                <a:spcPct val="0"/>
              </a:spcBef>
            </a:pPr>
            <a:endParaRPr lang="pt-BR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4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image" Target="../media/image1.emf"/><Relationship Id="rId4" Type="http://schemas.openxmlformats.org/officeDocument/2006/relationships/tags" Target="../tags/tag5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394452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01" name="Slide do think-cell" r:id="rId9" imgW="270" imgH="270" progId="TCLayout.ActiveDocument.1">
                  <p:embed/>
                </p:oleObj>
              </mc:Choice>
              <mc:Fallback>
                <p:oleObj name="Slide do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 userDrawn="1">
            <p:custDataLst>
              <p:tags r:id="rId3"/>
            </p:custDataLst>
          </p:nvPr>
        </p:nvSpPr>
        <p:spPr bwMode="auto">
          <a:xfrm>
            <a:off x="-1199" y="515097"/>
            <a:ext cx="9907200" cy="1008000"/>
          </a:xfrm>
          <a:prstGeom prst="rect">
            <a:avLst/>
          </a:prstGeom>
          <a:solidFill>
            <a:schemeClr val="accent4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CaixaDeTexto 7"/>
          <p:cNvSpPr txBox="1"/>
          <p:nvPr userDrawn="1">
            <p:custDataLst>
              <p:tags r:id="rId4"/>
            </p:custDataLst>
          </p:nvPr>
        </p:nvSpPr>
        <p:spPr>
          <a:xfrm>
            <a:off x="25053" y="6631012"/>
            <a:ext cx="5040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0CBB445E-F338-45F2-99F9-C19300DC3812}" type="slidenum">
              <a:rPr lang="pt-BR" sz="1500" smtClean="0">
                <a:solidFill>
                  <a:schemeClr val="tx1"/>
                </a:solidFill>
              </a:rPr>
              <a:pPr algn="ctr"/>
              <a:t>‹nº›</a:t>
            </a:fld>
            <a:endParaRPr lang="pt-BR" sz="1500" dirty="0" smtClean="0">
              <a:solidFill>
                <a:schemeClr val="tx1"/>
              </a:solidFill>
            </a:endParaRPr>
          </a:p>
        </p:txBody>
      </p:sp>
      <p:sp>
        <p:nvSpPr>
          <p:cNvPr id="6" name="Espaço Reservado para Título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8417" y="501040"/>
            <a:ext cx="9000000" cy="989557"/>
          </a:xfrm>
          <a:prstGeom prst="rect">
            <a:avLst/>
          </a:prstGeom>
        </p:spPr>
        <p:txBody>
          <a:bodyPr vert="horz" lIns="288000" tIns="108000" rIns="0" bIns="0" rtlCol="0" anchor="t" anchorCtr="0">
            <a:noAutofit/>
          </a:bodyPr>
          <a:lstStyle>
            <a:lvl1pPr algn="l"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11" name="Grupo 10"/>
          <p:cNvGrpSpPr/>
          <p:nvPr userDrawn="1">
            <p:custDataLst>
              <p:tags r:id="rId6"/>
            </p:custDataLst>
          </p:nvPr>
        </p:nvGrpSpPr>
        <p:grpSpPr>
          <a:xfrm>
            <a:off x="9521218" y="1187205"/>
            <a:ext cx="303392" cy="239788"/>
            <a:chOff x="9110801" y="884119"/>
            <a:chExt cx="712509" cy="563135"/>
          </a:xfrm>
        </p:grpSpPr>
        <p:sp>
          <p:nvSpPr>
            <p:cNvPr id="12" name="Retângulo 11"/>
            <p:cNvSpPr/>
            <p:nvPr/>
          </p:nvSpPr>
          <p:spPr bwMode="auto">
            <a:xfrm>
              <a:off x="9508948" y="884119"/>
              <a:ext cx="314362" cy="233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9508947" y="1213266"/>
              <a:ext cx="314363" cy="233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9110801" y="1213264"/>
              <a:ext cx="314363" cy="233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6" name="Conector reto 25"/>
          <p:cNvCxnSpPr/>
          <p:nvPr userDrawn="1">
            <p:custDataLst>
              <p:tags r:id="rId7"/>
            </p:custDataLst>
          </p:nvPr>
        </p:nvCxnSpPr>
        <p:spPr>
          <a:xfrm>
            <a:off x="575403" y="6588690"/>
            <a:ext cx="0" cy="269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2" descr="Nova Logomarca da Abradee-Não Vetorizada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6" y="23548"/>
            <a:ext cx="5148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Apin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52" y="23548"/>
            <a:ext cx="1653095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ABIPTI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63" y="41548"/>
            <a:ext cx="108469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ABESCO_logo_curva - vertica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66" y="23548"/>
            <a:ext cx="477435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1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0189" y="6619875"/>
            <a:ext cx="520700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41D1-0DBE-4EE9-B35B-9702376138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6049297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85" name="Slide do think-cell" r:id="rId6" imgW="270" imgH="270" progId="TCLayout.ActiveDocument.1">
                  <p:embed/>
                </p:oleObj>
              </mc:Choice>
              <mc:Fallback>
                <p:oleObj name="Slide do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89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38" r:id="rId1"/>
    <p:sldLayoutId id="214748755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emf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14.emf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oleObject" Target="../embeddings/oleObject4.bin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5.emf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7760829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96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D:\Users\3003107\AppData\Local\Microsoft\Windows\Temporary Internet Files\Content.Outlook\J0GRWXYJ\JP_120917_IMG_03B928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/>
          <a:stretch/>
        </p:blipFill>
        <p:spPr bwMode="auto">
          <a:xfrm>
            <a:off x="0" y="0"/>
            <a:ext cx="9906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90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383213"/>
            <a:ext cx="9907588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57101" y="261120"/>
            <a:ext cx="620213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PLS Nº 696/2015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Posicionamento da ABRADEE, APINE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0" dirty="0" smtClean="0">
                <a:solidFill>
                  <a:srgbClr val="FFFFFF"/>
                </a:solidFill>
                <a:latin typeface="Verdana"/>
              </a:rPr>
              <a:t>ABIPTI E ABESCO</a:t>
            </a: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8869" y="6017148"/>
            <a:ext cx="4407934" cy="61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l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cs typeface="Arial" charset="0"/>
              </a:rPr>
              <a:t>Brasília,</a:t>
            </a:r>
          </a:p>
          <a:p>
            <a:pPr algn="l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04 </a:t>
            </a:r>
            <a:r>
              <a:rPr lang="pt-BR" sz="1600" b="1" dirty="0" smtClean="0">
                <a:solidFill>
                  <a:srgbClr val="000000"/>
                </a:solidFill>
                <a:cs typeface="Arial" charset="0"/>
              </a:rPr>
              <a:t>de o</a:t>
            </a:r>
            <a:r>
              <a:rPr lang="pt-BR" sz="1600" b="1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utubro de 2016</a:t>
            </a:r>
            <a:endParaRPr lang="pt-BR" sz="1600" b="1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99053" name="Imagem 2" descr="Nova Logomarca da Abradee-Não Vetoriz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14" y="5809694"/>
            <a:ext cx="1047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054" name="Picture 14" descr="Ap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68" y="5903581"/>
            <a:ext cx="2670386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073" name="Picture 33" descr="ABIPTI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38" y="5993844"/>
            <a:ext cx="146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9074" name="Picture 34" descr="ABESCO_logo_curva - vertic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84" y="5887881"/>
            <a:ext cx="803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Projetos abaixo foram desenvolvidos pelas concessionárias dentro do Programa de P&amp;D – pioneirismo nacional em fontes renováveis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4" y="4626440"/>
            <a:ext cx="3060000" cy="167556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3161" y="1807013"/>
            <a:ext cx="3056273" cy="4620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b="1" dirty="0" smtClean="0">
                <a:solidFill>
                  <a:srgbClr val="000000"/>
                </a:solidFill>
              </a:rPr>
              <a:t>Projeto de Usina de Geração do biogás de aterro sanitário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Usina-piloto </a:t>
            </a:r>
            <a:r>
              <a:rPr lang="pt-BR" sz="1300" dirty="0">
                <a:solidFill>
                  <a:srgbClr val="000000"/>
                </a:solidFill>
              </a:rPr>
              <a:t>de 8 </a:t>
            </a:r>
            <a:r>
              <a:rPr lang="pt-BR" sz="1300" dirty="0" smtClean="0">
                <a:solidFill>
                  <a:srgbClr val="000000"/>
                </a:solidFill>
              </a:rPr>
              <a:t>MW no aterro </a:t>
            </a:r>
            <a:r>
              <a:rPr lang="pt-BR" sz="1300" dirty="0">
                <a:solidFill>
                  <a:srgbClr val="000000"/>
                </a:solidFill>
              </a:rPr>
              <a:t>sanitário no Rio Grande do Sul. O projeto </a:t>
            </a:r>
            <a:r>
              <a:rPr lang="pt-BR" sz="1300" dirty="0" smtClean="0">
                <a:solidFill>
                  <a:srgbClr val="000000"/>
                </a:solidFill>
              </a:rPr>
              <a:t>estuda a </a:t>
            </a:r>
            <a:r>
              <a:rPr lang="pt-BR" sz="1300" dirty="0">
                <a:solidFill>
                  <a:srgbClr val="000000"/>
                </a:solidFill>
              </a:rPr>
              <a:t>geração de energia de biogás oriunda de resíduos e </a:t>
            </a:r>
            <a:r>
              <a:rPr lang="pt-BR" sz="1300" dirty="0" smtClean="0">
                <a:solidFill>
                  <a:srgbClr val="000000"/>
                </a:solidFill>
              </a:rPr>
              <a:t>efluentes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Concessionária: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Investimento: R$ 21 MM</a:t>
            </a:r>
            <a:endParaRPr lang="pt-BR" sz="1300" dirty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22881" r="13347" b="46204"/>
          <a:stretch/>
        </p:blipFill>
        <p:spPr>
          <a:xfrm>
            <a:off x="1728548" y="3539576"/>
            <a:ext cx="1086668" cy="4320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426727" y="1807013"/>
            <a:ext cx="3056273" cy="4620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b="1" dirty="0" smtClean="0">
                <a:solidFill>
                  <a:srgbClr val="000000"/>
                </a:solidFill>
              </a:rPr>
              <a:t>Projeto de Usina de Solar de Tanquinho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Usina-piloto </a:t>
            </a:r>
            <a:r>
              <a:rPr lang="pt-BR" sz="1300" dirty="0">
                <a:solidFill>
                  <a:srgbClr val="000000"/>
                </a:solidFill>
              </a:rPr>
              <a:t>de </a:t>
            </a:r>
            <a:r>
              <a:rPr lang="pt-BR" sz="1300" dirty="0" smtClean="0">
                <a:solidFill>
                  <a:srgbClr val="000000"/>
                </a:solidFill>
              </a:rPr>
              <a:t>1 MW na região de Campinas – SP. Comparação de diversas tecnologias de energia solar e estudo de geração eólica de pequeno porte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Concessionária: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Investimento: R$ 14 MM</a:t>
            </a:r>
            <a:endParaRPr lang="pt-BR" sz="1300" dirty="0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56057" y="1807013"/>
            <a:ext cx="3056273" cy="4620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b="1" dirty="0">
                <a:solidFill>
                  <a:srgbClr val="000000"/>
                </a:solidFill>
              </a:rPr>
              <a:t>Desenvolvimento </a:t>
            </a:r>
            <a:r>
              <a:rPr lang="pt-BR" sz="1300" b="1" dirty="0" smtClean="0">
                <a:solidFill>
                  <a:srgbClr val="000000"/>
                </a:solidFill>
              </a:rPr>
              <a:t>de aero-gerador nacional </a:t>
            </a:r>
            <a:r>
              <a:rPr lang="pt-BR" sz="1300" b="1" dirty="0">
                <a:solidFill>
                  <a:srgbClr val="000000"/>
                </a:solidFill>
              </a:rPr>
              <a:t>de 3,3 </a:t>
            </a:r>
            <a:r>
              <a:rPr lang="pt-BR" sz="1300" b="1" dirty="0" smtClean="0">
                <a:solidFill>
                  <a:srgbClr val="000000"/>
                </a:solidFill>
              </a:rPr>
              <a:t>MW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Desenvolver, fabricar </a:t>
            </a:r>
            <a:r>
              <a:rPr lang="pt-BR" sz="1300" dirty="0">
                <a:solidFill>
                  <a:srgbClr val="000000"/>
                </a:solidFill>
              </a:rPr>
              <a:t>e instalar o protótipo de um aerogerador de </a:t>
            </a:r>
            <a:r>
              <a:rPr lang="pt-BR" sz="1300" dirty="0" smtClean="0">
                <a:solidFill>
                  <a:srgbClr val="000000"/>
                </a:solidFill>
              </a:rPr>
              <a:t>2,1 MW e um de 3,3 </a:t>
            </a:r>
            <a:r>
              <a:rPr lang="pt-BR" sz="1300" dirty="0">
                <a:solidFill>
                  <a:srgbClr val="000000"/>
                </a:solidFill>
              </a:rPr>
              <a:t>MW de potência, desenvolvido com tecnologia 100% </a:t>
            </a:r>
            <a:r>
              <a:rPr lang="pt-BR" sz="1300" dirty="0" smtClean="0">
                <a:solidFill>
                  <a:srgbClr val="000000"/>
                </a:solidFill>
              </a:rPr>
              <a:t>nacional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Concessionária: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300" dirty="0" smtClean="0">
                <a:solidFill>
                  <a:srgbClr val="000000"/>
                </a:solidFill>
              </a:rPr>
              <a:t>Investimento: R$ 160 MM</a:t>
            </a:r>
            <a:endParaRPr lang="pt-BR" sz="1300" dirty="0">
              <a:solidFill>
                <a:srgbClr val="00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3327501" y="1730825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6559202" y="1730825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37" y="3560842"/>
            <a:ext cx="682913" cy="39600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18" name="Retângulo 17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57" y="4628003"/>
            <a:ext cx="3089726" cy="1674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8773" r="13592" b="17484"/>
          <a:stretch/>
        </p:blipFill>
        <p:spPr>
          <a:xfrm>
            <a:off x="8248183" y="3596842"/>
            <a:ext cx="766769" cy="3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3" b="35972"/>
          <a:stretch/>
        </p:blipFill>
        <p:spPr>
          <a:xfrm>
            <a:off x="3426727" y="4628003"/>
            <a:ext cx="305627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917929" y="2786691"/>
            <a:ext cx="8066638" cy="612000"/>
            <a:chOff x="917929" y="2777151"/>
            <a:chExt cx="8066638" cy="612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9" y="2777151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640567" y="2911378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17926" y="3811825"/>
            <a:ext cx="8066640" cy="612000"/>
            <a:chOff x="917926" y="3738315"/>
            <a:chExt cx="8066640" cy="612000"/>
          </a:xfrm>
        </p:grpSpPr>
        <p:sp>
          <p:nvSpPr>
            <p:cNvPr id="6" name="Retângulo 5"/>
            <p:cNvSpPr/>
            <p:nvPr/>
          </p:nvSpPr>
          <p:spPr bwMode="auto">
            <a:xfrm>
              <a:off x="917926" y="3738315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640566" y="3872542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cxnSp>
        <p:nvCxnSpPr>
          <p:cNvPr id="8" name="Straight Connector 39"/>
          <p:cNvCxnSpPr/>
          <p:nvPr/>
        </p:nvCxnSpPr>
        <p:spPr>
          <a:xfrm>
            <a:off x="916873" y="2585879"/>
            <a:ext cx="8069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0"/>
          <p:cNvCxnSpPr/>
          <p:nvPr/>
        </p:nvCxnSpPr>
        <p:spPr>
          <a:xfrm>
            <a:off x="917929" y="3611637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917461" y="4626509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917461" y="4836959"/>
            <a:ext cx="8067107" cy="612000"/>
            <a:chOff x="917460" y="4699479"/>
            <a:chExt cx="8067107" cy="612000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917927" y="1761557"/>
            <a:ext cx="8066640" cy="612000"/>
            <a:chOff x="917927" y="1815987"/>
            <a:chExt cx="8066640" cy="612000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917927" y="1815987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40567" y="1950214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17461" y="5862092"/>
            <a:ext cx="8067107" cy="612000"/>
            <a:chOff x="917460" y="4699479"/>
            <a:chExt cx="8067107" cy="612000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Considerações Finais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5" name="Straight Connector 22"/>
          <p:cNvCxnSpPr/>
          <p:nvPr/>
        </p:nvCxnSpPr>
        <p:spPr>
          <a:xfrm>
            <a:off x="917461" y="5660654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atual Programa de P&amp;D da Aneel executado pela concessionárias tem obtido resultados importantes para a sociedade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30103" y="1807011"/>
            <a:ext cx="2369556" cy="1332000"/>
          </a:xfrm>
          <a:prstGeom prst="homePlate">
            <a:avLst>
              <a:gd name="adj" fmla="val 25652"/>
            </a:avLst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pt-BR" sz="1500" b="1" dirty="0" smtClean="0">
                <a:solidFill>
                  <a:srgbClr val="000000"/>
                </a:solidFill>
              </a:rPr>
              <a:t>Capacitação de recursos humanos</a:t>
            </a:r>
            <a:r>
              <a:rPr lang="pt-BR" sz="1500" b="1" baseline="30000" dirty="0" smtClean="0">
                <a:solidFill>
                  <a:srgbClr val="000000"/>
                </a:solidFill>
              </a:rPr>
              <a:t>1)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0103" y="3390882"/>
            <a:ext cx="2369556" cy="1332000"/>
          </a:xfrm>
          <a:prstGeom prst="homePlate">
            <a:avLst>
              <a:gd name="adj" fmla="val 25652"/>
            </a:avLst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pt-BR" sz="1500" b="1" dirty="0" smtClean="0">
                <a:solidFill>
                  <a:srgbClr val="000000"/>
                </a:solidFill>
              </a:rPr>
              <a:t>Produção científica</a:t>
            </a:r>
            <a:r>
              <a:rPr lang="pt-BR" sz="1500" b="1" baseline="30000" dirty="0" smtClean="0">
                <a:solidFill>
                  <a:srgbClr val="000000"/>
                </a:solidFill>
              </a:rPr>
              <a:t>1</a:t>
            </a:r>
            <a:r>
              <a:rPr lang="pt-BR" sz="1500" b="1" baseline="30000" dirty="0">
                <a:solidFill>
                  <a:srgbClr val="000000"/>
                </a:solidFill>
              </a:rPr>
              <a:t>)</a:t>
            </a:r>
            <a:endParaRPr lang="pt-BR" sz="1500" b="1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0103" y="4974753"/>
            <a:ext cx="2369556" cy="1332000"/>
          </a:xfrm>
          <a:prstGeom prst="homePlate">
            <a:avLst>
              <a:gd name="adj" fmla="val 25652"/>
            </a:avLst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pt-BR" sz="1500" b="1" dirty="0" smtClean="0">
                <a:solidFill>
                  <a:srgbClr val="000000"/>
                </a:solidFill>
              </a:rPr>
              <a:t>Impacto direto no setor</a:t>
            </a:r>
            <a:endParaRPr lang="pt-BR" sz="1500" b="1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15419" y="1807011"/>
            <a:ext cx="6300723" cy="13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>
                <a:solidFill>
                  <a:srgbClr val="000000"/>
                </a:solidFill>
              </a:rPr>
              <a:t>O programa promove a capacitação de especialistas, mestres, doutores e pós-doutores nas várias áreas de </a:t>
            </a:r>
            <a:r>
              <a:rPr lang="pt-BR" sz="1400" dirty="0" smtClean="0">
                <a:solidFill>
                  <a:srgbClr val="000000"/>
                </a:solidFill>
              </a:rPr>
              <a:t>conhecimento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>
                <a:solidFill>
                  <a:srgbClr val="000000"/>
                </a:solidFill>
              </a:rPr>
              <a:t>O segmento de Geração foi responsável por 37% destas </a:t>
            </a:r>
            <a:r>
              <a:rPr lang="pt-BR" sz="1400" dirty="0" smtClean="0">
                <a:solidFill>
                  <a:srgbClr val="000000"/>
                </a:solidFill>
              </a:rPr>
              <a:t>capacitações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 smtClean="0">
                <a:solidFill>
                  <a:srgbClr val="000000"/>
                </a:solidFill>
              </a:rPr>
              <a:t>Já </a:t>
            </a:r>
            <a:r>
              <a:rPr lang="pt-BR" sz="1400" dirty="0">
                <a:solidFill>
                  <a:srgbClr val="000000"/>
                </a:solidFill>
              </a:rPr>
              <a:t>o segmento de Distribuição foi responsável por 53%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15419" y="3390882"/>
            <a:ext cx="6300723" cy="13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 smtClean="0">
                <a:solidFill>
                  <a:srgbClr val="000000"/>
                </a:solidFill>
              </a:rPr>
              <a:t>O Programa </a:t>
            </a:r>
            <a:r>
              <a:rPr lang="pt-BR" sz="1400" dirty="0">
                <a:solidFill>
                  <a:srgbClr val="000000"/>
                </a:solidFill>
              </a:rPr>
              <a:t>de </a:t>
            </a:r>
            <a:r>
              <a:rPr lang="pt-BR" sz="1400" dirty="0" smtClean="0">
                <a:solidFill>
                  <a:srgbClr val="000000"/>
                </a:solidFill>
              </a:rPr>
              <a:t>P&amp;D tem atuação direta no </a:t>
            </a:r>
            <a:r>
              <a:rPr lang="pt-BR" sz="1400" dirty="0">
                <a:solidFill>
                  <a:srgbClr val="000000"/>
                </a:solidFill>
              </a:rPr>
              <a:t>estímulo à produção  científica e tecnológica do </a:t>
            </a:r>
            <a:r>
              <a:rPr lang="pt-BR" sz="1400" dirty="0" smtClean="0">
                <a:solidFill>
                  <a:srgbClr val="000000"/>
                </a:solidFill>
              </a:rPr>
              <a:t>país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 smtClean="0">
                <a:solidFill>
                  <a:srgbClr val="000000"/>
                </a:solidFill>
              </a:rPr>
              <a:t>O </a:t>
            </a:r>
            <a:r>
              <a:rPr lang="pt-BR" sz="1400" dirty="0">
                <a:solidFill>
                  <a:srgbClr val="000000"/>
                </a:solidFill>
              </a:rPr>
              <a:t>segmento de geração foi responsável por 38% destas </a:t>
            </a:r>
            <a:r>
              <a:rPr lang="pt-BR" sz="1400" dirty="0" smtClean="0">
                <a:solidFill>
                  <a:srgbClr val="000000"/>
                </a:solidFill>
              </a:rPr>
              <a:t>publicações</a:t>
            </a:r>
          </a:p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 smtClean="0">
                <a:solidFill>
                  <a:srgbClr val="000000"/>
                </a:solidFill>
              </a:rPr>
              <a:t>O </a:t>
            </a:r>
            <a:r>
              <a:rPr lang="pt-BR" sz="1400" dirty="0">
                <a:solidFill>
                  <a:srgbClr val="000000"/>
                </a:solidFill>
              </a:rPr>
              <a:t>segmento de Transmissão foi responsável por 42%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115419" y="4974753"/>
            <a:ext cx="6300723" cy="13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600"/>
              </a:spcBef>
              <a:buFont typeface="Verdana" panose="020B0604030504040204" pitchFamily="34" charset="0"/>
              <a:buChar char="&gt;"/>
            </a:pPr>
            <a:r>
              <a:rPr lang="pt-BR" sz="1400" dirty="0" smtClean="0">
                <a:solidFill>
                  <a:srgbClr val="000000"/>
                </a:solidFill>
              </a:rPr>
              <a:t>Os Projetos de P&amp;D desenvolvem soluções que aumentam a excelência operacional do setor e tem impacto direto em:</a:t>
            </a:r>
          </a:p>
          <a:p>
            <a:pPr marL="628650" lvl="1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Modicidade Tarifária</a:t>
            </a:r>
          </a:p>
          <a:p>
            <a:pPr marL="628650" lvl="1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Segurança do trabalho</a:t>
            </a:r>
          </a:p>
          <a:p>
            <a:pPr marL="628650" lvl="1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Eficiência energética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7709" y="6567181"/>
            <a:ext cx="9116776" cy="2472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1000" dirty="0" smtClean="0">
                <a:solidFill>
                  <a:srgbClr val="000000"/>
                </a:solidFill>
              </a:rPr>
              <a:t>1) Fonte CGEE. Projeto de Prospecção tecnológica do setor elétrico 2016.</a:t>
            </a:r>
            <a:endParaRPr lang="pt-BR" sz="1000" baseline="30000" dirty="0">
              <a:solidFill>
                <a:srgbClr val="0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091604" y="5505734"/>
            <a:ext cx="31503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Redução de interrupções</a:t>
            </a:r>
          </a:p>
          <a:p>
            <a:pPr marL="171450" lvl="1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Redução de perdas</a:t>
            </a:r>
          </a:p>
          <a:p>
            <a:pPr marL="171450" lvl="1" indent="-171450" algn="l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pt-BR" dirty="0" smtClean="0">
                <a:solidFill>
                  <a:srgbClr val="000000"/>
                </a:solidFill>
              </a:rPr>
              <a:t>Soluções Sustentáveis</a:t>
            </a:r>
          </a:p>
        </p:txBody>
      </p:sp>
    </p:spTree>
    <p:extLst>
      <p:ext uri="{BB962C8B-B14F-4D97-AF65-F5344CB8AC3E}">
        <p14:creationId xmlns:p14="http://schemas.microsoft.com/office/powerpoint/2010/main" val="4136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destinação de recursos para um tema único deixaria diversas linhas de pesquisa e objetivos setoriais importantes em segundo plano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</a:p>
          </p:txBody>
        </p:sp>
      </p:grpSp>
      <p:sp>
        <p:nvSpPr>
          <p:cNvPr id="6" name="Retângulo 5"/>
          <p:cNvSpPr/>
          <p:nvPr/>
        </p:nvSpPr>
        <p:spPr>
          <a:xfrm>
            <a:off x="531015" y="2494591"/>
            <a:ext cx="3191900" cy="427898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FA - </a:t>
            </a:r>
            <a:r>
              <a:rPr lang="pt-BR" dirty="0" smtClean="0">
                <a:solidFill>
                  <a:srgbClr val="000000"/>
                </a:solidFill>
              </a:rPr>
              <a:t>Fontes alternativas de geração</a:t>
            </a:r>
            <a:endParaRPr lang="pt-BR" dirty="0" smtClean="0">
              <a:solidFill>
                <a:srgbClr val="000000"/>
              </a:solidFill>
              <a:effectLst/>
            </a:endParaRP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MF </a:t>
            </a:r>
            <a:r>
              <a:rPr lang="pt-BR" b="1" dirty="0">
                <a:solidFill>
                  <a:srgbClr val="000000"/>
                </a:solidFill>
              </a:rPr>
              <a:t>-</a:t>
            </a:r>
            <a:r>
              <a:rPr lang="pt-BR" dirty="0">
                <a:solidFill>
                  <a:srgbClr val="000000"/>
                </a:solidFill>
              </a:rPr>
              <a:t> Medição, faturamento e combate a perdas </a:t>
            </a:r>
            <a:r>
              <a:rPr lang="pt-BR" dirty="0" smtClean="0">
                <a:solidFill>
                  <a:srgbClr val="000000"/>
                </a:solidFill>
              </a:rPr>
              <a:t>comerciais</a:t>
            </a: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QC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dirty="0">
                <a:solidFill>
                  <a:srgbClr val="000000"/>
                </a:solidFill>
              </a:rPr>
              <a:t>Qualidade e Confiabilidade dos Serviços de Energia </a:t>
            </a:r>
            <a:r>
              <a:rPr lang="pt-BR" dirty="0" smtClean="0">
                <a:solidFill>
                  <a:srgbClr val="000000"/>
                </a:solidFill>
              </a:rPr>
              <a:t>Elétrica</a:t>
            </a: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SC </a:t>
            </a:r>
            <a:r>
              <a:rPr lang="pt-BR" b="1" dirty="0">
                <a:solidFill>
                  <a:srgbClr val="000000"/>
                </a:solidFill>
              </a:rPr>
              <a:t>-</a:t>
            </a:r>
            <a:r>
              <a:rPr lang="pt-BR" dirty="0">
                <a:solidFill>
                  <a:srgbClr val="000000"/>
                </a:solidFill>
              </a:rPr>
              <a:t> Supervisão, Controle e Proteção de Sistemas de Energia </a:t>
            </a:r>
            <a:r>
              <a:rPr lang="pt-BR" dirty="0" smtClean="0">
                <a:solidFill>
                  <a:srgbClr val="000000"/>
                </a:solidFill>
              </a:rPr>
              <a:t>Elétrica</a:t>
            </a: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OP </a:t>
            </a:r>
            <a:r>
              <a:rPr lang="pt-BR" b="1" dirty="0">
                <a:solidFill>
                  <a:srgbClr val="000000"/>
                </a:solidFill>
              </a:rPr>
              <a:t>-</a:t>
            </a:r>
            <a:r>
              <a:rPr lang="pt-BR" dirty="0">
                <a:solidFill>
                  <a:srgbClr val="000000"/>
                </a:solidFill>
              </a:rPr>
              <a:t> Operação de Sistemas de Energia </a:t>
            </a:r>
            <a:r>
              <a:rPr lang="pt-BR" dirty="0" smtClean="0">
                <a:solidFill>
                  <a:srgbClr val="000000"/>
                </a:solidFill>
              </a:rPr>
              <a:t>Elétrica</a:t>
            </a: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PL </a:t>
            </a:r>
            <a:r>
              <a:rPr lang="pt-BR" b="1" dirty="0">
                <a:solidFill>
                  <a:srgbClr val="000000"/>
                </a:solidFill>
              </a:rPr>
              <a:t>-</a:t>
            </a:r>
            <a:r>
              <a:rPr lang="pt-BR" dirty="0">
                <a:solidFill>
                  <a:srgbClr val="000000"/>
                </a:solidFill>
              </a:rPr>
              <a:t> Planejamento de Sistemas de Energia </a:t>
            </a:r>
            <a:r>
              <a:rPr lang="pt-BR" dirty="0" smtClean="0">
                <a:solidFill>
                  <a:srgbClr val="000000"/>
                </a:solidFill>
              </a:rPr>
              <a:t>Elétrica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EE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dirty="0">
                <a:solidFill>
                  <a:srgbClr val="000000"/>
                </a:solidFill>
              </a:rPr>
              <a:t>Eficiência </a:t>
            </a:r>
            <a:r>
              <a:rPr lang="pt-BR" dirty="0" smtClean="0">
                <a:solidFill>
                  <a:srgbClr val="000000"/>
                </a:solidFill>
              </a:rPr>
              <a:t>Energética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SE –</a:t>
            </a:r>
            <a:r>
              <a:rPr lang="pt-BR" dirty="0" smtClean="0">
                <a:solidFill>
                  <a:srgbClr val="000000"/>
                </a:solidFill>
              </a:rPr>
              <a:t> Segurança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MA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dirty="0">
                <a:solidFill>
                  <a:srgbClr val="000000"/>
                </a:solidFill>
              </a:rPr>
              <a:t>Meio </a:t>
            </a:r>
            <a:r>
              <a:rPr lang="pt-BR" dirty="0" smtClean="0">
                <a:solidFill>
                  <a:srgbClr val="000000"/>
                </a:solidFill>
              </a:rPr>
              <a:t>Ambiente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GB </a:t>
            </a:r>
            <a:r>
              <a:rPr lang="pt-BR" b="1" dirty="0">
                <a:solidFill>
                  <a:srgbClr val="000000"/>
                </a:solidFill>
              </a:rPr>
              <a:t>- </a:t>
            </a:r>
            <a:r>
              <a:rPr lang="pt-BR" dirty="0">
                <a:solidFill>
                  <a:srgbClr val="000000"/>
                </a:solidFill>
              </a:rPr>
              <a:t>Gestão de Bacias e </a:t>
            </a:r>
            <a:r>
              <a:rPr lang="pt-BR" dirty="0" smtClean="0">
                <a:solidFill>
                  <a:srgbClr val="000000"/>
                </a:solidFill>
              </a:rPr>
              <a:t>Reservatórios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1015" y="1939420"/>
            <a:ext cx="3191900" cy="44203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TEMAS DE PESQUISA DO PROGRAMA DE P&amp;D DA ANEEL</a:t>
            </a:r>
            <a:endParaRPr lang="pt-BR" b="1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531015" y="2409745"/>
            <a:ext cx="31919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4025329" y="1917648"/>
            <a:ext cx="1080000" cy="492097"/>
            <a:chOff x="4025329" y="1884990"/>
            <a:chExt cx="1080000" cy="492097"/>
          </a:xfrm>
        </p:grpSpPr>
        <p:sp>
          <p:nvSpPr>
            <p:cNvPr id="10" name="Retângulo 9"/>
            <p:cNvSpPr/>
            <p:nvPr/>
          </p:nvSpPr>
          <p:spPr>
            <a:xfrm>
              <a:off x="4025329" y="1884990"/>
              <a:ext cx="1080000" cy="44203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00"/>
                </a:spcBef>
              </a:pPr>
              <a:r>
                <a:rPr lang="pt-BR" dirty="0" smtClean="0">
                  <a:solidFill>
                    <a:srgbClr val="000000"/>
                  </a:solidFill>
                </a:rPr>
                <a:t>Modicidade tarifária</a:t>
              </a:r>
              <a:endParaRPr lang="pt-BR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4025329" y="2377087"/>
              <a:ext cx="10800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5200982" y="1917648"/>
            <a:ext cx="1080000" cy="492097"/>
            <a:chOff x="5375158" y="1884990"/>
            <a:chExt cx="1080000" cy="492097"/>
          </a:xfrm>
        </p:grpSpPr>
        <p:sp>
          <p:nvSpPr>
            <p:cNvPr id="12" name="Retângulo 11"/>
            <p:cNvSpPr/>
            <p:nvPr/>
          </p:nvSpPr>
          <p:spPr>
            <a:xfrm>
              <a:off x="5375158" y="1884990"/>
              <a:ext cx="1080000" cy="44203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00"/>
                </a:spcBef>
              </a:pPr>
              <a:r>
                <a:rPr lang="pt-BR" dirty="0" smtClean="0">
                  <a:solidFill>
                    <a:srgbClr val="000000"/>
                  </a:solidFill>
                </a:rPr>
                <a:t>Segurança Energética</a:t>
              </a:r>
              <a:endParaRPr lang="pt-BR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5375158" y="2377087"/>
              <a:ext cx="10800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6376636" y="1917648"/>
            <a:ext cx="1080000" cy="492097"/>
            <a:chOff x="6681444" y="1884990"/>
            <a:chExt cx="1080000" cy="492097"/>
          </a:xfrm>
        </p:grpSpPr>
        <p:sp>
          <p:nvSpPr>
            <p:cNvPr id="14" name="Retângulo 13"/>
            <p:cNvSpPr/>
            <p:nvPr/>
          </p:nvSpPr>
          <p:spPr>
            <a:xfrm>
              <a:off x="6681444" y="1884990"/>
              <a:ext cx="1080000" cy="44203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00"/>
                </a:spcBef>
              </a:pPr>
              <a:r>
                <a:rPr lang="pt-BR" dirty="0" smtClean="0">
                  <a:solidFill>
                    <a:srgbClr val="000000"/>
                  </a:solidFill>
                </a:rPr>
                <a:t>Eficiência Operacional</a:t>
              </a:r>
              <a:endParaRPr lang="pt-BR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681444" y="2377087"/>
              <a:ext cx="10800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7558530" y="1917648"/>
            <a:ext cx="1080000" cy="492097"/>
            <a:chOff x="7972198" y="1884990"/>
            <a:chExt cx="1080000" cy="492097"/>
          </a:xfrm>
        </p:grpSpPr>
        <p:sp>
          <p:nvSpPr>
            <p:cNvPr id="16" name="Retângulo 15"/>
            <p:cNvSpPr/>
            <p:nvPr/>
          </p:nvSpPr>
          <p:spPr>
            <a:xfrm>
              <a:off x="7972198" y="1884990"/>
              <a:ext cx="1080000" cy="44203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00"/>
                </a:spcBef>
              </a:pPr>
              <a:r>
                <a:rPr lang="pt-BR" dirty="0" smtClean="0">
                  <a:solidFill>
                    <a:srgbClr val="000000"/>
                  </a:solidFill>
                </a:rPr>
                <a:t>Sustentabi-lidade</a:t>
              </a:r>
              <a:endParaRPr lang="pt-BR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7972198" y="2377087"/>
              <a:ext cx="10800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8734187" y="1917648"/>
            <a:ext cx="1080000" cy="492097"/>
            <a:chOff x="7972198" y="1884990"/>
            <a:chExt cx="1080000" cy="492097"/>
          </a:xfrm>
        </p:grpSpPr>
        <p:sp>
          <p:nvSpPr>
            <p:cNvPr id="23" name="Retângulo 22"/>
            <p:cNvSpPr/>
            <p:nvPr/>
          </p:nvSpPr>
          <p:spPr>
            <a:xfrm>
              <a:off x="7972198" y="1884990"/>
              <a:ext cx="1080000" cy="44203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00000"/>
                </a:lnSpc>
                <a:spcBef>
                  <a:spcPts val="800"/>
                </a:spcBef>
              </a:pPr>
              <a:r>
                <a:rPr lang="pt-BR" dirty="0" smtClean="0">
                  <a:solidFill>
                    <a:srgbClr val="000000"/>
                  </a:solidFill>
                </a:rPr>
                <a:t>Eficiência Energética</a:t>
              </a:r>
              <a:endParaRPr lang="pt-BR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7972198" y="2377087"/>
              <a:ext cx="10800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ângulo 24"/>
          <p:cNvSpPr/>
          <p:nvPr/>
        </p:nvSpPr>
        <p:spPr>
          <a:xfrm>
            <a:off x="4025329" y="1608006"/>
            <a:ext cx="5788858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b="1" dirty="0" smtClean="0">
                <a:solidFill>
                  <a:srgbClr val="000000"/>
                </a:solidFill>
              </a:rPr>
              <a:t>OBJETIVOS SETORIAIS</a:t>
            </a:r>
            <a:endParaRPr lang="pt-BR" b="1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4025329" y="1865375"/>
            <a:ext cx="578885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531015" y="2779774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531015" y="3226087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31015" y="3705060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531015" y="4173145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531015" y="4652117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31015" y="5152860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531015" y="5533863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531015" y="5893094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531015" y="6284983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31015" y="6655097"/>
            <a:ext cx="928317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76" y="2459118"/>
            <a:ext cx="218908" cy="2520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8" y="2459118"/>
            <a:ext cx="218908" cy="25200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57" y="2872775"/>
            <a:ext cx="218908" cy="25200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2872775"/>
            <a:ext cx="218908" cy="2520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75" y="2872775"/>
            <a:ext cx="218908" cy="25200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3351747"/>
            <a:ext cx="218908" cy="252000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75" y="3351747"/>
            <a:ext cx="218908" cy="25200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3819832"/>
            <a:ext cx="218908" cy="252000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8" y="3819832"/>
            <a:ext cx="218908" cy="252000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4289312"/>
            <a:ext cx="218908" cy="252000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8" y="4289312"/>
            <a:ext cx="218908" cy="252000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75" y="4289312"/>
            <a:ext cx="218908" cy="252000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4779169"/>
            <a:ext cx="218908" cy="252000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8" y="4779169"/>
            <a:ext cx="218908" cy="252000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33" y="4779169"/>
            <a:ext cx="218908" cy="252000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8" y="5216547"/>
            <a:ext cx="218908" cy="252000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33" y="5216547"/>
            <a:ext cx="218908" cy="252000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76" y="5216547"/>
            <a:ext cx="218908" cy="252000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76" y="5585953"/>
            <a:ext cx="218908" cy="252000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5599179"/>
            <a:ext cx="218908" cy="252000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76" y="5955362"/>
            <a:ext cx="218908" cy="252000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76" y="6334030"/>
            <a:ext cx="218908" cy="252000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82" y="6347256"/>
            <a:ext cx="218908" cy="252000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75" y="5216547"/>
            <a:ext cx="218908" cy="252000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8" y="6347256"/>
            <a:ext cx="2189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pSp>
        <p:nvGrpSpPr>
          <p:cNvPr id="21" name="Grupo 20"/>
          <p:cNvGrpSpPr/>
          <p:nvPr/>
        </p:nvGrpSpPr>
        <p:grpSpPr>
          <a:xfrm>
            <a:off x="917929" y="2786691"/>
            <a:ext cx="8066638" cy="612000"/>
            <a:chOff x="917929" y="2777151"/>
            <a:chExt cx="8066638" cy="612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9" y="2777151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640567" y="2911378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17926" y="3811825"/>
            <a:ext cx="8066640" cy="612000"/>
            <a:chOff x="917926" y="3738315"/>
            <a:chExt cx="8066640" cy="612000"/>
          </a:xfrm>
        </p:grpSpPr>
        <p:sp>
          <p:nvSpPr>
            <p:cNvPr id="6" name="Retângulo 5"/>
            <p:cNvSpPr/>
            <p:nvPr/>
          </p:nvSpPr>
          <p:spPr bwMode="auto">
            <a:xfrm>
              <a:off x="917926" y="3738315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1640566" y="3872542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cxnSp>
        <p:nvCxnSpPr>
          <p:cNvPr id="8" name="Straight Connector 39"/>
          <p:cNvCxnSpPr/>
          <p:nvPr/>
        </p:nvCxnSpPr>
        <p:spPr>
          <a:xfrm>
            <a:off x="916873" y="2585879"/>
            <a:ext cx="8069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0"/>
          <p:cNvCxnSpPr/>
          <p:nvPr/>
        </p:nvCxnSpPr>
        <p:spPr>
          <a:xfrm>
            <a:off x="917929" y="3611637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917461" y="4626509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917461" y="4836959"/>
            <a:ext cx="8067107" cy="612000"/>
            <a:chOff x="917460" y="4699479"/>
            <a:chExt cx="8067107" cy="612000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917927" y="1761557"/>
            <a:ext cx="8066640" cy="612000"/>
            <a:chOff x="917927" y="1815987"/>
            <a:chExt cx="8066640" cy="612000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917927" y="1815987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40567" y="1950214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17461" y="5862092"/>
            <a:ext cx="8067107" cy="612000"/>
            <a:chOff x="917460" y="4699479"/>
            <a:chExt cx="8067107" cy="612000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Considerações Finais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5" name="Straight Connector 22"/>
          <p:cNvCxnSpPr/>
          <p:nvPr/>
        </p:nvCxnSpPr>
        <p:spPr>
          <a:xfrm>
            <a:off x="917461" y="5660654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866" y="501040"/>
            <a:ext cx="9151898" cy="989557"/>
          </a:xfrm>
        </p:spPr>
        <p:txBody>
          <a:bodyPr/>
          <a:lstStyle/>
          <a:p>
            <a:r>
              <a:rPr lang="pt-BR" dirty="0" smtClean="0"/>
              <a:t>As Associações defendem uma visão de que incentivos à inovação sejam analisados de forma ampla e considere os diversos </a:t>
            </a:r>
            <a:r>
              <a:rPr lang="pt-BR" i="1" dirty="0" smtClean="0"/>
              <a:t>stakeholders</a:t>
            </a:r>
            <a:endParaRPr lang="pt-BR" i="1" dirty="0"/>
          </a:p>
        </p:txBody>
      </p:sp>
      <p:grpSp>
        <p:nvGrpSpPr>
          <p:cNvPr id="3" name="Grupo 2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Considerações Finais</a:t>
              </a:r>
            </a:p>
          </p:txBody>
        </p:sp>
      </p:grpSp>
      <p:pic>
        <p:nvPicPr>
          <p:cNvPr id="601090" name="Diagra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0" r="-49467"/>
          <a:stretch>
            <a:fillRect/>
          </a:stretch>
        </p:blipFill>
        <p:spPr bwMode="auto">
          <a:xfrm>
            <a:off x="-440764" y="2339294"/>
            <a:ext cx="5034531" cy="419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1240" y="1645986"/>
            <a:ext cx="4212000" cy="781752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l"/>
            <a:r>
              <a:rPr lang="pt-BR" sz="1400" b="1" dirty="0">
                <a:solidFill>
                  <a:srgbClr val="000000"/>
                </a:solidFill>
              </a:rPr>
              <a:t>Objetivos fundamentais </a:t>
            </a:r>
            <a:r>
              <a:rPr lang="pt-BR" sz="1400" b="1" dirty="0" smtClean="0">
                <a:solidFill>
                  <a:srgbClr val="000000"/>
                </a:solidFill>
              </a:rPr>
              <a:t>para </a:t>
            </a:r>
            <a:r>
              <a:rPr lang="pt-BR" sz="1400" b="1" dirty="0">
                <a:solidFill>
                  <a:srgbClr val="000000"/>
                </a:solidFill>
              </a:rPr>
              <a:t>a </a:t>
            </a:r>
            <a:r>
              <a:rPr lang="pt-BR" sz="1400" b="1" dirty="0" smtClean="0">
                <a:solidFill>
                  <a:srgbClr val="000000"/>
                </a:solidFill>
              </a:rPr>
              <a:t>promoção </a:t>
            </a:r>
            <a:r>
              <a:rPr lang="pt-BR" sz="1400" b="1" dirty="0">
                <a:solidFill>
                  <a:srgbClr val="000000"/>
                </a:solidFill>
              </a:rPr>
              <a:t>de políticas </a:t>
            </a:r>
            <a:r>
              <a:rPr lang="pt-BR" sz="1400" b="1" dirty="0" smtClean="0">
                <a:solidFill>
                  <a:srgbClr val="000000"/>
                </a:solidFill>
              </a:rPr>
              <a:t>de </a:t>
            </a:r>
            <a:r>
              <a:rPr lang="pt-BR" sz="1400" b="1" dirty="0">
                <a:solidFill>
                  <a:srgbClr val="000000"/>
                </a:solidFill>
              </a:rPr>
              <a:t>incentivo às </a:t>
            </a:r>
            <a:r>
              <a:rPr lang="pt-BR" sz="1400" b="1" dirty="0" smtClean="0">
                <a:solidFill>
                  <a:srgbClr val="000000"/>
                </a:solidFill>
              </a:rPr>
              <a:t>inovações </a:t>
            </a:r>
            <a:r>
              <a:rPr lang="pt-BR" sz="1400" b="1" dirty="0">
                <a:solidFill>
                  <a:srgbClr val="000000"/>
                </a:solidFill>
              </a:rPr>
              <a:t>tecnológicas no setor </a:t>
            </a:r>
            <a:r>
              <a:rPr lang="pt-BR" sz="1400" b="1" dirty="0" smtClean="0">
                <a:solidFill>
                  <a:srgbClr val="000000"/>
                </a:solidFill>
              </a:rPr>
              <a:t>elétrico</a:t>
            </a:r>
            <a:r>
              <a:rPr lang="pt-BR" sz="1400" b="1" baseline="30000" dirty="0" smtClean="0">
                <a:solidFill>
                  <a:srgbClr val="000000"/>
                </a:solidFill>
              </a:rPr>
              <a:t>1)</a:t>
            </a:r>
            <a:endParaRPr lang="pt-BR" sz="14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8198" y="6653224"/>
            <a:ext cx="644978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rgbClr val="000000"/>
                </a:solidFill>
              </a:rPr>
              <a:t>1)Fonte</a:t>
            </a:r>
            <a:r>
              <a:rPr lang="pt-BR" sz="1100" dirty="0">
                <a:solidFill>
                  <a:srgbClr val="000000"/>
                </a:solidFill>
              </a:rPr>
              <a:t>: CASTRO.N. Políticas Públicas para Redes Inteligentes / GESEL – Publit, </a:t>
            </a:r>
            <a:r>
              <a:rPr lang="pt-BR" sz="1100" dirty="0" smtClean="0">
                <a:solidFill>
                  <a:srgbClr val="000000"/>
                </a:solidFill>
              </a:rPr>
              <a:t>2016</a:t>
            </a:r>
            <a:endParaRPr lang="pt-BR" sz="1100" dirty="0">
              <a:solidFill>
                <a:srgbClr val="00000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43015" y="2231569"/>
            <a:ext cx="42120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887686" y="2339294"/>
            <a:ext cx="4702629" cy="40884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24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 políticas públicas de apoio a inovação não devem ser restritivas e sim fomentar a diversidade nas linhas de pesquisa</a:t>
            </a:r>
          </a:p>
          <a:p>
            <a:pPr marL="171450" indent="-171450" algn="l">
              <a:lnSpc>
                <a:spcPct val="100000"/>
              </a:lnSpc>
              <a:spcBef>
                <a:spcPts val="24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Os investimentos de P&amp;D no setor elétrico tem sido feitos de forma a atender os diversos pilares setoriais</a:t>
            </a:r>
          </a:p>
          <a:p>
            <a:pPr marL="171450" indent="-171450" algn="l">
              <a:lnSpc>
                <a:spcPct val="100000"/>
              </a:lnSpc>
              <a:spcBef>
                <a:spcPts val="24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 fontes renováveis fazem parte do compromisso do setor elétrico com uma matriz sustentável e segura para o país</a:t>
            </a:r>
          </a:p>
          <a:p>
            <a:pPr marL="171450" indent="-171450" algn="l">
              <a:lnSpc>
                <a:spcPct val="100000"/>
              </a:lnSpc>
              <a:spcBef>
                <a:spcPts val="24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É indispensável um amplo debate com os diferentes setores da sociedade para novo endereçamento ao PLS N º696</a:t>
            </a:r>
            <a:endParaRPr lang="pt-BR" sz="1500" dirty="0">
              <a:solidFill>
                <a:srgbClr val="00000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4598211" y="2191072"/>
            <a:ext cx="0" cy="43560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 bwMode="auto">
          <a:xfrm rot="5400000">
            <a:off x="4307528" y="4328243"/>
            <a:ext cx="638499" cy="283028"/>
          </a:xfrm>
          <a:prstGeom prst="triangle">
            <a:avLst/>
          </a:prstGeom>
          <a:solidFill>
            <a:srgbClr val="00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45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53711" y="3351083"/>
            <a:ext cx="4398579" cy="6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4400"/>
              </a:lnSpc>
            </a:pPr>
            <a:r>
              <a:rPr lang="pt-BR" sz="6000" b="1" dirty="0" smtClean="0">
                <a:solidFill>
                  <a:schemeClr val="accent4"/>
                </a:solidFill>
                <a:latin typeface="Arial" pitchFamily="34" charset="0"/>
              </a:rPr>
              <a:t>Obrigado</a:t>
            </a:r>
            <a:endParaRPr lang="pt-BR" sz="6000" b="1" dirty="0">
              <a:solidFill>
                <a:schemeClr val="accent4"/>
              </a:solidFill>
              <a:latin typeface="Arial" pitchFamily="34" charset="0"/>
            </a:endParaRPr>
          </a:p>
        </p:txBody>
      </p:sp>
      <p:pic>
        <p:nvPicPr>
          <p:cNvPr id="3" name="Imagem 2" descr="Nova Logomarca da Abradee-Não Vetoriz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19" y="1236382"/>
            <a:ext cx="1374984" cy="124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Ap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25" y="1365318"/>
            <a:ext cx="3504402" cy="9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 descr="ABIPTI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35" y="4679285"/>
            <a:ext cx="2256183" cy="89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ABESCO_logo_curva - vertic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41" y="4523012"/>
            <a:ext cx="1235529" cy="121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pSp>
        <p:nvGrpSpPr>
          <p:cNvPr id="24" name="Grupo 23"/>
          <p:cNvGrpSpPr/>
          <p:nvPr/>
        </p:nvGrpSpPr>
        <p:grpSpPr>
          <a:xfrm>
            <a:off x="917929" y="2786691"/>
            <a:ext cx="8066638" cy="612000"/>
            <a:chOff x="917929" y="2777151"/>
            <a:chExt cx="8066638" cy="612000"/>
          </a:xfrm>
        </p:grpSpPr>
        <p:sp>
          <p:nvSpPr>
            <p:cNvPr id="25" name="Retângulo 24"/>
            <p:cNvSpPr/>
            <p:nvPr/>
          </p:nvSpPr>
          <p:spPr bwMode="auto">
            <a:xfrm>
              <a:off x="917929" y="2777151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640567" y="2911378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917926" y="3811825"/>
            <a:ext cx="8066640" cy="612000"/>
            <a:chOff x="917926" y="3738315"/>
            <a:chExt cx="8066640" cy="61200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917926" y="3738315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1640566" y="3872542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</p:grpSp>
      <p:cxnSp>
        <p:nvCxnSpPr>
          <p:cNvPr id="30" name="Straight Connector 39"/>
          <p:cNvCxnSpPr/>
          <p:nvPr/>
        </p:nvCxnSpPr>
        <p:spPr>
          <a:xfrm>
            <a:off x="916873" y="2585879"/>
            <a:ext cx="8069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/>
          <p:cNvCxnSpPr/>
          <p:nvPr/>
        </p:nvCxnSpPr>
        <p:spPr>
          <a:xfrm>
            <a:off x="917929" y="3611637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2"/>
          <p:cNvCxnSpPr/>
          <p:nvPr/>
        </p:nvCxnSpPr>
        <p:spPr>
          <a:xfrm>
            <a:off x="917461" y="4626509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917461" y="4836959"/>
            <a:ext cx="8067107" cy="612000"/>
            <a:chOff x="917460" y="4699479"/>
            <a:chExt cx="8067107" cy="612000"/>
          </a:xfrm>
        </p:grpSpPr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35" name="Retângulo 34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917927" y="1761557"/>
            <a:ext cx="8066640" cy="612000"/>
            <a:chOff x="917927" y="1815987"/>
            <a:chExt cx="8066640" cy="612000"/>
          </a:xfrm>
        </p:grpSpPr>
        <p:sp>
          <p:nvSpPr>
            <p:cNvPr id="37" name="Retângulo 36"/>
            <p:cNvSpPr/>
            <p:nvPr/>
          </p:nvSpPr>
          <p:spPr bwMode="auto">
            <a:xfrm>
              <a:off x="917927" y="1815987"/>
              <a:ext cx="612000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640567" y="1950214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17461" y="5862092"/>
            <a:ext cx="8067107" cy="612000"/>
            <a:chOff x="917460" y="4699479"/>
            <a:chExt cx="8067107" cy="612000"/>
          </a:xfrm>
        </p:grpSpPr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Considerações Finais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41" name="Retângulo 40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Straight Connector 22"/>
          <p:cNvCxnSpPr/>
          <p:nvPr/>
        </p:nvCxnSpPr>
        <p:spPr>
          <a:xfrm>
            <a:off x="917461" y="5660654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ABRADEE e APINE são as duas maiores associações de concessionárias do setor elétrico brasileiro</a:t>
            </a:r>
            <a:endParaRPr lang="pt-BR" dirty="0"/>
          </a:p>
        </p:txBody>
      </p:sp>
      <p:pic>
        <p:nvPicPr>
          <p:cNvPr id="4" name="Imagem 2" descr="Nova Logomarca da Abradee-Não Vetoriz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70" y="1953847"/>
            <a:ext cx="1470931" cy="1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2" y="2144091"/>
            <a:ext cx="3379388" cy="95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flipH="1">
            <a:off x="4953000" y="1861457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950528" y="1116886"/>
            <a:ext cx="4464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5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99357" y="3399437"/>
            <a:ext cx="4464000" cy="303907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Associação </a:t>
            </a:r>
            <a:r>
              <a:rPr lang="pt-BR" sz="1500" dirty="0">
                <a:solidFill>
                  <a:srgbClr val="000000"/>
                </a:solidFill>
              </a:rPr>
              <a:t>Brasileira de Distribuidores de Energia Elétrica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>
                <a:solidFill>
                  <a:srgbClr val="000000"/>
                </a:solidFill>
              </a:rPr>
              <a:t>Criada como Comitê de Distribuição (CODI), em agosto de 1975 e, posteriormente em 1995, com a constituição jurídica da instituição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u="sng" dirty="0" smtClean="0">
                <a:solidFill>
                  <a:srgbClr val="000000"/>
                </a:solidFill>
              </a:rPr>
              <a:t>Reúne </a:t>
            </a:r>
            <a:r>
              <a:rPr lang="pt-BR" sz="1500" u="sng" dirty="0">
                <a:solidFill>
                  <a:srgbClr val="000000"/>
                </a:solidFill>
              </a:rPr>
              <a:t>51 concessionárias de distribuição </a:t>
            </a:r>
            <a:r>
              <a:rPr lang="pt-BR" sz="1500" dirty="0">
                <a:solidFill>
                  <a:srgbClr val="000000"/>
                </a:solidFill>
              </a:rPr>
              <a:t>de energia elétrica - estatais e privadas - atuantes em todas as regiões do país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u="sng" dirty="0">
                <a:solidFill>
                  <a:srgbClr val="000000"/>
                </a:solidFill>
              </a:rPr>
              <a:t>Juntas são responsáveis pelo atendimento de 99,6% dos consumidores brasileiros</a:t>
            </a:r>
            <a:r>
              <a:rPr lang="pt-BR" sz="1500" dirty="0">
                <a:solidFill>
                  <a:srgbClr val="000000"/>
                </a:solidFill>
              </a:rPr>
              <a:t>.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endParaRPr lang="pt-BR" sz="1500" dirty="0" smtClean="0">
              <a:solidFill>
                <a:srgbClr val="000000"/>
              </a:solidFill>
            </a:endParaRP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endParaRPr lang="pt-BR" sz="1500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92436" y="3399437"/>
            <a:ext cx="4464000" cy="303907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>
                <a:solidFill>
                  <a:srgbClr val="000000"/>
                </a:solidFill>
              </a:rPr>
              <a:t>Associação Brasileira dos Produtores Independentes de Energia Elétrica 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>
                <a:solidFill>
                  <a:srgbClr val="000000"/>
                </a:solidFill>
              </a:rPr>
              <a:t>Congrega cerca de 60 associados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>
                <a:solidFill>
                  <a:srgbClr val="000000"/>
                </a:solidFill>
              </a:rPr>
              <a:t>Os associados são responsáveis por mais de 59 mil MW, o que corresponde a </a:t>
            </a:r>
            <a:r>
              <a:rPr lang="pt-BR" sz="1500" u="sng" dirty="0">
                <a:solidFill>
                  <a:srgbClr val="000000"/>
                </a:solidFill>
              </a:rPr>
              <a:t>44% da capacidade instalada no País.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>
                <a:solidFill>
                  <a:srgbClr val="000000"/>
                </a:solidFill>
              </a:rPr>
              <a:t>Eles representam a experiência de mais de 360 mil MW de capacidade instalada no mundo o equivalente a quase 3 vezes à do </a:t>
            </a:r>
            <a:r>
              <a:rPr lang="pt-BR" sz="1500" dirty="0" smtClean="0">
                <a:solidFill>
                  <a:srgbClr val="000000"/>
                </a:solidFill>
              </a:rPr>
              <a:t>Brasil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endParaRPr lang="pt-BR" sz="1500" dirty="0">
              <a:solidFill>
                <a:srgbClr val="00000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1600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5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ABIPTI e ABESCO também atuam com grande relevância no fomento do setor elétrico 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 flipH="1">
            <a:off x="4953000" y="1861457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950528" y="1116886"/>
            <a:ext cx="4464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5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99357" y="3399437"/>
            <a:ext cx="4464000" cy="11419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Associação brasileira das instituições de pesquisa tecnológica e inovação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É uma entidade com 36 anos de existência e que </a:t>
            </a:r>
            <a:r>
              <a:rPr lang="pt-BR" sz="1500" u="sng" dirty="0" smtClean="0">
                <a:solidFill>
                  <a:srgbClr val="000000"/>
                </a:solidFill>
              </a:rPr>
              <a:t>reúne 157 entidades públicas e privadas de pesquisa e desenvolvimento científico e tecnológico, com presença nas cinco regiões e 27 unidades da federação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Tem como missão representar e promover a participação das entidades de P&amp;D+I, no estabelecimento e na execução de </a:t>
            </a:r>
            <a:r>
              <a:rPr lang="pt-BR" sz="1500" u="sng" dirty="0" smtClean="0">
                <a:solidFill>
                  <a:srgbClr val="000000"/>
                </a:solidFill>
              </a:rPr>
              <a:t>políticas</a:t>
            </a:r>
            <a:r>
              <a:rPr lang="pt-BR" sz="1500" dirty="0" smtClean="0">
                <a:solidFill>
                  <a:srgbClr val="000000"/>
                </a:solidFill>
              </a:rPr>
              <a:t> voltadas para o sistema nacional de ciência, tecnologia e inovação.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92436" y="3399437"/>
            <a:ext cx="4363191" cy="11419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Associação </a:t>
            </a:r>
            <a:r>
              <a:rPr lang="pt-BR" sz="1500" dirty="0">
                <a:solidFill>
                  <a:srgbClr val="000000"/>
                </a:solidFill>
              </a:rPr>
              <a:t>brasileira das empresas de serviços de conservação de </a:t>
            </a:r>
            <a:r>
              <a:rPr lang="pt-BR" sz="1500" dirty="0" smtClean="0">
                <a:solidFill>
                  <a:srgbClr val="000000"/>
                </a:solidFill>
              </a:rPr>
              <a:t>energia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É </a:t>
            </a:r>
            <a:r>
              <a:rPr lang="pt-BR" sz="1500" dirty="0">
                <a:solidFill>
                  <a:srgbClr val="000000"/>
                </a:solidFill>
              </a:rPr>
              <a:t>uma entidade civil, sem fins lucrativos que representa oficialmente o segmento de eficiência energética brasileiro, formado por empresas de diversas </a:t>
            </a:r>
            <a:r>
              <a:rPr lang="pt-BR" sz="1500" dirty="0" smtClean="0">
                <a:solidFill>
                  <a:srgbClr val="000000"/>
                </a:solidFill>
              </a:rPr>
              <a:t>áreas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O </a:t>
            </a:r>
            <a:r>
              <a:rPr lang="pt-BR" sz="1500" dirty="0">
                <a:solidFill>
                  <a:srgbClr val="000000"/>
                </a:solidFill>
              </a:rPr>
              <a:t>objetivo da </a:t>
            </a:r>
            <a:r>
              <a:rPr lang="pt-BR" sz="1500" dirty="0" smtClean="0">
                <a:solidFill>
                  <a:srgbClr val="000000"/>
                </a:solidFill>
              </a:rPr>
              <a:t>Abesco </a:t>
            </a:r>
            <a:r>
              <a:rPr lang="pt-BR" sz="1500" dirty="0">
                <a:solidFill>
                  <a:srgbClr val="000000"/>
                </a:solidFill>
              </a:rPr>
              <a:t>é fomentar e promover ações e projetos para o crescimento do mercado energético beneficiando não somente seus associados, mas também a sociedade, contribuindo assim, para o desenvolvimento do </a:t>
            </a:r>
            <a:r>
              <a:rPr lang="pt-BR" sz="1500" dirty="0" smtClean="0">
                <a:solidFill>
                  <a:srgbClr val="000000"/>
                </a:solidFill>
              </a:rPr>
              <a:t>país</a:t>
            </a:r>
            <a:endParaRPr lang="pt-BR" sz="1500" dirty="0">
              <a:solidFill>
                <a:srgbClr val="000000"/>
              </a:solidFill>
            </a:endParaRP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endParaRPr lang="pt-BR" sz="1500" dirty="0">
              <a:solidFill>
                <a:srgbClr val="00000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1600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pic>
        <p:nvPicPr>
          <p:cNvPr id="17" name="Picture 33" descr="ABIPTI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65" y="2208228"/>
            <a:ext cx="2256183" cy="89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4" descr="ABESCO_logo_curva - vertic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71" y="2051955"/>
            <a:ext cx="1235529" cy="121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917929" y="2786691"/>
            <a:ext cx="8066638" cy="612000"/>
            <a:chOff x="917929" y="2777151"/>
            <a:chExt cx="8066638" cy="612000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917929" y="2777151"/>
              <a:ext cx="612000" cy="612000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1640567" y="2911378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917926" y="3811825"/>
            <a:ext cx="8066640" cy="612000"/>
            <a:chOff x="917926" y="3738315"/>
            <a:chExt cx="8066640" cy="612000"/>
          </a:xfrm>
        </p:grpSpPr>
        <p:sp>
          <p:nvSpPr>
            <p:cNvPr id="26" name="Retângulo 25"/>
            <p:cNvSpPr/>
            <p:nvPr/>
          </p:nvSpPr>
          <p:spPr bwMode="auto">
            <a:xfrm>
              <a:off x="917926" y="3738315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640566" y="3872542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cxnSp>
        <p:nvCxnSpPr>
          <p:cNvPr id="28" name="Straight Connector 39"/>
          <p:cNvCxnSpPr/>
          <p:nvPr/>
        </p:nvCxnSpPr>
        <p:spPr>
          <a:xfrm>
            <a:off x="916873" y="2585879"/>
            <a:ext cx="8069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0"/>
          <p:cNvCxnSpPr/>
          <p:nvPr/>
        </p:nvCxnSpPr>
        <p:spPr>
          <a:xfrm>
            <a:off x="917929" y="3611637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2"/>
          <p:cNvCxnSpPr/>
          <p:nvPr/>
        </p:nvCxnSpPr>
        <p:spPr>
          <a:xfrm>
            <a:off x="917461" y="4626509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917461" y="4836959"/>
            <a:ext cx="8067107" cy="612000"/>
            <a:chOff x="917460" y="4699479"/>
            <a:chExt cx="8067107" cy="612000"/>
          </a:xfrm>
        </p:grpSpPr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33" name="Retângulo 32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917927" y="1761557"/>
            <a:ext cx="8066640" cy="612000"/>
            <a:chOff x="917927" y="1815987"/>
            <a:chExt cx="8066640" cy="612000"/>
          </a:xfrm>
        </p:grpSpPr>
        <p:sp>
          <p:nvSpPr>
            <p:cNvPr id="35" name="Retângulo 34"/>
            <p:cNvSpPr/>
            <p:nvPr/>
          </p:nvSpPr>
          <p:spPr bwMode="auto">
            <a:xfrm>
              <a:off x="917927" y="1815987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1640567" y="1950214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917461" y="5862092"/>
            <a:ext cx="8067107" cy="612000"/>
            <a:chOff x="917460" y="4699479"/>
            <a:chExt cx="8067107" cy="612000"/>
          </a:xfrm>
        </p:grpSpPr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Considerações Finais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39" name="Retângulo 38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" name="Straight Connector 22"/>
          <p:cNvCxnSpPr/>
          <p:nvPr/>
        </p:nvCxnSpPr>
        <p:spPr>
          <a:xfrm>
            <a:off x="917461" y="5660654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to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57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48" name="Slide do think-cell" r:id="rId25" imgW="270" imgH="270" progId="TCLayout.ActiveDocument.1">
                  <p:embed/>
                </p:oleObj>
              </mc:Choice>
              <mc:Fallback>
                <p:oleObj name="Slide do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endParaRPr kumimoji="0" lang="pt-BR" sz="1600" b="1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matriz elétrica brasileira já é predominantemente renovável e a expansão prevista manterá esse perfil até 2024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38801" y="1807013"/>
            <a:ext cx="3951514" cy="4620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Com 83,7</a:t>
            </a:r>
            <a:r>
              <a:rPr lang="pt-BR" sz="1500" dirty="0">
                <a:solidFill>
                  <a:srgbClr val="000000"/>
                </a:solidFill>
              </a:rPr>
              <a:t>% da sua capacidade instalada proveniente de fontes </a:t>
            </a:r>
            <a:r>
              <a:rPr lang="pt-BR" sz="1500" dirty="0" smtClean="0">
                <a:solidFill>
                  <a:srgbClr val="000000"/>
                </a:solidFill>
              </a:rPr>
              <a:t>renováveis a matriz elétrica brasileira é destaque mundial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500" dirty="0">
                <a:solidFill>
                  <a:srgbClr val="000000"/>
                </a:solidFill>
              </a:rPr>
              <a:t>Até 2024 é projetado um aumento de 74 </a:t>
            </a:r>
            <a:r>
              <a:rPr lang="pt-BR" sz="1500" dirty="0" smtClean="0">
                <a:solidFill>
                  <a:srgbClr val="000000"/>
                </a:solidFill>
              </a:rPr>
              <a:t>GW – desse </a:t>
            </a:r>
            <a:r>
              <a:rPr lang="pt-BR" sz="1500" dirty="0">
                <a:solidFill>
                  <a:srgbClr val="000000"/>
                </a:solidFill>
              </a:rPr>
              <a:t>total 62 GW, ou 83% virão de fontes </a:t>
            </a:r>
            <a:r>
              <a:rPr lang="pt-BR" sz="1500" dirty="0" smtClean="0">
                <a:solidFill>
                  <a:srgbClr val="000000"/>
                </a:solidFill>
              </a:rPr>
              <a:t>renováveis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35 GW </a:t>
            </a:r>
            <a:r>
              <a:rPr lang="pt-BR" sz="1500" dirty="0">
                <a:solidFill>
                  <a:srgbClr val="000000"/>
                </a:solidFill>
              </a:rPr>
              <a:t>dessa expansão </a:t>
            </a:r>
            <a:r>
              <a:rPr lang="pt-BR" sz="1500" dirty="0" smtClean="0">
                <a:solidFill>
                  <a:srgbClr val="000000"/>
                </a:solidFill>
              </a:rPr>
              <a:t>virão </a:t>
            </a:r>
            <a:r>
              <a:rPr lang="pt-BR" sz="1500" dirty="0">
                <a:solidFill>
                  <a:srgbClr val="000000"/>
                </a:solidFill>
              </a:rPr>
              <a:t>de fontes renováveis como biomassa, eólica, PCHs e </a:t>
            </a:r>
            <a:r>
              <a:rPr lang="pt-BR" sz="1500" dirty="0" smtClean="0">
                <a:solidFill>
                  <a:srgbClr val="000000"/>
                </a:solidFill>
              </a:rPr>
              <a:t>solar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Em 2024 o </a:t>
            </a:r>
            <a:r>
              <a:rPr lang="pt-BR" sz="1500" dirty="0">
                <a:solidFill>
                  <a:srgbClr val="000000"/>
                </a:solidFill>
              </a:rPr>
              <a:t>Brasil </a:t>
            </a:r>
            <a:r>
              <a:rPr lang="pt-BR" sz="1500" dirty="0" smtClean="0">
                <a:solidFill>
                  <a:srgbClr val="000000"/>
                </a:solidFill>
              </a:rPr>
              <a:t>terá 27,3</a:t>
            </a:r>
            <a:r>
              <a:rPr lang="pt-BR" sz="1500" dirty="0">
                <a:solidFill>
                  <a:srgbClr val="000000"/>
                </a:solidFill>
              </a:rPr>
              <a:t>% </a:t>
            </a:r>
            <a:r>
              <a:rPr lang="pt-BR" sz="1500" dirty="0" smtClean="0">
                <a:solidFill>
                  <a:srgbClr val="000000"/>
                </a:solidFill>
              </a:rPr>
              <a:t>de sua matriz elétrica gerada por </a:t>
            </a:r>
            <a:r>
              <a:rPr lang="pt-BR" sz="1500" dirty="0">
                <a:solidFill>
                  <a:srgbClr val="000000"/>
                </a:solidFill>
              </a:rPr>
              <a:t>biomassa, eólica, PCHs e </a:t>
            </a:r>
            <a:r>
              <a:rPr lang="pt-BR" sz="1500" dirty="0" smtClean="0">
                <a:solidFill>
                  <a:srgbClr val="000000"/>
                </a:solidFill>
              </a:rPr>
              <a:t>solar</a:t>
            </a:r>
          </a:p>
          <a:p>
            <a:pPr marL="171450" indent="-171450" algn="l">
              <a:lnSpc>
                <a:spcPct val="100000"/>
              </a:lnSpc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 expansão da energia renovável está concentrada na região Nordeste gerando desenvolvimento </a:t>
            </a:r>
            <a:r>
              <a:rPr lang="pt-BR" sz="1500" dirty="0">
                <a:solidFill>
                  <a:srgbClr val="000000"/>
                </a:solidFill>
              </a:rPr>
              <a:t>e </a:t>
            </a:r>
            <a:r>
              <a:rPr lang="pt-BR" sz="1500" dirty="0" smtClean="0">
                <a:solidFill>
                  <a:srgbClr val="000000"/>
                </a:solidFill>
              </a:rPr>
              <a:t>investimentos locais</a:t>
            </a:r>
            <a:endParaRPr lang="pt-BR" sz="1500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7709" y="6567181"/>
            <a:ext cx="9116776" cy="2472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1000" dirty="0" smtClean="0">
                <a:solidFill>
                  <a:srgbClr val="000000"/>
                </a:solidFill>
              </a:rPr>
              <a:t>1) Fonte PED 2024 EPE.</a:t>
            </a:r>
            <a:endParaRPr lang="pt-BR" sz="1000" baseline="30000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7764" y="1628110"/>
            <a:ext cx="4830650" cy="11419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500" b="1" dirty="0" smtClean="0">
                <a:solidFill>
                  <a:srgbClr val="000000"/>
                </a:solidFill>
              </a:rPr>
              <a:t>CAPACIDADE INSTALADA DO SISTEMA ELÉTRICO BRASILEIRO [GW] </a:t>
            </a:r>
            <a:r>
              <a:rPr lang="pt-BR" sz="1500" b="1" baseline="30000" dirty="0" smtClean="0">
                <a:solidFill>
                  <a:srgbClr val="000000"/>
                </a:solidFill>
              </a:rPr>
              <a:t>1)</a:t>
            </a:r>
            <a:endParaRPr lang="pt-BR" sz="1500" b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to 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7372386"/>
              </p:ext>
            </p:extLst>
          </p:nvPr>
        </p:nvGraphicFramePr>
        <p:xfrm>
          <a:off x="1600200" y="2743200"/>
          <a:ext cx="3276600" cy="347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49" name="Gráfico" r:id="rId27" imgW="3276600" imgH="3476715" progId="MSGraph.Chart.8">
                  <p:embed followColorScheme="full"/>
                </p:oleObj>
              </mc:Choice>
              <mc:Fallback>
                <p:oleObj name="Gráfico" r:id="rId27" imgW="3276600" imgH="347671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00200" y="2743200"/>
                        <a:ext cx="3276600" cy="347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ector reto 21"/>
          <p:cNvCxnSpPr/>
          <p:nvPr>
            <p:custDataLst>
              <p:tags r:id="rId5"/>
            </p:custDataLst>
          </p:nvPr>
        </p:nvCxnSpPr>
        <p:spPr bwMode="auto">
          <a:xfrm flipH="1">
            <a:off x="4479925" y="2857500"/>
            <a:ext cx="2032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>
            <p:custDataLst>
              <p:tags r:id="rId6"/>
            </p:custDataLst>
          </p:nvPr>
        </p:nvCxnSpPr>
        <p:spPr bwMode="auto">
          <a:xfrm flipV="1">
            <a:off x="2490788" y="2428875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>
            <p:custDataLst>
              <p:tags r:id="rId7"/>
            </p:custDataLst>
          </p:nvPr>
        </p:nvCxnSpPr>
        <p:spPr bwMode="auto">
          <a:xfrm>
            <a:off x="2490788" y="2428875"/>
            <a:ext cx="1519238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>
            <p:custDataLst>
              <p:tags r:id="rId8"/>
            </p:custDataLst>
          </p:nvPr>
        </p:nvCxnSpPr>
        <p:spPr bwMode="auto">
          <a:xfrm>
            <a:off x="4010025" y="2428875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>
            <p:custDataLst>
              <p:tags r:id="rId9"/>
            </p:custDataLst>
          </p:nvPr>
        </p:nvSpPr>
        <p:spPr bwMode="auto">
          <a:xfrm>
            <a:off x="4733925" y="2767013"/>
            <a:ext cx="344488" cy="182563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l" fontAlgn="auto">
              <a:lnSpc>
                <a:spcPct val="100000"/>
              </a:lnSpc>
              <a:spcBef>
                <a:spcPct val="0"/>
              </a:spcBef>
            </a:pPr>
            <a:fld id="{363DD5F8-2940-4691-BBCC-FBC4844A685A}" type="datetime'''''''''''''''''''''''''''''''1''0''''''''0''''%'''''''''''">
              <a:rPr lang="pt-BR" altLang="en-US" b="1">
                <a:sym typeface="+mn-lt"/>
              </a:rPr>
              <a:pPr algn="l" fontAlgn="auto">
                <a:lnSpc>
                  <a:spcPct val="100000"/>
                </a:lnSpc>
                <a:spcBef>
                  <a:spcPct val="0"/>
                </a:spcBef>
              </a:pPr>
              <a:t>100%</a:t>
            </a:fld>
            <a:endParaRPr lang="pt-BR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sp>
        <p:nvSpPr>
          <p:cNvPr id="30" name="Retângulo 29"/>
          <p:cNvSpPr/>
          <p:nvPr>
            <p:custDataLst>
              <p:tags r:id="rId10"/>
            </p:custDataLst>
          </p:nvPr>
        </p:nvSpPr>
        <p:spPr bwMode="gray">
          <a:xfrm>
            <a:off x="2309813" y="2911475"/>
            <a:ext cx="361950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CC36B94E-B711-493D-AB00-295647508371}" type="datetime'''''''''''16''''''''''''''''''''%'''''''''''''''''''">
              <a:rPr lang="pt-BR" altLang="en-US" sz="1400" b="1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16%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/>
            </a:r>
            <a:br>
              <a:rPr lang="pt-BR" altLang="en-US" sz="1400" b="1" dirty="0" smtClean="0">
                <a:solidFill>
                  <a:schemeClr val="bg1"/>
                </a:solidFill>
                <a:sym typeface="+mn-lt"/>
              </a:rPr>
            </a:br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(</a:t>
            </a:r>
            <a:fld id="{50B9C289-F795-488E-9EF1-2E943C29ED49}" type="datetime'''''''''''''2''''''''''''''''''''''''''''''2''''''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22</a:t>
            </a:fld>
            <a:r>
              <a:rPr lang="pt-BR" sz="1400" b="1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lt"/>
              </a:rPr>
              <a:t>)</a:t>
            </a:r>
          </a:p>
        </p:txBody>
      </p:sp>
      <p:sp>
        <p:nvSpPr>
          <p:cNvPr id="31" name="Retângulo 30"/>
          <p:cNvSpPr/>
          <p:nvPr>
            <p:custDataLst>
              <p:tags r:id="rId11"/>
            </p:custDataLst>
          </p:nvPr>
        </p:nvSpPr>
        <p:spPr bwMode="gray">
          <a:xfrm>
            <a:off x="3829050" y="5464175"/>
            <a:ext cx="361950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020E6543-6D35-42FF-B02C-228624128BE8}" type="datetime'''''''27''''''''''''''%'''''''''''''''''''''''''''''''''">
              <a:rPr lang="pt-BR" altLang="en-US" sz="1400" b="1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27%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/>
            </a:r>
            <a:br>
              <a:rPr lang="pt-BR" altLang="en-US" sz="1400" b="1" dirty="0" smtClean="0">
                <a:solidFill>
                  <a:schemeClr val="bg1"/>
                </a:solidFill>
                <a:sym typeface="+mn-lt"/>
              </a:rPr>
            </a:br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(</a:t>
            </a:r>
            <a:fld id="{CEA0C209-1CFF-4ECA-9AFB-9DB859CDA616}" type="datetime'''''''''''''''''56''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56</a:t>
            </a:fld>
            <a:r>
              <a:rPr lang="pt-BR" sz="1400" b="1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lt"/>
              </a:rPr>
              <a:t>)</a:t>
            </a:r>
          </a:p>
        </p:txBody>
      </p:sp>
      <p:sp>
        <p:nvSpPr>
          <p:cNvPr id="18" name="Retângulo 17"/>
          <p:cNvSpPr/>
          <p:nvPr>
            <p:custDataLst>
              <p:tags r:id="rId12"/>
            </p:custDataLst>
          </p:nvPr>
        </p:nvSpPr>
        <p:spPr bwMode="gray">
          <a:xfrm>
            <a:off x="3849688" y="2619375"/>
            <a:ext cx="322263" cy="21272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b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1976C5CF-2B5F-4E0C-994E-0F65D7F43769}" type="datetime'''''''''''''''2''''''''''''0''''''6'''">
              <a:rPr lang="pt-BR" altLang="en-US" sz="1400" b="1">
                <a:sym typeface="+mn-lt"/>
              </a:rPr>
              <a:pPr/>
              <a:t>206</a:t>
            </a:fld>
            <a:endParaRPr lang="pt-BR" sz="1400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sp>
        <p:nvSpPr>
          <p:cNvPr id="32" name="Retângulo 31"/>
          <p:cNvSpPr/>
          <p:nvPr>
            <p:custDataLst>
              <p:tags r:id="rId13"/>
            </p:custDataLst>
          </p:nvPr>
        </p:nvSpPr>
        <p:spPr bwMode="gray">
          <a:xfrm>
            <a:off x="3794125" y="4092575"/>
            <a:ext cx="433388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F2B59EF9-CB4A-4845-AF13-E039E6139B2E}" type="datetime'''5''''''''''''''''7''''''''''''''''''''''%'''''''''''''''''">
              <a:rPr lang="pt-BR" altLang="en-US" sz="1400" b="1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57%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/>
            </a:r>
            <a:br>
              <a:rPr lang="pt-BR" altLang="en-US" sz="1400" b="1" dirty="0" smtClean="0">
                <a:solidFill>
                  <a:schemeClr val="bg1"/>
                </a:solidFill>
                <a:sym typeface="+mn-lt"/>
              </a:rPr>
            </a:br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(</a:t>
            </a:r>
            <a:fld id="{C496E55D-B104-4B80-AEE7-09F82730C324}" type="datetime'11''''''''''''''''''''''''''''''''7''''''''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117</a:t>
            </a:fld>
            <a:r>
              <a:rPr lang="pt-BR" sz="1400" b="1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lt"/>
              </a:rPr>
              <a:t>)</a:t>
            </a:r>
          </a:p>
        </p:txBody>
      </p:sp>
      <p:sp>
        <p:nvSpPr>
          <p:cNvPr id="33" name="Retângulo 32"/>
          <p:cNvSpPr/>
          <p:nvPr>
            <p:custDataLst>
              <p:tags r:id="rId14"/>
            </p:custDataLst>
          </p:nvPr>
        </p:nvSpPr>
        <p:spPr bwMode="gray">
          <a:xfrm>
            <a:off x="3829050" y="2906713"/>
            <a:ext cx="361950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22D4EB1F-5A3F-4AAC-A085-3156A14B2316}" type="datetime'''''1''''''''''6''''''''''''''''''''''%'">
              <a:rPr lang="pt-BR" altLang="en-US" sz="1400" b="1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16%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/>
            </a:r>
            <a:br>
              <a:rPr lang="pt-BR" altLang="en-US" sz="1400" b="1" dirty="0" smtClean="0">
                <a:solidFill>
                  <a:schemeClr val="bg1"/>
                </a:solidFill>
                <a:sym typeface="+mn-lt"/>
              </a:rPr>
            </a:br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(</a:t>
            </a:r>
            <a:fld id="{FB01B676-3EFC-4AD7-9D37-E016D7D402D5}" type="datetime'''''''3''3''''''''''''''''''''''''''''''''''''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33</a:t>
            </a:fld>
            <a:r>
              <a:rPr lang="pt-BR" sz="1400" b="1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lt"/>
              </a:rPr>
              <a:t>)</a:t>
            </a:r>
          </a:p>
        </p:txBody>
      </p:sp>
      <p:sp>
        <p:nvSpPr>
          <p:cNvPr id="29" name="Retângulo 28"/>
          <p:cNvSpPr/>
          <p:nvPr>
            <p:custDataLst>
              <p:tags r:id="rId15"/>
            </p:custDataLst>
          </p:nvPr>
        </p:nvSpPr>
        <p:spPr bwMode="gray">
          <a:xfrm>
            <a:off x="2309813" y="5645150"/>
            <a:ext cx="361950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A9C0E3D5-3CE8-48BA-8AD4-F89C9141D960}" type="datetime'1''6''''''''''''''''''''''''''''''''''%'''''''''''''''''''''">
              <a:rPr lang="pt-BR" altLang="en-US" sz="1400" b="1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16%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/>
            </a:r>
            <a:br>
              <a:rPr lang="pt-BR" altLang="en-US" sz="1400" b="1" dirty="0" smtClean="0">
                <a:solidFill>
                  <a:schemeClr val="bg1"/>
                </a:solidFill>
                <a:sym typeface="+mn-lt"/>
              </a:rPr>
            </a:br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(</a:t>
            </a:r>
            <a:fld id="{C6F16F67-10FC-4232-81F2-3AD8A98F7337}" type="datetime'''''''2''''''''''''''''''2''''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22</a:t>
            </a:fld>
            <a:r>
              <a:rPr lang="pt-BR" sz="1400" b="1" strike="noStrike" kern="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lt"/>
              </a:rPr>
              <a:t>)</a:t>
            </a:r>
          </a:p>
        </p:txBody>
      </p:sp>
      <p:sp>
        <p:nvSpPr>
          <p:cNvPr id="10" name="Retângulo 9"/>
          <p:cNvSpPr/>
          <p:nvPr>
            <p:custDataLst>
              <p:tags r:id="rId16"/>
            </p:custDataLst>
          </p:nvPr>
        </p:nvSpPr>
        <p:spPr bwMode="auto">
          <a:xfrm>
            <a:off x="2278063" y="6243638"/>
            <a:ext cx="425450" cy="24447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 rtlCol="0" anchor="t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46C8791E-27E6-4320-922D-5428A389153B}" type="datetime'''''2''''''0''''''''''''''''''''1''''4'''''">
              <a:rPr lang="pt-BR" altLang="en-US" sz="1600" b="1">
                <a:solidFill>
                  <a:srgbClr val="000000"/>
                </a:solidFill>
                <a:sym typeface="+mn-lt"/>
              </a:rPr>
              <a:pPr/>
              <a:t>2014</a:t>
            </a:fld>
            <a:endParaRPr lang="pt-BR" sz="1600" b="1" strike="noStrike" kern="0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2" name="Retângulo 11"/>
          <p:cNvSpPr/>
          <p:nvPr>
            <p:custDataLst>
              <p:tags r:id="rId17"/>
            </p:custDataLst>
          </p:nvPr>
        </p:nvSpPr>
        <p:spPr bwMode="auto">
          <a:xfrm>
            <a:off x="3797300" y="6243638"/>
            <a:ext cx="425450" cy="24447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 rtlCol="0" anchor="t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48C42C71-3B98-427C-810F-F9591730E652}" type="datetime'''2''''''''''''''''''''''0''''''24'''''">
              <a:rPr lang="pt-BR" altLang="en-US" sz="1600" b="1">
                <a:solidFill>
                  <a:srgbClr val="000000"/>
                </a:solidFill>
                <a:sym typeface="+mn-lt"/>
              </a:rPr>
              <a:pPr/>
              <a:t>2024</a:t>
            </a:fld>
            <a:endParaRPr lang="pt-BR" sz="1600" b="1" strike="noStrike" kern="0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5" name="Retângulo 14"/>
          <p:cNvSpPr/>
          <p:nvPr>
            <p:custDataLst>
              <p:tags r:id="rId18"/>
            </p:custDataLst>
          </p:nvPr>
        </p:nvSpPr>
        <p:spPr bwMode="auto">
          <a:xfrm>
            <a:off x="611188" y="4384675"/>
            <a:ext cx="1312863" cy="21272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r" fontAlgn="auto">
              <a:lnSpc>
                <a:spcPct val="100000"/>
              </a:lnSpc>
              <a:spcBef>
                <a:spcPct val="0"/>
              </a:spcBef>
            </a:pPr>
            <a:fld id="{20D2217E-46DA-4321-8437-DAD0313E5F5F}" type="datetime'Re''''''''nováv''e''''''l -'''''''' ''H''''i''''d''ro'''''''">
              <a:rPr lang="pt-BR" altLang="en-US" sz="1400" b="1">
                <a:sym typeface="+mn-lt"/>
              </a:rPr>
              <a:pPr/>
              <a:t>Renovável - Hidro</a:t>
            </a:fld>
            <a:endParaRPr lang="pt-BR" sz="1400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sp>
        <p:nvSpPr>
          <p:cNvPr id="14" name="Retângulo 13"/>
          <p:cNvSpPr/>
          <p:nvPr>
            <p:custDataLst>
              <p:tags r:id="rId19"/>
            </p:custDataLst>
          </p:nvPr>
        </p:nvSpPr>
        <p:spPr bwMode="auto">
          <a:xfrm>
            <a:off x="815975" y="3017838"/>
            <a:ext cx="1108075" cy="21272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r" fontAlgn="auto">
              <a:lnSpc>
                <a:spcPct val="100000"/>
              </a:lnSpc>
              <a:spcBef>
                <a:spcPct val="0"/>
              </a:spcBef>
            </a:pPr>
            <a:fld id="{A22B490A-AC16-4142-8F16-CC6DD2DB5C00}" type="datetime'''Nã''''''''''''''o ''R''''''''''''''e''''''nov''''á''v''''el'">
              <a:rPr lang="pt-BR" altLang="en-US" sz="1400" b="1">
                <a:sym typeface="+mn-lt"/>
              </a:rPr>
              <a:pPr/>
              <a:t>Não Renovável</a:t>
            </a:fld>
            <a:endParaRPr lang="pt-BR" sz="1400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sp>
        <p:nvSpPr>
          <p:cNvPr id="17" name="Retângulo 16"/>
          <p:cNvSpPr/>
          <p:nvPr>
            <p:custDataLst>
              <p:tags r:id="rId20"/>
            </p:custDataLst>
          </p:nvPr>
        </p:nvSpPr>
        <p:spPr bwMode="gray">
          <a:xfrm>
            <a:off x="2330450" y="2619375"/>
            <a:ext cx="322263" cy="212725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b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F88D2B2E-17EB-46DB-A2A2-0678B2ED2DF7}" type="datetime'13''''''3'''''''''''''''''''''''">
              <a:rPr lang="pt-BR" altLang="en-US" sz="1400" b="1">
                <a:sym typeface="+mn-lt"/>
              </a:rPr>
              <a:pPr/>
              <a:t>133</a:t>
            </a:fld>
            <a:endParaRPr lang="pt-BR" sz="1400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21"/>
            </p:custDataLst>
          </p:nvPr>
        </p:nvSpPr>
        <p:spPr bwMode="gray">
          <a:xfrm>
            <a:off x="2309813" y="4278313"/>
            <a:ext cx="361950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25400" tIns="0" rIns="25400" bIns="0" rtlCol="0" anchor="ctr"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fld id="{25D6BFC6-5ED0-47EC-B74C-AECEF6F1EA6C}" type="datetime'''''''''6''''8''''''''''''''''''''''''''''''%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68%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/>
            </a:r>
            <a:br>
              <a:rPr lang="pt-BR" altLang="en-US" sz="1400" b="1" dirty="0" smtClean="0">
                <a:solidFill>
                  <a:schemeClr val="bg1"/>
                </a:solidFill>
                <a:sym typeface="+mn-lt"/>
              </a:rPr>
            </a:br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(</a:t>
            </a:r>
            <a:fld id="{553B9C0C-14FE-4722-B72F-E1BB75008C71}" type="datetime'9''''''''''''''0'''''''''''''''''''''''''''''">
              <a:rPr lang="pt-BR" altLang="en-US" sz="1400" b="1" smtClean="0">
                <a:solidFill>
                  <a:schemeClr val="bg1"/>
                </a:solidFill>
                <a:sym typeface="+mn-lt"/>
              </a:rPr>
              <a:pPr fontAlgn="auto">
                <a:lnSpc>
                  <a:spcPct val="100000"/>
                </a:lnSpc>
                <a:spcBef>
                  <a:spcPct val="0"/>
                </a:spcBef>
              </a:pPr>
              <a:t>90</a:t>
            </a:fld>
            <a:r>
              <a:rPr lang="pt-BR" altLang="en-US" sz="1400" b="1" dirty="0" smtClean="0">
                <a:solidFill>
                  <a:schemeClr val="bg1"/>
                </a:solidFill>
                <a:sym typeface="+mn-lt"/>
              </a:rPr>
              <a:t>)</a:t>
            </a:r>
            <a:endParaRPr lang="pt-BR" sz="1400" b="1" strike="noStrike" kern="0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6" name="Retângulo 15"/>
          <p:cNvSpPr/>
          <p:nvPr>
            <p:custDataLst>
              <p:tags r:id="rId22"/>
            </p:custDataLst>
          </p:nvPr>
        </p:nvSpPr>
        <p:spPr bwMode="auto">
          <a:xfrm>
            <a:off x="42863" y="5622925"/>
            <a:ext cx="1881188" cy="425450"/>
          </a:xfrm>
          <a:prstGeom prst="rect">
            <a:avLst/>
          </a:prstGeom>
          <a:noFill/>
          <a:ln w="9525" cap="flat" cmpd="sng" algn="ctr">
            <a:noFill/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r" fontAlgn="auto">
              <a:lnSpc>
                <a:spcPct val="100000"/>
              </a:lnSpc>
              <a:spcBef>
                <a:spcPct val="0"/>
              </a:spcBef>
            </a:pPr>
            <a:fld id="{692D4BE5-7829-4857-A650-6342937C7783}" type="datetime'Renovável - Eó''lica, So''lar'','' &#10;Bioma''ssa  ''e'' PC''H'">
              <a:rPr lang="pt-BR" altLang="en-US" sz="1400" b="1"/>
              <a:pPr/>
              <a:t>Renovável - Eólica, Solar, 
Biomassa  e PCH</a:t>
            </a:fld>
            <a:endParaRPr lang="pt-BR" sz="1400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sp>
        <p:nvSpPr>
          <p:cNvPr id="38" name="Elipse 37"/>
          <p:cNvSpPr/>
          <p:nvPr>
            <p:custDataLst>
              <p:tags r:id="rId23"/>
            </p:custDataLst>
          </p:nvPr>
        </p:nvSpPr>
        <p:spPr bwMode="auto">
          <a:xfrm>
            <a:off x="2898775" y="2292350"/>
            <a:ext cx="701675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fontAlgn="auto">
              <a:lnSpc>
                <a:spcPct val="90000"/>
              </a:lnSpc>
              <a:spcBef>
                <a:spcPct val="0"/>
              </a:spcBef>
            </a:pPr>
            <a:r>
              <a:rPr lang="pt-BR" altLang="en-US" sz="1400" b="1" dirty="0" smtClean="0">
                <a:sym typeface="+mn-lt"/>
              </a:rPr>
              <a:t>73 GW</a:t>
            </a:r>
            <a:endParaRPr lang="pt-BR" sz="1400" b="1" strike="noStrike" kern="0" spc="0" normalizeH="0" noProof="0" dirty="0" smtClean="0">
              <a:ln>
                <a:noFill/>
              </a:ln>
              <a:effectLst/>
              <a:uLnTx/>
              <a:uFillTx/>
              <a:sym typeface="+mn-lt"/>
            </a:endParaRPr>
          </a:p>
        </p:txBody>
      </p:sp>
      <p:cxnSp>
        <p:nvCxnSpPr>
          <p:cNvPr id="42" name="Conector reto 41"/>
          <p:cNvCxnSpPr/>
          <p:nvPr/>
        </p:nvCxnSpPr>
        <p:spPr>
          <a:xfrm flipH="1">
            <a:off x="5290466" y="1730825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iângulo isósceles 42"/>
          <p:cNvSpPr/>
          <p:nvPr/>
        </p:nvSpPr>
        <p:spPr bwMode="auto">
          <a:xfrm rot="5400000">
            <a:off x="4999783" y="3867996"/>
            <a:ext cx="638499" cy="283028"/>
          </a:xfrm>
          <a:prstGeom prst="triangle">
            <a:avLst/>
          </a:prstGeom>
          <a:solidFill>
            <a:srgbClr val="00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45" name="Retângulo 44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56% da expansão necessária até 2024 já está contratada e as fontes renováveis apresentaram ótima competitividade de preço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</a:p>
          </p:txBody>
        </p:sp>
      </p:grpSp>
      <p:pic>
        <p:nvPicPr>
          <p:cNvPr id="6010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5" y="1607225"/>
            <a:ext cx="6142716" cy="3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10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" y="5435938"/>
            <a:ext cx="6142715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3015" y="5115499"/>
            <a:ext cx="614271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Média de Preço de venda em leilões atualizado (R$/MWh)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68886" y="1807013"/>
            <a:ext cx="2721429" cy="4620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12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 energia eólica é extremamente competitiva no cenário atual – R$ 168 MWh em média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 </a:t>
            </a:r>
            <a:r>
              <a:rPr lang="pt-BR" sz="1500" dirty="0">
                <a:solidFill>
                  <a:srgbClr val="000000"/>
                </a:solidFill>
              </a:rPr>
              <a:t>fontes não renováveis apresentarão média ponderada de CVU (Custo variável unitário) de R$ 259/ MWh em </a:t>
            </a:r>
            <a:r>
              <a:rPr lang="pt-BR" sz="1500" dirty="0" smtClean="0">
                <a:solidFill>
                  <a:srgbClr val="000000"/>
                </a:solidFill>
              </a:rPr>
              <a:t>2024 </a:t>
            </a:r>
            <a:r>
              <a:rPr lang="pt-BR" sz="1500" baseline="30000" dirty="0" smtClean="0">
                <a:solidFill>
                  <a:srgbClr val="000000"/>
                </a:solidFill>
              </a:rPr>
              <a:t>1)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Somente </a:t>
            </a:r>
            <a:r>
              <a:rPr lang="pt-BR" sz="1500" dirty="0">
                <a:solidFill>
                  <a:srgbClr val="000000"/>
                </a:solidFill>
              </a:rPr>
              <a:t>a fonte solar apresenta um valor acima dessa média (devido a seu caráter </a:t>
            </a:r>
            <a:r>
              <a:rPr lang="pt-BR" sz="1500" dirty="0" smtClean="0">
                <a:solidFill>
                  <a:srgbClr val="000000"/>
                </a:solidFill>
              </a:rPr>
              <a:t>inovador)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 </a:t>
            </a:r>
            <a:r>
              <a:rPr lang="pt-BR" sz="1500" dirty="0">
                <a:solidFill>
                  <a:srgbClr val="000000"/>
                </a:solidFill>
              </a:rPr>
              <a:t>energia eólica </a:t>
            </a:r>
            <a:r>
              <a:rPr lang="pt-BR" sz="1500" dirty="0" smtClean="0">
                <a:solidFill>
                  <a:srgbClr val="000000"/>
                </a:solidFill>
              </a:rPr>
              <a:t> já apresenta </a:t>
            </a:r>
            <a:r>
              <a:rPr lang="pt-BR" sz="1500" dirty="0">
                <a:solidFill>
                  <a:srgbClr val="000000"/>
                </a:solidFill>
              </a:rPr>
              <a:t>custo aproximadamente R$ 100/ MWh menor do que as fontes não renováveis.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6553115" y="1730826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ângulo isósceles 14"/>
          <p:cNvSpPr/>
          <p:nvPr/>
        </p:nvSpPr>
        <p:spPr bwMode="auto">
          <a:xfrm rot="5400000">
            <a:off x="6262432" y="3867997"/>
            <a:ext cx="638499" cy="283028"/>
          </a:xfrm>
          <a:prstGeom prst="triangle">
            <a:avLst/>
          </a:prstGeom>
          <a:solidFill>
            <a:srgbClr val="00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47709" y="6567181"/>
            <a:ext cx="9116776" cy="2472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1000" dirty="0" smtClean="0">
                <a:solidFill>
                  <a:srgbClr val="000000"/>
                </a:solidFill>
              </a:rPr>
              <a:t>1) Fonte PED 2024 EPE.</a:t>
            </a:r>
            <a:endParaRPr lang="pt-BR" sz="10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grpSp>
        <p:nvGrpSpPr>
          <p:cNvPr id="41" name="Grupo 40"/>
          <p:cNvGrpSpPr/>
          <p:nvPr/>
        </p:nvGrpSpPr>
        <p:grpSpPr>
          <a:xfrm>
            <a:off x="917929" y="2786691"/>
            <a:ext cx="8066638" cy="612000"/>
            <a:chOff x="917929" y="2777151"/>
            <a:chExt cx="8066638" cy="612000"/>
          </a:xfrm>
        </p:grpSpPr>
        <p:sp>
          <p:nvSpPr>
            <p:cNvPr id="42" name="Retângulo 41"/>
            <p:cNvSpPr/>
            <p:nvPr/>
          </p:nvSpPr>
          <p:spPr bwMode="auto">
            <a:xfrm>
              <a:off x="917929" y="2777151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640567" y="2911378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 atual estágio das fontes renováveis no Brasil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917926" y="3811825"/>
            <a:ext cx="8066640" cy="612000"/>
            <a:chOff x="917926" y="3738315"/>
            <a:chExt cx="8066640" cy="612000"/>
          </a:xfrm>
        </p:grpSpPr>
        <p:sp>
          <p:nvSpPr>
            <p:cNvPr id="45" name="Retângulo 44"/>
            <p:cNvSpPr/>
            <p:nvPr/>
          </p:nvSpPr>
          <p:spPr bwMode="auto">
            <a:xfrm>
              <a:off x="917926" y="3738315"/>
              <a:ext cx="612000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640566" y="3872542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rgbClr val="000000"/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  <a:endParaRPr lang="pt-BR" sz="2200" b="1" dirty="0">
                <a:solidFill>
                  <a:srgbClr val="000000"/>
                </a:solidFill>
                <a:ea typeface="ＭＳ Ｐゴシック" pitchFamily="34" charset="-128"/>
                <a:sym typeface="Arial"/>
              </a:endParaRPr>
            </a:p>
          </p:txBody>
        </p:sp>
      </p:grpSp>
      <p:cxnSp>
        <p:nvCxnSpPr>
          <p:cNvPr id="47" name="Straight Connector 39"/>
          <p:cNvCxnSpPr/>
          <p:nvPr/>
        </p:nvCxnSpPr>
        <p:spPr>
          <a:xfrm>
            <a:off x="916873" y="2585879"/>
            <a:ext cx="8069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0"/>
          <p:cNvCxnSpPr/>
          <p:nvPr/>
        </p:nvCxnSpPr>
        <p:spPr>
          <a:xfrm>
            <a:off x="917929" y="3611637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2"/>
          <p:cNvCxnSpPr/>
          <p:nvPr/>
        </p:nvCxnSpPr>
        <p:spPr>
          <a:xfrm>
            <a:off x="917461" y="4626509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917461" y="4836959"/>
            <a:ext cx="8067107" cy="612000"/>
            <a:chOff x="917460" y="4699479"/>
            <a:chExt cx="8067107" cy="612000"/>
          </a:xfrm>
        </p:grpSpPr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Os impactos positivos do Programa de P&amp;D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52" name="Retângulo 51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917927" y="1761557"/>
            <a:ext cx="8066640" cy="612000"/>
            <a:chOff x="917927" y="1815987"/>
            <a:chExt cx="8066640" cy="612000"/>
          </a:xfrm>
        </p:grpSpPr>
        <p:sp>
          <p:nvSpPr>
            <p:cNvPr id="54" name="Retângulo 53"/>
            <p:cNvSpPr/>
            <p:nvPr/>
          </p:nvSpPr>
          <p:spPr bwMode="auto">
            <a:xfrm>
              <a:off x="917927" y="1815987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1640567" y="1950214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As associações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917461" y="5862092"/>
            <a:ext cx="8067107" cy="612000"/>
            <a:chOff x="917460" y="4699479"/>
            <a:chExt cx="8067107" cy="612000"/>
          </a:xfrm>
        </p:grpSpPr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1640567" y="4833706"/>
              <a:ext cx="7344000" cy="3435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pt-BR" sz="2200" b="1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34" charset="-128"/>
                  <a:sym typeface="Arial"/>
                </a:rPr>
                <a:t>Considerações Finais</a:t>
              </a:r>
              <a:endParaRPr lang="pt-BR" sz="22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  <a:sym typeface="Arial"/>
              </a:endParaRPr>
            </a:p>
          </p:txBody>
        </p:sp>
        <p:sp>
          <p:nvSpPr>
            <p:cNvPr id="58" name="Retângulo 57"/>
            <p:cNvSpPr/>
            <p:nvPr/>
          </p:nvSpPr>
          <p:spPr bwMode="auto">
            <a:xfrm>
              <a:off x="917460" y="4699479"/>
              <a:ext cx="612000" cy="61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pt-BR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9" name="Straight Connector 22"/>
          <p:cNvCxnSpPr/>
          <p:nvPr/>
        </p:nvCxnSpPr>
        <p:spPr>
          <a:xfrm>
            <a:off x="917461" y="5660654"/>
            <a:ext cx="8071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atual Programa de P&amp;D da Aneel as concessionárias já investem um grande volume de recursos de pesquisa em fontes renováveis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243015" y="85158"/>
            <a:ext cx="7729183" cy="288000"/>
            <a:chOff x="917927" y="1815987"/>
            <a:chExt cx="7729183" cy="288000"/>
          </a:xfrm>
        </p:grpSpPr>
        <p:sp>
          <p:nvSpPr>
            <p:cNvPr id="4" name="Retângulo 3"/>
            <p:cNvSpPr/>
            <p:nvPr/>
          </p:nvSpPr>
          <p:spPr bwMode="auto">
            <a:xfrm>
              <a:off x="917927" y="1815987"/>
              <a:ext cx="288000" cy="2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303110" y="1820871"/>
              <a:ext cx="7344000" cy="2696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0" tIns="72000" rIns="0" bIns="0" anchor="t" anchorCtr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221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09198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6617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3155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489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1872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198849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5828" algn="l" defTabSz="913958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  <a:sym typeface="Arial"/>
                </a:rPr>
                <a:t>Os atuais investimentos de P&amp;D em renováveis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121399" y="1807013"/>
            <a:ext cx="3468915" cy="4620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Desde 2008 foi investido mais de R$ 1 bilhão, o equivalente a 26% do total de recursos de P&amp;D em pesquisa de fontes renováveis</a:t>
            </a:r>
          </a:p>
          <a:p>
            <a:pPr marL="171450" indent="-171450" algn="l">
              <a:lnSpc>
                <a:spcPct val="100000"/>
              </a:lnSpc>
              <a:spcBef>
                <a:spcPts val="1800"/>
              </a:spcBef>
              <a:buFont typeface="Verdana" panose="020B0604030504040204" pitchFamily="34" charset="0"/>
              <a:buChar char="&gt;"/>
            </a:pPr>
            <a:r>
              <a:rPr lang="pt-BR" sz="1500" dirty="0" smtClean="0">
                <a:solidFill>
                  <a:srgbClr val="000000"/>
                </a:solidFill>
              </a:rPr>
              <a:t>As Chamadas Estratégicas da Aneel tem sido um movimento indutor dessas tecnologias no setor elétrico:</a:t>
            </a:r>
          </a:p>
          <a:p>
            <a:pPr marL="446088" lvl="1" indent="-174625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t-BR" sz="1300" dirty="0" smtClean="0">
                <a:solidFill>
                  <a:srgbClr val="000000"/>
                </a:solidFill>
              </a:rPr>
              <a:t>Chamada 013/2011 – Energia Solar</a:t>
            </a:r>
          </a:p>
          <a:p>
            <a:pPr marL="446088" lvl="1" indent="-174625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t-BR" sz="1300" dirty="0" smtClean="0">
                <a:solidFill>
                  <a:srgbClr val="000000"/>
                </a:solidFill>
              </a:rPr>
              <a:t>Chamada 014/2012 – Geração a partir </a:t>
            </a:r>
            <a:r>
              <a:rPr lang="pt-BR" sz="1300" dirty="0">
                <a:solidFill>
                  <a:srgbClr val="000000"/>
                </a:solidFill>
              </a:rPr>
              <a:t>do </a:t>
            </a:r>
            <a:r>
              <a:rPr lang="pt-BR" sz="1300" dirty="0" smtClean="0">
                <a:solidFill>
                  <a:srgbClr val="000000"/>
                </a:solidFill>
              </a:rPr>
              <a:t>Biogás</a:t>
            </a:r>
          </a:p>
          <a:p>
            <a:pPr marL="446088" lvl="1" indent="-174625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t-BR" sz="1300" dirty="0" smtClean="0">
                <a:solidFill>
                  <a:srgbClr val="000000"/>
                </a:solidFill>
              </a:rPr>
              <a:t>Chamada 017/2013 – Desenvolvimento </a:t>
            </a:r>
            <a:r>
              <a:rPr lang="pt-BR" sz="1300" dirty="0">
                <a:solidFill>
                  <a:srgbClr val="000000"/>
                </a:solidFill>
              </a:rPr>
              <a:t>de Tecnologia Nacional </a:t>
            </a:r>
            <a:r>
              <a:rPr lang="pt-BR" sz="1300" dirty="0" smtClean="0">
                <a:solidFill>
                  <a:srgbClr val="000000"/>
                </a:solidFill>
              </a:rPr>
              <a:t>de Geração Eólica</a:t>
            </a:r>
          </a:p>
          <a:p>
            <a:pPr marL="446088" lvl="1" indent="-174625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t-BR" sz="1300" dirty="0" smtClean="0">
                <a:solidFill>
                  <a:srgbClr val="000000"/>
                </a:solidFill>
              </a:rPr>
              <a:t>Chamada 019/2015 – Desenvolvimento </a:t>
            </a:r>
            <a:r>
              <a:rPr lang="pt-BR" sz="1300" dirty="0">
                <a:solidFill>
                  <a:srgbClr val="000000"/>
                </a:solidFill>
              </a:rPr>
              <a:t>de Tecnologia Nacional de Geração </a:t>
            </a:r>
            <a:r>
              <a:rPr lang="pt-BR" sz="1300" dirty="0" err="1" smtClean="0">
                <a:solidFill>
                  <a:srgbClr val="000000"/>
                </a:solidFill>
              </a:rPr>
              <a:t>Heliotérmica</a:t>
            </a:r>
            <a:endParaRPr lang="pt-BR" sz="1300" dirty="0" smtClean="0">
              <a:solidFill>
                <a:srgbClr val="000000"/>
              </a:solidFill>
            </a:endParaRPr>
          </a:p>
          <a:p>
            <a:pPr marL="446088" lvl="1" indent="-174625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pt-BR" sz="1300" dirty="0" smtClean="0">
                <a:solidFill>
                  <a:srgbClr val="0060A2"/>
                </a:solidFill>
              </a:rPr>
              <a:t>Chamada 021/2016 – Armazenamento de Energia</a:t>
            </a:r>
            <a:r>
              <a:rPr lang="pt-BR" sz="1500" dirty="0">
                <a:solidFill>
                  <a:srgbClr val="0060A2"/>
                </a:solidFill>
              </a:rPr>
              <a:t> </a:t>
            </a:r>
            <a:r>
              <a:rPr lang="pt-BR" sz="1500" dirty="0" smtClean="0">
                <a:solidFill>
                  <a:srgbClr val="0060A2"/>
                </a:solidFill>
              </a:rPr>
              <a:t>(nova)</a:t>
            </a:r>
            <a:endParaRPr lang="pt-BR" sz="1300" dirty="0" smtClean="0">
              <a:solidFill>
                <a:srgbClr val="0060A2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5849266" y="1730825"/>
            <a:ext cx="0" cy="483936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ângulo isósceles 7"/>
          <p:cNvSpPr/>
          <p:nvPr/>
        </p:nvSpPr>
        <p:spPr bwMode="auto">
          <a:xfrm rot="5400000">
            <a:off x="5558583" y="3867996"/>
            <a:ext cx="638499" cy="283028"/>
          </a:xfrm>
          <a:prstGeom prst="triangle">
            <a:avLst/>
          </a:prstGeom>
          <a:solidFill>
            <a:srgbClr val="00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4" y="1896920"/>
            <a:ext cx="5426334" cy="40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43015" y="6058120"/>
            <a:ext cx="542633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Apresentação da Aneel em Workshop </a:t>
            </a:r>
            <a:r>
              <a:rPr lang="pt-BR" b="1" dirty="0">
                <a:solidFill>
                  <a:srgbClr val="000000"/>
                </a:solidFill>
              </a:rPr>
              <a:t>realizado no dia 27/10/2015 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8.39681296509430910000E+000&quot;&gt;&lt;m_msothmcolidx val=&quot;0&quot;/&gt;&lt;m_rgb r=&quot;00&quot; g=&quot;58&quot; b=&quot;A0&quot;/&gt;&lt;m_nBrightness val=&quot;0&quot;/&gt;&lt;/elem&gt;&lt;elem m_fUsage=&quot;3.87420489000000150000E-001&quot;&gt;&lt;m_msothmcolidx val=&quot;0&quot;/&gt;&lt;m_rgb r=&quot;FD&quot; g=&quot;FD&quot; b=&quot;F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SBtOmxTwGzvznteOyx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E_e_NkSIStgl68mYHb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uCvGq_TRClUwLy1PXd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7RlHxWQV.WIukEGTWO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9gQp9JTDGaypI16IKn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EdIfAZSu.9rsEF2vGj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.xvzNjQlqPZGe.ZVmx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lGPph8Ss6lfkoe135W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kk8ToUTo.VbCXio5Zu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m7S4z3RFSA0q7OsmmL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2lVgj5QPSiEY3._Lqcl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bfezVRgq9CY7b0OBoH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zRbvLoSvqu5D3CS_.PK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9UadEWTtqkLMiiAnIB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90VAcgQ8iL9iiKQgrg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inzXvgRjmWmkgUkLJ19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1wJGQPS36awgv.YP1e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hUuxM1Rf2A0LaVdUvXk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923DpgQ02C1anbziiG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.ADiAhTE2FoX4WT5XQ8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VutJ2MS.CcrO6ut9E8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kSlIavj0awDhZlQPKd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LqZsz090.ww9Gpdo.27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Y.XuanKkaMIve_9Tgoe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lCLlTMu0aUfvbq6s5Q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3wkGOiB0.au07KdFfo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osMSIFb0.mjqGQ6hPI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CPFL">
      <a:dk1>
        <a:srgbClr val="0058A0"/>
      </a:dk1>
      <a:lt1>
        <a:srgbClr val="FFFFFF"/>
      </a:lt1>
      <a:dk2>
        <a:srgbClr val="50A097"/>
      </a:dk2>
      <a:lt2>
        <a:srgbClr val="6D6E71"/>
      </a:lt2>
      <a:accent1>
        <a:srgbClr val="0058A0"/>
      </a:accent1>
      <a:accent2>
        <a:srgbClr val="80C342"/>
      </a:accent2>
      <a:accent3>
        <a:srgbClr val="ED1C24"/>
      </a:accent3>
      <a:accent4>
        <a:srgbClr val="F68B1F"/>
      </a:accent4>
      <a:accent5>
        <a:srgbClr val="00ADE1"/>
      </a:accent5>
      <a:accent6>
        <a:srgbClr val="A3C8D8"/>
      </a:accent6>
      <a:hlink>
        <a:srgbClr val="2575AE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anchor="t" anchorCtr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17173</TotalTime>
  <Words>1444</Words>
  <Application>Microsoft Office PowerPoint</Application>
  <PresentationFormat>Papel A4 (210 x 297 mm)</PresentationFormat>
  <Paragraphs>192</Paragraphs>
  <Slides>16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Verdana</vt:lpstr>
      <vt:lpstr>Tema do Office</vt:lpstr>
      <vt:lpstr>Slide do think-cell</vt:lpstr>
      <vt:lpstr>Gráfico</vt:lpstr>
      <vt:lpstr>Apresentação do PowerPoint</vt:lpstr>
      <vt:lpstr>Agenda</vt:lpstr>
      <vt:lpstr>A ABRADEE e APINE são as duas maiores associações de concessionárias do setor elétrico brasileiro</vt:lpstr>
      <vt:lpstr>A ABIPTI e ABESCO também atuam com grande relevância no fomento do setor elétrico </vt:lpstr>
      <vt:lpstr>Agenda</vt:lpstr>
      <vt:lpstr>A matriz elétrica brasileira já é predominantemente renovável e a expansão prevista manterá esse perfil até 2024</vt:lpstr>
      <vt:lpstr>56% da expansão necessária até 2024 já está contratada e as fontes renováveis apresentaram ótima competitividade de preço</vt:lpstr>
      <vt:lpstr>Agenda</vt:lpstr>
      <vt:lpstr>No atual Programa de P&amp;D da Aneel as concessionárias já investem um grande volume de recursos de pesquisa em fontes renováveis</vt:lpstr>
      <vt:lpstr>Os Projetos abaixo foram desenvolvidos pelas concessionárias dentro do Programa de P&amp;D – pioneirismo nacional em fontes renováveis</vt:lpstr>
      <vt:lpstr>Agenda</vt:lpstr>
      <vt:lpstr>O atual Programa de P&amp;D da Aneel executado pela concessionárias tem obtido resultados importantes para a sociedade</vt:lpstr>
      <vt:lpstr>A destinação de recursos para um tema único deixaria diversas linhas de pesquisa e objetivos setoriais importantes em segundo plano</vt:lpstr>
      <vt:lpstr>Agenda</vt:lpstr>
      <vt:lpstr>As Associações defendem uma visão de que incentivos à inovação sejam analisados de forma ampla e considere os diversos stakeholders</vt:lpstr>
      <vt:lpstr>Apresentação do PowerPoint</vt:lpstr>
    </vt:vector>
  </TitlesOfParts>
  <Company>Cubic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Fausto Alves</dc:creator>
  <cp:lastModifiedBy>Lucca Zamboni</cp:lastModifiedBy>
  <cp:revision>1590</cp:revision>
  <dcterms:created xsi:type="dcterms:W3CDTF">2008-11-05T18:41:03Z</dcterms:created>
  <dcterms:modified xsi:type="dcterms:W3CDTF">2016-10-04T11:53:11Z</dcterms:modified>
</cp:coreProperties>
</file>