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7" r:id="rId3"/>
    <p:sldId id="258" r:id="rId4"/>
    <p:sldId id="259" r:id="rId5"/>
    <p:sldId id="261" r:id="rId6"/>
    <p:sldId id="271" r:id="rId7"/>
    <p:sldId id="270" r:id="rId8"/>
    <p:sldId id="263" r:id="rId9"/>
    <p:sldId id="276" r:id="rId10"/>
    <p:sldId id="268" r:id="rId11"/>
    <p:sldId id="279" r:id="rId12"/>
    <p:sldId id="274" r:id="rId13"/>
    <p:sldId id="278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600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A9743F-579C-4D12-B09B-1D151EFCA1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E190EB5-791E-4964-A596-BBD2E67C7C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D16F950-1CF2-4CFE-B3AF-EAE355014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21D1E-6E50-451C-B771-4B9037036C8B}" type="datetimeFigureOut">
              <a:rPr lang="pt-BR" smtClean="0"/>
              <a:t>28/11/2017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1F41A88-77D8-4905-966E-31EE744AC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AA23597-FFC5-44C6-81CE-14C84F887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2EB5D-B2A6-4F50-8479-B0DFE1B9AE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6733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BE02E5-5A20-4E81-ABED-9688C8CCF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C211DF1-9EFA-4EB0-8DD7-F5B4D22FA0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2312AEA-4388-4E16-A0BB-D473BB671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21D1E-6E50-451C-B771-4B9037036C8B}" type="datetimeFigureOut">
              <a:rPr lang="pt-BR" smtClean="0"/>
              <a:t>28/11/2017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8B5F25F-3157-4E7D-80E8-F596C4061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1D23BC2-3CAE-4557-A11D-9CEEF7DE0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2EB5D-B2A6-4F50-8479-B0DFE1B9AE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7281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02726B7-C974-456A-B098-9298541FA8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53625F0-1604-4F5F-9DD7-FCCAD1B78C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449CC22-4EE7-430B-831E-0A0D888B0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21D1E-6E50-451C-B771-4B9037036C8B}" type="datetimeFigureOut">
              <a:rPr lang="pt-BR" smtClean="0"/>
              <a:t>28/11/2017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CF151A4-E3AD-4B4D-8B0C-AA263C15E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530CE6A-7B47-4BD3-AB24-05E15C427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2EB5D-B2A6-4F50-8479-B0DFE1B9AE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1373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B90AAA-5E1B-4536-AF74-B6F91F02F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D0C7E65-0D89-48E6-847B-AD1F7C8C5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7627809-BC23-40A5-B636-0790C0998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21D1E-6E50-451C-B771-4B9037036C8B}" type="datetimeFigureOut">
              <a:rPr lang="pt-BR" smtClean="0"/>
              <a:t>28/11/2017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9C56E8D-B250-4C21-B0BD-78244C03D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CA640B4-7E84-46E7-8875-645FCD2F7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2EB5D-B2A6-4F50-8479-B0DFE1B9AE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1775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BE0E8F-DB2B-472C-8422-775ED9B93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80A6BB1-C694-4F24-A553-E44D6D152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CE623BD-AF5D-43EA-B976-02CA750EC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21D1E-6E50-451C-B771-4B9037036C8B}" type="datetimeFigureOut">
              <a:rPr lang="pt-BR" smtClean="0"/>
              <a:t>28/11/2017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24E94A-B519-4FB7-8224-558139E14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9F352B7-EE38-4BBA-975A-B50B4A170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2EB5D-B2A6-4F50-8479-B0DFE1B9AE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5066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913CF7-3C7D-46DD-9B14-EF52960BA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C35F2C2-F53B-45C0-A824-F67C97B621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FDB4B14-AC13-44E0-A4C2-0D42CC3E2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CA171CC-981C-480C-A91F-AFC1B4E9C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21D1E-6E50-451C-B771-4B9037036C8B}" type="datetimeFigureOut">
              <a:rPr lang="pt-BR" smtClean="0"/>
              <a:t>28/11/2017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0D3CE47-66A7-4ADC-A97D-38F61EF9F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06D35D4-815F-4347-8317-78ABE406E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2EB5D-B2A6-4F50-8479-B0DFE1B9AE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1983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138531-C5F9-43EC-90B7-152C8266D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46DBA5A-2AB2-4889-BDD8-3F6228F58F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B51C3F5-EC0B-45C3-B47E-8772E89E82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AB046C0-3A79-4B25-ACCA-9F1CB27903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3BD51E6-BB24-431A-8E9E-CDD37D127E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FB9FEF4-870A-4CD7-BBBE-B3884210F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21D1E-6E50-451C-B771-4B9037036C8B}" type="datetimeFigureOut">
              <a:rPr lang="pt-BR" smtClean="0"/>
              <a:t>28/11/2017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1456C59-E1DE-402A-8BAE-F4CAFF8DE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D01C9D1-5098-4330-9125-23B8B5BFE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2EB5D-B2A6-4F50-8479-B0DFE1B9AE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1274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9AC51F-5148-4D53-87A5-C7B1FA392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B7195AB-FBE6-4C78-B455-F40F2F1EE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21D1E-6E50-451C-B771-4B9037036C8B}" type="datetimeFigureOut">
              <a:rPr lang="pt-BR" smtClean="0"/>
              <a:t>28/11/2017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128977B-BCD0-46D0-AFCA-A115B0C02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B7264E7-D7CD-44AD-8483-202F94CE3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2EB5D-B2A6-4F50-8479-B0DFE1B9AE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580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239639B-066A-4416-8500-E111A5BDC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21D1E-6E50-451C-B771-4B9037036C8B}" type="datetimeFigureOut">
              <a:rPr lang="pt-BR" smtClean="0"/>
              <a:t>28/11/2017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C791BCE-97AF-4B24-8B79-97033BE60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702A236-E3AB-49D2-90A0-BBA5E45C3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2EB5D-B2A6-4F50-8479-B0DFE1B9AE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0754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8B50E8-643D-4E9A-BB47-5F3A7732F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09CC07A-215D-42A2-A4D5-62829E85D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B8F3A4-B7AD-4462-AEE7-A90CEFFECC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493507C-1442-4AA3-8786-359C834F8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21D1E-6E50-451C-B771-4B9037036C8B}" type="datetimeFigureOut">
              <a:rPr lang="pt-BR" smtClean="0"/>
              <a:t>28/11/2017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D32A337-8891-45BF-AC68-05E11DBE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9F5FF5B-0DBE-480C-B7E8-6A0CC9BEF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2EB5D-B2A6-4F50-8479-B0DFE1B9AE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4687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8BB7EE-F9BE-44CA-8D93-45340F7F9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6200670-66BB-4000-95A8-F246CFD8E8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072B1DF-A2E4-4EAB-B137-8D2059E421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8E7F43F-AEE5-4DB9-A86E-82D6DD529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21D1E-6E50-451C-B771-4B9037036C8B}" type="datetimeFigureOut">
              <a:rPr lang="pt-BR" smtClean="0"/>
              <a:t>28/11/2017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3A9F57C-E375-4851-A455-1B72EC358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66AB871-351C-40F0-9DAF-B4CA43A3F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2EB5D-B2A6-4F50-8479-B0DFE1B9AE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8963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A8C3C15-706D-4ACE-86A0-4B88B1DD0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C33C49E-FC7A-4661-9B06-5A5361F3DD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776C480-7FA0-4E77-9F08-C0F8825026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21D1E-6E50-451C-B771-4B9037036C8B}" type="datetimeFigureOut">
              <a:rPr lang="pt-BR" smtClean="0"/>
              <a:t>28/11/2017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7440A60-23B7-4AA7-ADAB-AECB3AA715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4F02FA5-3855-448D-B8E0-AB9278E9FE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2EB5D-B2A6-4F50-8479-B0DFE1B9AE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7422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emf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png"/><Relationship Id="rId4" Type="http://schemas.openxmlformats.org/officeDocument/2006/relationships/image" Target="../media/image7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WordPictureWatermark31927650" descr="PAPEL TIMBRADO-01">
            <a:extLst>
              <a:ext uri="{FF2B5EF4-FFF2-40B4-BE49-F238E27FC236}">
                <a16:creationId xmlns:a16="http://schemas.microsoft.com/office/drawing/2014/main" id="{BC8049B4-B2C6-4DE2-993F-9DBC5800AE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063"/>
          <a:stretch/>
        </p:blipFill>
        <p:spPr bwMode="auto">
          <a:xfrm>
            <a:off x="0" y="-46532"/>
            <a:ext cx="12188173" cy="3264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WordPictureWatermark31927650" descr="PAPEL TIMBRADO-01">
            <a:extLst>
              <a:ext uri="{FF2B5EF4-FFF2-40B4-BE49-F238E27FC236}">
                <a16:creationId xmlns:a16="http://schemas.microsoft.com/office/drawing/2014/main" id="{89A2CF01-0C3C-44E0-824D-E1C7FC4AF9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394" b="2921"/>
          <a:stretch/>
        </p:blipFill>
        <p:spPr bwMode="auto">
          <a:xfrm>
            <a:off x="173550" y="6061587"/>
            <a:ext cx="12018450" cy="79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46FC98D3-12DD-411D-9E34-FFFA8E6DB4DF}"/>
              </a:ext>
            </a:extLst>
          </p:cNvPr>
          <p:cNvSpPr/>
          <p:nvPr/>
        </p:nvSpPr>
        <p:spPr>
          <a:xfrm>
            <a:off x="1453260" y="2339078"/>
            <a:ext cx="92816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dirty="0">
                <a:solidFill>
                  <a:srgbClr val="000000"/>
                </a:solidFill>
              </a:rPr>
              <a:t> </a:t>
            </a:r>
            <a:r>
              <a:rPr lang="pt-BR" sz="4000" b="1" dirty="0">
                <a:solidFill>
                  <a:srgbClr val="000000"/>
                </a:solidFill>
              </a:rPr>
              <a:t>RECOMENDAÇÃO AO PROJETO DE LEI DO SENADO 750/2011 </a:t>
            </a:r>
            <a:endParaRPr lang="pt-BR" sz="4000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7ACC8AE4-EA70-4668-97F7-F6B562F71613}"/>
              </a:ext>
            </a:extLst>
          </p:cNvPr>
          <p:cNvSpPr/>
          <p:nvPr/>
        </p:nvSpPr>
        <p:spPr>
          <a:xfrm>
            <a:off x="529227" y="4204071"/>
            <a:ext cx="113070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solidFill>
                  <a:srgbClr val="000000"/>
                </a:solidFill>
              </a:rPr>
              <a:t>Elaborado: Centro de Pesquisa do Pantanal (CPP) e Instituto Nacional de Ciência e Tecnologia em Áreas Úmidas (INCT – INAU) </a:t>
            </a:r>
            <a:r>
              <a:rPr lang="pt-BR" sz="3200" dirty="0">
                <a:solidFill>
                  <a:srgbClr val="000000"/>
                </a:solidFill>
              </a:rPr>
              <a:t>	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77AF7C7-D4CC-4690-AF74-52B01937DEFA}"/>
              </a:ext>
            </a:extLst>
          </p:cNvPr>
          <p:cNvSpPr txBox="1"/>
          <p:nvPr/>
        </p:nvSpPr>
        <p:spPr>
          <a:xfrm>
            <a:off x="2887579" y="5280222"/>
            <a:ext cx="6131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Prof. </a:t>
            </a:r>
            <a:r>
              <a:rPr lang="pt-BR" dirty="0" err="1"/>
              <a:t>Dra</a:t>
            </a:r>
            <a:r>
              <a:rPr lang="pt-BR" dirty="0"/>
              <a:t> Catia Nunes da Cunha      </a:t>
            </a:r>
          </a:p>
          <a:p>
            <a:r>
              <a:rPr lang="pt-BR" dirty="0"/>
              <a:t>         </a:t>
            </a:r>
            <a:r>
              <a:rPr lang="pt-BR" dirty="0" err="1"/>
              <a:t>email</a:t>
            </a:r>
            <a:r>
              <a:rPr lang="pt-BR" dirty="0"/>
              <a:t>: biocnc@gmail.com</a:t>
            </a:r>
          </a:p>
        </p:txBody>
      </p:sp>
    </p:spTree>
    <p:extLst>
      <p:ext uri="{BB962C8B-B14F-4D97-AF65-F5344CB8AC3E}">
        <p14:creationId xmlns:p14="http://schemas.microsoft.com/office/powerpoint/2010/main" val="162201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804" y="425440"/>
            <a:ext cx="4646589" cy="63846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1645" y="666805"/>
            <a:ext cx="6828462" cy="46201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5" name="CaixaDeTexto 4"/>
          <p:cNvSpPr txBox="1"/>
          <p:nvPr/>
        </p:nvSpPr>
        <p:spPr>
          <a:xfrm>
            <a:off x="1926848" y="47918"/>
            <a:ext cx="1355835" cy="46166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Científico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8087297" y="278750"/>
            <a:ext cx="1177159" cy="46166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Gestão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B2B17F9-E9AC-4E05-B94C-0273A797E5A4}"/>
              </a:ext>
            </a:extLst>
          </p:cNvPr>
          <p:cNvSpPr txBox="1"/>
          <p:nvPr/>
        </p:nvSpPr>
        <p:spPr>
          <a:xfrm>
            <a:off x="6253317" y="5444153"/>
            <a:ext cx="525914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tx1"/>
                </a:solidFill>
              </a:rPr>
              <a:t>Baseado no conhecimento tradicional </a:t>
            </a:r>
          </a:p>
        </p:txBody>
      </p:sp>
    </p:spTree>
    <p:extLst>
      <p:ext uri="{BB962C8B-B14F-4D97-AF65-F5344CB8AC3E}">
        <p14:creationId xmlns:p14="http://schemas.microsoft.com/office/powerpoint/2010/main" val="1844065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8C81D19E-7C6A-4079-A461-D99E64762D13}"/>
              </a:ext>
            </a:extLst>
          </p:cNvPr>
          <p:cNvSpPr txBox="1"/>
          <p:nvPr/>
        </p:nvSpPr>
        <p:spPr>
          <a:xfrm>
            <a:off x="163732" y="2865621"/>
            <a:ext cx="11569566" cy="387695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pt-BR" sz="2400" b="1" dirty="0"/>
              <a:t>DOS INSTRUMENTOS ECONÔMICOS</a:t>
            </a:r>
          </a:p>
          <a:p>
            <a:pPr algn="just"/>
            <a:endParaRPr lang="pt-BR" sz="2400" b="1" dirty="0"/>
          </a:p>
          <a:p>
            <a:pPr algn="just"/>
            <a:r>
              <a:rPr lang="pt-BR" sz="2400" b="1" dirty="0"/>
              <a:t>Art.29  </a:t>
            </a:r>
            <a:r>
              <a:rPr lang="pt-BR" sz="2400" dirty="0"/>
              <a:t>O poder público regulamentará os mecanismos de pagamento por serviços ambientais, compensação e incentivos fiscais visando fomentar a sustentabilidade socioeconômica e ambiental da Pantanal Mato-Grossense, especialmente a conservação do planalto circundante e planície localizados na Bacia do Alto Paraguai  e a criação de Reservas Particulares de Patrimônio Natural.</a:t>
            </a:r>
          </a:p>
          <a:p>
            <a:pPr algn="just">
              <a:spcBef>
                <a:spcPts val="1000"/>
              </a:spcBef>
            </a:pPr>
            <a:r>
              <a:rPr lang="pt-BR" sz="2400" b="1" dirty="0"/>
              <a:t>Art. 30 </a:t>
            </a:r>
            <a:r>
              <a:rPr lang="pt-BR" sz="2400" dirty="0"/>
              <a:t>Como incentivo à regularização e ampliação de áreas protegidas no Pantanal, e,</a:t>
            </a:r>
            <a:r>
              <a:rPr lang="pt-BR" sz="2400" b="1" dirty="0"/>
              <a:t> </a:t>
            </a:r>
            <a:r>
              <a:rPr lang="pt-BR" sz="2400" dirty="0"/>
              <a:t>considerando a predominância do cerrado na planície pantaneira, ficam autorizadas compensações de reserva legal do cerrado no Pantanal Matogrossense.</a:t>
            </a:r>
            <a:endParaRPr lang="pt-BR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49739AFC-60F5-4D93-B174-D09E4093E56B}"/>
              </a:ext>
            </a:extLst>
          </p:cNvPr>
          <p:cNvSpPr txBox="1">
            <a:spLocks/>
          </p:cNvSpPr>
          <p:nvPr/>
        </p:nvSpPr>
        <p:spPr>
          <a:xfrm>
            <a:off x="0" y="-27517"/>
            <a:ext cx="12191999" cy="1324800"/>
          </a:xfrm>
          <a:prstGeom prst="rect">
            <a:avLst/>
          </a:prstGeom>
          <a:solidFill>
            <a:schemeClr val="accent6"/>
          </a:solidFill>
          <a:ln w="19050" cap="flat" cmpd="sng" algn="ctr">
            <a:noFill/>
            <a:prstDash val="solid"/>
            <a:miter lim="800000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4000" b="1" dirty="0"/>
              <a:t>PLS – 750/2011: Acréscimos Propostos</a:t>
            </a:r>
            <a:endParaRPr lang="pt-BR" sz="4000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F0D1D189-70B9-4E25-AF0C-DDCD83CAF8C5}"/>
              </a:ext>
            </a:extLst>
          </p:cNvPr>
          <p:cNvSpPr/>
          <p:nvPr/>
        </p:nvSpPr>
        <p:spPr>
          <a:xfrm>
            <a:off x="231057" y="1297283"/>
            <a:ext cx="117298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/>
              <a:t>Faz-se necessária a inserção no PLS de um capítulo específico que disponha sobre o emprego de </a:t>
            </a:r>
            <a:r>
              <a:rPr lang="pt-BR" sz="2400" b="1" dirty="0"/>
              <a:t>INSTRUMENTOS ECONÔMICOS</a:t>
            </a:r>
            <a:r>
              <a:rPr lang="pt-BR" sz="2400" dirty="0"/>
              <a:t>, que fomente a criação de unidades de conservação privadas e incentivos a Fazendas Pantaneiras Sustentáveis – FPS, nos termos seguintes:</a:t>
            </a:r>
          </a:p>
        </p:txBody>
      </p:sp>
    </p:spTree>
    <p:extLst>
      <p:ext uri="{BB962C8B-B14F-4D97-AF65-F5344CB8AC3E}">
        <p14:creationId xmlns:p14="http://schemas.microsoft.com/office/powerpoint/2010/main" val="836479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FD08B928-1351-41CD-8FE5-1B00A9507E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26" t="28901" r="27352" b="18899"/>
          <a:stretch/>
        </p:blipFill>
        <p:spPr>
          <a:xfrm>
            <a:off x="240522" y="2259353"/>
            <a:ext cx="4985692" cy="2167208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90" y="5463148"/>
            <a:ext cx="5559825" cy="1062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2652" y="185857"/>
            <a:ext cx="8634536" cy="48006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Contribuir para o aperfeiçoamento do PLS 750/2011.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pt-BR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pt-BR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Marco regulatório  para uma politica publica para o Pantanal.</a:t>
            </a:r>
            <a:endParaRPr lang="pt-BR"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lum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8262" y="185857"/>
            <a:ext cx="1949620" cy="315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120" y="1617272"/>
            <a:ext cx="1940457" cy="2865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2EA2019D-6441-4CEA-A334-B85D357996A5}"/>
              </a:ext>
            </a:extLst>
          </p:cNvPr>
          <p:cNvSpPr/>
          <p:nvPr/>
        </p:nvSpPr>
        <p:spPr>
          <a:xfrm>
            <a:off x="1066087" y="822495"/>
            <a:ext cx="6474401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BR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CLINICA DE DIREITOS HUMANOS E MEIO AMBIENTE/UFMT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58DCCA76-37A2-45A8-A8EB-76FFB6CF328C}"/>
              </a:ext>
            </a:extLst>
          </p:cNvPr>
          <p:cNvSpPr/>
          <p:nvPr/>
        </p:nvSpPr>
        <p:spPr>
          <a:xfrm>
            <a:off x="5437021" y="2186047"/>
            <a:ext cx="2180533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BR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INCT- INAU/UFMT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C97BF80C-B348-47AF-B8C1-6E53B2581B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20" t="-3560" r="14985" b="3560"/>
          <a:stretch/>
        </p:blipFill>
        <p:spPr bwMode="auto">
          <a:xfrm>
            <a:off x="10370944" y="3602075"/>
            <a:ext cx="1769845" cy="2408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2EEEAE1B-B245-4C33-853C-87907DB7CC2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1158" t="21333" r="20493" b="19356"/>
          <a:stretch/>
        </p:blipFill>
        <p:spPr>
          <a:xfrm>
            <a:off x="8228120" y="4255838"/>
            <a:ext cx="2226689" cy="2620487"/>
          </a:xfrm>
          <a:prstGeom prst="rect">
            <a:avLst/>
          </a:prstGeom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E8894410-E73D-4709-9C2D-6DB213B9DB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6" t="9892" r="5712" b="36990"/>
          <a:stretch/>
        </p:blipFill>
        <p:spPr bwMode="auto">
          <a:xfrm>
            <a:off x="3781640" y="3079612"/>
            <a:ext cx="4216957" cy="2205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789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Erica Cezarine\Pictures\SESC\Vegetação Toras Abril 2005\Guilherme e seus filhos pescan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5303912" y="22616"/>
            <a:ext cx="52565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7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OBRIGADA!</a:t>
            </a:r>
          </a:p>
        </p:txBody>
      </p:sp>
      <p:pic>
        <p:nvPicPr>
          <p:cNvPr id="4" name="WordPictureWatermark31927650" descr="PAPEL TIMBRADO-01">
            <a:extLst>
              <a:ext uri="{FF2B5EF4-FFF2-40B4-BE49-F238E27FC236}">
                <a16:creationId xmlns:a16="http://schemas.microsoft.com/office/drawing/2014/main" id="{1B614F24-3BF2-4100-A1B2-7D8D309024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394" b="2921"/>
          <a:stretch/>
        </p:blipFill>
        <p:spPr bwMode="auto">
          <a:xfrm>
            <a:off x="173550" y="6061587"/>
            <a:ext cx="12018450" cy="79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117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62ACD325-FBB6-4F86-B964-3A807484E04B}"/>
              </a:ext>
            </a:extLst>
          </p:cNvPr>
          <p:cNvSpPr/>
          <p:nvPr/>
        </p:nvSpPr>
        <p:spPr>
          <a:xfrm>
            <a:off x="307181" y="1372599"/>
            <a:ext cx="11344046" cy="5262979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>
              <a:spcBef>
                <a:spcPts val="5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r>
              <a:rPr lang="pt-BR" sz="2400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O</a:t>
            </a:r>
            <a:r>
              <a:rPr lang="pt-BR" sz="2400" spc="15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400" spc="-5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Centro</a:t>
            </a:r>
            <a:r>
              <a:rPr lang="pt-BR" sz="2400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de</a:t>
            </a:r>
            <a:r>
              <a:rPr lang="pt-BR" sz="2400" spc="5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400" spc="-5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Pesquisas</a:t>
            </a:r>
            <a:r>
              <a:rPr lang="pt-BR" sz="2400" spc="15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400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do</a:t>
            </a:r>
            <a:r>
              <a:rPr lang="pt-BR" sz="2400" spc="5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400" spc="-5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Pantanal</a:t>
            </a:r>
            <a:r>
              <a:rPr lang="pt-BR" sz="2400" spc="20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400" spc="-5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firmou</a:t>
            </a:r>
            <a:r>
              <a:rPr lang="pt-BR" sz="2400" spc="-10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400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Termo</a:t>
            </a:r>
            <a:r>
              <a:rPr lang="pt-BR" sz="2400" spc="5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400" spc="-5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de</a:t>
            </a:r>
            <a:r>
              <a:rPr lang="pt-BR" sz="2400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400" spc="-5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Parceria,</a:t>
            </a:r>
            <a:r>
              <a:rPr lang="pt-BR" sz="2400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em</a:t>
            </a:r>
            <a:r>
              <a:rPr lang="pt-BR" sz="2400" spc="15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400" spc="-5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2012, com o MCTIC,</a:t>
            </a:r>
            <a:r>
              <a:rPr lang="pt-BR" sz="2400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visando</a:t>
            </a:r>
            <a:r>
              <a:rPr lang="pt-BR" sz="2400" spc="-10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400" spc="-5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produção</a:t>
            </a:r>
            <a:r>
              <a:rPr lang="pt-BR" sz="2400" spc="60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400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de</a:t>
            </a:r>
            <a:r>
              <a:rPr lang="pt-BR" sz="2400" spc="60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400" spc="-5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conhecimento</a:t>
            </a:r>
            <a:r>
              <a:rPr lang="pt-BR" sz="2400" spc="55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400" spc="-5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para</a:t>
            </a:r>
            <a:r>
              <a:rPr lang="pt-BR" sz="2400" spc="60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400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subsidiar</a:t>
            </a:r>
            <a:r>
              <a:rPr lang="pt-BR" sz="2400" spc="55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400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pt-BR" sz="2400" spc="60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400" spc="-5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tomada</a:t>
            </a:r>
            <a:r>
              <a:rPr lang="pt-BR" sz="2400" spc="285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400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de</a:t>
            </a:r>
            <a:r>
              <a:rPr lang="pt-BR" sz="2400" spc="160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400" spc="-5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decisões</a:t>
            </a:r>
            <a:r>
              <a:rPr lang="pt-BR" sz="2400" spc="155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400" spc="-10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que</a:t>
            </a:r>
            <a:r>
              <a:rPr lang="pt-BR" sz="2400" spc="160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400" spc="-5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garantam</a:t>
            </a:r>
            <a:r>
              <a:rPr lang="pt-BR" sz="2400" spc="160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400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pt-BR" sz="2400" spc="160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400" spc="-5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conservação</a:t>
            </a:r>
            <a:r>
              <a:rPr lang="pt-BR" sz="2400" spc="160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400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pt-BR" sz="2400" spc="150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400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o</a:t>
            </a:r>
            <a:r>
              <a:rPr lang="pt-BR" sz="2400" spc="160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400" spc="-5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uso</a:t>
            </a:r>
            <a:r>
              <a:rPr lang="pt-BR" sz="2400" spc="160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400" spc="-5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sustentável</a:t>
            </a:r>
            <a:r>
              <a:rPr lang="pt-BR" sz="2400" spc="150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400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do</a:t>
            </a:r>
            <a:r>
              <a:rPr lang="pt-BR" sz="2400" spc="150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400" spc="-5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Pantanal.</a:t>
            </a:r>
          </a:p>
          <a:p>
            <a:pPr marR="68580" lvl="0" algn="just">
              <a:spcAft>
                <a:spcPts val="0"/>
              </a:spcAft>
            </a:pPr>
            <a:r>
              <a:rPr lang="pt-BR" sz="2400" spc="155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pt-BR" sz="2400" dirty="0">
              <a:solidFill>
                <a:schemeClr val="tx1"/>
              </a:solidFill>
              <a:effectLst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6858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2400" spc="-5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Dentre</a:t>
            </a:r>
            <a:r>
              <a:rPr lang="pt-BR" sz="2400" spc="155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400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tais</a:t>
            </a:r>
            <a:r>
              <a:rPr lang="pt-BR" sz="2400" spc="275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400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ações,</a:t>
            </a:r>
            <a:r>
              <a:rPr lang="pt-BR" sz="2400" spc="135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400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destaca-se</a:t>
            </a:r>
            <a:r>
              <a:rPr lang="pt-BR" sz="2400" spc="135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400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pt-BR" sz="2400" spc="145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400" spc="-5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proposta</a:t>
            </a:r>
            <a:r>
              <a:rPr lang="pt-BR" sz="2400" spc="135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400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pt-BR" sz="2400" spc="145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400" spc="-5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contribuição</a:t>
            </a:r>
            <a:r>
              <a:rPr lang="pt-BR" sz="2400" spc="135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400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ao</a:t>
            </a:r>
            <a:r>
              <a:rPr lang="pt-BR" sz="2400" spc="145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400" b="1" spc="-5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PLS</a:t>
            </a:r>
            <a:r>
              <a:rPr lang="pt-BR" sz="2400" b="1" spc="145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400" b="1" spc="-5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750/2011</a:t>
            </a:r>
            <a:r>
              <a:rPr lang="pt-BR" sz="2400" b="1" spc="145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400" b="1" spc="-5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(Lei</a:t>
            </a:r>
            <a:r>
              <a:rPr lang="pt-BR" sz="2400" b="1" spc="140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400" b="1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do</a:t>
            </a:r>
            <a:r>
              <a:rPr lang="pt-BR" sz="2400" b="1" spc="145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400" b="1" spc="-5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Pantanal)</a:t>
            </a:r>
            <a:r>
              <a:rPr lang="pt-BR" sz="2400" spc="-5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r>
              <a:rPr lang="pt-BR" sz="2400" spc="145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R="68580" algn="just">
              <a:spcAft>
                <a:spcPts val="0"/>
              </a:spcAft>
            </a:pPr>
            <a:endParaRPr lang="pt-BR" sz="2400" spc="145" dirty="0">
              <a:solidFill>
                <a:schemeClr val="tx1"/>
              </a:solidFill>
              <a:effectLst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68580" lvl="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O</a:t>
            </a:r>
            <a:r>
              <a:rPr lang="pt-BR" sz="2400" spc="245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400" spc="-5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CPP,</a:t>
            </a:r>
            <a:r>
              <a:rPr lang="pt-BR" sz="2400" spc="245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400" spc="-5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pt-BR" sz="2400" spc="240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400" spc="-5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parceria</a:t>
            </a:r>
            <a:r>
              <a:rPr lang="pt-BR" sz="2400" spc="245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400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com</a:t>
            </a:r>
            <a:r>
              <a:rPr lang="pt-BR" sz="2400" spc="245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400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o</a:t>
            </a:r>
            <a:r>
              <a:rPr lang="pt-BR" sz="2400" spc="230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400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INCT-Áreas</a:t>
            </a:r>
            <a:r>
              <a:rPr lang="pt-BR" sz="2400" spc="235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400" spc="-5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Úmidas</a:t>
            </a:r>
            <a:r>
              <a:rPr lang="pt-BR" sz="2400" spc="240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400" spc="-5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(INAU)</a:t>
            </a:r>
            <a:r>
              <a:rPr lang="pt-BR" sz="2400" spc="235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400" spc="-5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realizou</a:t>
            </a:r>
            <a:r>
              <a:rPr lang="pt-BR" sz="2400" spc="240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400" spc="-5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durante</a:t>
            </a:r>
            <a:r>
              <a:rPr lang="pt-BR" sz="2400" spc="245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400" spc="-5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esses</a:t>
            </a:r>
            <a:r>
              <a:rPr lang="pt-BR" sz="2400" spc="275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400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anos</a:t>
            </a:r>
            <a:r>
              <a:rPr lang="pt-BR" sz="2400" spc="110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400" spc="-5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diversos</a:t>
            </a:r>
            <a:r>
              <a:rPr lang="pt-BR" sz="2400" spc="120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estudos, </a:t>
            </a:r>
            <a:r>
              <a:rPr lang="pt-BR" sz="2400" spc="-5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debates,</a:t>
            </a:r>
            <a:r>
              <a:rPr lang="pt-BR" sz="2400" spc="125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400" spc="-5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reuniões,</a:t>
            </a:r>
            <a:r>
              <a:rPr lang="pt-BR" sz="2400" spc="110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400" spc="-5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workshops</a:t>
            </a:r>
            <a:r>
              <a:rPr lang="pt-BR" sz="2400" spc="120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400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pt-BR" sz="2400" spc="115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400" spc="-5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mesas</a:t>
            </a:r>
            <a:r>
              <a:rPr lang="pt-BR" sz="2400" spc="120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400" spc="-5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redondas,</a:t>
            </a:r>
            <a:r>
              <a:rPr lang="pt-BR" sz="2400" spc="125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400" spc="-5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buscando</a:t>
            </a:r>
            <a:r>
              <a:rPr lang="pt-BR" sz="2400" spc="125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400" spc="-10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sempre</a:t>
            </a:r>
            <a:r>
              <a:rPr lang="pt-BR" sz="2400" spc="375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400" spc="-5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apresentar</a:t>
            </a:r>
            <a:r>
              <a:rPr lang="pt-BR" sz="2400" spc="115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400" spc="-5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propostas</a:t>
            </a:r>
            <a:r>
              <a:rPr lang="pt-BR" sz="2400" spc="120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400" spc="-5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que</a:t>
            </a:r>
            <a:r>
              <a:rPr lang="pt-BR" sz="2400" spc="135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400" spc="-5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contemplem</a:t>
            </a:r>
            <a:r>
              <a:rPr lang="pt-BR" sz="2400" spc="125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400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o</a:t>
            </a:r>
            <a:r>
              <a:rPr lang="pt-BR" sz="2400" spc="135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400" spc="-5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aval</a:t>
            </a:r>
            <a:r>
              <a:rPr lang="pt-BR" sz="2400" spc="130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400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da</a:t>
            </a:r>
            <a:r>
              <a:rPr lang="pt-BR" sz="2400" spc="120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400" spc="-5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comunidade</a:t>
            </a:r>
            <a:r>
              <a:rPr lang="pt-BR" sz="2400" spc="135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400" spc="-5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científica</a:t>
            </a:r>
            <a:r>
              <a:rPr lang="pt-BR" sz="2400" spc="135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400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pt-BR" sz="2400" spc="125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da </a:t>
            </a:r>
            <a:r>
              <a:rPr lang="pt-BR" sz="2400" spc="-5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tradicional</a:t>
            </a:r>
            <a:r>
              <a:rPr lang="pt-BR" sz="2400" spc="115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400" spc="-5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da</a:t>
            </a:r>
            <a:r>
              <a:rPr lang="pt-BR" sz="2400" spc="425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400" spc="-5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região.</a:t>
            </a:r>
            <a:r>
              <a:rPr lang="pt-BR" sz="2400" spc="110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R="68580" lvl="0" algn="just">
              <a:spcAft>
                <a:spcPts val="0"/>
              </a:spcAft>
            </a:pPr>
            <a:endParaRPr lang="pt-BR" sz="2400" dirty="0">
              <a:solidFill>
                <a:schemeClr val="tx1"/>
              </a:solidFill>
              <a:effectLst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68580" lvl="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Desta</a:t>
            </a:r>
            <a:r>
              <a:rPr lang="pt-BR" sz="2400" b="1" spc="90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400" b="1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forma,</a:t>
            </a:r>
            <a:r>
              <a:rPr lang="pt-BR" sz="2400" b="1" spc="95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400" b="1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o</a:t>
            </a:r>
            <a:r>
              <a:rPr lang="pt-BR" sz="2400" b="1" spc="100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400" b="1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CPP</a:t>
            </a:r>
            <a:r>
              <a:rPr lang="pt-BR" sz="2400" b="1" spc="110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pt-BR" sz="2400" b="1" spc="-5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INAU</a:t>
            </a:r>
            <a:r>
              <a:rPr lang="pt-BR" sz="2400" b="1" spc="105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400" b="1" spc="-5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apresentam</a:t>
            </a:r>
            <a:r>
              <a:rPr lang="pt-BR" sz="2400" b="1" spc="100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400" b="1" spc="-5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abaixo</a:t>
            </a:r>
            <a:r>
              <a:rPr lang="pt-BR" sz="2400" b="1" spc="110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400" b="1" spc="-5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um</a:t>
            </a:r>
            <a:r>
              <a:rPr lang="pt-BR" sz="2400" b="1" spc="115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400" b="1" spc="-5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resumo</a:t>
            </a:r>
            <a:r>
              <a:rPr lang="pt-BR" sz="2400" b="1" spc="100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400" b="1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de</a:t>
            </a:r>
            <a:r>
              <a:rPr lang="pt-BR" sz="2400" b="1" spc="110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400" b="1" spc="-5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suas</a:t>
            </a:r>
            <a:r>
              <a:rPr lang="pt-BR" sz="2400" b="1" spc="95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400" b="1" spc="-5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principais</a:t>
            </a:r>
            <a:r>
              <a:rPr lang="pt-BR" sz="2400" b="1" spc="295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400" b="1" spc="-5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contribuições,</a:t>
            </a:r>
            <a:r>
              <a:rPr lang="pt-BR" sz="2400" b="1" spc="-10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400" b="1" spc="-5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esperando</a:t>
            </a:r>
            <a:r>
              <a:rPr lang="pt-BR" sz="2400" b="1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400" b="1" spc="-5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que</a:t>
            </a:r>
            <a:r>
              <a:rPr lang="pt-BR" sz="2400" b="1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400" b="1" spc="-5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sejam</a:t>
            </a:r>
            <a:r>
              <a:rPr lang="pt-BR" sz="2400" b="1" spc="5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400" b="1" spc="-5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acatadas</a:t>
            </a:r>
            <a:r>
              <a:rPr lang="pt-BR" sz="2400" b="1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pelo</a:t>
            </a:r>
            <a:r>
              <a:rPr lang="pt-BR" sz="2400" b="1" spc="-10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400" b="1" spc="-5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meio</a:t>
            </a:r>
            <a:r>
              <a:rPr lang="pt-BR" sz="2400" b="1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400" b="1" spc="-5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político</a:t>
            </a:r>
            <a:r>
              <a:rPr lang="pt-BR" sz="2400" spc="-5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pt-BR" sz="2400" dirty="0">
              <a:solidFill>
                <a:schemeClr val="tx1"/>
              </a:solidFill>
              <a:effectLst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7912569-B979-4072-B74A-6F315DCA9179}"/>
              </a:ext>
            </a:extLst>
          </p:cNvPr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4000" b="1" spc="-5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Recomendação</a:t>
            </a:r>
            <a:r>
              <a:rPr lang="pt-BR" sz="4000" b="1" spc="25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4000" b="1" spc="-10" dirty="0"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pt-BR" sz="4000" b="1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pt-BR" sz="4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4000" b="1" spc="-5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Projeto</a:t>
            </a:r>
            <a:r>
              <a:rPr lang="pt-BR" sz="4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de Lei</a:t>
            </a:r>
            <a:r>
              <a:rPr lang="pt-BR" sz="4000" b="1" spc="-2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4000" b="1" spc="-20" dirty="0"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pt-BR" sz="4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</a:p>
          <a:p>
            <a:pPr algn="ctr">
              <a:spcAft>
                <a:spcPts val="0"/>
              </a:spcAft>
            </a:pPr>
            <a:r>
              <a:rPr lang="pt-BR" sz="4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4000" b="1" spc="-5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Senado</a:t>
            </a:r>
            <a:r>
              <a:rPr lang="pt-BR" sz="4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4000" b="1" spc="-5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750/2011</a:t>
            </a:r>
            <a:endParaRPr lang="pt-BR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038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312488-E0F9-48C7-870F-FCD2F472C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2192000" cy="1324800"/>
          </a:xfrm>
          <a:solidFill>
            <a:schemeClr val="accent6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cs typeface="Arial" panose="020B0604020202020204" pitchFamily="34" charset="0"/>
              </a:rPr>
              <a:t>Propostas para Aprimoramento </a:t>
            </a:r>
            <a:br>
              <a:rPr lang="pt-BR" sz="40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pt-BR" sz="4000" b="1" dirty="0">
                <a:solidFill>
                  <a:schemeClr val="bg1"/>
                </a:solidFill>
                <a:cs typeface="Arial" panose="020B0604020202020204" pitchFamily="34" charset="0"/>
              </a:rPr>
              <a:t>do</a:t>
            </a:r>
            <a:r>
              <a:rPr lang="pt-BR" b="1" dirty="0">
                <a:solidFill>
                  <a:schemeClr val="bg1"/>
                </a:solidFill>
                <a:cs typeface="Arial" panose="020B0604020202020204" pitchFamily="34" charset="0"/>
              </a:rPr>
              <a:t> PLS 750/2011</a:t>
            </a:r>
            <a:endParaRPr lang="pt-BR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16AF7D8E-881A-429F-8E52-E396D3B991CA}"/>
              </a:ext>
            </a:extLst>
          </p:cNvPr>
          <p:cNvSpPr/>
          <p:nvPr/>
        </p:nvSpPr>
        <p:spPr>
          <a:xfrm>
            <a:off x="408037" y="1680665"/>
            <a:ext cx="1137592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cs typeface="Arial" panose="020B0604020202020204" pitchFamily="34" charset="0"/>
              </a:rPr>
              <a:t>RELEVÂNCIA DA INICIATIVA</a:t>
            </a:r>
            <a:endParaRPr lang="pt-BR" sz="2400" dirty="0">
              <a:cs typeface="Arial" panose="020B0604020202020204" pitchFamily="34" charset="0"/>
            </a:endParaRPr>
          </a:p>
          <a:p>
            <a:pPr algn="just"/>
            <a:endParaRPr lang="pt-BR" sz="2400" dirty="0">
              <a:cs typeface="Arial" panose="020B0604020202020204" pitchFamily="34" charset="0"/>
            </a:endParaRPr>
          </a:p>
          <a:p>
            <a:pPr algn="just"/>
            <a:r>
              <a:rPr lang="pt-BR" sz="2400" dirty="0">
                <a:cs typeface="Arial" panose="020B0604020202020204" pitchFamily="34" charset="0"/>
              </a:rPr>
              <a:t>Destaca-se inicialmente a necessidade de um marco regulatório para assegurar a proteção do Pantanal Matogrossense e a relevância do PLS 750/2011 que se propõe a suprir essa lacuna, contendo alguns avanços que podem efetivamente contribuir a conservação dessa importante área úmida, considerada um patrimônio nacional.</a:t>
            </a:r>
          </a:p>
          <a:p>
            <a:pPr algn="just"/>
            <a:endParaRPr lang="pt-BR" sz="2400" dirty="0">
              <a:cs typeface="Arial" panose="020B0604020202020204" pitchFamily="34" charset="0"/>
            </a:endParaRPr>
          </a:p>
          <a:p>
            <a:pPr algn="just"/>
            <a:r>
              <a:rPr lang="pt-BR" sz="2400" b="1" u="sng" dirty="0">
                <a:cs typeface="Arial" panose="020B0604020202020204" pitchFamily="34" charset="0"/>
              </a:rPr>
              <a:t>Contudo, o PLS pode ser aprimorado com os ajustes de alguns dos dispositivos citados e inserção de alguns tópicos relevantes à finalidade proposta no citado projeto de lei.</a:t>
            </a:r>
          </a:p>
        </p:txBody>
      </p:sp>
    </p:spTree>
    <p:extLst>
      <p:ext uri="{BB962C8B-B14F-4D97-AF65-F5344CB8AC3E}">
        <p14:creationId xmlns:p14="http://schemas.microsoft.com/office/powerpoint/2010/main" val="362348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9D3C4E-7EC2-49BD-AD2C-725886C5F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2741"/>
            <a:ext cx="12191999" cy="1324800"/>
          </a:xfr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pt-BR" sz="4000" b="1" dirty="0"/>
              <a:t>PLS – 750/2011: </a:t>
            </a:r>
            <a:r>
              <a:rPr lang="pt-BR" sz="4000" b="1" dirty="0" err="1"/>
              <a:t>Art</a:t>
            </a:r>
            <a:r>
              <a:rPr lang="pt-BR" sz="4000" b="1" dirty="0"/>
              <a:t> 1º - Parágrafo único: Ampliar o Escopo da Lei</a:t>
            </a:r>
            <a:endParaRPr lang="pt-BR" sz="40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4022086-6D5E-4FA9-AAB9-0A61A1309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297" y="1709965"/>
            <a:ext cx="11523406" cy="4757655"/>
          </a:xfrm>
          <a:noFill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400" dirty="0">
                <a:solidFill>
                  <a:schemeClr val="tx1"/>
                </a:solidFill>
                <a:cs typeface="Arial" panose="020B0604020202020204" pitchFamily="34" charset="0"/>
              </a:rPr>
              <a:t>Justificativa: O Parágrafo único deve expressamente reconhecer o Pantanal como </a:t>
            </a:r>
            <a:r>
              <a:rPr lang="pt-BR" sz="2400" b="1" dirty="0">
                <a:solidFill>
                  <a:schemeClr val="tx1"/>
                </a:solidFill>
                <a:cs typeface="Arial" panose="020B0604020202020204" pitchFamily="34" charset="0"/>
              </a:rPr>
              <a:t>ÁREA ÚMIDA </a:t>
            </a:r>
            <a:r>
              <a:rPr lang="pt-BR" sz="2400" dirty="0">
                <a:solidFill>
                  <a:schemeClr val="tx1"/>
                </a:solidFill>
                <a:cs typeface="Arial" panose="020B0604020202020204" pitchFamily="34" charset="0"/>
              </a:rPr>
              <a:t>e estender a proteção do bioma aos rios que para ele </a:t>
            </a:r>
            <a:r>
              <a:rPr lang="pt-BR" sz="2400" b="1" dirty="0">
                <a:solidFill>
                  <a:schemeClr val="tx1"/>
                </a:solidFill>
                <a:cs typeface="Arial" panose="020B0604020202020204" pitchFamily="34" charset="0"/>
              </a:rPr>
              <a:t>DRENAM</a:t>
            </a:r>
            <a:r>
              <a:rPr lang="pt-BR" sz="2400" dirty="0">
                <a:solidFill>
                  <a:schemeClr val="tx1"/>
                </a:solidFill>
                <a:cs typeface="Arial" panose="020B0604020202020204" pitchFamily="34" charset="0"/>
              </a:rPr>
              <a:t>, conforme se segue:</a:t>
            </a:r>
          </a:p>
          <a:p>
            <a:pPr algn="just"/>
            <a:endParaRPr lang="pt-BR" sz="24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400" b="1" dirty="0">
                <a:solidFill>
                  <a:schemeClr val="tx1"/>
                </a:solidFill>
                <a:cs typeface="Arial" panose="020B0604020202020204" pitchFamily="34" charset="0"/>
              </a:rPr>
              <a:t>Art. 1º (...)</a:t>
            </a:r>
            <a:endParaRPr lang="pt-BR" sz="24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400" b="1" dirty="0">
                <a:solidFill>
                  <a:schemeClr val="tx1"/>
                </a:solidFill>
                <a:cs typeface="Arial" panose="020B0604020202020204" pitchFamily="34" charset="0"/>
              </a:rPr>
              <a:t>§1º</a:t>
            </a:r>
            <a:r>
              <a:rPr lang="pt-BR" sz="2400" dirty="0">
                <a:solidFill>
                  <a:schemeClr val="tx1"/>
                </a:solidFill>
                <a:cs typeface="Arial" panose="020B0604020202020204" pitchFamily="34" charset="0"/>
              </a:rPr>
              <a:t>  O Pantanal, reconhecido constitucionalmente como patrimônio nacional, é uma área úmida que pertence a categoria de planície alagável, localizada na Bacia do Alto Rio Paraguai, constituída principalmente por savanas alagáveis anualmente.</a:t>
            </a:r>
          </a:p>
          <a:p>
            <a:pPr marL="0" indent="0" algn="just">
              <a:buNone/>
            </a:pPr>
            <a:r>
              <a:rPr lang="pt-BR" sz="2400" b="1" dirty="0">
                <a:solidFill>
                  <a:schemeClr val="tx1"/>
                </a:solidFill>
                <a:cs typeface="Arial" panose="020B0604020202020204" pitchFamily="34" charset="0"/>
              </a:rPr>
              <a:t>§2º</a:t>
            </a:r>
            <a:r>
              <a:rPr lang="pt-BR" sz="2400" dirty="0">
                <a:solidFill>
                  <a:schemeClr val="tx1"/>
                </a:solidFill>
                <a:cs typeface="Arial" panose="020B0604020202020204" pitchFamily="34" charset="0"/>
              </a:rPr>
              <a:t>  A proteção prevista nesta lei abrange a planície pantaneira e também os rios que para ela drenam.</a:t>
            </a:r>
          </a:p>
          <a:p>
            <a:pPr algn="just"/>
            <a:endParaRPr lang="pt-BR" sz="24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967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88AE390-5357-4C8C-A26C-C66EB2675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723" y="1702930"/>
            <a:ext cx="11843867" cy="1359363"/>
          </a:xfrm>
          <a:noFill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400" dirty="0">
                <a:solidFill>
                  <a:schemeClr val="tx1"/>
                </a:solidFill>
                <a:cs typeface="Arial" panose="020B0604020202020204" pitchFamily="34" charset="0"/>
              </a:rPr>
              <a:t>As regras previstas nos artigos 11 e 13 são insuficientes para assegurar uma proteção aos ambientes aquáticos no Pantanal, que se mostram extremamente frágeis, sendo necessário normatizar não apenas a navegação e a construção de estradas, mas também a construção de hidrelétricas, nos termos seguintes:</a:t>
            </a:r>
          </a:p>
          <a:p>
            <a:pPr marL="0" indent="0">
              <a:buNone/>
            </a:pPr>
            <a:endParaRPr lang="pt-BR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7A8B4D7-3230-4231-832A-9F6466B0DE2E}"/>
              </a:ext>
            </a:extLst>
          </p:cNvPr>
          <p:cNvSpPr txBox="1"/>
          <p:nvPr/>
        </p:nvSpPr>
        <p:spPr>
          <a:xfrm>
            <a:off x="0" y="3113404"/>
            <a:ext cx="11843867" cy="2985433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tx1"/>
                </a:solidFill>
                <a:cs typeface="Arial" panose="020B0604020202020204" pitchFamily="34" charset="0"/>
              </a:rPr>
              <a:t>DA PROTEÇÃO DOS AMBIENTES AQUÁTICOS</a:t>
            </a:r>
          </a:p>
          <a:p>
            <a:pPr algn="ctr"/>
            <a:r>
              <a:rPr lang="pt-BR" sz="2400" b="1" dirty="0">
                <a:solidFill>
                  <a:schemeClr val="tx1"/>
                </a:solidFill>
                <a:cs typeface="Arial" panose="020B0604020202020204" pitchFamily="34" charset="0"/>
              </a:rPr>
              <a:t>Dos macrohabitats aquáticos</a:t>
            </a:r>
            <a:endParaRPr lang="pt-BR" sz="24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endParaRPr lang="pt-BR" sz="2000" b="1" dirty="0">
              <a:solidFill>
                <a:schemeClr val="tx1"/>
              </a:solidFill>
            </a:endParaRPr>
          </a:p>
          <a:p>
            <a:r>
              <a:rPr lang="pt-BR" sz="2000" b="1" dirty="0">
                <a:solidFill>
                  <a:schemeClr val="tx1"/>
                </a:solidFill>
              </a:rPr>
              <a:t>Art.20  </a:t>
            </a:r>
            <a:r>
              <a:rPr lang="pt-BR" sz="2000" dirty="0">
                <a:solidFill>
                  <a:schemeClr val="tx1"/>
                </a:solidFill>
              </a:rPr>
              <a:t>A navegação comercial nos rios formadores do  Pantanal deve ser compatibilizada com a conservação e preservação do meio ambiente, buscando a manutenção da diversidade biológica e recursos hídricos, adaptando-se as embarcações aos rios, vedado o transporte de produtos potencialmente perigosos.</a:t>
            </a:r>
          </a:p>
          <a:p>
            <a:endParaRPr lang="pt-BR" sz="2000" b="1" dirty="0">
              <a:solidFill>
                <a:schemeClr val="tx1"/>
              </a:solidFill>
            </a:endParaRPr>
          </a:p>
          <a:p>
            <a:r>
              <a:rPr lang="pt-BR" sz="2000" b="1" dirty="0">
                <a:solidFill>
                  <a:schemeClr val="tx1"/>
                </a:solidFill>
              </a:rPr>
              <a:t>Parágrafo único.  </a:t>
            </a:r>
            <a:r>
              <a:rPr lang="pt-BR" sz="2000" dirty="0">
                <a:solidFill>
                  <a:schemeClr val="tx1"/>
                </a:solidFill>
              </a:rPr>
              <a:t>Na bacia hidrográfica do Alto Paraguai estão vedadas as intervenções irreversíveis nos cursos d’água que alterem a velocidade do escoamento, o volume de água e a capacidade do transporte de sedimentos.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B3C745C6-3CD9-4589-926E-7A757BD3B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2742"/>
            <a:ext cx="12191999" cy="1664561"/>
          </a:xfr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354013"/>
            <a:r>
              <a:rPr lang="pt-BR" sz="4000" b="1" dirty="0">
                <a:solidFill>
                  <a:schemeClr val="bg1"/>
                </a:solidFill>
                <a:cs typeface="Arial" panose="020B0604020202020204" pitchFamily="34" charset="0"/>
              </a:rPr>
              <a:t>PLS – 750/2011: Art. 11. </a:t>
            </a:r>
            <a:r>
              <a:rPr lang="pt-BR" sz="2800" dirty="0">
                <a:solidFill>
                  <a:schemeClr val="bg1"/>
                </a:solidFill>
                <a:cs typeface="Arial" panose="020B0604020202020204" pitchFamily="34" charset="0"/>
              </a:rPr>
              <a:t>A navegação comercial nos rios das bacias hidrográficas do bioma Pantanal...</a:t>
            </a:r>
            <a:br>
              <a:rPr lang="pt-BR" sz="280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pt-BR" sz="4000" b="1" dirty="0">
                <a:solidFill>
                  <a:schemeClr val="bg1"/>
                </a:solidFill>
                <a:cs typeface="Arial" panose="020B0604020202020204" pitchFamily="34" charset="0"/>
              </a:rPr>
              <a:t>Art. 13. </a:t>
            </a:r>
            <a:r>
              <a:rPr lang="pt-BR" sz="2800" dirty="0">
                <a:solidFill>
                  <a:schemeClr val="bg1"/>
                </a:solidFill>
                <a:cs typeface="Arial" panose="020B0604020202020204" pitchFamily="34" charset="0"/>
              </a:rPr>
              <a:t>No uso e construção de estradas no bioma</a:t>
            </a:r>
            <a:r>
              <a:rPr lang="pt-BR" sz="28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endParaRPr lang="pt-BR" sz="28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700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79B7B0D-985F-40FE-B5AD-01B06785E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465" y="3227419"/>
            <a:ext cx="11685069" cy="3389692"/>
          </a:xfr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400" b="1" dirty="0">
                <a:solidFill>
                  <a:schemeClr val="tx1"/>
                </a:solidFill>
              </a:rPr>
              <a:t>DOS ÓRGÃOS E INSTITUIÇÕES DE APOIO À GESTÃO</a:t>
            </a:r>
            <a:endParaRPr lang="pt-BR" sz="24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pt-BR" sz="2400" b="1" dirty="0">
                <a:solidFill>
                  <a:schemeClr val="tx1"/>
                </a:solidFill>
              </a:rPr>
              <a:t>Do Conselho Gestor</a:t>
            </a:r>
            <a:endParaRPr lang="pt-BR" sz="24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pt-BR" sz="2400" b="1" dirty="0">
                <a:solidFill>
                  <a:schemeClr val="tx1"/>
                </a:solidFill>
              </a:rPr>
              <a:t>Art. 7º  </a:t>
            </a:r>
            <a:r>
              <a:rPr lang="pt-BR" sz="2400" dirty="0">
                <a:solidFill>
                  <a:schemeClr val="tx1"/>
                </a:solidFill>
              </a:rPr>
              <a:t>Fica criado o Conselho Gestor do Pantanal – CG-Pantanal, com as atribuições de promover a gestão integrada e participativa do Pantanal, composto por representantes dos seguintes órgãos e instituições:</a:t>
            </a:r>
          </a:p>
          <a:p>
            <a:pPr marL="0" indent="0" algn="ctr">
              <a:buNone/>
            </a:pPr>
            <a:r>
              <a:rPr lang="pt-BR" sz="2400" b="1" dirty="0">
                <a:solidFill>
                  <a:schemeClr val="tx1"/>
                </a:solidFill>
              </a:rPr>
              <a:t>Das Instituições de Pesquisa</a:t>
            </a:r>
            <a:endParaRPr lang="pt-BR" sz="24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pt-BR" sz="2400" b="1" dirty="0">
                <a:solidFill>
                  <a:schemeClr val="tx1"/>
                </a:solidFill>
              </a:rPr>
              <a:t>Art. 9º  </a:t>
            </a:r>
            <a:r>
              <a:rPr lang="pt-BR" sz="2400" dirty="0">
                <a:solidFill>
                  <a:schemeClr val="tx1"/>
                </a:solidFill>
              </a:rPr>
              <a:t>Para fins de apoio técnico-científico à conservação e uso sustentável do Pantanal, são consideradas como instituições oficiais de pesquisa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C4632A9-799A-4C8B-949B-BDB03ACD7DC6}"/>
              </a:ext>
            </a:extLst>
          </p:cNvPr>
          <p:cNvSpPr txBox="1"/>
          <p:nvPr/>
        </p:nvSpPr>
        <p:spPr>
          <a:xfrm>
            <a:off x="221381" y="1238577"/>
            <a:ext cx="11685069" cy="156966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solidFill>
                  <a:schemeClr val="tx1"/>
                </a:solidFill>
              </a:rPr>
              <a:t>É de extrema relevância a definição de uma instância que congregue os órgãos federais e estaduais (MT e MS) na definição e execução de um plano de gestão do Pantanal, bem como sejam definidas as instituições oficiais de pesquisa que contribuirão nessa gestão, conforme se propõe a seguir: 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43195859-7B8E-40B4-9459-B49C93E7D263}"/>
              </a:ext>
            </a:extLst>
          </p:cNvPr>
          <p:cNvSpPr txBox="1">
            <a:spLocks/>
          </p:cNvSpPr>
          <p:nvPr/>
        </p:nvSpPr>
        <p:spPr>
          <a:xfrm>
            <a:off x="0" y="-27517"/>
            <a:ext cx="12191999" cy="1324800"/>
          </a:xfrm>
          <a:prstGeom prst="rect">
            <a:avLst/>
          </a:prstGeom>
          <a:solidFill>
            <a:schemeClr val="accent6"/>
          </a:solidFill>
          <a:ln w="19050" cap="flat" cmpd="sng" algn="ctr">
            <a:noFill/>
            <a:prstDash val="solid"/>
            <a:miter lim="800000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4000" b="1" dirty="0"/>
              <a:t>PLS – 750/2011: Acréscimos Propostos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1146414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57606F45-9755-4256-A289-E556057B594E}"/>
              </a:ext>
            </a:extLst>
          </p:cNvPr>
          <p:cNvSpPr txBox="1"/>
          <p:nvPr/>
        </p:nvSpPr>
        <p:spPr>
          <a:xfrm>
            <a:off x="213490" y="1440727"/>
            <a:ext cx="11781865" cy="1200329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solidFill>
                  <a:schemeClr val="tx1"/>
                </a:solidFill>
              </a:rPr>
              <a:t>A definição da Reserva Legal no Pantanal Mato-grossense não é uniforme, aplicando-se regras diferenciadas para MT e MS que precisam ser uniformizadas alterando-se o Código Florestal e elevando-se o patamar hoje existente, sem prejuízo das situações já consolidadas: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47E5A30-9CB9-4099-B016-BE3C9E76CADD}"/>
              </a:ext>
            </a:extLst>
          </p:cNvPr>
          <p:cNvSpPr txBox="1"/>
          <p:nvPr/>
        </p:nvSpPr>
        <p:spPr>
          <a:xfrm>
            <a:off x="122321" y="2892133"/>
            <a:ext cx="11705885" cy="378565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solidFill>
                  <a:schemeClr val="tx1"/>
                </a:solidFill>
              </a:rPr>
              <a:t>O art. 12 da Lei n 12.651, de 25 de maio de 2012, passa a vigorar com os seguintes acréscimos:</a:t>
            </a:r>
          </a:p>
          <a:p>
            <a:pPr algn="just"/>
            <a:r>
              <a:rPr lang="pt-BR" sz="2000" dirty="0">
                <a:solidFill>
                  <a:schemeClr val="tx1"/>
                </a:solidFill>
              </a:rPr>
              <a:t>Art. 12. ....................................................................</a:t>
            </a:r>
          </a:p>
          <a:p>
            <a:pPr algn="just"/>
            <a:r>
              <a:rPr lang="pt-BR" sz="2000" dirty="0">
                <a:solidFill>
                  <a:schemeClr val="tx1"/>
                </a:solidFill>
              </a:rPr>
              <a:t>I - ............................................................................</a:t>
            </a:r>
          </a:p>
          <a:p>
            <a:pPr algn="just"/>
            <a:r>
              <a:rPr lang="pt-BR" sz="2000" dirty="0">
                <a:solidFill>
                  <a:schemeClr val="tx1"/>
                </a:solidFill>
              </a:rPr>
              <a:t>II – </a:t>
            </a:r>
            <a:r>
              <a:rPr lang="pt-BR" sz="2000" b="1" dirty="0">
                <a:solidFill>
                  <a:schemeClr val="tx1"/>
                </a:solidFill>
              </a:rPr>
              <a:t>Localizado no Pantanal Mato-Grossense: 50% (cinquenta por cento) no imóvel situado em área de cerrado ou outras formas de vegetação.</a:t>
            </a:r>
          </a:p>
          <a:p>
            <a:pPr algn="just"/>
            <a:r>
              <a:rPr lang="pt-BR" dirty="0">
                <a:solidFill>
                  <a:schemeClr val="tx1"/>
                </a:solidFill>
              </a:rPr>
              <a:t>III - localizado nas demais regiões do País: 20% (vinte por cento).</a:t>
            </a:r>
          </a:p>
          <a:p>
            <a:pPr algn="just"/>
            <a:r>
              <a:rPr lang="pt-BR" sz="2000" b="1" dirty="0">
                <a:solidFill>
                  <a:schemeClr val="tx1"/>
                </a:solidFill>
              </a:rPr>
              <a:t>Art.14.  </a:t>
            </a:r>
            <a:r>
              <a:rPr lang="pt-BR" sz="2000" dirty="0">
                <a:solidFill>
                  <a:schemeClr val="tx1"/>
                </a:solidFill>
              </a:rPr>
              <a:t>Os proprietários ou possuidores de imóveis rurais que realizaram supressão de vegetação nativa respeitando os percentuais de Reserva Legal previstos pela legislação em vigor à época em que ocorreu a supressão são dispensados de promover a recomposição, compensação ou regeneração para os percentuais exigidos nesta Lei. </a:t>
            </a:r>
          </a:p>
          <a:p>
            <a:pPr algn="just"/>
            <a:r>
              <a:rPr lang="pt-BR" sz="2000" b="1" dirty="0">
                <a:solidFill>
                  <a:schemeClr val="tx1"/>
                </a:solidFill>
              </a:rPr>
              <a:t>Art.15.</a:t>
            </a:r>
            <a:r>
              <a:rPr lang="pt-BR" sz="2000" dirty="0">
                <a:solidFill>
                  <a:schemeClr val="tx1"/>
                </a:solidFill>
              </a:rPr>
              <a:t>  Em caso de fracionamento do imóvel rural, a qualquer título, será considerada a área do imóvel antes do fracionamento.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D302FEDC-B95F-4449-A11A-9595885DCFB5}"/>
              </a:ext>
            </a:extLst>
          </p:cNvPr>
          <p:cNvSpPr txBox="1">
            <a:spLocks/>
          </p:cNvSpPr>
          <p:nvPr/>
        </p:nvSpPr>
        <p:spPr>
          <a:xfrm>
            <a:off x="0" y="-27517"/>
            <a:ext cx="12191999" cy="1324800"/>
          </a:xfrm>
          <a:prstGeom prst="rect">
            <a:avLst/>
          </a:prstGeom>
          <a:solidFill>
            <a:schemeClr val="accent6"/>
          </a:solidFill>
          <a:ln w="19050" cap="flat" cmpd="sng" algn="ctr">
            <a:noFill/>
            <a:prstDash val="solid"/>
            <a:miter lim="800000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4000" b="1" dirty="0"/>
              <a:t>Reserva Legal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4019261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A9CB993-344F-42FB-AEDA-0580C571F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129" y="1465447"/>
            <a:ext cx="11697075" cy="1140101"/>
          </a:xfr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dirty="0">
                <a:solidFill>
                  <a:schemeClr val="tx1"/>
                </a:solidFill>
              </a:rPr>
              <a:t>Não é suficiente considerar o Pantanal uma área de uso restrito, sem indicar efetivamente quais as restrições incidem sobre alguns </a:t>
            </a:r>
            <a:r>
              <a:rPr lang="pt-BR" sz="2400" b="1" u="sng" dirty="0">
                <a:solidFill>
                  <a:schemeClr val="tx1"/>
                </a:solidFill>
              </a:rPr>
              <a:t>MACROHABITATS</a:t>
            </a:r>
            <a:r>
              <a:rPr lang="pt-BR" sz="2400" dirty="0">
                <a:solidFill>
                  <a:schemeClr val="tx1"/>
                </a:solidFill>
              </a:rPr>
              <a:t> de maior relevância que devem ser enumerados e definidos no PLS.</a:t>
            </a:r>
          </a:p>
          <a:p>
            <a:pPr marL="0" indent="0">
              <a:buNone/>
            </a:pPr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C81D19E-7C6A-4079-A461-D99E64762D13}"/>
              </a:ext>
            </a:extLst>
          </p:cNvPr>
          <p:cNvSpPr txBox="1"/>
          <p:nvPr/>
        </p:nvSpPr>
        <p:spPr>
          <a:xfrm>
            <a:off x="344129" y="3092193"/>
            <a:ext cx="11569566" cy="234320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pt-BR" sz="2400" b="1" dirty="0"/>
              <a:t>DAS ÁREAS PROTEGIDAS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pt-BR" sz="2400" b="1" dirty="0"/>
              <a:t>Das Áreas de uso restrito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pt-BR" sz="2400" b="1" dirty="0"/>
              <a:t>Art.16  </a:t>
            </a:r>
            <a:r>
              <a:rPr lang="pt-BR" sz="2400" dirty="0"/>
              <a:t>Nos pantanais e planícies pantaneiras, é permitida a exploração ecologicamente sustentável, devendo-se considerar as recomendações técnicas dos órgãos oficiais de pesquisa, ficando novas supressões de vegetação nativa para uso alternativo do solo condicionadas à autorização do órgão estadual do meio ambiente. 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49739AFC-60F5-4D93-B174-D09E4093E56B}"/>
              </a:ext>
            </a:extLst>
          </p:cNvPr>
          <p:cNvSpPr txBox="1">
            <a:spLocks/>
          </p:cNvSpPr>
          <p:nvPr/>
        </p:nvSpPr>
        <p:spPr>
          <a:xfrm>
            <a:off x="0" y="-27517"/>
            <a:ext cx="12191999" cy="1324800"/>
          </a:xfrm>
          <a:prstGeom prst="rect">
            <a:avLst/>
          </a:prstGeom>
          <a:solidFill>
            <a:schemeClr val="accent6"/>
          </a:solidFill>
          <a:ln w="19050" cap="flat" cmpd="sng" algn="ctr">
            <a:noFill/>
            <a:prstDash val="solid"/>
            <a:miter lim="800000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4000" b="1" dirty="0"/>
              <a:t>PLS – 750/2011: Acréscimos Propostos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1853937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8C81D19E-7C6A-4079-A461-D99E64762D13}"/>
              </a:ext>
            </a:extLst>
          </p:cNvPr>
          <p:cNvSpPr txBox="1"/>
          <p:nvPr/>
        </p:nvSpPr>
        <p:spPr>
          <a:xfrm>
            <a:off x="311216" y="1509200"/>
            <a:ext cx="11569566" cy="19554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pt-BR" sz="2400" b="1" dirty="0"/>
              <a:t>DAS ÁREAS PROTEGIDAS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pt-BR" sz="2400" b="1" dirty="0"/>
              <a:t>Das Áreas de uso restrito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pt-BR" sz="2400" b="1" dirty="0"/>
              <a:t>Art.17  </a:t>
            </a:r>
            <a:r>
              <a:rPr lang="pt-BR" sz="2400" dirty="0"/>
              <a:t>Sem prejuízo das recomendações técnicas dos órgãos oficiais de pesquisa, serão objeto de especial proteção, nos termos desta Lei, os seguintes macrohabitats: </a:t>
            </a:r>
          </a:p>
          <a:p>
            <a:endParaRPr lang="pt-BR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49739AFC-60F5-4D93-B174-D09E4093E56B}"/>
              </a:ext>
            </a:extLst>
          </p:cNvPr>
          <p:cNvSpPr txBox="1">
            <a:spLocks/>
          </p:cNvSpPr>
          <p:nvPr/>
        </p:nvSpPr>
        <p:spPr>
          <a:xfrm>
            <a:off x="0" y="-27517"/>
            <a:ext cx="12191999" cy="1324800"/>
          </a:xfrm>
          <a:prstGeom prst="rect">
            <a:avLst/>
          </a:prstGeom>
          <a:solidFill>
            <a:schemeClr val="accent6"/>
          </a:solidFill>
          <a:ln w="19050" cap="flat" cmpd="sng" algn="ctr">
            <a:noFill/>
            <a:prstDash val="solid"/>
            <a:miter lim="800000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4000" b="1" dirty="0"/>
              <a:t>PLS – 750/2011: Acréscimos Propostos</a:t>
            </a:r>
            <a:endParaRPr lang="pt-BR" sz="4000" dirty="0"/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0951B99B-8169-4503-9530-224062C7300C}"/>
              </a:ext>
            </a:extLst>
          </p:cNvPr>
          <p:cNvGrpSpPr/>
          <p:nvPr/>
        </p:nvGrpSpPr>
        <p:grpSpPr>
          <a:xfrm>
            <a:off x="1042221" y="3575939"/>
            <a:ext cx="10658167" cy="3046988"/>
            <a:chOff x="875072" y="3153151"/>
            <a:chExt cx="10658167" cy="3046988"/>
          </a:xfrm>
        </p:grpSpPr>
        <p:sp>
          <p:nvSpPr>
            <p:cNvPr id="2" name="Retângulo 1">
              <a:extLst>
                <a:ext uri="{FF2B5EF4-FFF2-40B4-BE49-F238E27FC236}">
                  <a16:creationId xmlns:a16="http://schemas.microsoft.com/office/drawing/2014/main" id="{E69F4159-9407-4BB1-A10E-6911B79DDBB2}"/>
                </a:ext>
              </a:extLst>
            </p:cNvPr>
            <p:cNvSpPr/>
            <p:nvPr/>
          </p:nvSpPr>
          <p:spPr>
            <a:xfrm>
              <a:off x="875072" y="3153151"/>
              <a:ext cx="4444180" cy="30469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2400" dirty="0"/>
                <a:t>I - cordilheiras;</a:t>
              </a:r>
            </a:p>
            <a:p>
              <a:r>
                <a:rPr lang="pt-BR" sz="2400" dirty="0"/>
                <a:t>II – corixos;</a:t>
              </a:r>
            </a:p>
            <a:p>
              <a:r>
                <a:rPr lang="pt-BR" sz="2400" dirty="0"/>
                <a:t>III - meandros de rios;</a:t>
              </a:r>
            </a:p>
            <a:p>
              <a:r>
                <a:rPr lang="pt-BR" sz="2400" dirty="0"/>
                <a:t>IV - baias e lagoas marginais; </a:t>
              </a:r>
            </a:p>
            <a:p>
              <a:r>
                <a:rPr lang="pt-BR" sz="2400" dirty="0"/>
                <a:t>V - vazantes;</a:t>
              </a:r>
            </a:p>
            <a:p>
              <a:r>
                <a:rPr lang="pt-BR" sz="2400" dirty="0"/>
                <a:t>VI - diques marginais naturais;</a:t>
              </a:r>
            </a:p>
            <a:p>
              <a:r>
                <a:rPr lang="pt-BR" sz="2400" dirty="0"/>
                <a:t>VII - capões de mato e os murunduns;</a:t>
              </a:r>
            </a:p>
          </p:txBody>
        </p:sp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B523C16D-13C7-4711-AD53-32E089C2435B}"/>
                </a:ext>
              </a:extLst>
            </p:cNvPr>
            <p:cNvSpPr/>
            <p:nvPr/>
          </p:nvSpPr>
          <p:spPr>
            <a:xfrm>
              <a:off x="6446960" y="3153151"/>
              <a:ext cx="5086279" cy="30469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2400" dirty="0"/>
                <a:t>VIII - arbustais inundáveis;</a:t>
              </a:r>
            </a:p>
            <a:p>
              <a:r>
                <a:rPr lang="pt-BR" sz="2400" dirty="0"/>
                <a:t>IX - arbustais de savana;</a:t>
              </a:r>
            </a:p>
            <a:p>
              <a:r>
                <a:rPr lang="pt-BR" sz="2400" dirty="0"/>
                <a:t>X - florestas inundáveis;</a:t>
              </a:r>
            </a:p>
            <a:p>
              <a:r>
                <a:rPr lang="pt-BR" sz="2400" dirty="0"/>
                <a:t>XI - campos limpos de média e alta inundação;</a:t>
              </a:r>
            </a:p>
            <a:p>
              <a:r>
                <a:rPr lang="pt-BR" sz="2400" dirty="0"/>
                <a:t>XII - campos limpos savânicos;</a:t>
              </a:r>
            </a:p>
            <a:p>
              <a:r>
                <a:rPr lang="pt-BR" sz="2400" dirty="0"/>
                <a:t>XIII - brejos;</a:t>
              </a:r>
            </a:p>
            <a:p>
              <a:r>
                <a:rPr lang="pt-BR" sz="2400" dirty="0"/>
                <a:t>XIV - ilhas fluviais.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873835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1114</Words>
  <Application>Microsoft Office PowerPoint</Application>
  <PresentationFormat>Widescreen</PresentationFormat>
  <Paragraphs>88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Cambria</vt:lpstr>
      <vt:lpstr>Times New Roman</vt:lpstr>
      <vt:lpstr>Wingdings</vt:lpstr>
      <vt:lpstr>Tema do Office</vt:lpstr>
      <vt:lpstr>Apresentação do PowerPoint</vt:lpstr>
      <vt:lpstr>Apresentação do PowerPoint</vt:lpstr>
      <vt:lpstr>Propostas para Aprimoramento  do PLS 750/2011</vt:lpstr>
      <vt:lpstr>PLS – 750/2011: Art 1º - Parágrafo único: Ampliar o Escopo da Lei</vt:lpstr>
      <vt:lpstr>PLS – 750/2011: Art. 11. A navegação comercial nos rios das bacias hidrográficas do bioma Pantanal... Art. 13. No uso e construção de estradas no bioma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Catia Nunes da Cunha</dc:creator>
  <cp:lastModifiedBy>Catia Nunes da Cunha</cp:lastModifiedBy>
  <cp:revision>21</cp:revision>
  <dcterms:created xsi:type="dcterms:W3CDTF">2017-11-26T23:32:35Z</dcterms:created>
  <dcterms:modified xsi:type="dcterms:W3CDTF">2017-11-28T11:12:08Z</dcterms:modified>
</cp:coreProperties>
</file>