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9" r:id="rId3"/>
    <p:sldId id="306" r:id="rId4"/>
    <p:sldId id="275" r:id="rId5"/>
    <p:sldId id="277" r:id="rId6"/>
    <p:sldId id="278" r:id="rId7"/>
    <p:sldId id="276" r:id="rId8"/>
    <p:sldId id="282" r:id="rId9"/>
    <p:sldId id="297" r:id="rId10"/>
    <p:sldId id="307" r:id="rId11"/>
    <p:sldId id="296" r:id="rId12"/>
    <p:sldId id="300" r:id="rId13"/>
    <p:sldId id="302" r:id="rId14"/>
    <p:sldId id="292" r:id="rId15"/>
    <p:sldId id="290" r:id="rId16"/>
    <p:sldId id="303" r:id="rId17"/>
    <p:sldId id="294" r:id="rId18"/>
    <p:sldId id="295" r:id="rId19"/>
    <p:sldId id="298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A" initials="E" lastIdx="0" clrIdx="0">
    <p:extLst>
      <p:ext uri="{19B8F6BF-5375-455C-9EA6-DF929625EA0E}">
        <p15:presenceInfo xmlns:p15="http://schemas.microsoft.com/office/powerpoint/2012/main" userId="E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88889" autoAdjust="0"/>
  </p:normalViewPr>
  <p:slideViewPr>
    <p:cSldViewPr>
      <p:cViewPr varScale="1">
        <p:scale>
          <a:sx n="93" d="100"/>
          <a:sy n="93" d="100"/>
        </p:scale>
        <p:origin x="4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6606D-F601-4055-9FA1-887916D0FC91}" type="datetimeFigureOut">
              <a:rPr lang="pt-BR" smtClean="0"/>
              <a:pPr/>
              <a:t>13/10/2015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FC6EE-291A-4AAB-99F4-7B0E574948F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095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FC6EE-291A-4AAB-99F4-7B0E574948F5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082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FC6EE-291A-4AAB-99F4-7B0E574948F5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866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FC6EE-291A-4AAB-99F4-7B0E574948F5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7176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FC6EE-291A-4AAB-99F4-7B0E574948F5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9376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FC6EE-291A-4AAB-99F4-7B0E574948F5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513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FC6EE-291A-4AAB-99F4-7B0E574948F5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8343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FC6EE-291A-4AAB-99F4-7B0E574948F5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4038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FC6EE-291A-4AAB-99F4-7B0E574948F5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4419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FC6EE-291A-4AAB-99F4-7B0E574948F5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7822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FC6EE-291A-4AAB-99F4-7B0E574948F5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472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FC6EE-291A-4AAB-99F4-7B0E574948F5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551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FC6EE-291A-4AAB-99F4-7B0E574948F5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0177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FC6EE-291A-4AAB-99F4-7B0E574948F5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3448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FC6EE-291A-4AAB-99F4-7B0E574948F5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0594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FC6EE-291A-4AAB-99F4-7B0E574948F5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884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FC6EE-291A-4AAB-99F4-7B0E574948F5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7336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FC6EE-291A-4AAB-99F4-7B0E574948F5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903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FC6EE-291A-4AAB-99F4-7B0E574948F5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7942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FC6EE-291A-4AAB-99F4-7B0E574948F5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045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7D04EB9-6C14-412B-A770-F1E347FDAFB1}" type="datetimeFigureOut">
              <a:rPr lang="pt-BR" smtClean="0"/>
              <a:pPr/>
              <a:t>13/10/2015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DD7A829-0E73-4689-9848-915494B53F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4EB9-6C14-412B-A770-F1E347FDAFB1}" type="datetimeFigureOut">
              <a:rPr lang="pt-BR" smtClean="0"/>
              <a:pPr/>
              <a:t>13/10/2015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A829-0E73-4689-9848-915494B53F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4EB9-6C14-412B-A770-F1E347FDAFB1}" type="datetimeFigureOut">
              <a:rPr lang="pt-BR" smtClean="0"/>
              <a:pPr/>
              <a:t>13/10/2015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A829-0E73-4689-9848-915494B53F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7D04EB9-6C14-412B-A770-F1E347FDAFB1}" type="datetimeFigureOut">
              <a:rPr lang="pt-BR" smtClean="0"/>
              <a:pPr/>
              <a:t>13/10/2015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DD7A829-0E73-4689-9848-915494B53FF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7D04EB9-6C14-412B-A770-F1E347FDAFB1}" type="datetimeFigureOut">
              <a:rPr lang="pt-BR" smtClean="0"/>
              <a:pPr/>
              <a:t>13/10/2015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DD7A829-0E73-4689-9848-915494B53F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4EB9-6C14-412B-A770-F1E347FDAFB1}" type="datetimeFigureOut">
              <a:rPr lang="pt-BR" smtClean="0"/>
              <a:pPr/>
              <a:t>13/10/2015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A829-0E73-4689-9848-915494B53FF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4EB9-6C14-412B-A770-F1E347FDAFB1}" type="datetimeFigureOut">
              <a:rPr lang="pt-BR" smtClean="0"/>
              <a:pPr/>
              <a:t>13/10/2015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A829-0E73-4689-9848-915494B53FF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D04EB9-6C14-412B-A770-F1E347FDAFB1}" type="datetimeFigureOut">
              <a:rPr lang="pt-BR" smtClean="0"/>
              <a:pPr/>
              <a:t>13/10/2015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D7A829-0E73-4689-9848-915494B53FF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4EB9-6C14-412B-A770-F1E347FDAFB1}" type="datetimeFigureOut">
              <a:rPr lang="pt-BR" smtClean="0"/>
              <a:pPr/>
              <a:t>13/10/2015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A829-0E73-4689-9848-915494B53F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7D04EB9-6C14-412B-A770-F1E347FDAFB1}" type="datetimeFigureOut">
              <a:rPr lang="pt-BR" smtClean="0"/>
              <a:pPr/>
              <a:t>13/10/2015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DD7A829-0E73-4689-9848-915494B53FF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D04EB9-6C14-412B-A770-F1E347FDAFB1}" type="datetimeFigureOut">
              <a:rPr lang="pt-BR" smtClean="0"/>
              <a:pPr/>
              <a:t>13/10/2015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D7A829-0E73-4689-9848-915494B53FF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7D04EB9-6C14-412B-A770-F1E347FDAFB1}" type="datetimeFigureOut">
              <a:rPr lang="pt-BR" smtClean="0"/>
              <a:pPr/>
              <a:t>13/10/2015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DD7A829-0E73-4689-9848-915494B53F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vela.org.b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egislacao.planalto.gov.br/legisla/legislacao.nsf/Viw_Identificacao/lei%2010.424-2002?OpenDocume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lanalto.gov.br/ccivil_03/Leis/L8080.htm#art19i&#167;2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://www.planalto.gov.br/ccivil_03/Leis/L8080.htm#art19i&#167;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lanalto.gov.br/ccivil_03/Leis/L8080.htm#art19i" TargetMode="External"/><Relationship Id="rId5" Type="http://schemas.openxmlformats.org/officeDocument/2006/relationships/hyperlink" Target="http://www.planalto.gov.br/ccivil_03/Leis/L8080.htm#capvi" TargetMode="External"/><Relationship Id="rId4" Type="http://schemas.openxmlformats.org/officeDocument/2006/relationships/hyperlink" Target="http://legislacao.planalto.gov.br/legisla/legislacao.nsf/Viw_Identificacao/lei%2010.424-2002?OpenDocument" TargetMode="External"/><Relationship Id="rId9" Type="http://schemas.openxmlformats.org/officeDocument/2006/relationships/hyperlink" Target="http://www.planalto.gov.br/ccivil_03/Leis/L8080.htm#art19i&#167;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http://legislacao.planalto.gov.br/legisla/legislacao.nsf/Viw_Identificacao/lei%2010.424-2002?OpenDocumen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http://blogunipem.blogspot.com.br/2011/06/mara-protocola-pl-sobre-doencas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hyperlink" Target="http://blogunipem.blogspot.com.br/2011/06/mara-protocola-pl-sobre-doenca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59832" y="4653136"/>
            <a:ext cx="5616624" cy="2088232"/>
          </a:xfrm>
        </p:spPr>
        <p:txBody>
          <a:bodyPr>
            <a:normAutofit/>
          </a:bodyPr>
          <a:lstStyle/>
          <a:p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/>
              <a:t>    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www.movela.org.br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contato@movela.org.br</a:t>
            </a:r>
            <a:endParaRPr lang="pt-BR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5" y="0"/>
            <a:ext cx="1754737" cy="69269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5949280" cy="5949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91780" y="327711"/>
            <a:ext cx="5760640" cy="440366"/>
          </a:xfrm>
        </p:spPr>
        <p:txBody>
          <a:bodyPr>
            <a:noAutofit/>
          </a:bodyPr>
          <a:lstStyle/>
          <a:p>
            <a:r>
              <a:rPr lang="pt-BR" sz="2400" b="0" cap="none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LEI Nº 10.424  DE 15 DE ABRIL DE 2002</a:t>
            </a:r>
            <a:endParaRPr lang="pt-BR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5806"/>
            <a:ext cx="2018251" cy="796720"/>
          </a:xfrm>
          <a:prstGeom prst="rect">
            <a:avLst/>
          </a:prstGeom>
        </p:spPr>
      </p:pic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2051720" y="812526"/>
            <a:ext cx="6840760" cy="5562396"/>
          </a:xfrm>
        </p:spPr>
        <p:txBody>
          <a:bodyPr>
            <a:normAutofit/>
          </a:bodyPr>
          <a:lstStyle/>
          <a:p>
            <a:pPr algn="just"/>
            <a:r>
              <a:rPr lang="pt-BR" sz="24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Acrescenta </a:t>
            </a:r>
            <a:r>
              <a:rPr lang="pt-BR" sz="24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capítulo e artigo à Lei n</a:t>
            </a:r>
            <a:r>
              <a:rPr lang="pt-BR" sz="2400" b="0" u="sng" baseline="30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4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8.080, de 19 de setembro de 1990, </a:t>
            </a:r>
            <a:r>
              <a:rPr lang="pt-BR" sz="2400" b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quedispõe</a:t>
            </a:r>
            <a:r>
              <a:rPr lang="pt-BR" sz="24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sobre as condições para a promoção, proteção e recuperação da saúde, a organização e o funcionamento de serviços </a:t>
            </a:r>
            <a:r>
              <a:rPr lang="pt-BR" sz="2400" b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orrespondentes</a:t>
            </a:r>
            <a:r>
              <a:rPr lang="pt-BR" sz="24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dá outras providências, regulamentando a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assistência domiciliar no Sistema  Único de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Saúde</a:t>
            </a:r>
          </a:p>
          <a:p>
            <a:pPr algn="just"/>
            <a:endParaRPr lang="pt-BR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447351"/>
            <a:ext cx="4553394" cy="341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72363" y="1340768"/>
            <a:ext cx="6172200" cy="648072"/>
          </a:xfrm>
        </p:spPr>
        <p:txBody>
          <a:bodyPr>
            <a:noAutofit/>
          </a:bodyPr>
          <a:lstStyle/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5806"/>
            <a:ext cx="2018251" cy="796720"/>
          </a:xfrm>
          <a:prstGeom prst="rect">
            <a:avLst/>
          </a:prstGeom>
        </p:spPr>
      </p:pic>
      <p:sp>
        <p:nvSpPr>
          <p:cNvPr id="6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2372363" y="-874639"/>
            <a:ext cx="6691086" cy="75405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/>
            </a:r>
            <a:b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</a:br>
            <a:r>
              <a:rPr lang="pt-BR" sz="1000" cap="none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/>
            </a:r>
            <a:br>
              <a:rPr lang="pt-BR" sz="1000" cap="none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</a:b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200" b="0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200" b="0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200" b="0" cap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200" b="0" cap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PRESIDENTE DA REPÚBLICA</a:t>
            </a:r>
            <a:b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Faço saber que o Congresso Nacional decreta e eu sanciono a seguinte Lei:</a:t>
            </a:r>
            <a:b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1</a:t>
            </a:r>
            <a:r>
              <a:rPr kumimoji="0" lang="pt-BR" sz="1600" b="0" i="0" u="sng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Lei n</a:t>
            </a:r>
            <a:r>
              <a:rPr kumimoji="0" lang="pt-BR" sz="1600" b="0" i="0" u="sng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8.080, de 19 de setembro de 1990, passa a vigorar acrescida do seguinte Capítulo VI e do art. 19-I: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/>
            </a:r>
            <a:b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</a:b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"CAPÍTULO VI</a:t>
            </a:r>
            <a:r>
              <a:rPr lang="pt-BR" sz="1600" b="0" cap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b="0" cap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SUBSISTEMA DE ATENDIMENTO E INTERNAÇÃO DOMICILIAR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Art. 19-I.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São estabelecidos, no âmbito do Sistema Único de Saúde, o atendimento domiciliar e a internação domiciliar.</a:t>
            </a:r>
            <a:b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§ 1</a:t>
            </a:r>
            <a:r>
              <a:rPr kumimoji="0" lang="pt-BR" sz="1600" b="0" i="0" u="none" strike="noStrike" cap="none" normalizeH="0" baseline="3000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o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Na modalidade de assistência de atendimento e internação domiciliares incluem-se, 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principalmente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os procedimentos médicos, de enfermagem, fisioterapêuticos, psicológicos e de assistência social, entre outros necessários ao cuidado integral dos pacientes em seu domicílio.</a:t>
            </a:r>
            <a:r>
              <a:rPr lang="pt-BR" sz="1600" b="0" cap="none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b="0" cap="none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§ 2</a:t>
            </a:r>
            <a:r>
              <a:rPr kumimoji="0" lang="pt-BR" sz="1600" b="0" i="0" u="none" strike="noStrike" cap="none" normalizeH="0" baseline="3000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o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O atendimento e a internação domiciliares serão realizados por equipes multidisciplinares que atuarão nos níveis da medicina preventiva, terapêutica e reabilitadora.</a:t>
            </a:r>
            <a:r>
              <a:rPr lang="pt-BR" sz="1600" b="0" cap="none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b="0" cap="none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§ 3</a:t>
            </a:r>
            <a:r>
              <a:rPr kumimoji="0" lang="pt-BR" sz="1600" b="0" i="0" u="none" strike="noStrike" cap="none" normalizeH="0" baseline="3000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o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O atendimento e a internação domiciliares só poderão ser realizados por indicação médica, com expressa concordância do paciente e de sua família.“</a:t>
            </a:r>
            <a:r>
              <a:rPr lang="pt-BR" sz="1600" b="0" cap="none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b="0" cap="none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2</a:t>
            </a:r>
            <a:r>
              <a:rPr kumimoji="0" lang="pt-BR" sz="1600" b="0" i="0" u="sng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br>
              <a:rPr kumimoji="0" lang="pt-BR" sz="1600" b="0" i="0" u="sng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Esta Lei entra em vigor na data de sua publicação.</a:t>
            </a:r>
            <a:r>
              <a:rPr lang="pt-BR" sz="1600" b="0" cap="none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b="0" cap="none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b="0" cap="none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b="0" cap="none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Brasília, 15 de abril de 2002; 181</a:t>
            </a:r>
            <a:r>
              <a:rPr kumimoji="0" lang="pt-BR" sz="1600" b="0" i="0" u="sng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da Independência e 114</a:t>
            </a:r>
            <a:r>
              <a:rPr kumimoji="0" lang="pt-BR" sz="1600" b="0" i="0" u="sng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da República.</a:t>
            </a:r>
            <a:r>
              <a:rPr lang="pt-BR" sz="1600" b="0" cap="none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b="0" cap="none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b="0" cap="none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b="0" cap="none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FERNANDO HENRIQUE CARDOSO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98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51720" y="38028"/>
            <a:ext cx="6120681" cy="864096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pt-BR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Internação </a:t>
            </a:r>
            <a:r>
              <a:rPr lang="pt-B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Domiciliar pelo SUS</a:t>
            </a:r>
          </a:p>
          <a:p>
            <a:pPr algn="just"/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não cumprimento desta Lei “</a:t>
            </a:r>
            <a:r>
              <a:rPr lang="pt-BR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detem</a:t>
            </a:r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o paciente no hospital, expondo-o a riscos de infecção hospitalar e a sentimentos de angústia, ansiedade, medo, solidão, depressão, além de ser mais oneroso ao próprio SUS.</a:t>
            </a:r>
            <a:endParaRPr lang="pt-BR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5806"/>
            <a:ext cx="2018251" cy="796720"/>
          </a:xfrm>
          <a:prstGeom prst="rect">
            <a:avLst/>
          </a:prstGeom>
        </p:spPr>
      </p:pic>
      <p:sp>
        <p:nvSpPr>
          <p:cNvPr id="6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2372363" y="2968484"/>
            <a:ext cx="6520118" cy="584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 sans-serif 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/>
            </a:r>
            <a:b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 sans-serif 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</a:br>
            <a:r>
              <a:rPr lang="pt-BR" sz="1000" cap="none" dirty="0">
                <a:solidFill>
                  <a:srgbClr val="000080"/>
                </a:solidFill>
                <a:latin typeface=" sans-serif 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/>
            </a:r>
            <a:br>
              <a:rPr lang="pt-BR" sz="1000" cap="none" dirty="0">
                <a:solidFill>
                  <a:srgbClr val="000080"/>
                </a:solidFill>
                <a:latin typeface=" sans-serif 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</a:b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01757"/>
            <a:ext cx="6537571" cy="495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3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83768" y="404664"/>
            <a:ext cx="5770782" cy="1224136"/>
          </a:xfrm>
        </p:spPr>
        <p:txBody>
          <a:bodyPr>
            <a:normAutofit fontScale="90000"/>
          </a:bodyPr>
          <a:lstStyle/>
          <a:p>
            <a:r>
              <a:rPr lang="pt-BR" sz="2200" dirty="0"/>
              <a:t>O paciente Gerson conseguiu o direito a Internação Domiciliar somente por meio da </a:t>
            </a:r>
            <a:r>
              <a:rPr lang="pt-BR" sz="2200" dirty="0" err="1"/>
              <a:t>judicialização</a:t>
            </a:r>
            <a:r>
              <a:rPr lang="pt-BR" sz="2200" dirty="0"/>
              <a:t>, após ficar 5 anos e 4 meses internado </a:t>
            </a:r>
            <a:r>
              <a:rPr lang="pt-BR" sz="2200" dirty="0" smtClean="0"/>
              <a:t>no mesmo </a:t>
            </a:r>
            <a:r>
              <a:rPr lang="pt-BR" sz="2200" dirty="0"/>
              <a:t>hospital.</a:t>
            </a:r>
            <a:br>
              <a:rPr lang="pt-BR" sz="2200" dirty="0"/>
            </a:br>
            <a:endParaRPr lang="pt-BR" sz="2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2492896"/>
            <a:ext cx="6172200" cy="648072"/>
          </a:xfrm>
        </p:spPr>
        <p:txBody>
          <a:bodyPr>
            <a:noAutofit/>
          </a:bodyPr>
          <a:lstStyle/>
          <a:p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5806"/>
            <a:ext cx="2018251" cy="79672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95737"/>
            <a:ext cx="6514778" cy="491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4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91880" y="332656"/>
            <a:ext cx="4608512" cy="72008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Paciente em UTI</a:t>
            </a:r>
            <a:br>
              <a:rPr lang="pt-B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Wellington– Manaus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1760" y="812526"/>
            <a:ext cx="5717954" cy="672258"/>
          </a:xfrm>
        </p:spPr>
        <p:txBody>
          <a:bodyPr>
            <a:noAutofit/>
          </a:bodyPr>
          <a:lstStyle/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pt-BR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“Morando” </a:t>
            </a:r>
            <a:r>
              <a:rPr lang="pt-B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uma </a:t>
            </a:r>
            <a:r>
              <a:rPr lang="pt-BR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 desde                </a:t>
            </a:r>
            <a:r>
              <a:rPr lang="pt-B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      23/01/2014</a:t>
            </a:r>
          </a:p>
          <a:p>
            <a:endParaRPr lang="pt-BR" sz="2400" dirty="0"/>
          </a:p>
          <a:p>
            <a:r>
              <a:rPr lang="pt-BR" sz="2400" dirty="0" smtClean="0"/>
              <a:t>     </a:t>
            </a: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5806"/>
            <a:ext cx="2018251" cy="79672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64654"/>
            <a:ext cx="6653326" cy="373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22286" y="1340768"/>
            <a:ext cx="5994130" cy="21602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   </a:t>
            </a:r>
            <a:r>
              <a:rPr lang="pt-B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Paciente em  </a:t>
            </a:r>
            <a:r>
              <a:rPr lang="pt-BR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homecare</a:t>
            </a:r>
            <a:r>
              <a:rPr lang="pt-B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pt-BR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Gilberto – Volta Redonda </a:t>
            </a:r>
            <a:br>
              <a:rPr lang="pt-BR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pt-BR" sz="2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Judicialização</a:t>
            </a:r>
            <a:r>
              <a:rPr lang="pt-BR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Plano de </a:t>
            </a:r>
            <a:r>
              <a:rPr lang="pt-BR" sz="2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saude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1800" y="2132856"/>
            <a:ext cx="6172200" cy="648072"/>
          </a:xfrm>
        </p:spPr>
        <p:txBody>
          <a:bodyPr>
            <a:noAutofit/>
          </a:bodyPr>
          <a:lstStyle/>
          <a:p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5806"/>
            <a:ext cx="2018251" cy="79672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757" y="1556792"/>
            <a:ext cx="6606480" cy="495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9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99792" y="-243408"/>
            <a:ext cx="5760641" cy="2304256"/>
          </a:xfrm>
        </p:spPr>
        <p:txBody>
          <a:bodyPr>
            <a:normAutofit/>
          </a:bodyPr>
          <a:lstStyle/>
          <a:p>
            <a:r>
              <a:rPr lang="pt-BR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PL 1656/2011 - </a:t>
            </a:r>
            <a:r>
              <a:rPr lang="pt-BR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</a:t>
            </a:r>
            <a:r>
              <a:rPr lang="pt-BR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Mara </a:t>
            </a:r>
            <a:r>
              <a:rPr lang="pt-BR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Gabrilli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“Dispõe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sobre a prioridade epidemiológica no tratamento de doenças neuromusculares com paralisia motora e dá outras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providências”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67744" y="2276872"/>
            <a:ext cx="6336704" cy="4176464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 </a:t>
            </a: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tratamento prioritário às pessoas acometidas por doenças neuromusculares com paralisia motora</a:t>
            </a:r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O </a:t>
            </a: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do projeto dispõe que as pessoas acometidas por doenças </a:t>
            </a:r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neuromusculares com </a:t>
            </a: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paralisia motora receberão prioritariamente do </a:t>
            </a:r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 </a:t>
            </a: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pt-BR" sz="2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medicamentos</a:t>
            </a: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equipamentos</a:t>
            </a: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essenciais a sua sobrevivência</a:t>
            </a:r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Além </a:t>
            </a: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disso, esses materiais poderão ser encaminhados para suas respectivas residências sem qualquer ônus para o </a:t>
            </a:r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usuário.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Dentre </a:t>
            </a: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diversas formas de doenças neuromusculares com paralisia motora, </a:t>
            </a:r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denominador </a:t>
            </a: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comum </a:t>
            </a:r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dificuldade </a:t>
            </a:r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respiratória. </a:t>
            </a:r>
            <a:endParaRPr lang="pt-BR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5806"/>
            <a:ext cx="2018251" cy="79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6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67744" y="188640"/>
            <a:ext cx="5832648" cy="504056"/>
          </a:xfrm>
        </p:spPr>
        <p:txBody>
          <a:bodyPr>
            <a:normAutofit/>
          </a:bodyPr>
          <a:lstStyle/>
          <a:p>
            <a:r>
              <a:rPr lang="pt-BR" sz="2200" dirty="0" smtClean="0"/>
              <a:t>         </a:t>
            </a:r>
            <a:r>
              <a:rPr lang="pt-BR" sz="2400" b="0" dirty="0" smtClean="0"/>
              <a:t>PL </a:t>
            </a:r>
            <a:r>
              <a:rPr lang="pt-BR" sz="2400" b="0" dirty="0"/>
              <a:t>1656/2011 - </a:t>
            </a:r>
            <a:r>
              <a:rPr lang="pt-BR" sz="2400" b="0" dirty="0" err="1"/>
              <a:t>Dep</a:t>
            </a:r>
            <a:r>
              <a:rPr lang="pt-BR" sz="2400" b="0" dirty="0"/>
              <a:t> Mara </a:t>
            </a:r>
            <a:r>
              <a:rPr lang="pt-BR" sz="2400" b="0" dirty="0" err="1"/>
              <a:t>Gabrilli</a:t>
            </a:r>
            <a:endParaRPr lang="pt-BR" sz="2400" b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1760" y="812526"/>
            <a:ext cx="6118652" cy="5568802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tratamento das fraquezas respiratórias</a:t>
            </a:r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um dos  </a:t>
            </a: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meios mais eficientes hoje é a utilização de técnicas </a:t>
            </a:r>
            <a:r>
              <a:rPr lang="pt-BR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cough</a:t>
            </a: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assist</a:t>
            </a: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(auxiliar de tosse), que cumpre dupla função nos pacientes com doença neuromuscular, pois viabiliza a eliminação de secreções traqueobrônquicas e promove a </a:t>
            </a:r>
            <a:r>
              <a:rPr lang="pt-BR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reexpansão</a:t>
            </a:r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pulmonar</a:t>
            </a:r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uso desses aparelhos significa efetiva </a:t>
            </a:r>
            <a:r>
              <a:rPr lang="pt-B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economia</a:t>
            </a: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aos cofres públicos.  Pacientes que os utilizam estariam internados em UTI. “Além de os aparelhos respiratórios garantirem melhor qualidade de vida à pessoa com doença neuromuscular com paralisia motora, uma vez que ela poderá ser tratada em sua </a:t>
            </a:r>
            <a:r>
              <a:rPr lang="pt-BR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residência</a:t>
            </a: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também é gerada grande economia, pois o paciente deixa de estar internado em UTI e passa para </a:t>
            </a:r>
            <a:r>
              <a:rPr lang="pt-B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tratamento residencial</a:t>
            </a: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...” </a:t>
            </a:r>
          </a:p>
          <a:p>
            <a:pPr algn="just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5806"/>
            <a:ext cx="2018251" cy="79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6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67744" y="188640"/>
            <a:ext cx="5832648" cy="792088"/>
          </a:xfrm>
        </p:spPr>
        <p:txBody>
          <a:bodyPr>
            <a:normAutofit/>
          </a:bodyPr>
          <a:lstStyle/>
          <a:p>
            <a:r>
              <a:rPr lang="pt-BR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PL </a:t>
            </a:r>
            <a:r>
              <a:rPr lang="pt-B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1656/2011 - </a:t>
            </a:r>
            <a:r>
              <a:rPr lang="pt-BR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</a:t>
            </a:r>
            <a:r>
              <a:rPr lang="pt-B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Mara </a:t>
            </a:r>
            <a:r>
              <a:rPr lang="pt-BR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Gabrilli</a:t>
            </a:r>
            <a:endParaRPr lang="pt-BR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flipV="1">
            <a:off x="2267744" y="935009"/>
            <a:ext cx="5832648" cy="45719"/>
          </a:xfrm>
        </p:spPr>
        <p:txBody>
          <a:bodyPr>
            <a:noAutofit/>
          </a:bodyPr>
          <a:lstStyle/>
          <a:p>
            <a:pPr algn="just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5806"/>
            <a:ext cx="2018251" cy="796720"/>
          </a:xfrm>
          <a:prstGeom prst="rect">
            <a:avLst/>
          </a:prstGeom>
        </p:spPr>
      </p:pic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267744" y="1124744"/>
            <a:ext cx="6696744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dia 15/6/2011 a deputada Mara participou de uma reunião com o Ministro da Saúde para discutir a questão das doenças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neurodegenerativas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pt-B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Foram </a:t>
            </a:r>
            <a:r>
              <a:rPr kumimoji="0" lang="pt-B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encaminhadas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demandas ao Ministério: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a-Investimento </a:t>
            </a: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cursos de capacitação para familiares-cuidadores de pessoas com doenças neuromusculares e de equipes multidisciplinares para </a:t>
            </a:r>
            <a:r>
              <a:rPr lang="pt-B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manipulação </a:t>
            </a: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dos aparelhos e trato de pessoas com doenças neuromusculares</a:t>
            </a:r>
            <a:r>
              <a:rPr lang="pt-B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b-Inclusão 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aparelhos como </a:t>
            </a:r>
            <a:r>
              <a:rPr lang="pt-B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Cough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Assist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o Ventilador Volumétrico na Portaria 1.370 de 2008</a:t>
            </a:r>
            <a:r>
              <a:rPr lang="pt-B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Ministério da Saúde formará um GT para revisar a portaria 1.370 de 2008 que estabelece a política de atenção às pessoas com doenças </a:t>
            </a:r>
            <a:r>
              <a:rPr lang="pt-B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neuromusculares.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7" name="Imagem 2" descr="http://cdncache1-a.akamaihd.net/items/it/img/arrow-10x10.png">
            <a:hlinkClick r:id="rId4" tooltip="&quot;Click to Continue &gt; by Info&quot;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411481"/>
            <a:ext cx="9525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75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8251" y="347925"/>
            <a:ext cx="7522301" cy="6510075"/>
          </a:xfrm>
        </p:spPr>
        <p:txBody>
          <a:bodyPr>
            <a:normAutofit/>
          </a:bodyPr>
          <a:lstStyle/>
          <a:p>
            <a:r>
              <a:rPr lang="pt-BR" sz="2200" dirty="0" smtClean="0"/>
              <a:t>              </a:t>
            </a:r>
            <a:r>
              <a:rPr lang="pt-BR" sz="4000" dirty="0" smtClean="0">
                <a:latin typeface="Lucida Handwriting" panose="03010101010101010101" pitchFamily="66" charset="0"/>
              </a:rPr>
              <a:t>OBRIGADO!!!</a:t>
            </a:r>
            <a:endParaRPr lang="pt-BR" sz="4000" dirty="0">
              <a:latin typeface="Lucida Handwriting" panose="03010101010101010101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flipV="1">
            <a:off x="2267744" y="935009"/>
            <a:ext cx="5832648" cy="45719"/>
          </a:xfrm>
        </p:spPr>
        <p:txBody>
          <a:bodyPr>
            <a:noAutofit/>
          </a:bodyPr>
          <a:lstStyle/>
          <a:p>
            <a:pPr algn="just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5806"/>
            <a:ext cx="2018251" cy="796720"/>
          </a:xfrm>
          <a:prstGeom prst="rect">
            <a:avLst/>
          </a:prstGeom>
        </p:spPr>
      </p:pic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267744" y="3433068"/>
            <a:ext cx="66967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7" name="Imagem 2" descr="http://cdncache1-a.akamaihd.net/items/it/img/arrow-10x10.png">
            <a:hlinkClick r:id="rId4" tooltip="&quot;Click to Continue &gt; by Info&quot;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411481"/>
            <a:ext cx="9525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854" y="411481"/>
            <a:ext cx="3852428" cy="569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9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95735" y="1124744"/>
            <a:ext cx="6262465" cy="1368152"/>
          </a:xfrm>
        </p:spPr>
        <p:txBody>
          <a:bodyPr>
            <a:normAutofit fontScale="90000"/>
          </a:bodyPr>
          <a:lstStyle/>
          <a:p>
            <a:r>
              <a:rPr lang="pt-B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5806"/>
            <a:ext cx="2018251" cy="796720"/>
          </a:xfrm>
          <a:prstGeom prst="rect">
            <a:avLst/>
          </a:prstGeom>
        </p:spPr>
      </p:pic>
      <p:sp>
        <p:nvSpPr>
          <p:cNvPr id="4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979713" y="352866"/>
            <a:ext cx="55446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buClrTx/>
              <a:buSzTx/>
            </a:pP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que será importante termos </a:t>
            </a:r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lvl="0" algn="just">
              <a:buClrTx/>
              <a:buSzTx/>
            </a:pPr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 NACIONAL DE LUTA CONTRA A ELA</a:t>
            </a: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324" y="1340768"/>
            <a:ext cx="3641394" cy="5150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95735" y="1124744"/>
            <a:ext cx="6262465" cy="1368152"/>
          </a:xfrm>
        </p:spPr>
        <p:txBody>
          <a:bodyPr>
            <a:normAutofit fontScale="90000"/>
          </a:bodyPr>
          <a:lstStyle/>
          <a:p>
            <a:r>
              <a:rPr lang="pt-B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5806"/>
            <a:ext cx="2018251" cy="796720"/>
          </a:xfrm>
          <a:prstGeom prst="rect">
            <a:avLst/>
          </a:prstGeom>
        </p:spPr>
      </p:pic>
      <p:sp>
        <p:nvSpPr>
          <p:cNvPr id="4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214327" y="32528"/>
            <a:ext cx="6552729" cy="68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Porque trará mais  visibilidade para o tema  ELA e todas </a:t>
            </a:r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suas </a:t>
            </a: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demandas, e as  legitimará. 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2-Estimulará a realização de  ações,  </a:t>
            </a:r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mobilizações </a:t>
            </a: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campanhas </a:t>
            </a:r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 </a:t>
            </a: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nível nacional, estadual e municipal, e de forma bastante </a:t>
            </a:r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significativa por </a:t>
            </a: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parte da sociedade civil e do governo, e mobilizará a </a:t>
            </a:r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sociedade </a:t>
            </a: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torno de nossa  causa.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3-Permitirá uma maior e melhor aproximação junto ao poder público, </a:t>
            </a:r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o </a:t>
            </a: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obrigará  a tomar medidas e prover ações específicas ao tema.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4-Gerará conhecimento sobre   a importância de nossas conquistas </a:t>
            </a:r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sociais </a:t>
            </a: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 validação e respeito aos nossos direitos.       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5-Trará um ganho  fundamental na inserção nos meios de comunicação.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6-Provocará reflexão sobre as questões relacionadas a ELA e estimulará  </a:t>
            </a:r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primeiro passo para gerar comprometimento da sociedade com o tema.</a:t>
            </a:r>
          </a:p>
        </p:txBody>
      </p:sp>
    </p:spTree>
    <p:extLst>
      <p:ext uri="{BB962C8B-B14F-4D97-AF65-F5344CB8AC3E}">
        <p14:creationId xmlns:p14="http://schemas.microsoft.com/office/powerpoint/2010/main" val="215088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67744" y="-243408"/>
            <a:ext cx="5544616" cy="864096"/>
          </a:xfrm>
        </p:spPr>
        <p:txBody>
          <a:bodyPr>
            <a:normAutofit/>
          </a:bodyPr>
          <a:lstStyle/>
          <a:p>
            <a:r>
              <a:rPr lang="pt-B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pt-BR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Direitos previdenciários</a:t>
            </a:r>
            <a:endParaRPr lang="pt-BR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55776" y="812526"/>
            <a:ext cx="4968552" cy="5712818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Auxílio-doença negado ou  dificultado pelo perito do INSS devido ao  desconhecimento da doença.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Demora para aposentadoria confronta com a rápida evolução  da doença.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25% auxílio cuidador exige nova perícia, e nem sempre  o direito é reconhecido, o que é uma grande contradição.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Isenção do desconto do IR na fonte requer  burocracia e retrabalhos junto ao INSS/RF.</a:t>
            </a:r>
            <a:endParaRPr lang="pt-BR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5806"/>
            <a:ext cx="2018251" cy="79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4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51720" y="812526"/>
            <a:ext cx="5760640" cy="45719"/>
          </a:xfrm>
        </p:spPr>
        <p:txBody>
          <a:bodyPr>
            <a:normAutofit fontScale="90000"/>
          </a:bodyPr>
          <a:lstStyle/>
          <a:p>
            <a:r>
              <a:rPr lang="pt-BR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pt-BR" sz="27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Auxílio-cuidador</a:t>
            </a:r>
            <a:endParaRPr lang="pt-BR" sz="27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67744" y="1124744"/>
            <a:ext cx="6408712" cy="5544616"/>
          </a:xfrm>
        </p:spPr>
        <p:txBody>
          <a:bodyPr>
            <a:noAutofit/>
          </a:bodyPr>
          <a:lstStyle/>
          <a:p>
            <a:pPr algn="just"/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“O </a:t>
            </a: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aposentado por invalidez tem direito a obter 25% de aumento em sua aposentadoria, caso necessite da ajuda constante de um </a:t>
            </a:r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cuidador”. </a:t>
            </a:r>
          </a:p>
          <a:p>
            <a:pPr algn="just"/>
            <a:endParaRPr lang="pt-BR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RELAÇÃO </a:t>
            </a: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SITUAÇÕES EM QUE O APOSENTADO POR INVALIDEZ TERÁ DIREITO À MAJORAÇÃO DE </a:t>
            </a:r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25% PREVISTA </a:t>
            </a: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ART. 45 DESTE </a:t>
            </a:r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REGULAMENTO:</a:t>
            </a:r>
            <a:endParaRPr lang="pt-BR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Paralisia dos </a:t>
            </a:r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membros superiores ou inferiores</a:t>
            </a:r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 </a:t>
            </a: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Doença que exija permanência contínua no leito</a:t>
            </a:r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9- </a:t>
            </a: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Incapacidade permanente para as atividades da vida diária.</a:t>
            </a:r>
          </a:p>
          <a:p>
            <a:endParaRPr lang="pt-B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5806"/>
            <a:ext cx="2018251" cy="79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5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51720" y="812526"/>
            <a:ext cx="5760640" cy="45719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pt-BR" sz="27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Isenção do IR na fonte</a:t>
            </a:r>
            <a:endParaRPr lang="pt-BR" sz="27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83768" y="1124744"/>
            <a:ext cx="5886400" cy="4464496"/>
          </a:xfrm>
        </p:spPr>
        <p:txBody>
          <a:bodyPr>
            <a:noAutofit/>
          </a:bodyPr>
          <a:lstStyle/>
          <a:p>
            <a:pPr algn="just"/>
            <a:r>
              <a:rPr lang="pt-BR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Condições </a:t>
            </a:r>
            <a:r>
              <a:rPr lang="pt-B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Isenção do Imposto de Renda Pessoa </a:t>
            </a:r>
            <a:r>
              <a:rPr lang="pt-BR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Física junto a RF:</a:t>
            </a:r>
          </a:p>
          <a:p>
            <a:pPr algn="just"/>
            <a:endParaRPr lang="pt-BR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“Os </a:t>
            </a:r>
            <a:r>
              <a:rPr lang="pt-B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portadores de </a:t>
            </a:r>
            <a:r>
              <a:rPr lang="pt-BR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doenças graves </a:t>
            </a:r>
            <a:r>
              <a:rPr lang="pt-B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isentos do Imposto de Renda desde que se enquadrem cumulativamente nas seguintes situações</a:t>
            </a:r>
            <a:r>
              <a:rPr lang="pt-BR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pt-BR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Paralisia </a:t>
            </a:r>
            <a:r>
              <a:rPr lang="pt-BR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irreversível e </a:t>
            </a:r>
            <a:r>
              <a:rPr lang="pt-BR" sz="24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incapacitante.”</a:t>
            </a:r>
          </a:p>
          <a:p>
            <a:pPr algn="just"/>
            <a:r>
              <a:rPr lang="pt-BR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(Dificuldade em associar a descrição acima a DNM/ELA)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5806"/>
            <a:ext cx="2018251" cy="79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3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51720" y="15806"/>
            <a:ext cx="5688632" cy="432048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pt-BR" sz="27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9752" y="-315416"/>
            <a:ext cx="6480720" cy="7660098"/>
          </a:xfrm>
        </p:spPr>
        <p:txBody>
          <a:bodyPr>
            <a:noAutofit/>
          </a:bodyPr>
          <a:lstStyle/>
          <a:p>
            <a:pPr algn="just"/>
            <a:r>
              <a:rPr lang="pt-BR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pPr algn="just"/>
            <a:r>
              <a:rPr lang="pt-BR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O que precisamos?</a:t>
            </a:r>
          </a:p>
          <a:p>
            <a:pPr algn="just"/>
            <a:endParaRPr lang="pt-BR" sz="2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Aposentadoria compulsória a partir do diagnóstico da doença.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25% auxílio cuidador no momento da aposentadoria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Isenção do desconto IR na fonte no momento da aposentadoria.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 de dados comum entre INSS/RF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Incluir a expressão “DNM/ELA”:</a:t>
            </a:r>
          </a:p>
          <a:p>
            <a:pPr algn="just"/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 na relação de doenças com </a:t>
            </a: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direito</a:t>
            </a:r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aposentadoria  compulsória;</a:t>
            </a:r>
          </a:p>
          <a:p>
            <a:pPr algn="just"/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b- </a:t>
            </a: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relação de </a:t>
            </a:r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doenças com direito a 25% do cuidador;</a:t>
            </a:r>
          </a:p>
          <a:p>
            <a:pPr algn="just"/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 na </a:t>
            </a: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relação </a:t>
            </a:r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doenças  com direito a isenção de desconto do IR na fonte.</a:t>
            </a:r>
            <a:endParaRPr lang="pt-BR" sz="200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5806"/>
            <a:ext cx="2018251" cy="79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4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37723" y="260648"/>
            <a:ext cx="5974636" cy="551878"/>
          </a:xfrm>
        </p:spPr>
        <p:txBody>
          <a:bodyPr>
            <a:noAutofit/>
          </a:bodyPr>
          <a:lstStyle/>
          <a:p>
            <a:r>
              <a:rPr lang="pt-BR" sz="2000" b="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PORTARIA </a:t>
            </a:r>
            <a:r>
              <a:rPr lang="pt-BR" sz="2000" b="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Nº 1.370, DE </a:t>
            </a:r>
            <a:r>
              <a:rPr lang="pt-BR" sz="2000" b="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3/7/2008 do  MS</a:t>
            </a:r>
            <a:endParaRPr lang="pt-BR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03748" y="433007"/>
            <a:ext cx="5256584" cy="728014"/>
          </a:xfrm>
        </p:spPr>
        <p:txBody>
          <a:bodyPr>
            <a:noAutofit/>
          </a:bodyPr>
          <a:lstStyle/>
          <a:p>
            <a:endParaRPr lang="pt-BR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Institui </a:t>
            </a: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Programa </a:t>
            </a:r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Assistência Ventilatória Não Invasiva aos Portadores de Doenças Neuromusculares.</a:t>
            </a:r>
          </a:p>
          <a:p>
            <a:endParaRPr lang="pt-BR" sz="240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5806"/>
            <a:ext cx="2018251" cy="79672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8" y="1844824"/>
            <a:ext cx="6552032" cy="491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9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51720" y="260649"/>
            <a:ext cx="5760640" cy="440366"/>
          </a:xfrm>
        </p:spPr>
        <p:txBody>
          <a:bodyPr>
            <a:noAutofit/>
          </a:bodyPr>
          <a:lstStyle/>
          <a:p>
            <a:r>
              <a:rPr lang="pt-BR" sz="20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pt-BR" sz="2000" b="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PORTARIA </a:t>
            </a:r>
            <a:r>
              <a:rPr lang="pt-BR" sz="2000" b="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Nº 1.370, DE </a:t>
            </a:r>
            <a:r>
              <a:rPr lang="pt-BR" sz="2000" b="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3/7/2008 do  MS</a:t>
            </a:r>
            <a:endParaRPr lang="pt-BR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03748" y="433006"/>
            <a:ext cx="5256584" cy="3716073"/>
          </a:xfrm>
        </p:spPr>
        <p:txBody>
          <a:bodyPr>
            <a:noAutofit/>
          </a:bodyPr>
          <a:lstStyle/>
          <a:p>
            <a:endParaRPr lang="pt-BR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maioria das cidades brasileiras o paciente de ELA só consegue o BIPAP por meio da </a:t>
            </a:r>
          </a:p>
          <a:p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pt-BR" sz="2800" dirty="0" smtClean="0">
                <a:solidFill>
                  <a:srgbClr val="FF0000"/>
                </a:solidFill>
                <a:latin typeface="Freestyle Script" panose="030804020302050B0404" pitchFamily="66" charset="0"/>
                <a:cs typeface="Times New Roman" panose="02020603050405020304" pitchFamily="18" charset="0"/>
              </a:rPr>
              <a:t>JUDICIALIZAÇÃO!!!</a:t>
            </a:r>
            <a:endParaRPr lang="pt-BR" sz="2800" dirty="0" smtClean="0">
              <a:solidFill>
                <a:srgbClr val="FF0000"/>
              </a:solidFill>
              <a:latin typeface="Freestyle Script" panose="030804020302050B0404" pitchFamily="66" charset="0"/>
            </a:endParaRPr>
          </a:p>
          <a:p>
            <a:endParaRPr lang="pt-BR" sz="240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5806"/>
            <a:ext cx="2018251" cy="79672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7" y="2464039"/>
            <a:ext cx="6732749" cy="380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8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2030</TotalTime>
  <Words>712</Words>
  <Application>Microsoft Office PowerPoint</Application>
  <PresentationFormat>Apresentação na tela (4:3)</PresentationFormat>
  <Paragraphs>109</Paragraphs>
  <Slides>19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9" baseType="lpstr">
      <vt:lpstr> sans-serif </vt:lpstr>
      <vt:lpstr>Arial</vt:lpstr>
      <vt:lpstr>Calibri</vt:lpstr>
      <vt:lpstr>Century Schoolbook</vt:lpstr>
      <vt:lpstr>Freestyle Script</vt:lpstr>
      <vt:lpstr>Lucida Handwriting</vt:lpstr>
      <vt:lpstr>Times New Roman</vt:lpstr>
      <vt:lpstr>Wingdings</vt:lpstr>
      <vt:lpstr>Wingdings 2</vt:lpstr>
      <vt:lpstr>Balcão Envidraçado</vt:lpstr>
      <vt:lpstr>      www.movela.org.br       contato@movela.org.br</vt:lpstr>
      <vt:lpstr>          </vt:lpstr>
      <vt:lpstr>          </vt:lpstr>
      <vt:lpstr>       Direitos previdenciários</vt:lpstr>
      <vt:lpstr>                  Auxílio-cuidador</vt:lpstr>
      <vt:lpstr>            Isenção do IR na fonte</vt:lpstr>
      <vt:lpstr>             </vt:lpstr>
      <vt:lpstr>           PORTARIA Nº 1.370, DE 3/7/2008 do  MS</vt:lpstr>
      <vt:lpstr>           PORTARIA Nº 1.370, DE 3/7/2008 do  MS</vt:lpstr>
      <vt:lpstr>LEI Nº 10.424  DE 15 DE ABRIL DE 2002</vt:lpstr>
      <vt:lpstr>      O PRESIDENTE DA REPÚBLICA  Faço saber que o Congresso Nacional decreta e eu sanciono a seguinte Lei: Art. 1o  A Lei no 8.080, de 19 de setembro de 1990, passa a vigorar acrescida do seguinte Capítulo VI e do art. 19-I:  "CAPÍTULO VI DO SUBSISTEMA DE ATENDIMENTO E INTERNAÇÃO DOMICILIAR Art. 19-I. São estabelecidos, no âmbito do Sistema Único de Saúde, o atendimento domiciliar e a internação domiciliar. § 1o Na modalidade de assistência de atendimento e internação domiciliares incluem-se, principalmente, os procedimentos médicos, de enfermagem, fisioterapêuticos, psicológicos e de assistência social, entre outros necessários ao cuidado integral dos pacientes em seu domicílio. § 2o O atendimento e a internação domiciliares serão realizados por equipes multidisciplinares que atuarão nos níveis da medicina preventiva, terapêutica e reabilitadora. § 3o O atendimento e a internação domiciliares só poderão ser realizados por indicação médica, com expressa concordância do paciente e de sua família.“ Art. 2º  Esta Lei entra em vigor na data de sua publicação.  Brasília, 15 de abril de 2002; 181o da Independência e 114o da República.  FERNANDO HENRIQUE CARDOSO</vt:lpstr>
      <vt:lpstr>  </vt:lpstr>
      <vt:lpstr>O paciente Gerson conseguiu o direito a Internação Domiciliar somente por meio da judicialização, após ficar 5 anos e 4 meses internado no mesmo hospital. </vt:lpstr>
      <vt:lpstr>    Paciente em UTI Wellington– Manaus </vt:lpstr>
      <vt:lpstr>   Paciente em  homecare                  Gilberto – Volta Redonda       Judicialização  Plano de saude         </vt:lpstr>
      <vt:lpstr>    PL 1656/2011 - Dep Mara Gabrilli  “Dispõe sobre a prioridade epidemiológica no tratamento de doenças neuromusculares com paralisia motora e dá outras providências”</vt:lpstr>
      <vt:lpstr>         PL 1656/2011 - Dep Mara Gabrilli</vt:lpstr>
      <vt:lpstr>      PL 1656/2011 - Dep Mara Gabrilli</vt:lpstr>
      <vt:lpstr>              OBRIGADO!!!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Movela</dc:title>
  <dc:creator>jorge</dc:creator>
  <cp:lastModifiedBy>Lincoln Augusto Santana Telhado</cp:lastModifiedBy>
  <cp:revision>215</cp:revision>
  <dcterms:created xsi:type="dcterms:W3CDTF">2013-03-31T15:45:17Z</dcterms:created>
  <dcterms:modified xsi:type="dcterms:W3CDTF">2015-10-13T20:27:52Z</dcterms:modified>
</cp:coreProperties>
</file>