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473" r:id="rId3"/>
    <p:sldId id="568" r:id="rId4"/>
    <p:sldId id="531" r:id="rId5"/>
    <p:sldId id="543" r:id="rId6"/>
    <p:sldId id="562" r:id="rId7"/>
    <p:sldId id="545" r:id="rId8"/>
    <p:sldId id="563" r:id="rId9"/>
    <p:sldId id="548" r:id="rId10"/>
    <p:sldId id="564" r:id="rId11"/>
    <p:sldId id="551" r:id="rId12"/>
    <p:sldId id="565" r:id="rId13"/>
    <p:sldId id="553" r:id="rId14"/>
    <p:sldId id="566" r:id="rId15"/>
    <p:sldId id="554" r:id="rId16"/>
    <p:sldId id="567" r:id="rId17"/>
    <p:sldId id="435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6" d="100"/>
          <a:sy n="106" d="100"/>
        </p:scale>
        <p:origin x="-176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09B63-EBE2-41E2-BF93-7DC78DBE36BB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CE316-E1C4-4F5F-B361-9BD3780012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8320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A04605-B7B6-4B94-AE6F-CF37CB2B9047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3D5F8-4787-4FD6-B049-E259334C64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558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65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14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02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042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0158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74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84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45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88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5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104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/>
              <a:t>26/08/2013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472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://www.google.com.br/url?sa=i&amp;rct=j&amp;q=FACEBOOK+LOGO&amp;source=images&amp;cd=&amp;cad=rja&amp;docid=FcFCngOm4qG3WM&amp;tbnid=WnsmOCuSOUlvmM:&amp;ved=&amp;url=http://teenspeak.org/2011/11/23/the-latest-facebook-virus/&amp;ei=7GBsUf-CBIywqwGN14CgCA&amp;bvm=bv.45175338,d.aWM&amp;psig=AFQjCNGkuJjF8uBfLR21i7Avrexg2R3-PA&amp;ust=136614359647142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0" y="2420888"/>
            <a:ext cx="5796136" cy="2235666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Aquíferos </a:t>
            </a:r>
            <a:r>
              <a:rPr lang="pt-BR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Aflorantes</a:t>
            </a: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 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Setores/Blocos</a:t>
            </a:r>
            <a:r>
              <a:rPr lang="pt-BR" sz="3600" b="1" dirty="0" smtClean="0"/>
              <a:t/>
            </a:r>
            <a:br>
              <a:rPr lang="pt-BR" sz="3600" b="1" dirty="0" smtClean="0"/>
            </a:br>
            <a:r>
              <a:rPr lang="pt-BR" sz="3600" b="1" dirty="0" smtClean="0"/>
              <a:t/>
            </a:r>
            <a:br>
              <a:rPr lang="pt-BR" sz="3600" b="1" dirty="0" smtClean="0"/>
            </a:b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Bacias Sedimentares para 12ª Rodada de Licitação da ANP</a:t>
            </a:r>
            <a:r>
              <a:rPr lang="pt-BR" sz="3600" dirty="0"/>
              <a:t/>
            </a:r>
            <a:br>
              <a:rPr lang="pt-BR" sz="3600" dirty="0"/>
            </a:br>
            <a:endParaRPr lang="pt-BR" sz="36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-21431"/>
            <a:ext cx="3347864" cy="435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/>
          <p:cNvSpPr/>
          <p:nvPr/>
        </p:nvSpPr>
        <p:spPr>
          <a:xfrm>
            <a:off x="5796136" y="4116785"/>
            <a:ext cx="228045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chemeClr val="bg1"/>
                </a:solidFill>
                <a:latin typeface="Trebuchet MS" pitchFamily="34" charset="0"/>
              </a:rPr>
              <a:t>Fotografia</a:t>
            </a:r>
            <a:r>
              <a:rPr lang="en-US" sz="800" dirty="0" smtClean="0">
                <a:solidFill>
                  <a:schemeClr val="bg1"/>
                </a:solidFill>
                <a:latin typeface="Trebuchet MS" pitchFamily="34" charset="0"/>
              </a:rPr>
              <a:t>  de </a:t>
            </a:r>
            <a:r>
              <a:rPr lang="en-US" sz="800" dirty="0">
                <a:solidFill>
                  <a:schemeClr val="bg1"/>
                </a:solidFill>
                <a:latin typeface="Trebuchet MS" pitchFamily="34" charset="0"/>
              </a:rPr>
              <a:t>Stanley Leake, </a:t>
            </a:r>
            <a:r>
              <a:rPr lang="en-US" sz="800" dirty="0" smtClean="0">
                <a:solidFill>
                  <a:schemeClr val="bg1"/>
                </a:solidFill>
                <a:latin typeface="Trebuchet MS" pitchFamily="34" charset="0"/>
              </a:rPr>
              <a:t>U.S.G.S.</a:t>
            </a:r>
            <a:endParaRPr lang="pt-BR" sz="8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6638643"/>
            <a:ext cx="250172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Trebuchet MS" pitchFamily="34" charset="0"/>
              </a:rPr>
              <a:t>Photograph by David Stannard, U.S</a:t>
            </a:r>
            <a:r>
              <a:rPr lang="en-US" sz="800" dirty="0" smtClean="0">
                <a:solidFill>
                  <a:schemeClr val="bg1"/>
                </a:solidFill>
                <a:latin typeface="Trebuchet MS" pitchFamily="34" charset="0"/>
              </a:rPr>
              <a:t>..G.S.</a:t>
            </a:r>
            <a:endParaRPr lang="pt-BR" sz="8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55576" y="5210094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Flávio Soares do Nascimento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1400" dirty="0" smtClean="0"/>
              <a:t>Especialista em Recursos Hídricos</a:t>
            </a:r>
          </a:p>
          <a:p>
            <a:pPr algn="ctr"/>
            <a:r>
              <a:rPr lang="pt-BR" sz="1400" dirty="0" smtClean="0"/>
              <a:t>Gerência de Águas Subterrâneas – GESUB/SIP</a:t>
            </a:r>
          </a:p>
          <a:p>
            <a:pPr algn="ctr"/>
            <a:endParaRPr lang="pt-BR" sz="1400" dirty="0"/>
          </a:p>
          <a:p>
            <a:pPr algn="ctr"/>
            <a:r>
              <a:rPr lang="pt-BR" sz="1400" dirty="0"/>
              <a:t>Brasília, 27 de agosto de </a:t>
            </a:r>
            <a:r>
              <a:rPr lang="pt-BR" sz="1400" dirty="0" smtClean="0"/>
              <a:t>2013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3120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/>
          <p:cNvSpPr txBox="1">
            <a:spLocks noChangeArrowheads="1"/>
          </p:cNvSpPr>
          <p:nvPr/>
        </p:nvSpPr>
        <p:spPr bwMode="auto">
          <a:xfrm>
            <a:off x="395535" y="1278013"/>
            <a:ext cx="8424937" cy="456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200"/>
              </a:spcAft>
              <a:defRPr/>
            </a:pPr>
            <a:r>
              <a:rPr lang="pt-BR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Bacia de Sergipe-Alagoas</a:t>
            </a:r>
          </a:p>
          <a:p>
            <a:pPr algn="ctr" eaLnBrk="1" hangingPunct="1">
              <a:spcAft>
                <a:spcPts val="200"/>
              </a:spcAft>
              <a:defRPr/>
            </a:pPr>
            <a:endParaRPr lang="pt-BR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 eaLnBrk="1" hangingPunct="1">
              <a:spcAft>
                <a:spcPts val="200"/>
              </a:spcAft>
              <a:defRPr/>
            </a:pP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 Blocos da Bacia </a:t>
            </a:r>
            <a:r>
              <a:rPr lang="pt-BR" sz="3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Sergipe-Alagoas 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estão inseridos no Aquífero Barreiras, com litologias arenosas a argilosas e condutividade hidráulica média, e consequente vulnerabilidade média à contaminação, que agrava por recobrir o aquífero Marituba com considerável reserva hídrica.</a:t>
            </a:r>
          </a:p>
        </p:txBody>
      </p:sp>
    </p:spTree>
    <p:extLst>
      <p:ext uri="{BB962C8B-B14F-4D97-AF65-F5344CB8AC3E}">
        <p14:creationId xmlns:p14="http://schemas.microsoft.com/office/powerpoint/2010/main" val="73430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720"/>
            <a:ext cx="9144000" cy="666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2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/>
          <p:cNvSpPr txBox="1">
            <a:spLocks noChangeArrowheads="1"/>
          </p:cNvSpPr>
          <p:nvPr/>
        </p:nvSpPr>
        <p:spPr bwMode="auto">
          <a:xfrm>
            <a:off x="395535" y="1278013"/>
            <a:ext cx="8424937" cy="506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200"/>
              </a:spcAft>
              <a:defRPr/>
            </a:pPr>
            <a:r>
              <a:rPr lang="pt-BR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Bacia do Recôncavo</a:t>
            </a:r>
          </a:p>
          <a:p>
            <a:pPr algn="ctr" eaLnBrk="1" hangingPunct="1">
              <a:spcAft>
                <a:spcPts val="200"/>
              </a:spcAft>
              <a:defRPr/>
            </a:pPr>
            <a:endParaRPr lang="pt-BR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 eaLnBrk="1" hangingPunct="1">
              <a:spcAft>
                <a:spcPts val="200"/>
              </a:spcAft>
              <a:defRPr/>
            </a:pPr>
            <a:r>
              <a:rPr lang="pt-BR" sz="3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 Blocos 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estão inseridos em ordem de predominância nos </a:t>
            </a:r>
            <a:r>
              <a:rPr lang="pt-BR" sz="3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aquíferos São Sebastião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Barreiras e Ilhas, que possuem </a:t>
            </a:r>
            <a:r>
              <a:rPr lang="pt-BR" sz="3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características 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hidráulicas e litológicas com vulnerabilidade média a alta e se agrava por possuir expressiva reserva hídrica na Região Metropolitana de Salvador e Polo de Camaçari, com riscos de contaminação.</a:t>
            </a:r>
          </a:p>
        </p:txBody>
      </p:sp>
    </p:spTree>
    <p:extLst>
      <p:ext uri="{BB962C8B-B14F-4D97-AF65-F5344CB8AC3E}">
        <p14:creationId xmlns:p14="http://schemas.microsoft.com/office/powerpoint/2010/main" val="328127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720"/>
            <a:ext cx="9144000" cy="666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/>
          <p:cNvSpPr txBox="1">
            <a:spLocks noChangeArrowheads="1"/>
          </p:cNvSpPr>
          <p:nvPr/>
        </p:nvSpPr>
        <p:spPr bwMode="auto">
          <a:xfrm>
            <a:off x="395535" y="1196752"/>
            <a:ext cx="8424937" cy="506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200"/>
              </a:spcAft>
              <a:defRPr/>
            </a:pPr>
            <a:r>
              <a:rPr lang="pt-BR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Bacia do São Francisco</a:t>
            </a:r>
          </a:p>
          <a:p>
            <a:pPr algn="ctr" eaLnBrk="1" hangingPunct="1">
              <a:spcAft>
                <a:spcPts val="200"/>
              </a:spcAft>
              <a:defRPr/>
            </a:pPr>
            <a:endParaRPr lang="pt-BR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 eaLnBrk="1" hangingPunct="1">
              <a:spcAft>
                <a:spcPts val="200"/>
              </a:spcAft>
              <a:defRPr/>
            </a:pP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 Blocos estão inseridos quase que integralmente no Aquífero </a:t>
            </a:r>
            <a:r>
              <a:rPr lang="pt-BR" sz="3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Urucuia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com boa condutividade hidráulica e constituição litológica que favorece a livre circulação de águas subterrâneas com os rios da </a:t>
            </a:r>
            <a:r>
              <a:rPr lang="pt-BR" sz="3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região e 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consequente riscos à contaminação. Constitui-se uma importante reserva hídrica que contribui com 40% da vazão média do Rio São </a:t>
            </a:r>
            <a:r>
              <a:rPr lang="pt-BR" sz="3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Francisco.</a:t>
            </a:r>
            <a:endParaRPr lang="pt-BR" sz="3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255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10"/>
            <a:ext cx="9144000" cy="666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19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/>
          <p:cNvSpPr txBox="1">
            <a:spLocks noChangeArrowheads="1"/>
          </p:cNvSpPr>
          <p:nvPr/>
        </p:nvSpPr>
        <p:spPr bwMode="auto">
          <a:xfrm>
            <a:off x="251520" y="999234"/>
            <a:ext cx="8712968" cy="568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200"/>
              </a:spcAft>
              <a:defRPr/>
            </a:pPr>
            <a:r>
              <a:rPr lang="pt-BR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Bacia do Paraná</a:t>
            </a:r>
          </a:p>
          <a:p>
            <a:pPr algn="ctr" eaLnBrk="1" hangingPunct="1">
              <a:spcAft>
                <a:spcPts val="200"/>
              </a:spcAft>
              <a:defRPr/>
            </a:pPr>
            <a:endParaRPr lang="pt-BR" sz="12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 eaLnBrk="1" hangingPunct="1">
              <a:spcAft>
                <a:spcPts val="200"/>
              </a:spcAft>
              <a:defRPr/>
            </a:pPr>
            <a:r>
              <a:rPr lang="pt-BR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 Blocos estão inseridos nos Aquíferos Bauru e Serra Geral que permitem uma boa circulação de água subterrânea, por meio dos espaços vazios dos arenitos do Bauru e de fraturas horizontais no Serra Geral, facilitando o uso das suas águas subterrâneas; além de se tornar um importante protetor das águas subterrâneas do Aquífero Guarani, posicionado logo abaixo. Salienta-se que os aquíferos Bauru e Serra Geral, além do caráter de vulnerabilidade, em especial o Bauru, onde já se constata a contaminação por nitratos em várias áreas urbanas no Estado de São Paulo, tem grande importância no abastecimento humano da maioria das cidades do Estado de São Paulo.</a:t>
            </a:r>
          </a:p>
        </p:txBody>
      </p:sp>
    </p:spTree>
    <p:extLst>
      <p:ext uri="{BB962C8B-B14F-4D97-AF65-F5344CB8AC3E}">
        <p14:creationId xmlns:p14="http://schemas.microsoft.com/office/powerpoint/2010/main" val="192551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8" descr="twi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274" y="5221114"/>
            <a:ext cx="1234470" cy="83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10" descr="youtu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132" y="5393371"/>
            <a:ext cx="1838900" cy="62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056701" y="5970766"/>
            <a:ext cx="2691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www.youtube.com/anagovbr</a:t>
            </a:r>
            <a:endParaRPr lang="pt-BR" sz="1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395536" y="5970766"/>
            <a:ext cx="25495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www.twitter.com/anagovbr</a:t>
            </a:r>
            <a:endParaRPr lang="pt-BR" sz="1600" b="1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56375" y="1772816"/>
            <a:ext cx="8229600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 smtClean="0">
                <a:cs typeface="Calibri" pitchFamily="34" charset="0"/>
              </a:rPr>
              <a:t>Obrigado!</a:t>
            </a:r>
          </a:p>
          <a:p>
            <a:pPr>
              <a:defRPr/>
            </a:pPr>
            <a:endParaRPr lang="pt-BR" sz="8800" b="1" dirty="0"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cs typeface="Calibri" pitchFamily="34" charset="0"/>
            </a:endParaRPr>
          </a:p>
          <a:p>
            <a:pPr>
              <a:defRPr/>
            </a:pPr>
            <a:r>
              <a:rPr lang="pt-BR" sz="8800" b="1" dirty="0" smtClean="0">
                <a:cs typeface="Calibri" pitchFamily="34" charset="0"/>
              </a:rPr>
              <a:t>Flávio Soares do Nascimento</a:t>
            </a:r>
            <a:endParaRPr lang="pt-BR" sz="8800" b="1" dirty="0"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cs typeface="Calibri" pitchFamily="34" charset="0"/>
            </a:endParaRPr>
          </a:p>
          <a:p>
            <a:r>
              <a:rPr lang="pt-BR" sz="8800" b="1" dirty="0" smtClean="0"/>
              <a:t>flavio.nascimento@ana.gov.br  </a:t>
            </a:r>
            <a:r>
              <a:rPr lang="pt-BR" sz="8800" b="1" dirty="0"/>
              <a:t>|  (+55) (61) 2109 </a:t>
            </a:r>
            <a:r>
              <a:rPr lang="pt-BR" sz="8800" b="1" dirty="0" smtClean="0"/>
              <a:t>–5465</a:t>
            </a:r>
            <a:endParaRPr lang="pt-BR" sz="8800" b="1" dirty="0"/>
          </a:p>
          <a:p>
            <a:endParaRPr lang="pt-BR" sz="8800" b="1" dirty="0">
              <a:solidFill>
                <a:srgbClr val="002060"/>
              </a:solidFill>
              <a:cs typeface="Calibri" pitchFamily="34" charset="0"/>
            </a:endParaRPr>
          </a:p>
          <a:p>
            <a:r>
              <a:rPr lang="pt-BR" sz="10000" b="1" dirty="0" smtClean="0">
                <a:cs typeface="Calibri" pitchFamily="34" charset="0"/>
              </a:rPr>
              <a:t>www.ana.gov.br</a:t>
            </a:r>
            <a:endParaRPr lang="pt-BR" sz="10000" b="1" dirty="0">
              <a:cs typeface="Calibri" pitchFamily="34" charset="0"/>
            </a:endParaRPr>
          </a:p>
        </p:txBody>
      </p:sp>
      <p:pic>
        <p:nvPicPr>
          <p:cNvPr id="1026" name="Picture 2" descr="http://teenspeak.org/wp-content/uploads/2009/01/facebook_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051" y="5393371"/>
            <a:ext cx="1666747" cy="62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3160578" y="5970766"/>
            <a:ext cx="2765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www.facebook.com/anagovbr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57697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36" y="-20758"/>
            <a:ext cx="6552728" cy="6878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16"/>
          <p:cNvSpPr txBox="1">
            <a:spLocks noChangeArrowheads="1"/>
          </p:cNvSpPr>
          <p:nvPr/>
        </p:nvSpPr>
        <p:spPr bwMode="auto">
          <a:xfrm>
            <a:off x="0" y="2603013"/>
            <a:ext cx="269979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20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Mapa </a:t>
            </a:r>
            <a:r>
              <a:rPr lang="pt-B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das Áreas </a:t>
            </a:r>
            <a:r>
              <a:rPr lang="pt-BR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Aflorantes</a:t>
            </a:r>
            <a:r>
              <a:rPr lang="pt-B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dos Aquíferos e Sistemas Aquíferos do </a:t>
            </a:r>
            <a:r>
              <a:rPr lang="pt-BR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Brasil (ANA, 2013).</a:t>
            </a:r>
            <a:endParaRPr lang="pt-BR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7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0758"/>
            <a:ext cx="9180512" cy="687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6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/>
          <p:cNvSpPr txBox="1">
            <a:spLocks noChangeArrowheads="1"/>
          </p:cNvSpPr>
          <p:nvPr/>
        </p:nvSpPr>
        <p:spPr bwMode="auto">
          <a:xfrm>
            <a:off x="395535" y="1340768"/>
            <a:ext cx="8424937" cy="456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200"/>
              </a:spcAft>
              <a:defRPr/>
            </a:pPr>
            <a:r>
              <a:rPr lang="pt-BR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Bacia do Acre</a:t>
            </a:r>
          </a:p>
          <a:p>
            <a:pPr algn="ctr" eaLnBrk="1" hangingPunct="1">
              <a:spcAft>
                <a:spcPts val="200"/>
              </a:spcAft>
              <a:defRPr/>
            </a:pPr>
            <a:endParaRPr lang="pt-BR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 eaLnBrk="1" hangingPunct="1">
              <a:spcAft>
                <a:spcPts val="200"/>
              </a:spcAft>
              <a:defRPr/>
            </a:pPr>
            <a:r>
              <a:rPr lang="pt-BR" sz="3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área correspondente ao aquífero Içá, onde as águas subterrâneas estão inseridas em rochas com predominância arenosa, possui maior condutividade hidráulica, quando comparado com aquífero Solimões, </a:t>
            </a:r>
            <a:r>
              <a:rPr lang="pt-BR" sz="3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argilo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-arenoso de maior abrangência </a:t>
            </a:r>
            <a:r>
              <a:rPr lang="pt-BR" sz="3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aflorante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na Bacia do Acre, portanto com maior vulnerabilidade.</a:t>
            </a:r>
          </a:p>
        </p:txBody>
      </p:sp>
    </p:spTree>
    <p:extLst>
      <p:ext uri="{BB962C8B-B14F-4D97-AF65-F5344CB8AC3E}">
        <p14:creationId xmlns:p14="http://schemas.microsoft.com/office/powerpoint/2010/main" val="359475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0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/>
          <p:cNvSpPr txBox="1">
            <a:spLocks noChangeArrowheads="1"/>
          </p:cNvSpPr>
          <p:nvPr/>
        </p:nvSpPr>
        <p:spPr bwMode="auto">
          <a:xfrm>
            <a:off x="179512" y="1268760"/>
            <a:ext cx="8784975" cy="522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200"/>
              </a:spcAft>
              <a:defRPr/>
            </a:pPr>
            <a:r>
              <a:rPr lang="pt-BR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Bacia do Parecis</a:t>
            </a:r>
          </a:p>
          <a:p>
            <a:pPr algn="ctr" eaLnBrk="1" hangingPunct="1">
              <a:spcAft>
                <a:spcPts val="200"/>
              </a:spcAft>
              <a:defRPr/>
            </a:pPr>
            <a:endParaRPr lang="pt-BR" sz="1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 eaLnBrk="1" hangingPunct="1">
              <a:spcAft>
                <a:spcPts val="200"/>
              </a:spcAft>
              <a:defRPr/>
            </a:pPr>
            <a:r>
              <a:rPr lang="pt-BR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 Blocos da Bacia do Bacia o Parecis estão integralmente inseridos no Aquífero Parecis, que se estende por todo norte de Mato Grosso e se caracteriza como uma importante área de recarga dos afluentes da  margem direita do Rio Amazonas. É predominantemente livre, de boa condutividade hidráulica e se constitui numa expressiva reserva hídrica. Suas características de boa permeabilidade facilitam tanto a circulação de águas, quanto de possíveis contaminantes, daí sua vulnerabilidade.</a:t>
            </a:r>
            <a:endParaRPr lang="pt-BR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723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9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/>
          <p:cNvSpPr txBox="1">
            <a:spLocks noChangeArrowheads="1"/>
          </p:cNvSpPr>
          <p:nvPr/>
        </p:nvSpPr>
        <p:spPr bwMode="auto">
          <a:xfrm>
            <a:off x="395535" y="1278013"/>
            <a:ext cx="8424937" cy="506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200"/>
              </a:spcAft>
              <a:defRPr/>
            </a:pPr>
            <a:r>
              <a:rPr lang="pt-BR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Bacia do Parnaíba</a:t>
            </a:r>
          </a:p>
          <a:p>
            <a:pPr algn="ctr" eaLnBrk="1" hangingPunct="1">
              <a:spcAft>
                <a:spcPts val="200"/>
              </a:spcAft>
              <a:defRPr/>
            </a:pPr>
            <a:endParaRPr lang="pt-BR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 eaLnBrk="1" hangingPunct="1">
              <a:spcAft>
                <a:spcPts val="200"/>
              </a:spcAft>
              <a:defRPr/>
            </a:pP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 Blocos estão inseridos nos aquíferos Poti-Piauí, Pedra de Fogo e </a:t>
            </a:r>
            <a:r>
              <a:rPr lang="pt-BR" sz="33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Motuca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com correspondentes condutividades hidráulicas média a alta, baixa e baixa a média, que juntamente com a predominância litológica, </a:t>
            </a:r>
            <a:r>
              <a:rPr lang="pt-BR" sz="3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caracterizam </a:t>
            </a:r>
            <a:r>
              <a:rPr lang="pt-BR" sz="3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 vulnerabilidades também em média a alta, baixa e baixa a media, com consequente riscos à contaminação.</a:t>
            </a:r>
          </a:p>
        </p:txBody>
      </p:sp>
    </p:spTree>
    <p:extLst>
      <p:ext uri="{BB962C8B-B14F-4D97-AF65-F5344CB8AC3E}">
        <p14:creationId xmlns:p14="http://schemas.microsoft.com/office/powerpoint/2010/main" val="259014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554"/>
            <a:ext cx="9144000" cy="675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4798</TotalTime>
  <Words>525</Words>
  <Application>Microsoft Office PowerPoint</Application>
  <PresentationFormat>Apresentação na tela (4:3)</PresentationFormat>
  <Paragraphs>40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Aquíferos Aflorantes x Setores/Blocos  Bacias Sedimentares para 12ª Rodada de Licitação da ANP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Usuário do Windows</cp:lastModifiedBy>
  <cp:revision>348</cp:revision>
  <dcterms:created xsi:type="dcterms:W3CDTF">2012-02-10T17:38:07Z</dcterms:created>
  <dcterms:modified xsi:type="dcterms:W3CDTF">2013-08-26T21:06:36Z</dcterms:modified>
</cp:coreProperties>
</file>