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73" r:id="rId3"/>
    <p:sldId id="568" r:id="rId4"/>
    <p:sldId id="531" r:id="rId5"/>
    <p:sldId id="543" r:id="rId6"/>
    <p:sldId id="562" r:id="rId7"/>
    <p:sldId id="545" r:id="rId8"/>
    <p:sldId id="563" r:id="rId9"/>
    <p:sldId id="548" r:id="rId10"/>
    <p:sldId id="564" r:id="rId11"/>
    <p:sldId id="551" r:id="rId12"/>
    <p:sldId id="565" r:id="rId13"/>
    <p:sldId id="553" r:id="rId14"/>
    <p:sldId id="566" r:id="rId15"/>
    <p:sldId id="554" r:id="rId16"/>
    <p:sldId id="567" r:id="rId17"/>
    <p:sldId id="43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09B63-EBE2-41E2-BF93-7DC78DBE36BB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CE316-E1C4-4F5F-B361-9BD378001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3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04605-B7B6-4B94-AE6F-CF37CB2B9047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3D5F8-4787-4FD6-B049-E259334C64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5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397"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4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02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004" r="10110" b="82273"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04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74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84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45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5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10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72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2420888"/>
            <a:ext cx="5796136" cy="2235666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Aquíferos </a:t>
            </a:r>
            <a:r>
              <a:rPr lang="pt-B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Aflorantes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Setores/Blocos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Bacias Sedimentares para 12ª Rodada de Licitação da ANP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21431"/>
            <a:ext cx="3347864" cy="435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796136" y="4116785"/>
            <a:ext cx="22804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  <a:latin typeface="Trebuchet MS" pitchFamily="34" charset="0"/>
              </a:rPr>
              <a:t>Fotografia</a:t>
            </a:r>
            <a:r>
              <a:rPr lang="en-US" sz="800" dirty="0" smtClean="0">
                <a:solidFill>
                  <a:schemeClr val="bg1"/>
                </a:solidFill>
                <a:latin typeface="Trebuchet MS" pitchFamily="34" charset="0"/>
              </a:rPr>
              <a:t>  de </a:t>
            </a:r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Stanley Leake, </a:t>
            </a:r>
            <a:r>
              <a:rPr lang="en-US" sz="800" dirty="0" smtClean="0">
                <a:solidFill>
                  <a:schemeClr val="bg1"/>
                </a:solidFill>
                <a:latin typeface="Trebuchet MS" pitchFamily="34" charset="0"/>
              </a:rPr>
              <a:t>U.S.G.S.</a:t>
            </a:r>
            <a:endParaRPr lang="pt-BR" sz="8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638643"/>
            <a:ext cx="25017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rebuchet MS" pitchFamily="34" charset="0"/>
              </a:rPr>
              <a:t>Photograph by David Stannard, U.S</a:t>
            </a:r>
            <a:r>
              <a:rPr lang="en-US" sz="800" dirty="0" smtClean="0">
                <a:solidFill>
                  <a:schemeClr val="bg1"/>
                </a:solidFill>
                <a:latin typeface="Trebuchet MS" pitchFamily="34" charset="0"/>
              </a:rPr>
              <a:t>..G.S.</a:t>
            </a:r>
            <a:endParaRPr lang="pt-BR" sz="8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521009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Flávio Soares do Nascimento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400" dirty="0" smtClean="0"/>
              <a:t>Especialista em Recursos Hídricos</a:t>
            </a:r>
          </a:p>
          <a:p>
            <a:pPr algn="ctr"/>
            <a:r>
              <a:rPr lang="pt-BR" sz="1400" dirty="0" smtClean="0"/>
              <a:t>Gerência de Águas Subterrâneas – GESUB/SIP</a:t>
            </a:r>
          </a:p>
          <a:p>
            <a:pPr algn="ctr"/>
            <a:endParaRPr lang="pt-BR" sz="1400" dirty="0"/>
          </a:p>
          <a:p>
            <a:pPr algn="ctr"/>
            <a:r>
              <a:rPr lang="pt-BR" sz="1400" dirty="0"/>
              <a:t>Brasília, 27 de agosto de </a:t>
            </a:r>
            <a:r>
              <a:rPr lang="pt-BR" sz="1400" dirty="0" smtClean="0"/>
              <a:t>2013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12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395535" y="1278013"/>
            <a:ext cx="8424937" cy="45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de Sergipe-Alagoas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Blocos da Bacia </a:t>
            </a: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Sergipe-Alagoas 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estão inseridos no Aquífero Barreiras, com litologias arenosas a argilosas e condutividade hidráulica média, e consequente vulnerabilidade média à contaminação, que agrava por recobrir o aquífero Marituba com considerável reserva hídrica.</a:t>
            </a:r>
          </a:p>
        </p:txBody>
      </p:sp>
    </p:spTree>
    <p:extLst>
      <p:ext uri="{BB962C8B-B14F-4D97-AF65-F5344CB8AC3E}">
        <p14:creationId xmlns:p14="http://schemas.microsoft.com/office/powerpoint/2010/main" val="7343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20"/>
            <a:ext cx="9144000" cy="66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395535" y="1278013"/>
            <a:ext cx="8424937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do Recôncavo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Blocos 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estão inseridos em ordem de predominância nos </a:t>
            </a: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aquíferos São Sebastião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Barreiras e Ilhas, que possuem </a:t>
            </a: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características 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hidráulicas e litológicas com vulnerabilidade média a alta e se agrava por possuir expressiva reserva hídrica na Região Metropolitana de Salvador e Polo de Camaçari, com riscos de contaminação.</a:t>
            </a:r>
          </a:p>
        </p:txBody>
      </p:sp>
    </p:spTree>
    <p:extLst>
      <p:ext uri="{BB962C8B-B14F-4D97-AF65-F5344CB8AC3E}">
        <p14:creationId xmlns:p14="http://schemas.microsoft.com/office/powerpoint/2010/main" val="32812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20"/>
            <a:ext cx="9144000" cy="66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395535" y="1196752"/>
            <a:ext cx="8424937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do São Francisco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Blocos estão inseridos quase que integralmente no Aquífero </a:t>
            </a:r>
            <a:r>
              <a:rPr lang="pt-BR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Urucuia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com boa condutividade hidráulica e constituição litológica que favorece a livre circulação de águas subterrâneas com os rios da </a:t>
            </a: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região e 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consequente riscos à contaminação. Constitui-se uma importante reserva hídrica que contribui com 40% da vazão média do Rio São </a:t>
            </a: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Francisco.</a:t>
            </a:r>
            <a:endParaRPr lang="pt-BR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5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0"/>
            <a:ext cx="9144000" cy="66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251520" y="999234"/>
            <a:ext cx="8712968" cy="568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do Paraná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1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Blocos estão inseridos nos Aquíferos Bauru e Serra Geral que permitem uma boa circulação de água subterrânea, por meio dos espaços vazios dos arenitos do Bauru e de fraturas horizontais no Serra Geral, facilitando o uso das suas águas subterrâneas; além de se tornar um importante protetor das águas subterrâneas do Aquífero Guarani, posicionado logo abaixo. Salienta-se que os aquíferos Bauru e Serra Geral, além do caráter de vulnerabilidade, em especial o Bauru, onde já se constata a contaminação por nitratos em várias áreas urbanas no Estado de São Paulo, tem grande importância no abastecimento humano da maioria das cidades do Estado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19255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twi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4" y="5221114"/>
            <a:ext cx="1234470" cy="8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0" descr="you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32" y="5393371"/>
            <a:ext cx="1838900" cy="6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056701" y="5970766"/>
            <a:ext cx="269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www.youtube.com/anagovbr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5970766"/>
            <a:ext cx="254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www.twitter.com/anagovbr</a:t>
            </a:r>
            <a:endParaRPr lang="pt-BR" sz="16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6375" y="1772816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 smtClean="0">
                <a:cs typeface="Calibri" pitchFamily="34" charset="0"/>
              </a:rPr>
              <a:t>Obrigado!</a:t>
            </a:r>
          </a:p>
          <a:p>
            <a:pPr>
              <a:defRPr/>
            </a:pPr>
            <a:endParaRPr lang="pt-BR" sz="8800" b="1" dirty="0"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cs typeface="Calibri" pitchFamily="34" charset="0"/>
            </a:endParaRPr>
          </a:p>
          <a:p>
            <a:pPr>
              <a:defRPr/>
            </a:pPr>
            <a:r>
              <a:rPr lang="pt-BR" sz="8800" b="1" dirty="0" smtClean="0">
                <a:cs typeface="Calibri" pitchFamily="34" charset="0"/>
              </a:rPr>
              <a:t>Flávio Soares do Nascimento</a:t>
            </a:r>
            <a:endParaRPr lang="pt-BR" sz="8800" b="1" dirty="0"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cs typeface="Calibri" pitchFamily="34" charset="0"/>
            </a:endParaRPr>
          </a:p>
          <a:p>
            <a:r>
              <a:rPr lang="pt-BR" sz="8800" b="1" dirty="0" smtClean="0"/>
              <a:t>flavio.nascimento@ana.gov.br  </a:t>
            </a:r>
            <a:r>
              <a:rPr lang="pt-BR" sz="8800" b="1" dirty="0"/>
              <a:t>|  (+55) (61) 2109 </a:t>
            </a:r>
            <a:r>
              <a:rPr lang="pt-BR" sz="8800" b="1" dirty="0" smtClean="0"/>
              <a:t>–5465</a:t>
            </a:r>
            <a:endParaRPr lang="pt-BR" sz="8800" b="1" dirty="0"/>
          </a:p>
          <a:p>
            <a:endParaRPr lang="pt-BR" sz="8800" b="1" dirty="0">
              <a:solidFill>
                <a:srgbClr val="002060"/>
              </a:solidFill>
              <a:cs typeface="Calibri" pitchFamily="34" charset="0"/>
            </a:endParaRPr>
          </a:p>
          <a:p>
            <a:r>
              <a:rPr lang="pt-BR" sz="10000" b="1" dirty="0" smtClean="0">
                <a:cs typeface="Calibri" pitchFamily="34" charset="0"/>
              </a:rPr>
              <a:t>www.ana.gov.br</a:t>
            </a:r>
            <a:endParaRPr lang="pt-BR" sz="10000" b="1" dirty="0">
              <a:cs typeface="Calibri" pitchFamily="34" charset="0"/>
            </a:endParaRPr>
          </a:p>
        </p:txBody>
      </p:sp>
      <p:pic>
        <p:nvPicPr>
          <p:cNvPr id="1026" name="Picture 2" descr="http://teenspeak.org/wp-content/uploads/2009/01/facebook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51" y="5393371"/>
            <a:ext cx="1666747" cy="6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60578" y="5970766"/>
            <a:ext cx="2765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www.facebook.com/anagovbr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5769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36" y="-20758"/>
            <a:ext cx="6552728" cy="687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16"/>
          <p:cNvSpPr txBox="1">
            <a:spLocks noChangeArrowheads="1"/>
          </p:cNvSpPr>
          <p:nvPr/>
        </p:nvSpPr>
        <p:spPr bwMode="auto">
          <a:xfrm>
            <a:off x="0" y="2603013"/>
            <a:ext cx="26997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Mapa 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das Áreas </a:t>
            </a:r>
            <a:r>
              <a:rPr lang="pt-BR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Aflorantes</a:t>
            </a:r>
            <a:r>
              <a:rPr lang="pt-B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dos Aquíferos e Sistemas Aquíferos do </a:t>
            </a:r>
            <a:r>
              <a:rPr lang="pt-B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Brasil (ANA, 2013).</a:t>
            </a:r>
            <a:endParaRPr lang="pt-B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758"/>
            <a:ext cx="9180512" cy="687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395535" y="1340768"/>
            <a:ext cx="8424937" cy="45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do Acre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área correspondente ao aquífero Içá, onde as águas subterrâneas estão inseridas em rochas com predominância arenosa, possui maior condutividade hidráulica, quando comparado com aquífero Solimões, </a:t>
            </a:r>
            <a:r>
              <a:rPr lang="pt-BR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argilo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-arenoso de maior abrangência </a:t>
            </a:r>
            <a:r>
              <a:rPr lang="pt-BR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aflorante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na Bacia do Acre, portanto com maior vulnerabilidade.</a:t>
            </a:r>
          </a:p>
        </p:txBody>
      </p:sp>
    </p:spTree>
    <p:extLst>
      <p:ext uri="{BB962C8B-B14F-4D97-AF65-F5344CB8AC3E}">
        <p14:creationId xmlns:p14="http://schemas.microsoft.com/office/powerpoint/2010/main" val="35947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179512" y="1268760"/>
            <a:ext cx="8784975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do Parecis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1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Blocos da Bacia do Bacia o Parecis estão integralmente inseridos no Aquífero Parecis, que se estende por todo norte de Mato Grosso e se caracteriza como uma importante área de recarga dos afluentes da  margem direita do Rio Amazonas. É predominantemente livre, de boa condutividade hidráulica e se constitui numa expressiva reserva hídrica. Suas características de boa permeabilidade facilitam tanto a circulação de águas, quanto de possíveis contaminantes, daí sua vulnerabilidade.</a:t>
            </a:r>
            <a:endParaRPr lang="pt-B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2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6"/>
          <p:cNvSpPr txBox="1">
            <a:spLocks noChangeArrowheads="1"/>
          </p:cNvSpPr>
          <p:nvPr/>
        </p:nvSpPr>
        <p:spPr bwMode="auto">
          <a:xfrm>
            <a:off x="395535" y="1278013"/>
            <a:ext cx="8424937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Bacia do Parnaíba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pt-BR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Aft>
                <a:spcPts val="200"/>
              </a:spcAft>
              <a:defRPr/>
            </a:pP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Os Blocos estão inseridos nos aquíferos Poti-Piauí, Pedra de Fogo e </a:t>
            </a:r>
            <a:r>
              <a:rPr lang="pt-BR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Motuca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com correspondentes condutividades hidráulicas média a alta, baixa e baixa a média, que juntamente com a predominância litológica, </a:t>
            </a:r>
            <a:r>
              <a:rPr lang="pt-BR" sz="3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caracterizam </a:t>
            </a:r>
            <a:r>
              <a:rPr lang="pt-BR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vulnerabilidades também em média a alta, baixa e baixa a media, com consequente riscos à contaminação.</a:t>
            </a:r>
          </a:p>
        </p:txBody>
      </p:sp>
    </p:spTree>
    <p:extLst>
      <p:ext uri="{BB962C8B-B14F-4D97-AF65-F5344CB8AC3E}">
        <p14:creationId xmlns:p14="http://schemas.microsoft.com/office/powerpoint/2010/main" val="25901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4"/>
            <a:ext cx="9144000" cy="67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525</Words>
  <Application>Microsoft Office PowerPoint</Application>
  <PresentationFormat>Apresentação na tela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Aquíferos Aflorantes x Setores/Blocos  Bacias Sedimentares para 12ª Rodada de Licitação da ANP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348</cp:revision>
  <dcterms:created xsi:type="dcterms:W3CDTF">2012-02-10T17:38:07Z</dcterms:created>
  <dcterms:modified xsi:type="dcterms:W3CDTF">2013-08-26T21:06:36Z</dcterms:modified>
</cp:coreProperties>
</file>