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856" r:id="rId2"/>
    <p:sldId id="258" r:id="rId3"/>
    <p:sldId id="377" r:id="rId4"/>
    <p:sldId id="415" r:id="rId5"/>
    <p:sldId id="466" r:id="rId6"/>
    <p:sldId id="691" r:id="rId7"/>
    <p:sldId id="860" r:id="rId8"/>
    <p:sldId id="861" r:id="rId9"/>
    <p:sldId id="862" r:id="rId10"/>
    <p:sldId id="863" r:id="rId11"/>
    <p:sldId id="483" r:id="rId12"/>
    <p:sldId id="853" r:id="rId13"/>
    <p:sldId id="857" r:id="rId14"/>
    <p:sldId id="858" r:id="rId15"/>
    <p:sldId id="852" r:id="rId16"/>
    <p:sldId id="854" r:id="rId17"/>
    <p:sldId id="848" r:id="rId18"/>
    <p:sldId id="864" r:id="rId19"/>
    <p:sldId id="473" r:id="rId20"/>
    <p:sldId id="475" r:id="rId21"/>
    <p:sldId id="865" r:id="rId22"/>
    <p:sldId id="476" r:id="rId23"/>
    <p:sldId id="833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2979-481C-461C-98CB-F70DF1D627D1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D64BD-F2C0-41BC-8697-746F58BA89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4015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D64BD-F2C0-41BC-8697-746F58BA897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6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063BF-9E8C-1229-1D7C-2F5150C1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2BC9AC-4F80-B2B3-47D9-A5A491868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59EE9D-AF1C-02B2-1F5B-66458A8E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0A0115-4F41-8C01-8AC0-829407210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04C528-7A1C-70F6-7022-20CC2CB4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30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6EB06-F9B6-77A8-224A-06E631B0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588E95-026A-13A8-0229-662683B96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4C490C-A4D8-3BC4-3640-9B9A1FB03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8342CD-C485-24E7-1855-CE4B59B4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F3847B-2056-E47D-1144-3FD15128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125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04646-101B-D8D9-AB57-62E0D41F0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559426D-50C8-2F1D-F5D7-2C9EB9BC1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0CBD64-D9FC-4048-7685-6731B8C3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45B002-D67B-E2D8-D9E4-EB87D1E6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9DE148-3DFE-5055-36FC-0F2093CB5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266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onis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Example: Blank Slide (Title Here)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B5F96-7E86-48F2-B0B5-3915E6BC39C2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01600" y="6400800"/>
            <a:ext cx="7112000" cy="457200"/>
          </a:xfrm>
        </p:spPr>
        <p:txBody>
          <a:bodyPr>
            <a:normAutofit/>
          </a:bodyPr>
          <a:lstStyle>
            <a:lvl1pPr marL="228600" indent="-228600">
              <a:spcBef>
                <a:spcPts val="0"/>
              </a:spcBef>
              <a:buFont typeface="+mj-lt"/>
              <a:buAutoNum type="arabicPeriod"/>
              <a:defRPr sz="1000" i="1" baseline="0"/>
            </a:lvl1pPr>
          </a:lstStyle>
          <a:p>
            <a:pPr lvl="0"/>
            <a:r>
              <a:rPr lang="en-US" dirty="0"/>
              <a:t>Citations here</a:t>
            </a:r>
          </a:p>
        </p:txBody>
      </p:sp>
    </p:spTree>
    <p:extLst>
      <p:ext uri="{BB962C8B-B14F-4D97-AF65-F5344CB8AC3E}">
        <p14:creationId xmlns:p14="http://schemas.microsoft.com/office/powerpoint/2010/main" val="71685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6843E-0363-E92F-F48B-04C2C2A0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C889B6-72EE-5E4A-2917-E464001A1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53A12B-94EC-2ABF-22E6-0FA022B86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13BB47-079D-0BCE-F6D5-910B881C6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964FA2-8F8A-A4D5-5034-94B8CE25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33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7357B-6A56-635F-9D56-A666D328B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76604E-0796-00B6-ED92-28E579F04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63DC3E-6F90-9463-83C9-46DA5B2B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6C9B8D-76C0-C855-0664-33EE3BA26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399EE6-2567-0251-DD4E-B2B996E2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95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B9215-A333-4AB2-DB50-54D713A60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26750B-56A8-BB83-AA2B-B76E99694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0B16F6-D644-0E41-42F1-E810ED05A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E682BEA-6AB4-7A08-899A-194A9CC4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C5C3F4-71BC-49C2-C02F-A61580B3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F9671D-583A-CFF0-4D5C-BBF7E87B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65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B12A1-6C2A-8E97-A231-92246A6B4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E3C79A-DE98-6CDA-6AD7-629AD4C4D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F8CF71-39E7-5BF9-3831-E00AA84B0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92734AD-B993-70BB-6147-85FC14AD5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B5417DF-461A-DFDC-C404-EE3231457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44FAB6C-C7F4-080C-C497-8836F6A8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9F748B-570E-B68A-531D-630BA94F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31F2C03-E976-4A1C-63C5-2E1CC9A0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20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EC130F-EC8B-9B6B-3769-A8CF81AE7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D4C3329-3A95-D452-46F4-A34178353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A1E0382-1E63-AF49-58B4-B3A065EC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971C4D6-489B-A4EE-257B-5C695BD3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42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8A91CE-2F92-E143-4AE4-2AD484017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63118B3-965A-2DD2-F520-1024516CF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3B32F3-E3E3-B2C7-DA58-55CC1223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79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8F63F-C389-C633-9858-797C336E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762A9D-D41D-4809-BF57-A6D350C7C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F1F05F-4C49-7B0F-D92E-30DD99D21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6F3369-95EB-ACD7-6C9F-3BBDAB6C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27D867-8B49-A348-7C2A-3857F796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A48B82-7EF0-0D6B-A460-2AC59C52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87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B590F-150A-0C6B-0A1F-95DF7750A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36A0AFD-0D7F-E1DF-D500-AC429B87BA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50A7D7-7044-E29D-3016-816FD2CDE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24D403-19BE-3E07-91C3-193EBAFD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6C32D60-488D-D245-F2A3-13C0208E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029DC5-AF69-0DE5-C625-B95E31DF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60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C11DC4-88DC-0306-0A19-B44443D35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35963B-9AB8-0483-07D4-3C9669400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AC0BAB-7F30-A991-B50F-99CBF89E2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EAE1C5-2E57-4017-88CE-0B936AFA0AC5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7B9960-134B-B046-E9DD-0D57E55CD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313140-A282-BDF3-8CF9-374BF9156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9D3A6D-42B6-439C-B577-B11A6926F1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60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6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62180" y="2862471"/>
            <a:ext cx="3041803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>
                <a:solidFill>
                  <a:srgbClr val="FFFFFF"/>
                </a:solidFill>
              </a:rPr>
              <a:t>Márcia Waddington Cruz. </a:t>
            </a:r>
            <a:br>
              <a:rPr lang="en-US" sz="1900">
                <a:solidFill>
                  <a:srgbClr val="FFFFFF"/>
                </a:solidFill>
              </a:rPr>
            </a:br>
            <a:r>
              <a:rPr lang="en-US" sz="1900">
                <a:solidFill>
                  <a:srgbClr val="FFFFFF"/>
                </a:solidFill>
              </a:rPr>
              <a:t>Neurologista responsável pelo Centro de estudos em amiloidose (CEPARM), fundado em 1989, </a:t>
            </a:r>
            <a:br>
              <a:rPr lang="en-US" sz="1900">
                <a:solidFill>
                  <a:srgbClr val="FFFFFF"/>
                </a:solidFill>
              </a:rPr>
            </a:br>
            <a:r>
              <a:rPr lang="en-US" sz="1900">
                <a:solidFill>
                  <a:srgbClr val="FFFFFF"/>
                </a:solidFill>
              </a:rPr>
              <a:t>HUCFF-UFRJ.</a:t>
            </a:r>
            <a:br>
              <a:rPr lang="en-US" sz="1900">
                <a:solidFill>
                  <a:srgbClr val="FFFFFF"/>
                </a:solidFill>
              </a:rPr>
            </a:br>
            <a:r>
              <a:rPr lang="en-US" sz="1900">
                <a:solidFill>
                  <a:srgbClr val="FFFFFF"/>
                </a:solidFill>
              </a:rPr>
              <a:t>Docente da Faculdade de Medicina.</a:t>
            </a:r>
            <a:br>
              <a:rPr lang="en-US" sz="1900">
                <a:solidFill>
                  <a:srgbClr val="FFFFFF"/>
                </a:solidFill>
              </a:rPr>
            </a:br>
            <a:r>
              <a:rPr lang="en-US" sz="1900">
                <a:solidFill>
                  <a:srgbClr val="FFFFFF"/>
                </a:solidFill>
              </a:rPr>
              <a:t>PPGCM- UFRJ</a:t>
            </a:r>
          </a:p>
        </p:txBody>
      </p:sp>
      <p:pic>
        <p:nvPicPr>
          <p:cNvPr id="5" name="Picture 8" descr="minerva grande fundo preto.jpg                                 0000184EMacintosh HD                   ABA78158: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697762" y="478713"/>
            <a:ext cx="2290855" cy="269512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C1B46D-7E5D-4BB6-BC68-B334AFBAB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930" y="894146"/>
            <a:ext cx="3419533" cy="2279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040" y="3429000"/>
            <a:ext cx="7112423" cy="206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45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89638-3850-95C9-74F6-FE41CB1AC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766F6-EB45-5040-0B99-C529A764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0" y="865318"/>
            <a:ext cx="3831011" cy="51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E147D87-C7E0-11CD-1231-47B0DC292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783" y="1552354"/>
            <a:ext cx="5708012" cy="4284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BC2BB5-BFD0-09D5-C6FA-A7CD5B3F52FE}"/>
              </a:ext>
            </a:extLst>
          </p:cNvPr>
          <p:cNvSpPr/>
          <p:nvPr/>
        </p:nvSpPr>
        <p:spPr>
          <a:xfrm>
            <a:off x="2966484" y="2317898"/>
            <a:ext cx="552893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6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6C9D4-614F-4DAF-9B00-6AC10AEBD5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Coutinho stages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DBDC72-6885-4EA9-9B09-A4F5F80D22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68236" y="1152525"/>
            <a:ext cx="7659940" cy="43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53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A08C50-59B8-2574-E52A-37225019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br>
              <a:rPr lang="pt-BR" sz="3400">
                <a:solidFill>
                  <a:srgbClr val="FFFFFF"/>
                </a:solidFill>
              </a:rPr>
            </a:br>
            <a:r>
              <a:rPr lang="pt-BR" sz="3400">
                <a:solidFill>
                  <a:srgbClr val="FFFFFF"/>
                </a:solidFill>
              </a:rPr>
              <a:t>Necessidades não atendidas no Tratamento da ATTR-PAF no SUS.</a:t>
            </a:r>
            <a:br>
              <a:rPr lang="pt-BR" sz="3400">
                <a:solidFill>
                  <a:srgbClr val="FFFFFF"/>
                </a:solidFill>
              </a:rPr>
            </a:br>
            <a:endParaRPr lang="pt-BR" sz="340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A11914-C063-98B7-E6FD-3D5AAEC04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endParaRPr lang="pt-BR" sz="2000" dirty="0"/>
          </a:p>
          <a:p>
            <a:r>
              <a:rPr lang="pt-BR" sz="4000" dirty="0"/>
              <a:t>Não respondedores ao tafamidis.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05061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C618AE6-563B-47E1-15F2-FE84CB149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57996"/>
            <a:ext cx="10905066" cy="534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80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Rectangle 30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id="{5E6C8328-6E80-D5F4-FADB-38A4ADC123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22308" y="643467"/>
            <a:ext cx="614738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78936B5-26C7-0CFD-D614-8C9EF55E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114" y="643467"/>
            <a:ext cx="3213625" cy="55710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7EB6042-9A7D-5449-433E-B015F79F3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250488"/>
            <a:ext cx="5129784" cy="23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33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1F0B04C-3918-EC86-46AD-D0D99A2B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t-BR" dirty="0"/>
            </a:br>
            <a:r>
              <a:rPr lang="pt-BR" dirty="0"/>
              <a:t>Necessidades não atendidas no Tratamento da ATTR-PAF no SUS.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5D2C036-6662-9048-1E40-A32D0D710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70077"/>
            <a:ext cx="10515599" cy="4406885"/>
          </a:xfrm>
        </p:spPr>
        <p:txBody>
          <a:bodyPr/>
          <a:lstStyle/>
          <a:p>
            <a:r>
              <a:rPr lang="pt-BR" dirty="0"/>
              <a:t>Estágio 2.</a:t>
            </a:r>
          </a:p>
          <a:p>
            <a:endParaRPr lang="pt-BR" dirty="0"/>
          </a:p>
          <a:p>
            <a:r>
              <a:rPr lang="pt-BR" dirty="0"/>
              <a:t>PND III A e B = 24 %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683868-FC90-DC97-9A53-A9C00E370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912" y="1027906"/>
            <a:ext cx="5447350" cy="48780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B7C1C61-0A84-D027-58AD-CA16336A4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35" y="3253546"/>
            <a:ext cx="5436068" cy="339421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DD51DCF-E675-89B3-F052-9FE0AC377813}"/>
              </a:ext>
            </a:extLst>
          </p:cNvPr>
          <p:cNvSpPr txBox="1"/>
          <p:nvPr/>
        </p:nvSpPr>
        <p:spPr>
          <a:xfrm>
            <a:off x="6904140" y="6001434"/>
            <a:ext cx="430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N= 103 sintomáticos e elegíveis para tratamento de alguma forma.</a:t>
            </a:r>
          </a:p>
        </p:txBody>
      </p:sp>
    </p:spTree>
    <p:extLst>
      <p:ext uri="{BB962C8B-B14F-4D97-AF65-F5344CB8AC3E}">
        <p14:creationId xmlns:p14="http://schemas.microsoft.com/office/powerpoint/2010/main" val="3624674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tágio 2 por impotência funcional e baixo IMC">
            <a:hlinkClick r:id="" action="ppaction://media"/>
            <a:extLst>
              <a:ext uri="{FF2B5EF4-FFF2-40B4-BE49-F238E27FC236}">
                <a16:creationId xmlns:a16="http://schemas.microsoft.com/office/drawing/2014/main" id="{4BA27715-835E-8FB9-578A-12F935488C3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3517" y="218115"/>
            <a:ext cx="4208600" cy="6143792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1B061BD-A4DF-719B-119E-E105B1086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62799" y="1070558"/>
            <a:ext cx="5183188" cy="823912"/>
          </a:xfrm>
        </p:spPr>
        <p:txBody>
          <a:bodyPr/>
          <a:lstStyle/>
          <a:p>
            <a:r>
              <a:rPr lang="pt-BR" dirty="0"/>
              <a:t>Necessidades não atendidas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975CDB7-1578-7ABD-E3B4-2802C5964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5869" y="1249960"/>
            <a:ext cx="4077048" cy="3672966"/>
          </a:xfrm>
        </p:spPr>
        <p:txBody>
          <a:bodyPr>
            <a:normAutofit/>
          </a:bodyPr>
          <a:lstStyle/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Baixa QOL.</a:t>
            </a:r>
          </a:p>
          <a:p>
            <a:pPr marL="0" indent="0">
              <a:buNone/>
            </a:pPr>
            <a:r>
              <a:rPr lang="pt-BR" dirty="0"/>
              <a:t>           Sonda urinária, diarreia, vômitos, IS, ITU, cardiopatia/ nefropatia.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698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 descr="Uma imagem contendo no interior, pessoa, recheado, azul&#10;&#10;O conteúdo gerado por IA pode estar incorreto.">
            <a:extLst>
              <a:ext uri="{FF2B5EF4-FFF2-40B4-BE49-F238E27FC236}">
                <a16:creationId xmlns:a16="http://schemas.microsoft.com/office/drawing/2014/main" id="{D4540B5A-D9B0-8D9E-07D2-EA19A611C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99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2C1A8-7A4C-484B-8AA5-3202371CA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1414462"/>
            <a:ext cx="5372100" cy="40290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EB640-839B-4CC5-A1CB-289437E9C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40" y="643467"/>
            <a:ext cx="49097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F900C77-90C0-AC45-6A8D-9F82C1D8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Conflito de interesses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430B90F-AE24-84DF-09D0-E48F7913D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pt-BR" sz="2000"/>
              <a:t>Investigadora principal e centro coordenador no Brasil dos ensaios clínicos com:</a:t>
            </a:r>
          </a:p>
          <a:p>
            <a:r>
              <a:rPr lang="pt-BR" sz="2000"/>
              <a:t>Tafamidis. FoldRx/ Pfizer;  inclusive tendo sido primeira autora do PCDT ATTR, e participado do processo de incorporação pela CONITEC.</a:t>
            </a:r>
          </a:p>
          <a:p>
            <a:r>
              <a:rPr lang="pt-BR" sz="2000"/>
              <a:t>Inotersen. Ionis/ PTC</a:t>
            </a:r>
          </a:p>
          <a:p>
            <a:r>
              <a:rPr lang="pt-BR" sz="2000"/>
              <a:t>Patisiran. Alnylam</a:t>
            </a:r>
          </a:p>
          <a:p>
            <a:r>
              <a:rPr lang="pt-BR" sz="2000"/>
              <a:t>Eplontersen. Ionis</a:t>
            </a:r>
          </a:p>
          <a:p>
            <a:r>
              <a:rPr lang="pt-BR" sz="2000"/>
              <a:t>Vutrisiran. Alnylam.</a:t>
            </a:r>
          </a:p>
        </p:txBody>
      </p:sp>
    </p:spTree>
    <p:extLst>
      <p:ext uri="{BB962C8B-B14F-4D97-AF65-F5344CB8AC3E}">
        <p14:creationId xmlns:p14="http://schemas.microsoft.com/office/powerpoint/2010/main" val="3393978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Tatuagem no braço&#10;&#10;O conteúdo gerado por IA pode estar incorreto.">
            <a:extLst>
              <a:ext uri="{FF2B5EF4-FFF2-40B4-BE49-F238E27FC236}">
                <a16:creationId xmlns:a16="http://schemas.microsoft.com/office/drawing/2014/main" id="{1FDFADCC-568E-2537-FCCD-168E976B9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16" y="643467"/>
            <a:ext cx="4094733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C18DE-4E9F-4EA1-8932-722188265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617" y="643467"/>
            <a:ext cx="31197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05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Uma imagem contendo no interior, monitor, mesa, foto&#10;&#10;O conteúdo gerado por IA pode estar incorreto.">
            <a:extLst>
              <a:ext uri="{FF2B5EF4-FFF2-40B4-BE49-F238E27FC236}">
                <a16:creationId xmlns:a16="http://schemas.microsoft.com/office/drawing/2014/main" id="{27AFDC52-57BA-6AD0-1886-98BF4B43E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Mão segurando pedaço de alimento&#10;&#10;O conteúdo gerado por IA pode estar incorreto.">
            <a:extLst>
              <a:ext uri="{FF2B5EF4-FFF2-40B4-BE49-F238E27FC236}">
                <a16:creationId xmlns:a16="http://schemas.microsoft.com/office/drawing/2014/main" id="{6CA4F4F2-EBEB-2A07-2F29-FDB6AF2E3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r="16367" b="-2"/>
          <a:stretch>
            <a:fillRect/>
          </a:stretch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09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73" y="1450565"/>
            <a:ext cx="5508175" cy="457043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249" y="1170041"/>
            <a:ext cx="3706635" cy="494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4943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8A81E2-011E-4B4D-AE8D-0E5F4D17B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0" y="865318"/>
            <a:ext cx="3831011" cy="51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9D09842-26D8-45FF-9AA7-E8AACDA2D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783" y="1552354"/>
            <a:ext cx="5708012" cy="4284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1B0563-F8A6-4A90-B087-ACCE95CD392F}"/>
              </a:ext>
            </a:extLst>
          </p:cNvPr>
          <p:cNvSpPr/>
          <p:nvPr/>
        </p:nvSpPr>
        <p:spPr>
          <a:xfrm>
            <a:off x="2966484" y="2317898"/>
            <a:ext cx="595866" cy="349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89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pas gomori congo amiloide neg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r="-2" b="38030"/>
          <a:stretch>
            <a:fillRect/>
          </a:stretch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12"/>
          <p:cNvPicPr>
            <a:picLocks noChangeAspect="1"/>
          </p:cNvPicPr>
          <p:nvPr/>
        </p:nvPicPr>
        <p:blipFill>
          <a:blip r:embed="rId3"/>
          <a:srcRect l="17675" r="2" b="2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901"/>
          <a:stretch>
            <a:fillRect/>
          </a:stretch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95EA8D5-5C1F-4C8B-9AE8-9758AFE17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Depósito da substância amilóide em diferentes tecidos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45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8968B-D886-4E96-963A-FC9784D49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4" y="2332717"/>
            <a:ext cx="11692544" cy="3254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959BBA-A21B-4AC0-899A-8732FB6D5EE8}"/>
              </a:ext>
            </a:extLst>
          </p:cNvPr>
          <p:cNvSpPr txBox="1"/>
          <p:nvPr/>
        </p:nvSpPr>
        <p:spPr>
          <a:xfrm>
            <a:off x="8468139" y="6109251"/>
            <a:ext cx="3405809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from Dr. Jeffrey Kelly.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56AA6-B0AB-4796-A018-04BE40E751F5}"/>
              </a:ext>
            </a:extLst>
          </p:cNvPr>
          <p:cNvSpPr txBox="1"/>
          <p:nvPr/>
        </p:nvSpPr>
        <p:spPr>
          <a:xfrm>
            <a:off x="1128713" y="114300"/>
            <a:ext cx="9459774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TTR transporte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vitamin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(48%) </a:t>
            </a:r>
            <a:r>
              <a:rPr lang="pt-BR" sz="2800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tiroxina (15%).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98% produção no fígado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120 mutações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V30M mais comum.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black"/>
                </a:solidFill>
                <a:latin typeface="Calibri" panose="020F0502020204030204"/>
              </a:rPr>
              <a:t>I122V também comum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376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 bwMode="auto">
          <a:xfrm>
            <a:off x="3304973" y="6556019"/>
            <a:ext cx="723900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Based on Rapezzi et al. </a:t>
            </a:r>
            <a:r>
              <a:rPr kumimoji="0" lang="en-GB" sz="800" b="0" i="1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 Heart J 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2013;34:520–8;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Coelho et al. </a:t>
            </a:r>
            <a:r>
              <a:rPr kumimoji="0" lang="en-GB" sz="800" b="0" i="1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 Med Res Opin 2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013;29:63–76</a:t>
            </a:r>
          </a:p>
        </p:txBody>
      </p:sp>
      <p:sp>
        <p:nvSpPr>
          <p:cNvPr id="85" name="Freeform 84"/>
          <p:cNvSpPr/>
          <p:nvPr/>
        </p:nvSpPr>
        <p:spPr>
          <a:xfrm>
            <a:off x="3907636" y="2321152"/>
            <a:ext cx="3851755" cy="1973211"/>
          </a:xfrm>
          <a:custGeom>
            <a:avLst/>
            <a:gdLst>
              <a:gd name="connsiteX0" fmla="*/ 0 w 3307977"/>
              <a:gd name="connsiteY0" fmla="*/ 1549101 h 1635162"/>
              <a:gd name="connsiteX1" fmla="*/ 1586753 w 3307977"/>
              <a:gd name="connsiteY1" fmla="*/ 0 h 1635162"/>
              <a:gd name="connsiteX2" fmla="*/ 3307977 w 3307977"/>
              <a:gd name="connsiteY2" fmla="*/ 1635162 h 1635162"/>
              <a:gd name="connsiteX3" fmla="*/ 0 w 3307977"/>
              <a:gd name="connsiteY3" fmla="*/ 1549101 h 1635162"/>
              <a:gd name="connsiteX0" fmla="*/ 0 w 3286462"/>
              <a:gd name="connsiteY0" fmla="*/ 1683572 h 1683572"/>
              <a:gd name="connsiteX1" fmla="*/ 1565238 w 3286462"/>
              <a:gd name="connsiteY1" fmla="*/ 0 h 1683572"/>
              <a:gd name="connsiteX2" fmla="*/ 3286462 w 3286462"/>
              <a:gd name="connsiteY2" fmla="*/ 1635162 h 1683572"/>
              <a:gd name="connsiteX3" fmla="*/ 0 w 3286462"/>
              <a:gd name="connsiteY3" fmla="*/ 1683572 h 1683572"/>
              <a:gd name="connsiteX0" fmla="*/ 0 w 3281084"/>
              <a:gd name="connsiteY0" fmla="*/ 1683572 h 1694329"/>
              <a:gd name="connsiteX1" fmla="*/ 1565238 w 3281084"/>
              <a:gd name="connsiteY1" fmla="*/ 0 h 1694329"/>
              <a:gd name="connsiteX2" fmla="*/ 3281084 w 3281084"/>
              <a:gd name="connsiteY2" fmla="*/ 1694329 h 1694329"/>
              <a:gd name="connsiteX3" fmla="*/ 0 w 3281084"/>
              <a:gd name="connsiteY3" fmla="*/ 1683572 h 1694329"/>
              <a:gd name="connsiteX0" fmla="*/ 40470 w 3321554"/>
              <a:gd name="connsiteY0" fmla="*/ 1683573 h 1694330"/>
              <a:gd name="connsiteX1" fmla="*/ 1605708 w 3321554"/>
              <a:gd name="connsiteY1" fmla="*/ 1 h 1694330"/>
              <a:gd name="connsiteX2" fmla="*/ 3321554 w 3321554"/>
              <a:gd name="connsiteY2" fmla="*/ 1694330 h 1694330"/>
              <a:gd name="connsiteX3" fmla="*/ 40470 w 3321554"/>
              <a:gd name="connsiteY3" fmla="*/ 1683573 h 1694330"/>
              <a:gd name="connsiteX0" fmla="*/ 40470 w 3353042"/>
              <a:gd name="connsiteY0" fmla="*/ 1683573 h 1694330"/>
              <a:gd name="connsiteX1" fmla="*/ 1605708 w 3353042"/>
              <a:gd name="connsiteY1" fmla="*/ 1 h 1694330"/>
              <a:gd name="connsiteX2" fmla="*/ 3321554 w 3353042"/>
              <a:gd name="connsiteY2" fmla="*/ 1694330 h 1694330"/>
              <a:gd name="connsiteX3" fmla="*/ 40470 w 3353042"/>
              <a:gd name="connsiteY3" fmla="*/ 1683573 h 1694330"/>
              <a:gd name="connsiteX0" fmla="*/ 40470 w 3463966"/>
              <a:gd name="connsiteY0" fmla="*/ 1683573 h 1688951"/>
              <a:gd name="connsiteX1" fmla="*/ 1605708 w 3463966"/>
              <a:gd name="connsiteY1" fmla="*/ 1 h 1688951"/>
              <a:gd name="connsiteX2" fmla="*/ 3434509 w 3463966"/>
              <a:gd name="connsiteY2" fmla="*/ 1688951 h 1688951"/>
              <a:gd name="connsiteX3" fmla="*/ 40470 w 3463966"/>
              <a:gd name="connsiteY3" fmla="*/ 1683573 h 1688951"/>
              <a:gd name="connsiteX0" fmla="*/ 40470 w 3434509"/>
              <a:gd name="connsiteY0" fmla="*/ 1683573 h 1688951"/>
              <a:gd name="connsiteX1" fmla="*/ 1605708 w 3434509"/>
              <a:gd name="connsiteY1" fmla="*/ 1 h 1688951"/>
              <a:gd name="connsiteX2" fmla="*/ 3434509 w 3434509"/>
              <a:gd name="connsiteY2" fmla="*/ 1688951 h 1688951"/>
              <a:gd name="connsiteX3" fmla="*/ 40470 w 3434509"/>
              <a:gd name="connsiteY3" fmla="*/ 1683573 h 1688951"/>
              <a:gd name="connsiteX0" fmla="*/ 0 w 3394039"/>
              <a:gd name="connsiteY0" fmla="*/ 1683573 h 1688951"/>
              <a:gd name="connsiteX1" fmla="*/ 1565238 w 3394039"/>
              <a:gd name="connsiteY1" fmla="*/ 1 h 1688951"/>
              <a:gd name="connsiteX2" fmla="*/ 3394039 w 3394039"/>
              <a:gd name="connsiteY2" fmla="*/ 1688951 h 1688951"/>
              <a:gd name="connsiteX3" fmla="*/ 0 w 3394039"/>
              <a:gd name="connsiteY3" fmla="*/ 1683573 h 1688951"/>
              <a:gd name="connsiteX0" fmla="*/ 0 w 3394039"/>
              <a:gd name="connsiteY0" fmla="*/ 1683660 h 1689038"/>
              <a:gd name="connsiteX1" fmla="*/ 1565238 w 3394039"/>
              <a:gd name="connsiteY1" fmla="*/ 88 h 1689038"/>
              <a:gd name="connsiteX2" fmla="*/ 3394039 w 3394039"/>
              <a:gd name="connsiteY2" fmla="*/ 1689038 h 1689038"/>
              <a:gd name="connsiteX3" fmla="*/ 0 w 3394039"/>
              <a:gd name="connsiteY3" fmla="*/ 1683660 h 1689038"/>
              <a:gd name="connsiteX0" fmla="*/ 0 w 3394039"/>
              <a:gd name="connsiteY0" fmla="*/ 1683660 h 1689038"/>
              <a:gd name="connsiteX1" fmla="*/ 1565238 w 3394039"/>
              <a:gd name="connsiteY1" fmla="*/ 88 h 1689038"/>
              <a:gd name="connsiteX2" fmla="*/ 3394039 w 3394039"/>
              <a:gd name="connsiteY2" fmla="*/ 1689038 h 1689038"/>
              <a:gd name="connsiteX3" fmla="*/ 0 w 3394039"/>
              <a:gd name="connsiteY3" fmla="*/ 1683660 h 1689038"/>
              <a:gd name="connsiteX0" fmla="*/ 0 w 3394039"/>
              <a:gd name="connsiteY0" fmla="*/ 1602984 h 1608362"/>
              <a:gd name="connsiteX1" fmla="*/ 1726603 w 3394039"/>
              <a:gd name="connsiteY1" fmla="*/ 95 h 1608362"/>
              <a:gd name="connsiteX2" fmla="*/ 3394039 w 3394039"/>
              <a:gd name="connsiteY2" fmla="*/ 1608362 h 1608362"/>
              <a:gd name="connsiteX3" fmla="*/ 0 w 3394039"/>
              <a:gd name="connsiteY3" fmla="*/ 1602984 h 160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4039" h="1608362">
                <a:moveTo>
                  <a:pt x="0" y="1602984"/>
                </a:moveTo>
                <a:cubicBezTo>
                  <a:pt x="20618" y="1234535"/>
                  <a:pt x="518161" y="-12455"/>
                  <a:pt x="1726603" y="95"/>
                </a:cubicBezTo>
                <a:cubicBezTo>
                  <a:pt x="3004970" y="-3491"/>
                  <a:pt x="3385971" y="1187917"/>
                  <a:pt x="3394039" y="1608362"/>
                </a:cubicBezTo>
                <a:lnTo>
                  <a:pt x="0" y="160298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5842788" y="4149684"/>
            <a:ext cx="1916602" cy="144679"/>
          </a:xfrm>
          <a:prstGeom prst="straightConnector1">
            <a:avLst/>
          </a:prstGeom>
          <a:ln w="73025">
            <a:solidFill>
              <a:schemeClr val="accent1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H="1">
            <a:off x="5888351" y="3869032"/>
            <a:ext cx="1773843" cy="427751"/>
          </a:xfrm>
          <a:prstGeom prst="straightConnector1">
            <a:avLst/>
          </a:prstGeom>
          <a:ln w="73025">
            <a:solidFill>
              <a:schemeClr val="accent1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5849877" y="3509886"/>
            <a:ext cx="1714107" cy="787945"/>
          </a:xfrm>
          <a:prstGeom prst="straightConnector1">
            <a:avLst/>
          </a:prstGeom>
          <a:ln w="73025">
            <a:solidFill>
              <a:schemeClr val="accent1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5879739" y="3251278"/>
            <a:ext cx="1532370" cy="1043084"/>
          </a:xfrm>
          <a:prstGeom prst="straightConnector1">
            <a:avLst/>
          </a:prstGeom>
          <a:ln w="73025">
            <a:solidFill>
              <a:schemeClr val="accent1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5859494" y="2961486"/>
            <a:ext cx="1360250" cy="1332876"/>
          </a:xfrm>
          <a:prstGeom prst="straightConnector1">
            <a:avLst/>
          </a:prstGeom>
          <a:ln w="73025">
            <a:solidFill>
              <a:schemeClr val="accent6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5876201" y="2687288"/>
            <a:ext cx="1085365" cy="1607075"/>
          </a:xfrm>
          <a:prstGeom prst="straightConnector1">
            <a:avLst/>
          </a:prstGeom>
          <a:ln w="73025">
            <a:solidFill>
              <a:schemeClr val="accent6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>
            <a:off x="5840763" y="2504488"/>
            <a:ext cx="784917" cy="1789874"/>
          </a:xfrm>
          <a:prstGeom prst="straightConnector1">
            <a:avLst/>
          </a:prstGeom>
          <a:ln w="73025">
            <a:solidFill>
              <a:schemeClr val="accent6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5840763" y="2413088"/>
            <a:ext cx="432325" cy="1895496"/>
          </a:xfrm>
          <a:prstGeom prst="straightConnector1">
            <a:avLst/>
          </a:prstGeom>
          <a:ln w="73025">
            <a:solidFill>
              <a:schemeClr val="accent6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5877719" y="2365292"/>
            <a:ext cx="0" cy="1943293"/>
          </a:xfrm>
          <a:prstGeom prst="straightConnector1">
            <a:avLst/>
          </a:prstGeom>
          <a:ln w="73025">
            <a:solidFill>
              <a:schemeClr val="accent6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3994524" y="4082905"/>
            <a:ext cx="1916602" cy="217784"/>
          </a:xfrm>
          <a:prstGeom prst="straightConnector1">
            <a:avLst/>
          </a:prstGeom>
          <a:ln w="73025">
            <a:solidFill>
              <a:schemeClr val="tx2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4091722" y="3779148"/>
            <a:ext cx="1773843" cy="523962"/>
          </a:xfrm>
          <a:prstGeom prst="straightConnector1">
            <a:avLst/>
          </a:prstGeom>
          <a:ln w="73025">
            <a:solidFill>
              <a:schemeClr val="tx2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4189931" y="3516214"/>
            <a:ext cx="1714107" cy="787945"/>
          </a:xfrm>
          <a:prstGeom prst="straightConnector1">
            <a:avLst/>
          </a:prstGeom>
          <a:ln w="73025">
            <a:solidFill>
              <a:schemeClr val="tx2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4362050" y="3257605"/>
            <a:ext cx="1532370" cy="1043084"/>
          </a:xfrm>
          <a:prstGeom prst="straightConnector1">
            <a:avLst/>
          </a:prstGeom>
          <a:ln w="73025">
            <a:solidFill>
              <a:schemeClr val="tx2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4534170" y="2967814"/>
            <a:ext cx="1360250" cy="1332876"/>
          </a:xfrm>
          <a:prstGeom prst="straightConnector1">
            <a:avLst/>
          </a:prstGeom>
          <a:ln w="73025">
            <a:solidFill>
              <a:schemeClr val="tx2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4792350" y="2693615"/>
            <a:ext cx="1085365" cy="1581912"/>
          </a:xfrm>
          <a:prstGeom prst="straightConnector1">
            <a:avLst/>
          </a:prstGeom>
          <a:ln w="73025">
            <a:solidFill>
              <a:schemeClr val="accent6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5128236" y="2510816"/>
            <a:ext cx="784917" cy="1789874"/>
          </a:xfrm>
          <a:prstGeom prst="straightConnector1">
            <a:avLst/>
          </a:prstGeom>
          <a:ln w="73025">
            <a:solidFill>
              <a:schemeClr val="accent6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5480828" y="2419416"/>
            <a:ext cx="432325" cy="1895496"/>
          </a:xfrm>
          <a:prstGeom prst="straightConnector1">
            <a:avLst/>
          </a:prstGeom>
          <a:ln w="73025">
            <a:solidFill>
              <a:schemeClr val="accent6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5693446" y="4039223"/>
            <a:ext cx="344239" cy="365599"/>
          </a:xfrm>
          <a:prstGeom prst="ellipse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Box 29"/>
          <p:cNvSpPr txBox="1"/>
          <p:nvPr/>
        </p:nvSpPr>
        <p:spPr bwMode="auto">
          <a:xfrm>
            <a:off x="3907635" y="4392854"/>
            <a:ext cx="10708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Neurologic</a:t>
            </a:r>
          </a:p>
        </p:txBody>
      </p:sp>
      <p:sp>
        <p:nvSpPr>
          <p:cNvPr id="98" name="TextBox 30"/>
          <p:cNvSpPr txBox="1"/>
          <p:nvPr/>
        </p:nvSpPr>
        <p:spPr bwMode="auto">
          <a:xfrm>
            <a:off x="5431742" y="4408624"/>
            <a:ext cx="78707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Phenotype</a:t>
            </a:r>
          </a:p>
        </p:txBody>
      </p:sp>
      <p:sp>
        <p:nvSpPr>
          <p:cNvPr id="99" name="TextBox 31"/>
          <p:cNvSpPr txBox="1"/>
          <p:nvPr/>
        </p:nvSpPr>
        <p:spPr bwMode="auto">
          <a:xfrm>
            <a:off x="6950877" y="4392854"/>
            <a:ext cx="7518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Cardiac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749838" y="3970759"/>
            <a:ext cx="1069480" cy="91390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V30M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onset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3347056" y="3411010"/>
            <a:ext cx="664427" cy="267745"/>
          </a:xfrm>
          <a:prstGeom prst="rect">
            <a:avLst/>
          </a:prstGeom>
          <a:solidFill>
            <a:schemeClr val="tx2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S77Y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605234" y="2961487"/>
            <a:ext cx="671266" cy="26774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E89L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940867" y="2559744"/>
            <a:ext cx="671266" cy="26774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F64L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375718" y="2151420"/>
            <a:ext cx="671266" cy="267745"/>
          </a:xfrm>
          <a:prstGeom prst="rect">
            <a:avLst/>
          </a:prstGeom>
          <a:solidFill>
            <a:schemeClr val="accent6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G47A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178610" y="2017547"/>
            <a:ext cx="671266" cy="267745"/>
          </a:xfrm>
          <a:prstGeom prst="rect">
            <a:avLst/>
          </a:prstGeom>
          <a:solidFill>
            <a:schemeClr val="accent6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E89Q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938195" y="1607377"/>
            <a:ext cx="862896" cy="707922"/>
          </a:xfrm>
          <a:prstGeom prst="rect">
            <a:avLst/>
          </a:prstGeom>
          <a:solidFill>
            <a:schemeClr val="accent6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V30M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 onset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7816393" y="3544882"/>
            <a:ext cx="664427" cy="267745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I68L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677504" y="3234539"/>
            <a:ext cx="671266" cy="267745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L111M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454631" y="2938659"/>
            <a:ext cx="671266" cy="267745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T60A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7266244" y="2523721"/>
            <a:ext cx="671266" cy="267745"/>
          </a:xfrm>
          <a:prstGeom prst="rect">
            <a:avLst/>
          </a:prstGeom>
          <a:solidFill>
            <a:schemeClr val="accent6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T49A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882569" y="2173360"/>
            <a:ext cx="671266" cy="267745"/>
          </a:xfrm>
          <a:prstGeom prst="rect">
            <a:avLst/>
          </a:prstGeom>
          <a:solidFill>
            <a:schemeClr val="accent6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I107V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527313" y="3569910"/>
            <a:ext cx="1062496" cy="667896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V122I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7759390" y="4326291"/>
            <a:ext cx="899320" cy="842841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Wild type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TextBox 46"/>
          <p:cNvSpPr txBox="1"/>
          <p:nvPr/>
        </p:nvSpPr>
        <p:spPr bwMode="auto">
          <a:xfrm>
            <a:off x="3594062" y="1447801"/>
            <a:ext cx="44669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Genotypic–phenotypic association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3D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ATTR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A3D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CB3490-7C97-457F-938A-B1BB0D6A2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307884"/>
            <a:ext cx="10875165" cy="144040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A forma de </a:t>
            </a:r>
            <a:r>
              <a:rPr lang="en-US" dirty="0" err="1"/>
              <a:t>manifestação</a:t>
            </a:r>
            <a:r>
              <a:rPr lang="en-US" dirty="0"/>
              <a:t> </a:t>
            </a:r>
            <a:r>
              <a:rPr lang="en-US" dirty="0" err="1"/>
              <a:t>depende</a:t>
            </a:r>
            <a:r>
              <a:rPr lang="en-US" dirty="0"/>
              <a:t> do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mutação</a:t>
            </a:r>
            <a:r>
              <a:rPr lang="en-US" dirty="0"/>
              <a:t> e da </a:t>
            </a:r>
            <a:r>
              <a:rPr lang="en-US" dirty="0" err="1"/>
              <a:t>idade</a:t>
            </a:r>
            <a:r>
              <a:rPr lang="en-US" dirty="0"/>
              <a:t> de </a:t>
            </a:r>
            <a:r>
              <a:rPr lang="en-US" dirty="0" err="1"/>
              <a:t>início</a:t>
            </a:r>
            <a:endParaRPr lang="en-US" dirty="0"/>
          </a:p>
        </p:txBody>
      </p:sp>
      <p:pic>
        <p:nvPicPr>
          <p:cNvPr id="45" name="Picture 4" descr="Imagem relacionada">
            <a:extLst>
              <a:ext uri="{FF2B5EF4-FFF2-40B4-BE49-F238E27FC236}">
                <a16:creationId xmlns:a16="http://schemas.microsoft.com/office/drawing/2014/main" id="{6C96BF67-7B1A-4DCE-AE7D-EFA01EF8A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2" y="4487054"/>
            <a:ext cx="2158882" cy="206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Resultado de imagem para imagens de coração">
            <a:extLst>
              <a:ext uri="{FF2B5EF4-FFF2-40B4-BE49-F238E27FC236}">
                <a16:creationId xmlns:a16="http://schemas.microsoft.com/office/drawing/2014/main" id="{5B7F9F60-572A-4CB7-8F73-C7DBA057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504" y="4470803"/>
            <a:ext cx="2778342" cy="207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8CA1AF-6B01-427A-A206-01F83A766823}"/>
              </a:ext>
            </a:extLst>
          </p:cNvPr>
          <p:cNvSpPr txBox="1"/>
          <p:nvPr/>
        </p:nvSpPr>
        <p:spPr>
          <a:xfrm>
            <a:off x="715617" y="3072466"/>
            <a:ext cx="812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5BB10-3C30-439C-8B0C-F6B9BEC85D2D}"/>
              </a:ext>
            </a:extLst>
          </p:cNvPr>
          <p:cNvSpPr txBox="1"/>
          <p:nvPr/>
        </p:nvSpPr>
        <p:spPr>
          <a:xfrm>
            <a:off x="10138943" y="3197051"/>
            <a:ext cx="8402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B9826-B82E-4DD2-A873-9E04E96F2A6A}"/>
              </a:ext>
            </a:extLst>
          </p:cNvPr>
          <p:cNvSpPr txBox="1"/>
          <p:nvPr/>
        </p:nvSpPr>
        <p:spPr>
          <a:xfrm>
            <a:off x="7219744" y="1607377"/>
            <a:ext cx="4706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Mixed Disease at presentation</a:t>
            </a:r>
          </a:p>
        </p:txBody>
      </p:sp>
    </p:spTree>
    <p:extLst>
      <p:ext uri="{BB962C8B-B14F-4D97-AF65-F5344CB8AC3E}">
        <p14:creationId xmlns:p14="http://schemas.microsoft.com/office/powerpoint/2010/main" val="537125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297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dirty="0" err="1"/>
              <a:t>Amiloidose</a:t>
            </a:r>
            <a:r>
              <a:rPr lang="en-US" sz="3600" dirty="0"/>
              <a:t> </a:t>
            </a:r>
            <a:r>
              <a:rPr lang="en-US" sz="3600" dirty="0" err="1"/>
              <a:t>por</a:t>
            </a:r>
            <a:r>
              <a:rPr lang="en-US" sz="3600" dirty="0"/>
              <a:t> TTR é </a:t>
            </a:r>
            <a:r>
              <a:rPr lang="en-US" sz="3600" dirty="0" err="1"/>
              <a:t>doença</a:t>
            </a:r>
            <a:r>
              <a:rPr lang="en-US" sz="3600" dirty="0"/>
              <a:t> </a:t>
            </a:r>
            <a:r>
              <a:rPr lang="en-US" sz="3600" dirty="0" err="1"/>
              <a:t>severa</a:t>
            </a:r>
            <a:r>
              <a:rPr lang="en-US" sz="3600" dirty="0"/>
              <a:t>, </a:t>
            </a:r>
            <a:r>
              <a:rPr lang="en-US" sz="3600" dirty="0" err="1"/>
              <a:t>progressiva</a:t>
            </a:r>
            <a:r>
              <a:rPr lang="en-US" sz="3600" dirty="0"/>
              <a:t>, e fatal </a:t>
            </a:r>
            <a:r>
              <a:rPr lang="en-US" sz="3600" dirty="0" err="1"/>
              <a:t>caso</a:t>
            </a:r>
            <a:r>
              <a:rPr lang="en-US" sz="3600" dirty="0"/>
              <a:t> </a:t>
            </a:r>
            <a:r>
              <a:rPr lang="en-US" sz="3600" dirty="0" err="1"/>
              <a:t>não</a:t>
            </a:r>
            <a:r>
              <a:rPr lang="en-US" sz="3600" dirty="0"/>
              <a:t> </a:t>
            </a:r>
            <a:r>
              <a:rPr lang="en-US" sz="3600" dirty="0" err="1"/>
              <a:t>tratada</a:t>
            </a:r>
            <a:r>
              <a:rPr lang="en-US" sz="3600" dirty="0"/>
              <a:t> </a:t>
            </a:r>
            <a:r>
              <a:rPr lang="en-US" sz="3600" dirty="0" err="1"/>
              <a:t>corretamente</a:t>
            </a:r>
            <a:r>
              <a:rPr lang="en-US" sz="3600" dirty="0"/>
              <a:t>. </a:t>
            </a:r>
            <a:r>
              <a:rPr lang="en-US" sz="3600" dirty="0" err="1"/>
              <a:t>Afeta</a:t>
            </a:r>
            <a:r>
              <a:rPr lang="en-US" sz="3600" dirty="0"/>
              <a:t> </a:t>
            </a:r>
            <a:r>
              <a:rPr lang="en-US" sz="3600" dirty="0" err="1"/>
              <a:t>múltiplos</a:t>
            </a:r>
            <a:r>
              <a:rPr lang="en-US" sz="3600" dirty="0"/>
              <a:t> </a:t>
            </a:r>
            <a:r>
              <a:rPr lang="en-US" sz="3600" dirty="0" err="1"/>
              <a:t>órgãos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A </a:t>
            </a:r>
            <a:r>
              <a:rPr lang="en-US" sz="3600" dirty="0" err="1"/>
              <a:t>sobrevida</a:t>
            </a:r>
            <a:r>
              <a:rPr lang="en-US" sz="3600" dirty="0"/>
              <a:t> </a:t>
            </a:r>
            <a:r>
              <a:rPr lang="en-US" sz="3600" dirty="0" err="1"/>
              <a:t>pode</a:t>
            </a:r>
            <a:r>
              <a:rPr lang="en-US" sz="3600" dirty="0"/>
              <a:t> ser de 2 a 10 </a:t>
            </a:r>
            <a:r>
              <a:rPr lang="en-US" sz="3600" dirty="0" err="1"/>
              <a:t>anos</a:t>
            </a:r>
            <a:r>
              <a:rPr lang="en-US" sz="3600" dirty="0"/>
              <a:t>, </a:t>
            </a:r>
            <a:r>
              <a:rPr lang="en-US" sz="3600" dirty="0" err="1"/>
              <a:t>sem</a:t>
            </a:r>
            <a:r>
              <a:rPr lang="en-US" sz="3600" dirty="0"/>
              <a:t> o </a:t>
            </a:r>
            <a:r>
              <a:rPr lang="en-US" sz="3600" dirty="0" err="1"/>
              <a:t>correto</a:t>
            </a:r>
            <a:r>
              <a:rPr lang="en-US" sz="3600" dirty="0"/>
              <a:t> </a:t>
            </a:r>
            <a:r>
              <a:rPr lang="en-US" sz="3600" dirty="0" err="1"/>
              <a:t>tratamento</a:t>
            </a:r>
            <a:r>
              <a:rPr lang="en-US" sz="3600" dirty="0"/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080710" y="6646761"/>
            <a:ext cx="8229600" cy="22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prstClr val="black"/>
                </a:solidFill>
              </a:rPr>
              <a:t>Adapted from: </a:t>
            </a:r>
            <a:r>
              <a:rPr lang="en-US" i="1" dirty="0" err="1">
                <a:solidFill>
                  <a:prstClr val="black"/>
                </a:solidFill>
              </a:rPr>
              <a:t>Conceicao</a:t>
            </a:r>
            <a:r>
              <a:rPr lang="en-US" i="1" dirty="0">
                <a:solidFill>
                  <a:prstClr val="black"/>
                </a:solidFill>
              </a:rPr>
              <a:t> et al, First Congress of the European Academy of Neurology (EAN), June 20-23 2015, Berlin, Germany (#P1184)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95714" y="5867401"/>
            <a:ext cx="4834064" cy="354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rgbClr val="FFFFFF"/>
                </a:solidFill>
                <a:latin typeface="+mj-lt"/>
                <a:ea typeface="+mj-ea"/>
                <a:cs typeface="Rockwel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</a:rPr>
              <a:t>Month Year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95715" y="4775200"/>
            <a:ext cx="8215085" cy="9102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53F"/>
              </a:buClr>
              <a:buFont typeface="Wingdings" panose="05000000000000000000" pitchFamily="2" charset="2"/>
              <a:buNone/>
              <a:defRPr sz="2600" b="1" kern="1200">
                <a:solidFill>
                  <a:schemeClr val="bg1"/>
                </a:solidFill>
                <a:latin typeface="+mj-lt"/>
                <a:ea typeface="+mn-ea"/>
                <a:cs typeface="Lucida Grande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2A8AD9"/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53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Presentation Title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27189" y="1839437"/>
            <a:ext cx="1260399" cy="4005377"/>
            <a:chOff x="3492974" y="0"/>
            <a:chExt cx="2158052" cy="6858000"/>
          </a:xfrm>
          <a:solidFill>
            <a:schemeClr val="bg2"/>
          </a:solidFill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974" y="0"/>
              <a:ext cx="2158052" cy="6858000"/>
            </a:xfrm>
            <a:prstGeom prst="rect">
              <a:avLst/>
            </a:prstGeom>
            <a:grpFill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277" y="2048727"/>
              <a:ext cx="856940" cy="1101779"/>
            </a:xfrm>
            <a:prstGeom prst="rect">
              <a:avLst/>
            </a:prstGeom>
            <a:grpFill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113" y="76200"/>
              <a:ext cx="725774" cy="533400"/>
            </a:xfrm>
            <a:prstGeom prst="rect">
              <a:avLst/>
            </a:prstGeom>
            <a:grpFill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358"/>
            <a:stretch/>
          </p:blipFill>
          <p:spPr>
            <a:xfrm>
              <a:off x="4021004" y="2587052"/>
              <a:ext cx="297299" cy="384748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626" y="1617582"/>
              <a:ext cx="384748" cy="542145"/>
            </a:xfrm>
            <a:prstGeom prst="rect">
              <a:avLst/>
            </a:prstGeom>
            <a:grpFill/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275" y="469762"/>
              <a:ext cx="113675" cy="122420"/>
            </a:xfrm>
            <a:prstGeom prst="rect">
              <a:avLst/>
            </a:prstGeom>
            <a:grpFill/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7777" y="2246130"/>
              <a:ext cx="891916" cy="682054"/>
            </a:xfrm>
            <a:prstGeom prst="rect">
              <a:avLst/>
            </a:prstGeom>
            <a:grpFill/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458" y="3039290"/>
              <a:ext cx="1134469" cy="1005579"/>
            </a:xfrm>
            <a:prstGeom prst="rect">
              <a:avLst/>
            </a:prstGeom>
            <a:grpFill/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228" y="1188718"/>
              <a:ext cx="1154245" cy="1154245"/>
            </a:xfrm>
            <a:prstGeom prst="rect">
              <a:avLst/>
            </a:prstGeom>
            <a:grpFill/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358"/>
            <a:stretch/>
          </p:blipFill>
          <p:spPr>
            <a:xfrm flipH="1">
              <a:off x="4781915" y="2587052"/>
              <a:ext cx="305944" cy="384748"/>
            </a:xfrm>
            <a:prstGeom prst="rect">
              <a:avLst/>
            </a:prstGeom>
            <a:grpFill/>
          </p:spPr>
        </p:pic>
      </p:grpSp>
      <p:sp>
        <p:nvSpPr>
          <p:cNvPr id="20" name="Freeform 19"/>
          <p:cNvSpPr/>
          <p:nvPr/>
        </p:nvSpPr>
        <p:spPr>
          <a:xfrm>
            <a:off x="5933523" y="1822949"/>
            <a:ext cx="1064120" cy="202153"/>
          </a:xfrm>
          <a:custGeom>
            <a:avLst/>
            <a:gdLst>
              <a:gd name="connsiteX0" fmla="*/ 0 w 1015341"/>
              <a:gd name="connsiteY0" fmla="*/ 130629 h 130629"/>
              <a:gd name="connsiteX1" fmla="*/ 368135 w 1015341"/>
              <a:gd name="connsiteY1" fmla="*/ 130629 h 130629"/>
              <a:gd name="connsiteX2" fmla="*/ 558141 w 1015341"/>
              <a:gd name="connsiteY2" fmla="*/ 0 h 130629"/>
              <a:gd name="connsiteX3" fmla="*/ 1015341 w 1015341"/>
              <a:gd name="connsiteY3" fmla="*/ 0 h 13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341" h="130629">
                <a:moveTo>
                  <a:pt x="0" y="130629"/>
                </a:moveTo>
                <a:lnTo>
                  <a:pt x="368135" y="130629"/>
                </a:lnTo>
                <a:lnTo>
                  <a:pt x="558141" y="0"/>
                </a:lnTo>
                <a:lnTo>
                  <a:pt x="1015341" y="0"/>
                </a:lnTo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967322" y="1701995"/>
            <a:ext cx="302870" cy="30287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967322" y="3121653"/>
            <a:ext cx="302870" cy="30287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069329" y="3462745"/>
            <a:ext cx="983718" cy="1018211"/>
          </a:xfrm>
          <a:custGeom>
            <a:avLst/>
            <a:gdLst>
              <a:gd name="connsiteX0" fmla="*/ 0 w 1114425"/>
              <a:gd name="connsiteY0" fmla="*/ 0 h 590550"/>
              <a:gd name="connsiteX1" fmla="*/ 676275 w 1114425"/>
              <a:gd name="connsiteY1" fmla="*/ 0 h 590550"/>
              <a:gd name="connsiteX2" fmla="*/ 895350 w 1114425"/>
              <a:gd name="connsiteY2" fmla="*/ 590550 h 590550"/>
              <a:gd name="connsiteX3" fmla="*/ 1114425 w 1114425"/>
              <a:gd name="connsiteY3" fmla="*/ 5905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4425" h="590550">
                <a:moveTo>
                  <a:pt x="0" y="0"/>
                </a:moveTo>
                <a:lnTo>
                  <a:pt x="676275" y="0"/>
                </a:lnTo>
                <a:lnTo>
                  <a:pt x="895350" y="590550"/>
                </a:lnTo>
                <a:lnTo>
                  <a:pt x="1114425" y="59055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967322" y="4343982"/>
            <a:ext cx="302870" cy="30287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348198" y="4225409"/>
            <a:ext cx="663293" cy="998496"/>
          </a:xfrm>
          <a:custGeom>
            <a:avLst/>
            <a:gdLst>
              <a:gd name="connsiteX0" fmla="*/ 0 w 783771"/>
              <a:gd name="connsiteY0" fmla="*/ 0 h 1116280"/>
              <a:gd name="connsiteX1" fmla="*/ 124691 w 783771"/>
              <a:gd name="connsiteY1" fmla="*/ 0 h 1116280"/>
              <a:gd name="connsiteX2" fmla="*/ 575953 w 783771"/>
              <a:gd name="connsiteY2" fmla="*/ 1116280 h 1116280"/>
              <a:gd name="connsiteX3" fmla="*/ 783771 w 783771"/>
              <a:gd name="connsiteY3" fmla="*/ 1116280 h 11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771" h="1116280">
                <a:moveTo>
                  <a:pt x="0" y="0"/>
                </a:moveTo>
                <a:lnTo>
                  <a:pt x="124691" y="0"/>
                </a:lnTo>
                <a:lnTo>
                  <a:pt x="575953" y="1116280"/>
                </a:lnTo>
                <a:lnTo>
                  <a:pt x="783771" y="1116280"/>
                </a:lnTo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988429" y="5271530"/>
            <a:ext cx="1102826" cy="461778"/>
          </a:xfrm>
          <a:custGeom>
            <a:avLst/>
            <a:gdLst>
              <a:gd name="connsiteX0" fmla="*/ 1151907 w 1151907"/>
              <a:gd name="connsiteY0" fmla="*/ 0 h 261257"/>
              <a:gd name="connsiteX1" fmla="*/ 950026 w 1151907"/>
              <a:gd name="connsiteY1" fmla="*/ 0 h 261257"/>
              <a:gd name="connsiteX2" fmla="*/ 635330 w 1151907"/>
              <a:gd name="connsiteY2" fmla="*/ 261257 h 261257"/>
              <a:gd name="connsiteX3" fmla="*/ 0 w 1151907"/>
              <a:gd name="connsiteY3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907" h="261257">
                <a:moveTo>
                  <a:pt x="1151907" y="0"/>
                </a:moveTo>
                <a:lnTo>
                  <a:pt x="950026" y="0"/>
                </a:lnTo>
                <a:lnTo>
                  <a:pt x="635330" y="261257"/>
                </a:lnTo>
                <a:lnTo>
                  <a:pt x="0" y="261257"/>
                </a:lnTo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967322" y="5148293"/>
            <a:ext cx="302870" cy="30287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769042" y="4115789"/>
            <a:ext cx="1058661" cy="1047418"/>
          </a:xfrm>
          <a:custGeom>
            <a:avLst/>
            <a:gdLst>
              <a:gd name="connsiteX0" fmla="*/ 1145969 w 1145969"/>
              <a:gd name="connsiteY0" fmla="*/ 0 h 1395350"/>
              <a:gd name="connsiteX1" fmla="*/ 926275 w 1145969"/>
              <a:gd name="connsiteY1" fmla="*/ 0 h 1395350"/>
              <a:gd name="connsiteX2" fmla="*/ 195943 w 1145969"/>
              <a:gd name="connsiteY2" fmla="*/ 1395350 h 1395350"/>
              <a:gd name="connsiteX3" fmla="*/ 0 w 1145969"/>
              <a:gd name="connsiteY3" fmla="*/ 1395350 h 13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969" h="1395350">
                <a:moveTo>
                  <a:pt x="1145969" y="0"/>
                </a:moveTo>
                <a:lnTo>
                  <a:pt x="926275" y="0"/>
                </a:lnTo>
                <a:lnTo>
                  <a:pt x="195943" y="1395350"/>
                </a:lnTo>
                <a:lnTo>
                  <a:pt x="0" y="1395350"/>
                </a:lnTo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70580" y="4996072"/>
            <a:ext cx="302870" cy="30287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580221" y="4177640"/>
            <a:ext cx="697627" cy="374073"/>
          </a:xfrm>
          <a:custGeom>
            <a:avLst/>
            <a:gdLst>
              <a:gd name="connsiteX0" fmla="*/ 665018 w 665018"/>
              <a:gd name="connsiteY0" fmla="*/ 0 h 374073"/>
              <a:gd name="connsiteX1" fmla="*/ 457200 w 665018"/>
              <a:gd name="connsiteY1" fmla="*/ 0 h 374073"/>
              <a:gd name="connsiteX2" fmla="*/ 225631 w 665018"/>
              <a:gd name="connsiteY2" fmla="*/ 374073 h 374073"/>
              <a:gd name="connsiteX3" fmla="*/ 0 w 665018"/>
              <a:gd name="connsiteY3" fmla="*/ 374073 h 37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018" h="374073">
                <a:moveTo>
                  <a:pt x="665018" y="0"/>
                </a:moveTo>
                <a:lnTo>
                  <a:pt x="457200" y="0"/>
                </a:lnTo>
                <a:lnTo>
                  <a:pt x="225631" y="374073"/>
                </a:lnTo>
                <a:lnTo>
                  <a:pt x="0" y="374073"/>
                </a:lnTo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66172" y="4400162"/>
            <a:ext cx="302870" cy="30287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473941" y="2906846"/>
            <a:ext cx="1112666" cy="950161"/>
          </a:xfrm>
          <a:custGeom>
            <a:avLst/>
            <a:gdLst>
              <a:gd name="connsiteX0" fmla="*/ 920338 w 920338"/>
              <a:gd name="connsiteY0" fmla="*/ 385948 h 385948"/>
              <a:gd name="connsiteX1" fmla="*/ 427512 w 920338"/>
              <a:gd name="connsiteY1" fmla="*/ 385948 h 385948"/>
              <a:gd name="connsiteX2" fmla="*/ 160317 w 920338"/>
              <a:gd name="connsiteY2" fmla="*/ 0 h 385948"/>
              <a:gd name="connsiteX3" fmla="*/ 0 w 920338"/>
              <a:gd name="connsiteY3" fmla="*/ 0 h 385948"/>
              <a:gd name="connsiteX4" fmla="*/ 0 w 920338"/>
              <a:gd name="connsiteY4" fmla="*/ 0 h 38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338" h="385948">
                <a:moveTo>
                  <a:pt x="920338" y="385948"/>
                </a:moveTo>
                <a:lnTo>
                  <a:pt x="427512" y="385948"/>
                </a:lnTo>
                <a:lnTo>
                  <a:pt x="160317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319372" y="2798288"/>
            <a:ext cx="302870" cy="30287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4655704" y="1747060"/>
            <a:ext cx="942778" cy="411775"/>
          </a:xfrm>
          <a:custGeom>
            <a:avLst/>
            <a:gdLst>
              <a:gd name="connsiteX0" fmla="*/ 0 w 843148"/>
              <a:gd name="connsiteY0" fmla="*/ 0 h 207818"/>
              <a:gd name="connsiteX1" fmla="*/ 148442 w 843148"/>
              <a:gd name="connsiteY1" fmla="*/ 0 h 207818"/>
              <a:gd name="connsiteX2" fmla="*/ 320634 w 843148"/>
              <a:gd name="connsiteY2" fmla="*/ 207818 h 207818"/>
              <a:gd name="connsiteX3" fmla="*/ 843148 w 843148"/>
              <a:gd name="connsiteY3" fmla="*/ 207818 h 20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3148" h="207818">
                <a:moveTo>
                  <a:pt x="0" y="0"/>
                </a:moveTo>
                <a:lnTo>
                  <a:pt x="148442" y="0"/>
                </a:lnTo>
                <a:lnTo>
                  <a:pt x="320634" y="207818"/>
                </a:lnTo>
                <a:lnTo>
                  <a:pt x="843148" y="207818"/>
                </a:lnTo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473941" y="1600200"/>
            <a:ext cx="302870" cy="30287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98" y="1651684"/>
            <a:ext cx="180159" cy="1999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491" y="4418086"/>
            <a:ext cx="214532" cy="15466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942747" y="1652827"/>
            <a:ext cx="2883020" cy="10413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Ocular Manifestations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Vitreous opacities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Glaucoma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Abnormal conjunctival vessels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Papillary abnormalities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261044" y="1726050"/>
            <a:ext cx="3059079" cy="14003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Cerebral Amyloid Angiopathy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Progressive dementia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Headache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Ataxia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Seizure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Spastic paresis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Stroke-like episode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42747" y="2743200"/>
            <a:ext cx="2557000" cy="15799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GI Manifestations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Nausea &amp; vomiting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Early satiety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Diarrhea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Severe constipation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Alternating episodes of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diarrhea &amp; constipation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Unintentional weight loss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261042" y="3200400"/>
            <a:ext cx="3406959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Cardiovascular Manifestations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Conduction blocks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Cardiomyopathy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Arrhythmia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278119" y="4191000"/>
            <a:ext cx="2818497" cy="6822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Nephropathy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Proteinuria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Renal failure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942747" y="4433249"/>
            <a:ext cx="2743200" cy="2544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Carpal Tunnel Syndrome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261044" y="4948536"/>
            <a:ext cx="2894371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Peripheral sensory-motor neuropathy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Typically axonal, fiber-length-dependent, symmetric, and relentlessly progressive in distal to proximal direction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942747" y="4724401"/>
            <a:ext cx="2601386" cy="14260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Autonomic Neuropathy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Orthostatic hypotension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Recurrent urinary tract infections (due to urinary retention)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Sexual dysfunction</a:t>
            </a:r>
          </a:p>
          <a:p>
            <a:pPr marL="228600" marR="0" lvl="0" indent="-22860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253F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Sweating abnormalities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98" y="4440593"/>
            <a:ext cx="164621" cy="22201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93" y="2858380"/>
            <a:ext cx="218828" cy="217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05" y="5022514"/>
            <a:ext cx="132623" cy="2499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45" y="1764095"/>
            <a:ext cx="242227" cy="1786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27" y="3164406"/>
            <a:ext cx="155260" cy="217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04" y="5201308"/>
            <a:ext cx="153506" cy="205041"/>
          </a:xfrm>
          <a:prstGeom prst="rect">
            <a:avLst/>
          </a:prstGeom>
        </p:spPr>
      </p:pic>
      <p:sp>
        <p:nvSpPr>
          <p:cNvPr id="52" name="Freeform 51"/>
          <p:cNvSpPr/>
          <p:nvPr/>
        </p:nvSpPr>
        <p:spPr>
          <a:xfrm>
            <a:off x="5871042" y="3044157"/>
            <a:ext cx="1102277" cy="255699"/>
          </a:xfrm>
          <a:custGeom>
            <a:avLst/>
            <a:gdLst>
              <a:gd name="connsiteX0" fmla="*/ 0 w 1270660"/>
              <a:gd name="connsiteY0" fmla="*/ 0 h 320634"/>
              <a:gd name="connsiteX1" fmla="*/ 350322 w 1270660"/>
              <a:gd name="connsiteY1" fmla="*/ 0 h 320634"/>
              <a:gd name="connsiteX2" fmla="*/ 754083 w 1270660"/>
              <a:gd name="connsiteY2" fmla="*/ 320634 h 320634"/>
              <a:gd name="connsiteX3" fmla="*/ 1264722 w 1270660"/>
              <a:gd name="connsiteY3" fmla="*/ 320634 h 320634"/>
              <a:gd name="connsiteX4" fmla="*/ 1270660 w 1270660"/>
              <a:gd name="connsiteY4" fmla="*/ 320634 h 32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660" h="320634">
                <a:moveTo>
                  <a:pt x="0" y="0"/>
                </a:moveTo>
                <a:lnTo>
                  <a:pt x="350322" y="0"/>
                </a:lnTo>
                <a:lnTo>
                  <a:pt x="754083" y="320634"/>
                </a:lnTo>
                <a:lnTo>
                  <a:pt x="1264722" y="320634"/>
                </a:lnTo>
                <a:lnTo>
                  <a:pt x="1270660" y="320634"/>
                </a:lnTo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Slide Number Placeholder 1">
            <a:extLst>
              <a:ext uri="{FF2B5EF4-FFF2-40B4-BE49-F238E27FC236}">
                <a16:creationId xmlns:a16="http://schemas.microsoft.com/office/drawing/2014/main" id="{04748156-5A40-479A-81E9-39B9332B95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14408" y="6544924"/>
            <a:ext cx="457200" cy="27431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AB5B5-C078-4442-A355-4D3DBEC54800}" type="slidenum"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4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DB97E-681D-81CB-79AB-B597641A4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88BED8-D339-D22E-6CE3-BF3606953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DE6D8A6-A4EA-EA9F-C744-3D2E73DF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299" y="643467"/>
            <a:ext cx="49097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8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D08D3D-AC15-7068-BEF5-E32A3B2CF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E16D0-319B-4756-8FE4-F62A26EC1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75" y="643466"/>
            <a:ext cx="4178299" cy="557106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9684369-68D9-D63A-5E51-C60481546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276" y="643467"/>
            <a:ext cx="31197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4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1BE847-6F50-D865-2196-E9D686850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9029AF-432A-7786-95FA-8376114C3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231691"/>
            <a:ext cx="5294716" cy="439461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4F012AED-6B7C-0BDC-DA12-7A1F69B50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12026" y="643467"/>
            <a:ext cx="4178297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36835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440</Words>
  <Application>Microsoft Office PowerPoint</Application>
  <PresentationFormat>Widescreen</PresentationFormat>
  <Paragraphs>99</Paragraphs>
  <Slides>23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Arial Narrow</vt:lpstr>
      <vt:lpstr>Calibri</vt:lpstr>
      <vt:lpstr>Wingdings</vt:lpstr>
      <vt:lpstr>Tema do Office</vt:lpstr>
      <vt:lpstr>Márcia Waddington Cruz.  Neurologista responsável pelo Centro de estudos em amiloidose (CEPARM), fundado em 1989,  HUCFF-UFRJ. Docente da Faculdade de Medicina. PPGCM- UFRJ</vt:lpstr>
      <vt:lpstr>Conflito de interesses</vt:lpstr>
      <vt:lpstr>Depósito da substância amilóide em diferentes tecidos</vt:lpstr>
      <vt:lpstr>Apresentação do PowerPoint</vt:lpstr>
      <vt:lpstr>A forma de manifestação depende do tipo de mutação e da idade de início</vt:lpstr>
      <vt:lpstr>Amiloidose por TTR é doença severa, progressiva, e fatal caso não tratada corretamente. Afeta múltiplos órgãos. A sobrevida pode ser de 2 a 10 anos, sem o correto tratamento.</vt:lpstr>
      <vt:lpstr>Apresentação do PowerPoint</vt:lpstr>
      <vt:lpstr>Apresentação do PowerPoint</vt:lpstr>
      <vt:lpstr>Apresentação do PowerPoint</vt:lpstr>
      <vt:lpstr>Apresentação do PowerPoint</vt:lpstr>
      <vt:lpstr>Coutinho stages</vt:lpstr>
      <vt:lpstr> Necessidades não atendidas no Tratamento da ATTR-PAF no SUS. </vt:lpstr>
      <vt:lpstr>Apresentação do PowerPoint</vt:lpstr>
      <vt:lpstr>Apresentação do PowerPoint</vt:lpstr>
      <vt:lpstr>Apresentação do PowerPoint</vt:lpstr>
      <vt:lpstr> Necessidades não atendidas no Tratamento da ATTR-PAF no SUS.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Marcia Waddington Cruz</dc:creator>
  <cp:lastModifiedBy>Marcia Waddington Cruz</cp:lastModifiedBy>
  <cp:revision>3</cp:revision>
  <dcterms:created xsi:type="dcterms:W3CDTF">2025-08-29T15:50:21Z</dcterms:created>
  <dcterms:modified xsi:type="dcterms:W3CDTF">2025-09-03T11:53:14Z</dcterms:modified>
</cp:coreProperties>
</file>