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400" r:id="rId3"/>
    <p:sldId id="381" r:id="rId4"/>
    <p:sldId id="383" r:id="rId5"/>
    <p:sldId id="384" r:id="rId6"/>
    <p:sldId id="391" r:id="rId7"/>
    <p:sldId id="397" r:id="rId8"/>
    <p:sldId id="392" r:id="rId9"/>
    <p:sldId id="398" r:id="rId10"/>
    <p:sldId id="401" r:id="rId11"/>
    <p:sldId id="402" r:id="rId12"/>
    <p:sldId id="393" r:id="rId13"/>
    <p:sldId id="388" r:id="rId14"/>
    <p:sldId id="387" r:id="rId15"/>
    <p:sldId id="404" r:id="rId16"/>
    <p:sldId id="395" r:id="rId17"/>
    <p:sldId id="394" r:id="rId18"/>
    <p:sldId id="403" r:id="rId19"/>
    <p:sldId id="386" r:id="rId20"/>
    <p:sldId id="389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A07"/>
    <a:srgbClr val="E492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65" autoAdjust="0"/>
  </p:normalViewPr>
  <p:slideViewPr>
    <p:cSldViewPr showGuides="1">
      <p:cViewPr>
        <p:scale>
          <a:sx n="77" d="100"/>
          <a:sy n="77" d="100"/>
        </p:scale>
        <p:origin x="-11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%2005\Documents\Apresentacoes\Audiencia_senado\Infra.csv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%2005\Documents\Apresentacoes\Audiencia_senado\Infra.csv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%2005\Documents\Apresentacoes\Audiencia_senado\Infra.csv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ejandra\Dropbox\TPE\Senado\Senado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%2005\Dropbox\HBS\Caso%20Harvard%20Aldo\Exhibits_in%20English-short_bilingu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EF!$A$13</c:f>
              <c:strCache>
                <c:ptCount val="1"/>
                <c:pt idx="0">
                  <c:v>Adequada</c:v>
                </c:pt>
              </c:strCache>
            </c:strRef>
          </c:tx>
          <c:cat>
            <c:strRef>
              <c:f>EF!$B$12:$F$12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EF!$B$13:$F$13</c:f>
              <c:numCache>
                <c:formatCode>0.0</c:formatCode>
                <c:ptCount val="5"/>
                <c:pt idx="0">
                  <c:v>3.3</c:v>
                </c:pt>
                <c:pt idx="1">
                  <c:v>3.6</c:v>
                </c:pt>
                <c:pt idx="2">
                  <c:v>4.0999999999999996</c:v>
                </c:pt>
                <c:pt idx="3">
                  <c:v>4.4000000000000004</c:v>
                </c:pt>
                <c:pt idx="4">
                  <c:v>4.4000000000000004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EF!$A$14</c:f>
              <c:strCache>
                <c:ptCount val="1"/>
                <c:pt idx="0">
                  <c:v>Laboratório de ciências</c:v>
                </c:pt>
              </c:strCache>
            </c:strRef>
          </c:tx>
          <c:cat>
            <c:strRef>
              <c:f>EF!$B$12:$F$12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EF!$B$14:$F$14</c:f>
              <c:numCache>
                <c:formatCode>0.0</c:formatCode>
                <c:ptCount val="5"/>
                <c:pt idx="0">
                  <c:v>6.9</c:v>
                </c:pt>
                <c:pt idx="1">
                  <c:v>7.3</c:v>
                </c:pt>
                <c:pt idx="2">
                  <c:v>7.8</c:v>
                </c:pt>
                <c:pt idx="3">
                  <c:v>8</c:v>
                </c:pt>
                <c:pt idx="4">
                  <c:v>8.1999999999999993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EF!$A$15</c:f>
              <c:strCache>
                <c:ptCount val="1"/>
                <c:pt idx="0">
                  <c:v>Saneamento básico</c:v>
                </c:pt>
              </c:strCache>
            </c:strRef>
          </c:tx>
          <c:cat>
            <c:strRef>
              <c:f>EF!$B$12:$F$12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EF!$B$15:$F$15</c:f>
              <c:numCache>
                <c:formatCode>0.0</c:formatCode>
                <c:ptCount val="5"/>
                <c:pt idx="0">
                  <c:v>26.4</c:v>
                </c:pt>
                <c:pt idx="1">
                  <c:v>27.3</c:v>
                </c:pt>
                <c:pt idx="2">
                  <c:v>28.1</c:v>
                </c:pt>
                <c:pt idx="3">
                  <c:v>28.8</c:v>
                </c:pt>
                <c:pt idx="4">
                  <c:v>29.6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EF!$A$16</c:f>
              <c:strCache>
                <c:ptCount val="1"/>
                <c:pt idx="0">
                  <c:v>Quadra</c:v>
                </c:pt>
              </c:strCache>
            </c:strRef>
          </c:tx>
          <c:cat>
            <c:strRef>
              <c:f>EF!$B$12:$F$12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EF!$B$16:$F$16</c:f>
              <c:numCache>
                <c:formatCode>0.0</c:formatCode>
                <c:ptCount val="5"/>
                <c:pt idx="0">
                  <c:v>26.9</c:v>
                </c:pt>
                <c:pt idx="1">
                  <c:v>27.5</c:v>
                </c:pt>
                <c:pt idx="2">
                  <c:v>27.5</c:v>
                </c:pt>
                <c:pt idx="3">
                  <c:v>30.2</c:v>
                </c:pt>
                <c:pt idx="4">
                  <c:v>32.1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EF!$A$17</c:f>
              <c:strCache>
                <c:ptCount val="1"/>
                <c:pt idx="0">
                  <c:v>Biblioteca/ Sala de leitura</c:v>
                </c:pt>
              </c:strCache>
            </c:strRef>
          </c:tx>
          <c:cat>
            <c:strRef>
              <c:f>EF!$B$12:$F$12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EF!$B$17:$F$17</c:f>
              <c:numCache>
                <c:formatCode>0.0</c:formatCode>
                <c:ptCount val="5"/>
                <c:pt idx="0">
                  <c:v>35.5</c:v>
                </c:pt>
                <c:pt idx="1">
                  <c:v>38</c:v>
                </c:pt>
                <c:pt idx="2">
                  <c:v>40.200000000000003</c:v>
                </c:pt>
                <c:pt idx="3">
                  <c:v>42.2</c:v>
                </c:pt>
                <c:pt idx="4">
                  <c:v>43.9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EF!$A$18</c:f>
              <c:strCache>
                <c:ptCount val="1"/>
                <c:pt idx="0">
                  <c:v>Banda larga</c:v>
                </c:pt>
              </c:strCache>
            </c:strRef>
          </c:tx>
          <c:cat>
            <c:strRef>
              <c:f>EF!$B$12:$F$12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EF!$B$18:$F$18</c:f>
              <c:numCache>
                <c:formatCode>0.0</c:formatCode>
                <c:ptCount val="5"/>
                <c:pt idx="0">
                  <c:v>25.4</c:v>
                </c:pt>
                <c:pt idx="1">
                  <c:v>31.6</c:v>
                </c:pt>
                <c:pt idx="2">
                  <c:v>35.799999999999997</c:v>
                </c:pt>
                <c:pt idx="3">
                  <c:v>38.5</c:v>
                </c:pt>
                <c:pt idx="4">
                  <c:v>38.700000000000003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091264"/>
        <c:axId val="86092800"/>
      </c:lineChart>
      <c:catAx>
        <c:axId val="86091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86092800"/>
        <c:crosses val="autoZero"/>
        <c:auto val="1"/>
        <c:lblAlgn val="ctr"/>
        <c:lblOffset val="100"/>
        <c:noMultiLvlLbl val="0"/>
      </c:catAx>
      <c:valAx>
        <c:axId val="8609280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860912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EM!$A$11</c:f>
              <c:strCache>
                <c:ptCount val="1"/>
                <c:pt idx="0">
                  <c:v>Adequada</c:v>
                </c:pt>
              </c:strCache>
            </c:strRef>
          </c:tx>
          <c:cat>
            <c:strRef>
              <c:f>EM!$B$10:$F$10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EM!$B$11:$F$11</c:f>
              <c:numCache>
                <c:formatCode>0.0</c:formatCode>
                <c:ptCount val="5"/>
                <c:pt idx="0">
                  <c:v>19.3</c:v>
                </c:pt>
                <c:pt idx="1">
                  <c:v>20.6</c:v>
                </c:pt>
                <c:pt idx="2">
                  <c:v>22.7</c:v>
                </c:pt>
                <c:pt idx="3">
                  <c:v>23.7</c:v>
                </c:pt>
                <c:pt idx="4">
                  <c:v>22.6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EM!$A$12</c:f>
              <c:strCache>
                <c:ptCount val="1"/>
                <c:pt idx="0">
                  <c:v>Laboratório de ciências</c:v>
                </c:pt>
              </c:strCache>
            </c:strRef>
          </c:tx>
          <c:cat>
            <c:strRef>
              <c:f>EM!$B$10:$F$10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EM!$B$12:$F$12</c:f>
              <c:numCache>
                <c:formatCode>0.0</c:formatCode>
                <c:ptCount val="5"/>
                <c:pt idx="0">
                  <c:v>41.6</c:v>
                </c:pt>
                <c:pt idx="1">
                  <c:v>42.4</c:v>
                </c:pt>
                <c:pt idx="2">
                  <c:v>44.1</c:v>
                </c:pt>
                <c:pt idx="3">
                  <c:v>44.4</c:v>
                </c:pt>
                <c:pt idx="4">
                  <c:v>44.4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EM!$A$13</c:f>
              <c:strCache>
                <c:ptCount val="1"/>
                <c:pt idx="0">
                  <c:v>Saneamento básico</c:v>
                </c:pt>
              </c:strCache>
            </c:strRef>
          </c:tx>
          <c:cat>
            <c:strRef>
              <c:f>EM!$B$10:$F$10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EM!$B$13:$F$13</c:f>
              <c:numCache>
                <c:formatCode>0.0</c:formatCode>
                <c:ptCount val="5"/>
                <c:pt idx="0">
                  <c:v>57</c:v>
                </c:pt>
                <c:pt idx="1">
                  <c:v>57.5</c:v>
                </c:pt>
                <c:pt idx="2">
                  <c:v>57.9</c:v>
                </c:pt>
                <c:pt idx="3">
                  <c:v>58.3</c:v>
                </c:pt>
                <c:pt idx="4">
                  <c:v>58.6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EM!$A$14</c:f>
              <c:strCache>
                <c:ptCount val="1"/>
                <c:pt idx="0">
                  <c:v>Quadra</c:v>
                </c:pt>
              </c:strCache>
            </c:strRef>
          </c:tx>
          <c:cat>
            <c:strRef>
              <c:f>EM!$B$10:$F$10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EM!$B$14:$F$14</c:f>
              <c:numCache>
                <c:formatCode>0.0</c:formatCode>
                <c:ptCount val="5"/>
                <c:pt idx="0">
                  <c:v>73.400000000000006</c:v>
                </c:pt>
                <c:pt idx="1">
                  <c:v>71.400000000000006</c:v>
                </c:pt>
                <c:pt idx="2">
                  <c:v>71.7</c:v>
                </c:pt>
                <c:pt idx="3">
                  <c:v>74.5</c:v>
                </c:pt>
                <c:pt idx="4">
                  <c:v>75.5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EM!$A$15</c:f>
              <c:strCache>
                <c:ptCount val="1"/>
                <c:pt idx="0">
                  <c:v>Banda larga</c:v>
                </c:pt>
              </c:strCache>
            </c:strRef>
          </c:tx>
          <c:cat>
            <c:strRef>
              <c:f>EM!$B$10:$F$10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EM!$B$15:$F$15</c:f>
              <c:numCache>
                <c:formatCode>0.0</c:formatCode>
                <c:ptCount val="5"/>
                <c:pt idx="0">
                  <c:v>69.3</c:v>
                </c:pt>
                <c:pt idx="1">
                  <c:v>77.099999999999994</c:v>
                </c:pt>
                <c:pt idx="2">
                  <c:v>80.599999999999994</c:v>
                </c:pt>
                <c:pt idx="3">
                  <c:v>81.7</c:v>
                </c:pt>
                <c:pt idx="4">
                  <c:v>79.099999999999994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EM!$A$16</c:f>
              <c:strCache>
                <c:ptCount val="1"/>
                <c:pt idx="0">
                  <c:v>Biblioteca e sala de leitura</c:v>
                </c:pt>
              </c:strCache>
            </c:strRef>
          </c:tx>
          <c:cat>
            <c:strRef>
              <c:f>EM!$B$10:$F$10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EM!$B$16:$F$16</c:f>
              <c:numCache>
                <c:formatCode>0.0</c:formatCode>
                <c:ptCount val="5"/>
                <c:pt idx="0">
                  <c:v>85.1</c:v>
                </c:pt>
                <c:pt idx="1">
                  <c:v>85.8</c:v>
                </c:pt>
                <c:pt idx="2">
                  <c:v>86.7</c:v>
                </c:pt>
                <c:pt idx="3">
                  <c:v>87.4</c:v>
                </c:pt>
                <c:pt idx="4">
                  <c:v>87.7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EM!#REF!</c:f>
              <c:strCache>
                <c:ptCount val="1"/>
                <c:pt idx="0">
                  <c:v>#REF!</c:v>
                </c:pt>
              </c:strCache>
            </c:strRef>
          </c:tx>
          <c:cat>
            <c:strRef>
              <c:f>EM!$B$10:$F$10</c:f>
              <c:strCache>
                <c:ptCount val="5"/>
                <c:pt idx="0">
                  <c:v>2009 (%)</c:v>
                </c:pt>
                <c:pt idx="1">
                  <c:v>2010 (%)</c:v>
                </c:pt>
                <c:pt idx="2">
                  <c:v>2011 (%)</c:v>
                </c:pt>
                <c:pt idx="3">
                  <c:v>2012 (%)</c:v>
                </c:pt>
                <c:pt idx="4">
                  <c:v>2013 (%)</c:v>
                </c:pt>
              </c:strCache>
            </c:strRef>
          </c:cat>
          <c:val>
            <c:numRef>
              <c:f>EM!#REF!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127360"/>
        <c:axId val="86128896"/>
      </c:lineChart>
      <c:catAx>
        <c:axId val="86127360"/>
        <c:scaling>
          <c:orientation val="minMax"/>
        </c:scaling>
        <c:delete val="0"/>
        <c:axPos val="b"/>
        <c:majorTickMark val="out"/>
        <c:minorTickMark val="none"/>
        <c:tickLblPos val="nextTo"/>
        <c:crossAx val="86128896"/>
        <c:crosses val="autoZero"/>
        <c:auto val="1"/>
        <c:lblAlgn val="ctr"/>
        <c:lblOffset val="100"/>
        <c:noMultiLvlLbl val="0"/>
      </c:catAx>
      <c:valAx>
        <c:axId val="8612889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86127360"/>
        <c:crosses val="autoZero"/>
        <c:crossBetween val="between"/>
      </c:valAx>
    </c:plotArea>
    <c:legend>
      <c:legendPos val="b"/>
      <c:legendEntry>
        <c:idx val="6"/>
        <c:delete val="1"/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RendimentomdiodosprofessoresdeE!$A$5</c:f>
              <c:strCache>
                <c:ptCount val="1"/>
                <c:pt idx="0">
                  <c:v>Brasil</c:v>
                </c:pt>
              </c:strCache>
            </c:strRef>
          </c:tx>
          <c:cat>
            <c:numRef>
              <c:f>RendimentomdiodosprofessoresdeE!$B$4:$K$4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RendimentomdiodosprofessoresdeE!$B$5:$K$5</c:f>
              <c:numCache>
                <c:formatCode>_-* #,##0.0_-;\-* #,##0.0_-;_-* "-"??_-;_-@_-</c:formatCode>
                <c:ptCount val="10"/>
                <c:pt idx="0">
                  <c:v>43.7</c:v>
                </c:pt>
                <c:pt idx="1">
                  <c:v>43.1</c:v>
                </c:pt>
                <c:pt idx="2">
                  <c:v>43.9</c:v>
                </c:pt>
                <c:pt idx="3">
                  <c:v>44.6</c:v>
                </c:pt>
                <c:pt idx="4">
                  <c:v>46.8</c:v>
                </c:pt>
                <c:pt idx="5">
                  <c:v>46.1</c:v>
                </c:pt>
                <c:pt idx="6">
                  <c:v>48.9</c:v>
                </c:pt>
                <c:pt idx="7">
                  <c:v>48.8</c:v>
                </c:pt>
                <c:pt idx="8">
                  <c:v>51.1</c:v>
                </c:pt>
                <c:pt idx="9">
                  <c:v>51.7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RendimentomdiodosprofessoresdeE!$A$6</c:f>
              <c:strCache>
                <c:ptCount val="1"/>
                <c:pt idx="0">
                  <c:v>Norte</c:v>
                </c:pt>
              </c:strCache>
            </c:strRef>
          </c:tx>
          <c:cat>
            <c:numRef>
              <c:f>RendimentomdiodosprofessoresdeE!$B$4:$K$4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RendimentomdiodosprofessoresdeE!$B$6:$K$6</c:f>
              <c:numCache>
                <c:formatCode>_-* #,##0.0_-;\-* #,##0.0_-;_-* "-"??_-;_-@_-</c:formatCode>
                <c:ptCount val="10"/>
                <c:pt idx="0">
                  <c:v>53.5</c:v>
                </c:pt>
                <c:pt idx="1">
                  <c:v>49.6</c:v>
                </c:pt>
                <c:pt idx="2">
                  <c:v>51.6</c:v>
                </c:pt>
                <c:pt idx="3">
                  <c:v>53.7</c:v>
                </c:pt>
                <c:pt idx="4">
                  <c:v>51.2</c:v>
                </c:pt>
                <c:pt idx="5">
                  <c:v>56.3</c:v>
                </c:pt>
                <c:pt idx="6">
                  <c:v>58.7</c:v>
                </c:pt>
                <c:pt idx="7">
                  <c:v>64.5</c:v>
                </c:pt>
                <c:pt idx="8">
                  <c:v>61.4</c:v>
                </c:pt>
                <c:pt idx="9">
                  <c:v>67.599999999999994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RendimentomdiodosprofessoresdeE!$A$7</c:f>
              <c:strCache>
                <c:ptCount val="1"/>
                <c:pt idx="0">
                  <c:v>Nordeste</c:v>
                </c:pt>
              </c:strCache>
            </c:strRef>
          </c:tx>
          <c:cat>
            <c:numRef>
              <c:f>RendimentomdiodosprofessoresdeE!$B$4:$K$4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RendimentomdiodosprofessoresdeE!$B$7:$K$7</c:f>
              <c:numCache>
                <c:formatCode>_-* #,##0.0_-;\-* #,##0.0_-;_-* "-"??_-;_-@_-</c:formatCode>
                <c:ptCount val="10"/>
                <c:pt idx="0">
                  <c:v>38.799999999999997</c:v>
                </c:pt>
                <c:pt idx="1">
                  <c:v>40.799999999999997</c:v>
                </c:pt>
                <c:pt idx="2">
                  <c:v>40.1</c:v>
                </c:pt>
                <c:pt idx="3">
                  <c:v>40.5</c:v>
                </c:pt>
                <c:pt idx="4">
                  <c:v>43.9</c:v>
                </c:pt>
                <c:pt idx="5">
                  <c:v>41.3</c:v>
                </c:pt>
                <c:pt idx="6">
                  <c:v>43.9</c:v>
                </c:pt>
                <c:pt idx="7">
                  <c:v>45.2</c:v>
                </c:pt>
                <c:pt idx="8">
                  <c:v>49.8</c:v>
                </c:pt>
                <c:pt idx="9">
                  <c:v>51.7</c:v>
                </c:pt>
              </c:numCache>
            </c:numRef>
          </c:val>
          <c:smooth val="0"/>
        </c:ser>
        <c:ser>
          <c:idx val="4"/>
          <c:order val="3"/>
          <c:tx>
            <c:strRef>
              <c:f>RendimentomdiodosprofessoresdeE!$A$8</c:f>
              <c:strCache>
                <c:ptCount val="1"/>
                <c:pt idx="0">
                  <c:v>Sudeste</c:v>
                </c:pt>
              </c:strCache>
            </c:strRef>
          </c:tx>
          <c:cat>
            <c:numRef>
              <c:f>RendimentomdiodosprofessoresdeE!$B$4:$K$4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RendimentomdiodosprofessoresdeE!$B$8:$K$8</c:f>
              <c:numCache>
                <c:formatCode>_-* #,##0.0_-;\-* #,##0.0_-;_-* "-"??_-;_-@_-</c:formatCode>
                <c:ptCount val="10"/>
                <c:pt idx="0">
                  <c:v>46.1</c:v>
                </c:pt>
                <c:pt idx="1">
                  <c:v>44.3</c:v>
                </c:pt>
                <c:pt idx="2">
                  <c:v>44.5</c:v>
                </c:pt>
                <c:pt idx="3">
                  <c:v>45.1</c:v>
                </c:pt>
                <c:pt idx="4">
                  <c:v>47.1</c:v>
                </c:pt>
                <c:pt idx="5">
                  <c:v>45.4</c:v>
                </c:pt>
                <c:pt idx="6">
                  <c:v>49.7</c:v>
                </c:pt>
                <c:pt idx="7">
                  <c:v>47.9</c:v>
                </c:pt>
                <c:pt idx="8">
                  <c:v>50</c:v>
                </c:pt>
                <c:pt idx="9">
                  <c:v>49.5</c:v>
                </c:pt>
              </c:numCache>
            </c:numRef>
          </c:val>
          <c:smooth val="0"/>
        </c:ser>
        <c:ser>
          <c:idx val="5"/>
          <c:order val="4"/>
          <c:tx>
            <c:strRef>
              <c:f>RendimentomdiodosprofessoresdeE!$A$9</c:f>
              <c:strCache>
                <c:ptCount val="1"/>
                <c:pt idx="0">
                  <c:v>Sul</c:v>
                </c:pt>
              </c:strCache>
            </c:strRef>
          </c:tx>
          <c:cat>
            <c:numRef>
              <c:f>RendimentomdiodosprofessoresdeE!$B$4:$K$4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RendimentomdiodosprofessoresdeE!$B$9:$K$9</c:f>
              <c:numCache>
                <c:formatCode>_-* #,##0.0_-;\-* #,##0.0_-;_-* "-"??_-;_-@_-</c:formatCode>
                <c:ptCount val="10"/>
                <c:pt idx="0">
                  <c:v>44</c:v>
                </c:pt>
                <c:pt idx="1">
                  <c:v>43.8</c:v>
                </c:pt>
                <c:pt idx="2">
                  <c:v>46.7</c:v>
                </c:pt>
                <c:pt idx="3">
                  <c:v>46.2</c:v>
                </c:pt>
                <c:pt idx="4">
                  <c:v>48.5</c:v>
                </c:pt>
                <c:pt idx="5">
                  <c:v>51.1</c:v>
                </c:pt>
                <c:pt idx="6">
                  <c:v>53</c:v>
                </c:pt>
                <c:pt idx="7">
                  <c:v>54</c:v>
                </c:pt>
                <c:pt idx="8">
                  <c:v>56.4</c:v>
                </c:pt>
                <c:pt idx="9">
                  <c:v>57</c:v>
                </c:pt>
              </c:numCache>
            </c:numRef>
          </c:val>
          <c:smooth val="0"/>
        </c:ser>
        <c:ser>
          <c:idx val="6"/>
          <c:order val="5"/>
          <c:tx>
            <c:strRef>
              <c:f>RendimentomdiodosprofessoresdeE!$A$10</c:f>
              <c:strCache>
                <c:ptCount val="1"/>
                <c:pt idx="0">
                  <c:v>Centro-Oeste</c:v>
                </c:pt>
              </c:strCache>
            </c:strRef>
          </c:tx>
          <c:cat>
            <c:numRef>
              <c:f>RendimentomdiodosprofessoresdeE!$B$4:$K$4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RendimentomdiodosprofessoresdeE!$B$10:$K$10</c:f>
              <c:numCache>
                <c:formatCode>_-* #,##0.0_-;\-* #,##0.0_-;_-* "-"??_-;_-@_-</c:formatCode>
                <c:ptCount val="10"/>
                <c:pt idx="0">
                  <c:v>43.7</c:v>
                </c:pt>
                <c:pt idx="1">
                  <c:v>46.2</c:v>
                </c:pt>
                <c:pt idx="2">
                  <c:v>44.1</c:v>
                </c:pt>
                <c:pt idx="3">
                  <c:v>46.2</c:v>
                </c:pt>
                <c:pt idx="4">
                  <c:v>50.4</c:v>
                </c:pt>
                <c:pt idx="5">
                  <c:v>49.6</c:v>
                </c:pt>
                <c:pt idx="6">
                  <c:v>49.9</c:v>
                </c:pt>
                <c:pt idx="7">
                  <c:v>50.9</c:v>
                </c:pt>
                <c:pt idx="8">
                  <c:v>54.2</c:v>
                </c:pt>
                <c:pt idx="9">
                  <c:v>56.9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301504"/>
        <c:axId val="87303296"/>
      </c:lineChart>
      <c:catAx>
        <c:axId val="87301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7303296"/>
        <c:crosses val="autoZero"/>
        <c:auto val="1"/>
        <c:lblAlgn val="ctr"/>
        <c:lblOffset val="100"/>
        <c:noMultiLvlLbl val="0"/>
      </c:catAx>
      <c:valAx>
        <c:axId val="87303296"/>
        <c:scaling>
          <c:orientation val="minMax"/>
          <c:min val="30"/>
        </c:scaling>
        <c:delete val="0"/>
        <c:axPos val="l"/>
        <c:majorGridlines/>
        <c:numFmt formatCode="_-* #,##0.0_-;\-* #,##0.0_-;_-* &quot;-&quot;??_-;_-@_-" sourceLinked="1"/>
        <c:majorTickMark val="out"/>
        <c:minorTickMark val="none"/>
        <c:tickLblPos val="nextTo"/>
        <c:crossAx val="8730150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Fundeb vs Ideb - EF anos iniciais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Fundeb!$B$1</c:f>
              <c:strCache>
                <c:ptCount val="1"/>
                <c:pt idx="0">
                  <c:v>Fundeb - EFI - urbana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2.1645021645021644E-2"/>
                  <c:y val="-5.0739957716701957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6"/>
              <c:layout>
                <c:manualLayout>
                  <c:x val="-4.473304473304484E-2"/>
                  <c:y val="-3.382663847780127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Fundeb!$A$2:$A$28</c:f>
              <c:strCache>
                <c:ptCount val="27"/>
                <c:pt idx="0">
                  <c:v>AL</c:v>
                </c:pt>
                <c:pt idx="1">
                  <c:v>MA</c:v>
                </c:pt>
                <c:pt idx="2">
                  <c:v>RN</c:v>
                </c:pt>
                <c:pt idx="3">
                  <c:v>BA</c:v>
                </c:pt>
                <c:pt idx="4">
                  <c:v>PA</c:v>
                </c:pt>
                <c:pt idx="5">
                  <c:v>AM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CE</c:v>
                </c:pt>
                <c:pt idx="10">
                  <c:v>MT</c:v>
                </c:pt>
                <c:pt idx="11">
                  <c:v>PR</c:v>
                </c:pt>
                <c:pt idx="12">
                  <c:v>MG</c:v>
                </c:pt>
                <c:pt idx="13">
                  <c:v>RO</c:v>
                </c:pt>
                <c:pt idx="14">
                  <c:v>DF</c:v>
                </c:pt>
                <c:pt idx="15">
                  <c:v>RJ</c:v>
                </c:pt>
                <c:pt idx="16">
                  <c:v>MS</c:v>
                </c:pt>
                <c:pt idx="17">
                  <c:v>SC</c:v>
                </c:pt>
                <c:pt idx="18">
                  <c:v>GO</c:v>
                </c:pt>
                <c:pt idx="19">
                  <c:v>ES</c:v>
                </c:pt>
                <c:pt idx="20">
                  <c:v>SE</c:v>
                </c:pt>
                <c:pt idx="21">
                  <c:v>AC</c:v>
                </c:pt>
                <c:pt idx="22">
                  <c:v>TO</c:v>
                </c:pt>
                <c:pt idx="23">
                  <c:v>RS</c:v>
                </c:pt>
                <c:pt idx="24">
                  <c:v>SP</c:v>
                </c:pt>
                <c:pt idx="25">
                  <c:v>AP</c:v>
                </c:pt>
                <c:pt idx="26">
                  <c:v>RR</c:v>
                </c:pt>
              </c:strCache>
            </c:strRef>
          </c:cat>
          <c:val>
            <c:numRef>
              <c:f>Fundeb!$B$2:$B$28</c:f>
              <c:numCache>
                <c:formatCode>_(* #,##0.00_);_(* \(#,##0.00\);_(* "-"??_);_(@_)</c:formatCode>
                <c:ptCount val="27"/>
                <c:pt idx="0">
                  <c:v>2285.5700000000002</c:v>
                </c:pt>
                <c:pt idx="1">
                  <c:v>2285.5700000000002</c:v>
                </c:pt>
                <c:pt idx="2">
                  <c:v>2285.5700000000002</c:v>
                </c:pt>
                <c:pt idx="3">
                  <c:v>2285.5700000000002</c:v>
                </c:pt>
                <c:pt idx="4">
                  <c:v>2285.5700000000002</c:v>
                </c:pt>
                <c:pt idx="5">
                  <c:v>2285.5700000000002</c:v>
                </c:pt>
                <c:pt idx="6">
                  <c:v>2285.5700000000002</c:v>
                </c:pt>
                <c:pt idx="7">
                  <c:v>2285.5700000000002</c:v>
                </c:pt>
                <c:pt idx="8">
                  <c:v>2285.5700000000002</c:v>
                </c:pt>
                <c:pt idx="9">
                  <c:v>2285.5700000000002</c:v>
                </c:pt>
                <c:pt idx="10">
                  <c:v>2331.2199999999998</c:v>
                </c:pt>
                <c:pt idx="11">
                  <c:v>2375.6999999999998</c:v>
                </c:pt>
                <c:pt idx="12">
                  <c:v>2408.8000000000002</c:v>
                </c:pt>
                <c:pt idx="13">
                  <c:v>2511.85</c:v>
                </c:pt>
                <c:pt idx="14">
                  <c:v>2578.2800000000002</c:v>
                </c:pt>
                <c:pt idx="15">
                  <c:v>2611.67</c:v>
                </c:pt>
                <c:pt idx="16">
                  <c:v>2679.58</c:v>
                </c:pt>
                <c:pt idx="17">
                  <c:v>2713.46</c:v>
                </c:pt>
                <c:pt idx="18">
                  <c:v>2718.25</c:v>
                </c:pt>
                <c:pt idx="19">
                  <c:v>2729.78</c:v>
                </c:pt>
                <c:pt idx="20">
                  <c:v>2747.06</c:v>
                </c:pt>
                <c:pt idx="21">
                  <c:v>2786.81</c:v>
                </c:pt>
                <c:pt idx="22">
                  <c:v>2953.74</c:v>
                </c:pt>
                <c:pt idx="23">
                  <c:v>2971.86</c:v>
                </c:pt>
                <c:pt idx="24">
                  <c:v>3033.89</c:v>
                </c:pt>
                <c:pt idx="25">
                  <c:v>3355.48</c:v>
                </c:pt>
                <c:pt idx="26">
                  <c:v>3927.16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29088"/>
        <c:axId val="35705216"/>
      </c:lineChart>
      <c:lineChart>
        <c:grouping val="standard"/>
        <c:varyColors val="0"/>
        <c:ser>
          <c:idx val="1"/>
          <c:order val="1"/>
          <c:tx>
            <c:strRef>
              <c:f>Fundeb!$C$1</c:f>
              <c:strCache>
                <c:ptCount val="1"/>
                <c:pt idx="0">
                  <c:v>Ideb EFI</c:v>
                </c:pt>
              </c:strCache>
            </c:strRef>
          </c:tx>
          <c:marker>
            <c:symbol val="none"/>
          </c:marker>
          <c:cat>
            <c:strRef>
              <c:f>Fundeb!$A$2:$A$28</c:f>
              <c:strCache>
                <c:ptCount val="27"/>
                <c:pt idx="0">
                  <c:v>AL</c:v>
                </c:pt>
                <c:pt idx="1">
                  <c:v>MA</c:v>
                </c:pt>
                <c:pt idx="2">
                  <c:v>RN</c:v>
                </c:pt>
                <c:pt idx="3">
                  <c:v>BA</c:v>
                </c:pt>
                <c:pt idx="4">
                  <c:v>PA</c:v>
                </c:pt>
                <c:pt idx="5">
                  <c:v>AM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CE</c:v>
                </c:pt>
                <c:pt idx="10">
                  <c:v>MT</c:v>
                </c:pt>
                <c:pt idx="11">
                  <c:v>PR</c:v>
                </c:pt>
                <c:pt idx="12">
                  <c:v>MG</c:v>
                </c:pt>
                <c:pt idx="13">
                  <c:v>RO</c:v>
                </c:pt>
                <c:pt idx="14">
                  <c:v>DF</c:v>
                </c:pt>
                <c:pt idx="15">
                  <c:v>RJ</c:v>
                </c:pt>
                <c:pt idx="16">
                  <c:v>MS</c:v>
                </c:pt>
                <c:pt idx="17">
                  <c:v>SC</c:v>
                </c:pt>
                <c:pt idx="18">
                  <c:v>GO</c:v>
                </c:pt>
                <c:pt idx="19">
                  <c:v>ES</c:v>
                </c:pt>
                <c:pt idx="20">
                  <c:v>SE</c:v>
                </c:pt>
                <c:pt idx="21">
                  <c:v>AC</c:v>
                </c:pt>
                <c:pt idx="22">
                  <c:v>TO</c:v>
                </c:pt>
                <c:pt idx="23">
                  <c:v>RS</c:v>
                </c:pt>
                <c:pt idx="24">
                  <c:v>SP</c:v>
                </c:pt>
                <c:pt idx="25">
                  <c:v>AP</c:v>
                </c:pt>
                <c:pt idx="26">
                  <c:v>RR</c:v>
                </c:pt>
              </c:strCache>
            </c:strRef>
          </c:cat>
          <c:val>
            <c:numRef>
              <c:f>Fundeb!$C$2:$C$28</c:f>
              <c:numCache>
                <c:formatCode>General</c:formatCode>
                <c:ptCount val="27"/>
                <c:pt idx="0">
                  <c:v>3.8</c:v>
                </c:pt>
                <c:pt idx="1">
                  <c:v>4.0999999999999996</c:v>
                </c:pt>
                <c:pt idx="2">
                  <c:v>4.0999999999999996</c:v>
                </c:pt>
                <c:pt idx="3">
                  <c:v>4.2</c:v>
                </c:pt>
                <c:pt idx="4">
                  <c:v>4.2</c:v>
                </c:pt>
                <c:pt idx="5">
                  <c:v>4.3</c:v>
                </c:pt>
                <c:pt idx="6">
                  <c:v>4.3</c:v>
                </c:pt>
                <c:pt idx="7">
                  <c:v>4.3</c:v>
                </c:pt>
                <c:pt idx="8">
                  <c:v>4.4000000000000004</c:v>
                </c:pt>
                <c:pt idx="9">
                  <c:v>4.9000000000000004</c:v>
                </c:pt>
                <c:pt idx="10">
                  <c:v>5.0999999999999996</c:v>
                </c:pt>
                <c:pt idx="11">
                  <c:v>5.6</c:v>
                </c:pt>
                <c:pt idx="12">
                  <c:v>5.9</c:v>
                </c:pt>
                <c:pt idx="13">
                  <c:v>4.7</c:v>
                </c:pt>
                <c:pt idx="14">
                  <c:v>5.7</c:v>
                </c:pt>
                <c:pt idx="15">
                  <c:v>5.0999999999999996</c:v>
                </c:pt>
                <c:pt idx="16">
                  <c:v>5.0999999999999996</c:v>
                </c:pt>
                <c:pt idx="17">
                  <c:v>5.8</c:v>
                </c:pt>
                <c:pt idx="18">
                  <c:v>5.3</c:v>
                </c:pt>
                <c:pt idx="19">
                  <c:v>5.2</c:v>
                </c:pt>
                <c:pt idx="20">
                  <c:v>4.0999999999999996</c:v>
                </c:pt>
                <c:pt idx="21">
                  <c:v>4.5999999999999996</c:v>
                </c:pt>
                <c:pt idx="22">
                  <c:v>4.9000000000000004</c:v>
                </c:pt>
                <c:pt idx="23">
                  <c:v>5.0999999999999996</c:v>
                </c:pt>
                <c:pt idx="24">
                  <c:v>5.6</c:v>
                </c:pt>
                <c:pt idx="25">
                  <c:v>4.0999999999999996</c:v>
                </c:pt>
                <c:pt idx="26">
                  <c:v>4.7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992320"/>
        <c:axId val="35707136"/>
      </c:lineChart>
      <c:catAx>
        <c:axId val="3552908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35705216"/>
        <c:crosses val="autoZero"/>
        <c:auto val="1"/>
        <c:lblAlgn val="ctr"/>
        <c:lblOffset val="100"/>
        <c:noMultiLvlLbl val="0"/>
      </c:catAx>
      <c:valAx>
        <c:axId val="35705216"/>
        <c:scaling>
          <c:orientation val="minMax"/>
        </c:scaling>
        <c:delete val="0"/>
        <c:axPos val="l"/>
        <c:majorGridlines/>
        <c:numFmt formatCode="_(* #,##0.00_);_(* \(#,##0.00\);_(* &quot;-&quot;??_);_(@_)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pt-BR"/>
          </a:p>
        </c:txPr>
        <c:crossAx val="35529088"/>
        <c:crosses val="autoZero"/>
        <c:crossBetween val="between"/>
      </c:valAx>
      <c:valAx>
        <c:axId val="35707136"/>
        <c:scaling>
          <c:orientation val="minMax"/>
          <c:max val="10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35992320"/>
        <c:crosses val="max"/>
        <c:crossBetween val="between"/>
      </c:valAx>
      <c:catAx>
        <c:axId val="35992320"/>
        <c:scaling>
          <c:orientation val="minMax"/>
        </c:scaling>
        <c:delete val="1"/>
        <c:axPos val="b"/>
        <c:majorTickMark val="out"/>
        <c:minorTickMark val="none"/>
        <c:tickLblPos val="nextTo"/>
        <c:crossAx val="35707136"/>
        <c:crosses val="autoZero"/>
        <c:auto val="1"/>
        <c:lblAlgn val="ctr"/>
        <c:lblOffset val="100"/>
        <c:noMultiLvlLbl val="0"/>
      </c:catAx>
      <c:spPr>
        <a:ln>
          <a:solidFill>
            <a:schemeClr val="accent1"/>
          </a:solidFill>
        </a:ln>
      </c:spPr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'ex 5 A and B port'!$B$17</c:f>
              <c:strCache>
                <c:ptCount val="1"/>
                <c:pt idx="0">
                  <c:v>1995</c:v>
                </c:pt>
              </c:strCache>
            </c:strRef>
          </c:tx>
          <c:invertIfNegative val="0"/>
          <c:cat>
            <c:strRef>
              <c:f>'ex 5 A and B port'!$A$18:$A$20</c:f>
              <c:strCache>
                <c:ptCount val="3"/>
                <c:pt idx="0">
                  <c:v>Federal</c:v>
                </c:pt>
                <c:pt idx="1">
                  <c:v>Estadual</c:v>
                </c:pt>
                <c:pt idx="2">
                  <c:v>Municipal</c:v>
                </c:pt>
              </c:strCache>
            </c:strRef>
          </c:cat>
          <c:val>
            <c:numRef>
              <c:f>'ex 5 A and B port'!$B$18:$B$20</c:f>
              <c:numCache>
                <c:formatCode>General</c:formatCode>
                <c:ptCount val="3"/>
                <c:pt idx="0">
                  <c:v>23.8</c:v>
                </c:pt>
                <c:pt idx="1">
                  <c:v>48.3</c:v>
                </c:pt>
                <c:pt idx="2">
                  <c:v>27.9</c:v>
                </c:pt>
              </c:numCache>
            </c:numRef>
          </c:val>
        </c:ser>
        <c:ser>
          <c:idx val="1"/>
          <c:order val="1"/>
          <c:tx>
            <c:strRef>
              <c:f>'ex 5 A and B port'!$C$17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'ex 5 A and B port'!$A$18:$A$20</c:f>
              <c:strCache>
                <c:ptCount val="3"/>
                <c:pt idx="0">
                  <c:v>Federal</c:v>
                </c:pt>
                <c:pt idx="1">
                  <c:v>Estadual</c:v>
                </c:pt>
                <c:pt idx="2">
                  <c:v>Municipal</c:v>
                </c:pt>
              </c:strCache>
            </c:strRef>
          </c:cat>
          <c:val>
            <c:numRef>
              <c:f>'ex 5 A and B port'!$C$18:$C$20</c:f>
              <c:numCache>
                <c:formatCode>General</c:formatCode>
                <c:ptCount val="3"/>
                <c:pt idx="0">
                  <c:v>19.7</c:v>
                </c:pt>
                <c:pt idx="1">
                  <c:v>41.2</c:v>
                </c:pt>
                <c:pt idx="2">
                  <c:v>39.1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2383488"/>
        <c:axId val="92393472"/>
      </c:barChart>
      <c:catAx>
        <c:axId val="92383488"/>
        <c:scaling>
          <c:orientation val="minMax"/>
        </c:scaling>
        <c:delete val="0"/>
        <c:axPos val="b"/>
        <c:majorTickMark val="out"/>
        <c:minorTickMark val="none"/>
        <c:tickLblPos val="nextTo"/>
        <c:crossAx val="92393472"/>
        <c:crosses val="autoZero"/>
        <c:auto val="1"/>
        <c:lblAlgn val="ctr"/>
        <c:lblOffset val="100"/>
        <c:noMultiLvlLbl val="0"/>
      </c:catAx>
      <c:valAx>
        <c:axId val="92393472"/>
        <c:scaling>
          <c:orientation val="minMax"/>
          <c:max val="70"/>
        </c:scaling>
        <c:delete val="0"/>
        <c:axPos val="l"/>
        <c:numFmt formatCode="General" sourceLinked="1"/>
        <c:majorTickMark val="out"/>
        <c:minorTickMark val="none"/>
        <c:tickLblPos val="nextTo"/>
        <c:crossAx val="9238348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0E9CB8-D6ED-7A48-B019-4B186084DD9C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76FF6-EFE9-824D-8F7D-0ED2A10243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04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582256"/>
            <a:ext cx="7772400" cy="1214896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861053"/>
            <a:ext cx="6400800" cy="108822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177AB-821C-4BD9-8BCA-538BD26538CC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2A8040-7E96-41D1-BFDE-63903C527700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931196"/>
            <a:ext cx="2394901" cy="148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038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177AB-821C-4BD9-8BCA-538BD26538CC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2A8040-7E96-41D1-BFDE-63903C527700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589240"/>
            <a:ext cx="1386789" cy="86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494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177AB-821C-4BD9-8BCA-538BD26538CC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2A8040-7E96-41D1-BFDE-63903C527700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734733"/>
            <a:ext cx="1386789" cy="86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848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177AB-821C-4BD9-8BCA-538BD26538CC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2A8040-7E96-41D1-BFDE-63903C527700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734733"/>
            <a:ext cx="1386789" cy="86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177AB-821C-4BD9-8BCA-538BD26538CC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2A8040-7E96-41D1-BFDE-63903C527700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734733"/>
            <a:ext cx="1386789" cy="86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375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177AB-821C-4BD9-8BCA-538BD26538CC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2A8040-7E96-41D1-BFDE-63903C527700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734733"/>
            <a:ext cx="1386789" cy="86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58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177AB-821C-4BD9-8BCA-538BD26538CC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2A8040-7E96-41D1-BFDE-63903C527700}" type="slidenum">
              <a:rPr lang="pt-BR" smtClean="0"/>
              <a:t>‹nº›</a:t>
            </a:fld>
            <a:endParaRPr lang="pt-BR"/>
          </a:p>
        </p:txBody>
      </p:sp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734733"/>
            <a:ext cx="1386789" cy="86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83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177AB-821C-4BD9-8BCA-538BD26538CC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2A8040-7E96-41D1-BFDE-63903C527700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734733"/>
            <a:ext cx="1386789" cy="86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939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177AB-821C-4BD9-8BCA-538BD26538CC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2A8040-7E96-41D1-BFDE-63903C527700}" type="slidenum">
              <a:rPr lang="pt-BR" smtClean="0"/>
              <a:t>‹nº›</a:t>
            </a:fld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734733"/>
            <a:ext cx="1386789" cy="86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809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177AB-821C-4BD9-8BCA-538BD26538CC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2A8040-7E96-41D1-BFDE-63903C527700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734733"/>
            <a:ext cx="1386789" cy="86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415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177AB-821C-4BD9-8BCA-538BD26538CC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E2A8040-7E96-41D1-BFDE-63903C527700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734733"/>
            <a:ext cx="1386789" cy="86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653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2204864"/>
            <a:ext cx="251520" cy="2304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8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214896"/>
          </a:xfrm>
        </p:spPr>
        <p:txBody>
          <a:bodyPr/>
          <a:lstStyle/>
          <a:p>
            <a:r>
              <a:rPr lang="pt-BR" sz="4000" i="1" dirty="0"/>
              <a:t>Comissão Especial destinada a debater e propor soluções para o financiamento da </a:t>
            </a:r>
            <a:r>
              <a:rPr lang="pt-BR" sz="4000" i="1" dirty="0" smtClean="0"/>
              <a:t>Educação </a:t>
            </a:r>
            <a:r>
              <a:rPr lang="pt-BR" sz="4000" i="1" dirty="0"/>
              <a:t>no Brasil</a:t>
            </a:r>
            <a:endParaRPr lang="pt-B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Senado </a:t>
            </a:r>
            <a:r>
              <a:rPr lang="pt-BR" dirty="0" smtClean="0"/>
              <a:t>Federal</a:t>
            </a:r>
          </a:p>
          <a:p>
            <a:r>
              <a:rPr lang="pt-BR" dirty="0" smtClean="0"/>
              <a:t>7 de maio de 2014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258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 smtClean="0"/>
              <a:t>Desigualdade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3851557"/>
          </a:xfrm>
        </p:spPr>
        <p:txBody>
          <a:bodyPr/>
          <a:lstStyle/>
          <a:p>
            <a:r>
              <a:rPr lang="pt-BR" sz="2000" dirty="0" smtClean="0"/>
              <a:t>Na infraestrutura. Estudantes </a:t>
            </a:r>
            <a:r>
              <a:rPr lang="pt-BR" sz="2000" dirty="0"/>
              <a:t>têm </a:t>
            </a:r>
            <a:r>
              <a:rPr lang="pt-BR" sz="2000" dirty="0" smtClean="0"/>
              <a:t>maior probabilidade </a:t>
            </a:r>
            <a:r>
              <a:rPr lang="pt-BR" sz="2000" dirty="0"/>
              <a:t>de exclusão educacional </a:t>
            </a:r>
            <a:r>
              <a:rPr lang="pt-BR" sz="2000" dirty="0" smtClean="0"/>
              <a:t>(frequentar a escola, porém não apreender) quando estudam </a:t>
            </a:r>
            <a:r>
              <a:rPr lang="pt-BR" sz="2000" dirty="0"/>
              <a:t>em escolas com </a:t>
            </a:r>
            <a:r>
              <a:rPr lang="pt-BR" sz="2000" dirty="0" smtClean="0"/>
              <a:t>piores indicadores de qualidade</a:t>
            </a:r>
            <a:r>
              <a:rPr lang="pt-BR" sz="2000" dirty="0"/>
              <a:t>: </a:t>
            </a:r>
            <a:r>
              <a:rPr lang="pt-BR" sz="2000" dirty="0" smtClean="0"/>
              <a:t>equipamentos, instalações, bibliotecas, equipes de </a:t>
            </a:r>
            <a:r>
              <a:rPr lang="pt-BR" sz="2000" dirty="0"/>
              <a:t>gestores e de professores mais coesas, e </a:t>
            </a:r>
            <a:r>
              <a:rPr lang="pt-BR" sz="2000" dirty="0" smtClean="0"/>
              <a:t>menos violência </a:t>
            </a:r>
            <a:r>
              <a:rPr lang="pt-BR" sz="2000" dirty="0"/>
              <a:t>escolar. </a:t>
            </a:r>
            <a:endParaRPr lang="pt-BR" sz="2000" dirty="0" smtClean="0"/>
          </a:p>
          <a:p>
            <a:r>
              <a:rPr lang="pt-BR" sz="2000" dirty="0" smtClean="0"/>
              <a:t>Nos professores. Os </a:t>
            </a:r>
            <a:r>
              <a:rPr lang="pt-BR" sz="2000" dirty="0"/>
              <a:t>estudantes excluídos </a:t>
            </a:r>
            <a:r>
              <a:rPr lang="pt-BR" sz="2000" dirty="0" smtClean="0"/>
              <a:t>do direito </a:t>
            </a:r>
            <a:r>
              <a:rPr lang="pt-BR" sz="2000" dirty="0"/>
              <a:t>de aprender são aqueles expostos </a:t>
            </a:r>
            <a:r>
              <a:rPr lang="pt-BR" sz="2000" dirty="0" smtClean="0"/>
              <a:t>a professores </a:t>
            </a:r>
            <a:r>
              <a:rPr lang="pt-BR" sz="2000" dirty="0"/>
              <a:t>menos qualificados e </a:t>
            </a:r>
            <a:r>
              <a:rPr lang="pt-BR" sz="2000" dirty="0" smtClean="0"/>
              <a:t>mais sobrecarregados</a:t>
            </a:r>
            <a:r>
              <a:rPr lang="pt-BR" sz="2000" dirty="0"/>
              <a:t>, e os que têm acesso às </a:t>
            </a:r>
            <a:r>
              <a:rPr lang="pt-BR" sz="2000" dirty="0" smtClean="0"/>
              <a:t>piores escolas</a:t>
            </a:r>
            <a:r>
              <a:rPr lang="pt-BR" sz="2000" baseline="30000" dirty="0" smtClean="0"/>
              <a:t>1</a:t>
            </a:r>
            <a:r>
              <a:rPr lang="pt-BR" sz="2000" dirty="0" smtClean="0"/>
              <a:t>.</a:t>
            </a:r>
          </a:p>
          <a:p>
            <a:r>
              <a:rPr lang="pt-BR" sz="2000" dirty="0" smtClean="0"/>
              <a:t>De raça e geográfica. Meninos </a:t>
            </a:r>
            <a:r>
              <a:rPr lang="pt-BR" sz="2000" dirty="0"/>
              <a:t>pretos </a:t>
            </a:r>
            <a:r>
              <a:rPr lang="pt-BR" sz="2000" dirty="0" smtClean="0"/>
              <a:t>das regiões Norte e Nordeste</a:t>
            </a:r>
            <a:r>
              <a:rPr lang="pt-BR" sz="2000" dirty="0"/>
              <a:t>, cujos pais não têm o </a:t>
            </a:r>
            <a:r>
              <a:rPr lang="pt-BR" sz="2000" dirty="0" smtClean="0"/>
              <a:t>EF </a:t>
            </a:r>
            <a:r>
              <a:rPr lang="pt-BR" sz="2000" dirty="0"/>
              <a:t>completo</a:t>
            </a:r>
            <a:r>
              <a:rPr lang="pt-BR" sz="2000" dirty="0" smtClean="0"/>
              <a:t>, representam </a:t>
            </a:r>
            <a:r>
              <a:rPr lang="pt-BR" sz="2000" dirty="0"/>
              <a:t>o grupo mais propenso a repetir ou </a:t>
            </a:r>
            <a:r>
              <a:rPr lang="pt-BR" sz="2000" dirty="0" smtClean="0"/>
              <a:t>a abandonar </a:t>
            </a:r>
            <a:r>
              <a:rPr lang="pt-BR" sz="2000" dirty="0"/>
              <a:t>a escola; </a:t>
            </a:r>
            <a:r>
              <a:rPr lang="pt-BR" sz="2000" dirty="0" smtClean="0"/>
              <a:t>por outro lado, </a:t>
            </a:r>
            <a:r>
              <a:rPr lang="pt-BR" sz="2000" dirty="0"/>
              <a:t>meninas brancas da </a:t>
            </a:r>
            <a:r>
              <a:rPr lang="pt-BR" sz="2000" dirty="0" err="1"/>
              <a:t>regiao</a:t>
            </a:r>
            <a:r>
              <a:rPr lang="pt-BR" sz="2000" dirty="0"/>
              <a:t> Sudeste</a:t>
            </a:r>
            <a:r>
              <a:rPr lang="pt-BR" sz="2000" dirty="0" smtClean="0"/>
              <a:t>, cujos </a:t>
            </a:r>
            <a:r>
              <a:rPr lang="pt-BR" sz="2000" dirty="0"/>
              <a:t>pais tem Ensino </a:t>
            </a:r>
            <a:r>
              <a:rPr lang="pt-BR" sz="2000" dirty="0" err="1"/>
              <a:t>Medio</a:t>
            </a:r>
            <a:r>
              <a:rPr lang="pt-BR" sz="2000" dirty="0"/>
              <a:t> completo, tem a menor </a:t>
            </a:r>
            <a:r>
              <a:rPr lang="pt-BR" sz="2000" dirty="0" smtClean="0"/>
              <a:t>probabilidade de </a:t>
            </a:r>
            <a:r>
              <a:rPr lang="pt-BR" sz="2000" dirty="0"/>
              <a:t>fracasso escolar (10</a:t>
            </a:r>
            <a:r>
              <a:rPr lang="pt-BR" sz="2000" dirty="0" smtClean="0"/>
              <a:t>%)</a:t>
            </a:r>
            <a:r>
              <a:rPr lang="pt-BR" sz="2000" baseline="30000" dirty="0" smtClean="0"/>
              <a:t>2.</a:t>
            </a:r>
            <a:endParaRPr lang="pt-BR" sz="2000" baseline="30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7504" y="5520134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aseline="30000" dirty="0" smtClean="0"/>
              <a:t>1</a:t>
            </a:r>
            <a:r>
              <a:rPr lang="pt-BR" sz="1600" dirty="0" smtClean="0"/>
              <a:t> Soares, et al. Exclusão </a:t>
            </a:r>
            <a:r>
              <a:rPr lang="pt-BR" sz="1600" dirty="0" err="1"/>
              <a:t>intraescolar</a:t>
            </a:r>
            <a:r>
              <a:rPr lang="pt-BR" sz="1600" dirty="0"/>
              <a:t> nas escolas públicas brasileiras: um estudo com dados da prova Brasil 2005, </a:t>
            </a:r>
            <a:r>
              <a:rPr lang="pt-BR" sz="1600" dirty="0" smtClean="0"/>
              <a:t>2007 e 2009. Brasília: Unesco, 2012.</a:t>
            </a:r>
          </a:p>
          <a:p>
            <a:r>
              <a:rPr lang="pt-BR" sz="1600" baseline="30000" dirty="0" smtClean="0"/>
              <a:t>2</a:t>
            </a:r>
            <a:r>
              <a:rPr lang="pt-BR" sz="1600" dirty="0" smtClean="0"/>
              <a:t> Louzano, Paula. Fracasso Escolar e Desigualdade no Ensino Fundamental. Em: De Olho nas Metas 2012. </a:t>
            </a:r>
            <a:r>
              <a:rPr lang="pt-BR" sz="1600" dirty="0"/>
              <a:t>São </a:t>
            </a:r>
            <a:r>
              <a:rPr lang="pt-BR" sz="1600" dirty="0" smtClean="0"/>
              <a:t>Paulo: Todos </a:t>
            </a:r>
            <a:r>
              <a:rPr lang="pt-BR" sz="1600" dirty="0" smtClean="0"/>
              <a:t>Pela Educação, 2013.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86059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/>
          <a:lstStyle/>
          <a:p>
            <a:r>
              <a:rPr lang="pt-BR" dirty="0" smtClean="0"/>
              <a:t>Meta </a:t>
            </a:r>
            <a:r>
              <a:rPr lang="pt-BR" dirty="0"/>
              <a:t>20 – Financiamento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É </a:t>
            </a:r>
            <a:r>
              <a:rPr lang="pt-BR" dirty="0"/>
              <a:t>preciso garantir </a:t>
            </a:r>
            <a:r>
              <a:rPr lang="pt-BR" dirty="0" smtClean="0"/>
              <a:t>mais recursos, mas também </a:t>
            </a:r>
            <a:r>
              <a:rPr lang="pt-BR" dirty="0"/>
              <a:t>a distribuição justa dos </a:t>
            </a:r>
            <a:r>
              <a:rPr lang="pt-BR" dirty="0" smtClean="0"/>
              <a:t>mesmos. </a:t>
            </a:r>
          </a:p>
          <a:p>
            <a:pPr marL="0" indent="0">
              <a:buNone/>
            </a:pP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Necessidade de conciliar critérios</a:t>
            </a:r>
            <a:r>
              <a:rPr lang="pt-BR" sz="2800" dirty="0"/>
              <a:t>: </a:t>
            </a:r>
          </a:p>
          <a:p>
            <a:r>
              <a:rPr lang="pt-BR" sz="2800" dirty="0" smtClean="0"/>
              <a:t>Redução </a:t>
            </a:r>
            <a:r>
              <a:rPr lang="pt-BR" sz="2800" dirty="0"/>
              <a:t>da </a:t>
            </a:r>
            <a:r>
              <a:rPr lang="pt-BR" sz="2800" dirty="0" smtClean="0"/>
              <a:t>desigualdade</a:t>
            </a:r>
            <a:endParaRPr lang="pt-BR" sz="2800" dirty="0"/>
          </a:p>
          <a:p>
            <a:r>
              <a:rPr lang="pt-BR" sz="2800" dirty="0" smtClean="0"/>
              <a:t>Reconhecimento da </a:t>
            </a:r>
            <a:r>
              <a:rPr lang="pt-BR" sz="2800" dirty="0" smtClean="0"/>
              <a:t>melhoria</a:t>
            </a:r>
          </a:p>
          <a:p>
            <a:r>
              <a:rPr lang="pt-BR" sz="2800" dirty="0" smtClean="0"/>
              <a:t>Reconhecer a excelência</a:t>
            </a:r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617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Fundeb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619672" y="3861048"/>
            <a:ext cx="2448272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Os estados com o menor valor per capita têm também </a:t>
            </a:r>
            <a:r>
              <a:rPr lang="pt-BR" sz="1600" dirty="0" smtClean="0"/>
              <a:t>menores </a:t>
            </a:r>
            <a:r>
              <a:rPr lang="pt-BR" sz="1600" dirty="0" err="1" smtClean="0"/>
              <a:t>Ideb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156176" y="561454"/>
            <a:ext cx="252028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O instrumento para a redução da desigualdade de recursos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07504" y="6340352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FNDE e Inep. Elaboração: TPE</a:t>
            </a:r>
            <a:endParaRPr lang="pt-BR" sz="1400" dirty="0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2508110"/>
              </p:ext>
            </p:extLst>
          </p:nvPr>
        </p:nvGraphicFramePr>
        <p:xfrm>
          <a:off x="459482" y="1412776"/>
          <a:ext cx="8216974" cy="4196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710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/>
          <a:lstStyle/>
          <a:p>
            <a:r>
              <a:rPr lang="pt-BR" sz="3600" dirty="0" smtClean="0"/>
              <a:t>Gasto em Educação em relação ao PIB</a:t>
            </a:r>
            <a:endParaRPr lang="pt-BR" sz="36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6368742" cy="4827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79512" y="6093296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</a:t>
            </a:r>
            <a:r>
              <a:rPr lang="pt-BR" sz="1400" dirty="0" err="1" smtClean="0"/>
              <a:t>Education</a:t>
            </a:r>
            <a:r>
              <a:rPr lang="pt-BR" sz="1400" dirty="0" smtClean="0"/>
              <a:t> </a:t>
            </a:r>
            <a:r>
              <a:rPr lang="pt-BR" sz="1400" dirty="0" err="1" smtClean="0"/>
              <a:t>at</a:t>
            </a:r>
            <a:r>
              <a:rPr lang="pt-BR" sz="1400" dirty="0" smtClean="0"/>
              <a:t> a </a:t>
            </a:r>
            <a:r>
              <a:rPr lang="pt-BR" sz="1400" dirty="0" err="1" smtClean="0"/>
              <a:t>Glance</a:t>
            </a:r>
            <a:r>
              <a:rPr lang="pt-BR" sz="1400" dirty="0" smtClean="0"/>
              <a:t> 2012 e PISA 2012</a:t>
            </a:r>
            <a:endParaRPr lang="pt-BR" sz="1400" dirty="0"/>
          </a:p>
        </p:txBody>
      </p:sp>
      <p:sp>
        <p:nvSpPr>
          <p:cNvPr id="6" name="Elipse 5"/>
          <p:cNvSpPr/>
          <p:nvPr/>
        </p:nvSpPr>
        <p:spPr>
          <a:xfrm>
            <a:off x="5436096" y="4437112"/>
            <a:ext cx="360040" cy="28803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04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50106"/>
          </a:xfrm>
        </p:spPr>
        <p:txBody>
          <a:bodyPr/>
          <a:lstStyle/>
          <a:p>
            <a:r>
              <a:rPr lang="pt-BR" sz="3600" dirty="0" smtClean="0"/>
              <a:t>...porém em valores per capita:</a:t>
            </a:r>
            <a:endParaRPr lang="pt-BR" sz="3600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07759"/>
            <a:ext cx="6152718" cy="4829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79512" y="6093296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Education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a </a:t>
            </a:r>
            <a:r>
              <a:rPr lang="pt-BR" dirty="0" err="1" smtClean="0"/>
              <a:t>Glance</a:t>
            </a:r>
            <a:r>
              <a:rPr lang="pt-BR" dirty="0" smtClean="0"/>
              <a:t> 2012 e PISA 2012</a:t>
            </a:r>
            <a:endParaRPr lang="pt-BR" dirty="0"/>
          </a:p>
        </p:txBody>
      </p:sp>
      <p:sp>
        <p:nvSpPr>
          <p:cNvPr id="3" name="Elipse 2"/>
          <p:cNvSpPr/>
          <p:nvPr/>
        </p:nvSpPr>
        <p:spPr>
          <a:xfrm>
            <a:off x="2411760" y="4437112"/>
            <a:ext cx="360040" cy="28803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720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64096"/>
            <a:ext cx="6200910" cy="5877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/>
              <a:t>Divergências nas fontes de informação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940152" y="1785590"/>
            <a:ext cx="237626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Necessidade de maior transparência na execução orçamentária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1547664" y="6309320"/>
            <a:ext cx="3744416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6012160" y="3429000"/>
            <a:ext cx="2232248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err="1" smtClean="0"/>
              <a:t>Siope</a:t>
            </a:r>
            <a:r>
              <a:rPr lang="pt-BR" dirty="0" smtClean="0"/>
              <a:t> reporta 16% de recursos gastos a mais na Educação do que o Tesouro Nacional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508104" y="5949280"/>
            <a:ext cx="1584176" cy="600164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Fonte: </a:t>
            </a:r>
            <a:r>
              <a:rPr lang="pt-BR" sz="1100" dirty="0"/>
              <a:t>Relatório de Auditoria (Fiscalização nº 177/2013</a:t>
            </a:r>
            <a:r>
              <a:rPr lang="pt-BR" sz="1100" dirty="0" smtClean="0"/>
              <a:t>) do TCU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352422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869920"/>
              </p:ext>
            </p:extLst>
          </p:nvPr>
        </p:nvGraphicFramePr>
        <p:xfrm>
          <a:off x="683567" y="1124746"/>
          <a:ext cx="7344816" cy="4392486"/>
        </p:xfrm>
        <a:graphic>
          <a:graphicData uri="http://schemas.openxmlformats.org/drawingml/2006/table">
            <a:tbl>
              <a:tblPr firstRow="1" firstCol="1" lastRow="1" bandRow="1">
                <a:tableStyleId>{69CF1AB2-1976-4502-BF36-3FF5EA218861}</a:tableStyleId>
              </a:tblPr>
              <a:tblGrid>
                <a:gridCol w="3621951"/>
                <a:gridCol w="1472448"/>
                <a:gridCol w="990487"/>
                <a:gridCol w="1259930"/>
              </a:tblGrid>
              <a:tr h="28431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Custo </a:t>
                      </a:r>
                      <a:r>
                        <a:rPr lang="pt-BR" sz="1600" b="1" u="none" strike="noStrike" dirty="0">
                          <a:effectLst/>
                        </a:rPr>
                        <a:t>Adicional do PNE por Categoria (milhões de R$)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8762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u="none" strike="noStrike" dirty="0">
                          <a:effectLst/>
                        </a:rPr>
                        <a:t>Gasto por categoria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Campanha Nacional pelo Direito à Educação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MEC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Diferença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79452">
                <a:tc>
                  <a:txBody>
                    <a:bodyPr/>
                    <a:lstStyle/>
                    <a:p>
                      <a:pPr algn="l" fontAlgn="t"/>
                      <a:r>
                        <a:rPr lang="pt-BR" sz="1050" u="none" strike="noStrike" dirty="0">
                          <a:effectLst/>
                        </a:rPr>
                        <a:t>Educação infantil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23.656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9.683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13.973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67302">
                <a:tc>
                  <a:txBody>
                    <a:bodyPr/>
                    <a:lstStyle/>
                    <a:p>
                      <a:pPr algn="l" fontAlgn="t"/>
                      <a:r>
                        <a:rPr lang="pt-BR" sz="1050" u="none" strike="noStrike" dirty="0">
                          <a:effectLst/>
                        </a:rPr>
                        <a:t>Ensino Médio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3.643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3.643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67302">
                <a:tc>
                  <a:txBody>
                    <a:bodyPr/>
                    <a:lstStyle/>
                    <a:p>
                      <a:pPr algn="l" fontAlgn="t"/>
                      <a:r>
                        <a:rPr lang="pt-BR" sz="1050" u="none" strike="noStrike">
                          <a:effectLst/>
                        </a:rPr>
                        <a:t>Eduação Especial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3.589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3.589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6730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u="none" strike="noStrike">
                          <a:effectLst/>
                        </a:rPr>
                        <a:t>Educação em tempo integral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23.964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3.766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20.198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67302">
                <a:tc>
                  <a:txBody>
                    <a:bodyPr/>
                    <a:lstStyle/>
                    <a:p>
                      <a:pPr algn="l" fontAlgn="t"/>
                      <a:r>
                        <a:rPr lang="pt-BR" sz="1050" u="none" strike="noStrike">
                          <a:effectLst/>
                        </a:rPr>
                        <a:t>EJA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21.256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21.256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67302">
                <a:tc>
                  <a:txBody>
                    <a:bodyPr/>
                    <a:lstStyle/>
                    <a:p>
                      <a:pPr algn="l" fontAlgn="t"/>
                      <a:r>
                        <a:rPr lang="pt-BR" sz="1050" u="none" strike="noStrike">
                          <a:effectLst/>
                        </a:rPr>
                        <a:t>Educação profissionalizante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5.927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4.456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1.471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67302">
                <a:tc>
                  <a:txBody>
                    <a:bodyPr/>
                    <a:lstStyle/>
                    <a:p>
                      <a:pPr algn="l" fontAlgn="t"/>
                      <a:r>
                        <a:rPr lang="pt-BR" sz="1050" u="none" strike="noStrike" dirty="0">
                          <a:effectLst/>
                        </a:rPr>
                        <a:t>Educação superior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45.266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15.203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30.063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67302">
                <a:tc>
                  <a:txBody>
                    <a:bodyPr/>
                    <a:lstStyle/>
                    <a:p>
                      <a:pPr algn="l" fontAlgn="t"/>
                      <a:r>
                        <a:rPr lang="pt-BR" sz="1050" u="none" strike="noStrike" dirty="0">
                          <a:effectLst/>
                        </a:rPr>
                        <a:t>Formação docente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9.258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923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8.335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67302">
                <a:tc>
                  <a:txBody>
                    <a:bodyPr/>
                    <a:lstStyle/>
                    <a:p>
                      <a:pPr algn="l" fontAlgn="t"/>
                      <a:r>
                        <a:rPr lang="pt-BR" sz="1050" u="none" strike="noStrike" dirty="0">
                          <a:effectLst/>
                        </a:rPr>
                        <a:t>Remuneração docente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16.932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27.025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-10.093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6730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u="none" strike="noStrike" dirty="0">
                          <a:effectLst/>
                        </a:rPr>
                        <a:t>Padrão mínimo de qualidade - Norte e Nordeste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>
                          <a:effectLst/>
                        </a:rPr>
                        <a:t>16.333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16.333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67302">
                <a:tc>
                  <a:txBody>
                    <a:bodyPr/>
                    <a:lstStyle/>
                    <a:p>
                      <a:pPr algn="l" fontAlgn="t"/>
                      <a:r>
                        <a:rPr lang="pt-BR" sz="1050" b="1" u="none" strike="noStrike" dirty="0">
                          <a:effectLst/>
                        </a:rPr>
                        <a:t>TOTAL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u="none" strike="noStrike" dirty="0">
                          <a:effectLst/>
                        </a:rPr>
                        <a:t>169.830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u="none" strike="noStrike" dirty="0">
                          <a:effectLst/>
                        </a:rPr>
                        <a:t>61.058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u="none" strike="noStrike" dirty="0">
                          <a:effectLst/>
                        </a:rPr>
                        <a:t>108.772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  <a:tr h="279452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u="none" strike="noStrike" dirty="0">
                          <a:effectLst/>
                        </a:rPr>
                        <a:t>Proporção do PIB (2009)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5,40%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1,94%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effectLst/>
                        </a:rPr>
                        <a:t>3,46%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755576" y="5733256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</a:t>
            </a:r>
            <a:r>
              <a:rPr lang="pt-BR" sz="1200" dirty="0" smtClean="0"/>
              <a:t>IPEA</a:t>
            </a:r>
            <a:r>
              <a:rPr lang="pt-BR" sz="1200" dirty="0"/>
              <a:t>. “Financiamento da educação: necessidades e </a:t>
            </a:r>
            <a:r>
              <a:rPr lang="pt-BR" sz="1200" dirty="0" smtClean="0"/>
              <a:t>possibilidades”</a:t>
            </a:r>
          </a:p>
          <a:p>
            <a:r>
              <a:rPr lang="pt-BR" sz="1200" dirty="0" smtClean="0"/>
              <a:t>Em: Comunicados </a:t>
            </a:r>
            <a:r>
              <a:rPr lang="pt-BR" sz="1200" dirty="0"/>
              <a:t>do IPEA, No. 124. </a:t>
            </a:r>
            <a:r>
              <a:rPr lang="pt-BR" sz="1200" dirty="0" smtClean="0"/>
              <a:t>Brasília</a:t>
            </a:r>
            <a:r>
              <a:rPr lang="pt-BR" sz="1200" dirty="0"/>
              <a:t>, 14 de dezembro de 2011. 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z="3600" dirty="0" smtClean="0"/>
              <a:t>Estimativa de custo adicional</a:t>
            </a:r>
            <a:endParaRPr lang="pt-BR" sz="3600" dirty="0"/>
          </a:p>
        </p:txBody>
      </p:sp>
      <p:sp>
        <p:nvSpPr>
          <p:cNvPr id="2" name="Elipse 1"/>
          <p:cNvSpPr/>
          <p:nvPr/>
        </p:nvSpPr>
        <p:spPr>
          <a:xfrm>
            <a:off x="5220072" y="5301208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6228184" y="5301208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576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/>
              <a:t>Participação relativa dos gastos por nível de governo</a:t>
            </a:r>
            <a:br>
              <a:rPr lang="pt-BR" sz="3600" dirty="0"/>
            </a:br>
            <a:endParaRPr lang="pt-BR" sz="3600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1183827"/>
              </p:ext>
            </p:extLst>
          </p:nvPr>
        </p:nvGraphicFramePr>
        <p:xfrm>
          <a:off x="611560" y="1484784"/>
          <a:ext cx="734481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899592" y="6093296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</a:t>
            </a:r>
            <a:r>
              <a:rPr lang="pt-BR" sz="1200" dirty="0" smtClean="0"/>
              <a:t>IPEA</a:t>
            </a:r>
            <a:r>
              <a:rPr lang="pt-BR" sz="1200" dirty="0"/>
              <a:t>. “Financiamento da educação: necessidades e </a:t>
            </a:r>
            <a:r>
              <a:rPr lang="pt-BR" sz="1200" dirty="0" smtClean="0"/>
              <a:t>possibilidades”</a:t>
            </a:r>
          </a:p>
          <a:p>
            <a:r>
              <a:rPr lang="pt-BR" sz="1200" dirty="0" smtClean="0"/>
              <a:t>Em: Comunicados </a:t>
            </a:r>
            <a:r>
              <a:rPr lang="pt-BR" sz="1200" dirty="0"/>
              <a:t>do IPEA, No. 124. </a:t>
            </a:r>
            <a:r>
              <a:rPr lang="pt-BR" sz="1200" dirty="0" smtClean="0"/>
              <a:t>Brasília</a:t>
            </a:r>
            <a:r>
              <a:rPr lang="pt-BR" sz="1200" dirty="0"/>
              <a:t>, 14 de dezembro de 2011. </a:t>
            </a:r>
          </a:p>
        </p:txBody>
      </p:sp>
    </p:spTree>
    <p:extLst>
      <p:ext uri="{BB962C8B-B14F-4D97-AF65-F5344CB8AC3E}">
        <p14:creationId xmlns:p14="http://schemas.microsoft.com/office/powerpoint/2010/main" val="126363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/>
          <a:lstStyle/>
          <a:p>
            <a:r>
              <a:rPr lang="pt-BR" sz="2800" dirty="0" smtClean="0"/>
              <a:t>Possibilidades de financiamento apontadas pelo IPEA</a:t>
            </a:r>
            <a:endParaRPr lang="pt-BR" sz="2800" dirty="0"/>
          </a:p>
        </p:txBody>
      </p:sp>
      <p:pic>
        <p:nvPicPr>
          <p:cNvPr id="4" name="Espaço Reservado para Conteúdo 3" descr="Recorte de Tel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24744"/>
            <a:ext cx="8038252" cy="4525963"/>
          </a:xfrm>
        </p:spPr>
      </p:pic>
      <p:sp>
        <p:nvSpPr>
          <p:cNvPr id="5" name="CaixaDeTexto 4"/>
          <p:cNvSpPr txBox="1"/>
          <p:nvPr/>
        </p:nvSpPr>
        <p:spPr>
          <a:xfrm>
            <a:off x="755576" y="6063679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</a:t>
            </a:r>
            <a:r>
              <a:rPr lang="pt-BR" sz="1200" dirty="0" smtClean="0"/>
              <a:t>IPEA</a:t>
            </a:r>
            <a:r>
              <a:rPr lang="pt-BR" sz="1200" dirty="0"/>
              <a:t>. “Financiamento da educação: necessidades e </a:t>
            </a:r>
            <a:r>
              <a:rPr lang="pt-BR" sz="1200" dirty="0" smtClean="0"/>
              <a:t>possibilidades”</a:t>
            </a:r>
          </a:p>
          <a:p>
            <a:r>
              <a:rPr lang="pt-BR" sz="1200" dirty="0" smtClean="0"/>
              <a:t>Em: Comunicados </a:t>
            </a:r>
            <a:r>
              <a:rPr lang="pt-BR" sz="1200" dirty="0"/>
              <a:t>do IPEA, No. 124. </a:t>
            </a:r>
            <a:r>
              <a:rPr lang="pt-BR" sz="1200" dirty="0" smtClean="0"/>
              <a:t>Brasília</a:t>
            </a:r>
            <a:r>
              <a:rPr lang="pt-BR" sz="1200" dirty="0"/>
              <a:t>, 14 de dezembro de 2011. </a:t>
            </a:r>
          </a:p>
        </p:txBody>
      </p:sp>
      <p:sp>
        <p:nvSpPr>
          <p:cNvPr id="3" name="Elipse 2"/>
          <p:cNvSpPr/>
          <p:nvPr/>
        </p:nvSpPr>
        <p:spPr>
          <a:xfrm>
            <a:off x="6516216" y="3645024"/>
            <a:ext cx="100811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/>
          <p:cNvSpPr/>
          <p:nvPr/>
        </p:nvSpPr>
        <p:spPr>
          <a:xfrm>
            <a:off x="6516216" y="4581128"/>
            <a:ext cx="100811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57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pt-BR" sz="3200" dirty="0" smtClean="0"/>
              <a:t>O que os especialistas já apontaram para a Comissão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472608"/>
          </a:xfrm>
        </p:spPr>
        <p:txBody>
          <a:bodyPr/>
          <a:lstStyle/>
          <a:p>
            <a:endParaRPr lang="pt-BR" sz="2800" dirty="0" smtClean="0"/>
          </a:p>
          <a:p>
            <a:r>
              <a:rPr lang="pt-BR" sz="2800" dirty="0" smtClean="0"/>
              <a:t>Reforma orçamentária</a:t>
            </a:r>
          </a:p>
          <a:p>
            <a:r>
              <a:rPr lang="pt-BR" sz="2800" dirty="0" smtClean="0"/>
              <a:t>Reforma fiscal</a:t>
            </a:r>
          </a:p>
          <a:p>
            <a:r>
              <a:rPr lang="pt-BR" sz="2800" dirty="0" smtClean="0"/>
              <a:t>Reforma previdenciária</a:t>
            </a:r>
          </a:p>
          <a:p>
            <a:r>
              <a:rPr lang="pt-BR" sz="2800" dirty="0" smtClean="0"/>
              <a:t>Necessidade de investimentos em infraestrutura – faltam estradas...e mão de obra qualificada</a:t>
            </a:r>
          </a:p>
        </p:txBody>
      </p:sp>
    </p:spTree>
    <p:extLst>
      <p:ext uri="{BB962C8B-B14F-4D97-AF65-F5344CB8AC3E}">
        <p14:creationId xmlns:p14="http://schemas.microsoft.com/office/powerpoint/2010/main" val="256323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827584" y="1772816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 smtClean="0"/>
              <a:t>O Panorama</a:t>
            </a: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252479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pt-BR" dirty="0" smtClean="0"/>
              <a:t>Algumas preocupações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908720"/>
            <a:ext cx="8229600" cy="4525963"/>
          </a:xfrm>
        </p:spPr>
        <p:txBody>
          <a:bodyPr/>
          <a:lstStyle/>
          <a:p>
            <a:r>
              <a:rPr lang="pt-BR" sz="2600" dirty="0" smtClean="0"/>
              <a:t>O petróleo não é uma fonte renovável, também não são os recursos financeiros que dele vêm. </a:t>
            </a:r>
            <a:endParaRPr lang="pt-BR" sz="2600" dirty="0" smtClean="0"/>
          </a:p>
          <a:p>
            <a:r>
              <a:rPr lang="pt-BR" sz="2600" dirty="0" smtClean="0"/>
              <a:t>É preciso encontrar fontes para </a:t>
            </a:r>
            <a:r>
              <a:rPr lang="pt-BR" sz="2600" dirty="0" smtClean="0"/>
              <a:t>o financiamento das despesas correntes – tornar o </a:t>
            </a:r>
            <a:r>
              <a:rPr lang="pt-BR" sz="2600" dirty="0" smtClean="0"/>
              <a:t>financiamento da Educação </a:t>
            </a:r>
            <a:r>
              <a:rPr lang="pt-BR" sz="2600" dirty="0" smtClean="0"/>
              <a:t>sustentável</a:t>
            </a:r>
            <a:endParaRPr lang="pt-BR" sz="2600" dirty="0" smtClean="0"/>
          </a:p>
          <a:p>
            <a:r>
              <a:rPr lang="pt-BR" sz="2600" dirty="0" smtClean="0"/>
              <a:t>De que forma outras políticas concorrem com o financiamento da Educação? Ex., contribuições </a:t>
            </a:r>
            <a:r>
              <a:rPr lang="pt-BR" sz="2600" dirty="0" err="1" smtClean="0"/>
              <a:t>vs</a:t>
            </a:r>
            <a:r>
              <a:rPr lang="pt-BR" sz="2600" dirty="0" smtClean="0"/>
              <a:t> impostos; redução de impostos para estimular o consumo, renúncias e subsídios fiscais.</a:t>
            </a:r>
          </a:p>
          <a:p>
            <a:r>
              <a:rPr lang="pt-BR" sz="2600" dirty="0" smtClean="0"/>
              <a:t>Apoio técnico aos municípios para aumentar a eficiência e eficácia do gasto (ex. PAR</a:t>
            </a:r>
            <a:r>
              <a:rPr lang="pt-BR" sz="2600" dirty="0" smtClean="0"/>
              <a:t>)</a:t>
            </a:r>
            <a:endParaRPr lang="pt-BR" sz="260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323528" y="5517232"/>
            <a:ext cx="6768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pt-BR" sz="2600" dirty="0"/>
              <a:t>Incremento dos recursos discricionários – necessidade de transparência na execução e nos critérios de distribuição.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63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Infra – Ensino Fundamental</a:t>
            </a:r>
            <a:endParaRPr lang="pt-BR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5004629"/>
              </p:ext>
            </p:extLst>
          </p:nvPr>
        </p:nvGraphicFramePr>
        <p:xfrm>
          <a:off x="395536" y="1916832"/>
          <a:ext cx="7467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5868144" y="1298503"/>
            <a:ext cx="273630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109 mil escolas de EF sem laboratório de ciências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151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Infra – Ensino Médio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868144" y="1298503"/>
            <a:ext cx="273630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11 mil escolas de EM sem laboratório de ciências</a:t>
            </a:r>
            <a:endParaRPr lang="pt-BR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2003187"/>
              </p:ext>
            </p:extLst>
          </p:nvPr>
        </p:nvGraphicFramePr>
        <p:xfrm>
          <a:off x="755576" y="1922386"/>
          <a:ext cx="7458076" cy="4352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537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dirty="0"/>
              <a:t>Rendimento médio dos professores de Educação Básica em relação ao rendimento médio dos demais profissionais com Educação Superior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1215634"/>
              </p:ext>
            </p:extLst>
          </p:nvPr>
        </p:nvGraphicFramePr>
        <p:xfrm>
          <a:off x="539552" y="1340768"/>
          <a:ext cx="7920880" cy="4608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8028384" y="3079992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51,7%</a:t>
            </a:r>
            <a:endParaRPr lang="pt-BR" sz="16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79512" y="5877272"/>
            <a:ext cx="69847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Déficit de professores: 32.700 no EM de acordo com o relatório do TCU (cálculo conservador). </a:t>
            </a:r>
            <a:r>
              <a:rPr lang="pt-BR" sz="1600" dirty="0" err="1" smtClean="0"/>
              <a:t>Fisica</a:t>
            </a:r>
            <a:r>
              <a:rPr lang="pt-BR" sz="1600" dirty="0" smtClean="0"/>
              <a:t>, Química, Sociologia e Filosofia liderando.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Estimativas do MEC já apontaram 170 mil.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31964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C 05\Downloads\porcentagem-de-crianças-de-4-e-5-anos-na-escola (3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848362" cy="523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11560" y="5085184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Quase um milhão de crianças precisam ser incluídas na Educação Infantil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43086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Ensino Médio</a:t>
            </a:r>
            <a:endParaRPr lang="pt-BR" dirty="0"/>
          </a:p>
        </p:txBody>
      </p:sp>
      <p:pic>
        <p:nvPicPr>
          <p:cNvPr id="4" name="Espaço Reservado para Conteúdo 5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41" y="1340768"/>
            <a:ext cx="8071791" cy="2952328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539552" y="4931876"/>
            <a:ext cx="6768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Apesar de ter 81,2% dos jovens na escola, apenas 54,4% estão no nível adequado, o Ensino Médio. Isso significa um incremento de 3 milhões de matrículas no Ensino Médio.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519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Educação em tempo integral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Meta do PNE</a:t>
            </a:r>
          </a:p>
          <a:p>
            <a:pPr marL="400050" lvl="1" indent="0">
              <a:buNone/>
            </a:pPr>
            <a:r>
              <a:rPr lang="pt-BR" dirty="0" smtClean="0"/>
              <a:t>Oferecer </a:t>
            </a:r>
            <a:r>
              <a:rPr lang="pt-BR" dirty="0"/>
              <a:t>Educação em tempo integral em, no mínimo, 50% das escolas públicas, de forma a atender, pelo menos, 25% </a:t>
            </a:r>
            <a:r>
              <a:rPr lang="pt-BR" dirty="0" smtClean="0"/>
              <a:t>dos alunos da </a:t>
            </a:r>
            <a:r>
              <a:rPr lang="pt-BR" dirty="0"/>
              <a:t>Educação Básica</a:t>
            </a:r>
            <a:r>
              <a:rPr lang="pt-BR" dirty="0" smtClean="0"/>
              <a:t>.</a:t>
            </a:r>
          </a:p>
          <a:p>
            <a:r>
              <a:rPr lang="pt-BR" dirty="0" smtClean="0"/>
              <a:t>Em 2012, apenas 9,9% das matrículas eram em tempo integral. Mais 9,4 milhões de alunos precisam passar a estudar nesta modalidade.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439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PC 05\Downloads\5_Metas_-_Meta_3-_Desempenho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004731"/>
            <a:ext cx="7200800" cy="4800533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pt-BR" dirty="0" smtClean="0"/>
              <a:t>Desempenho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948264" y="428380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10,3% EM-</a:t>
            </a:r>
            <a:r>
              <a:rPr lang="pt-BR" dirty="0" err="1" smtClean="0"/>
              <a:t>Mat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7020272" y="291565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40% EF I-</a:t>
            </a:r>
            <a:r>
              <a:rPr lang="pt-BR" dirty="0" err="1" smtClean="0"/>
              <a:t>Port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7020272" y="154750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Meta: 70%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323528" y="6021288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MEC/Inep/ </a:t>
            </a:r>
            <a:r>
              <a:rPr lang="pt-BR" sz="1400" dirty="0" err="1" smtClean="0"/>
              <a:t>Microdados</a:t>
            </a:r>
            <a:r>
              <a:rPr lang="pt-BR" sz="1400" dirty="0" smtClean="0"/>
              <a:t> do Saeb e Prova Brasil. Elaboração Todos Pela Educação.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45584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3348</TotalTime>
  <Words>929</Words>
  <Application>Microsoft Office PowerPoint</Application>
  <PresentationFormat>Apresentação na tela (4:3)</PresentationFormat>
  <Paragraphs>123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Comissão Especial destinada a debater e propor soluções para o financiamento da Educação no Brasil</vt:lpstr>
      <vt:lpstr>Apresentação do PowerPoint</vt:lpstr>
      <vt:lpstr>Infra – Ensino Fundamental</vt:lpstr>
      <vt:lpstr>Infra – Ensino Médio</vt:lpstr>
      <vt:lpstr>Rendimento médio dos professores de Educação Básica em relação ao rendimento médio dos demais profissionais com Educação Superior</vt:lpstr>
      <vt:lpstr>Apresentação do PowerPoint</vt:lpstr>
      <vt:lpstr>Ensino Médio</vt:lpstr>
      <vt:lpstr>Educação em tempo integral</vt:lpstr>
      <vt:lpstr>Desempenho</vt:lpstr>
      <vt:lpstr>Desigualdade</vt:lpstr>
      <vt:lpstr>Meta 20 – Financiamento </vt:lpstr>
      <vt:lpstr>Fundeb</vt:lpstr>
      <vt:lpstr>Gasto em Educação em relação ao PIB</vt:lpstr>
      <vt:lpstr>...porém em valores per capita:</vt:lpstr>
      <vt:lpstr>Divergências nas fontes de informação</vt:lpstr>
      <vt:lpstr>Estimativa de custo adicional</vt:lpstr>
      <vt:lpstr>Participação relativa dos gastos por nível de governo </vt:lpstr>
      <vt:lpstr>Possibilidades de financiamento apontadas pelo IPEA</vt:lpstr>
      <vt:lpstr>O que os especialistas já apontaram para a Comissão</vt:lpstr>
      <vt:lpstr>Algumas preocupações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Thales</dc:creator>
  <cp:lastModifiedBy>Alejandra</cp:lastModifiedBy>
  <cp:revision>137</cp:revision>
  <dcterms:created xsi:type="dcterms:W3CDTF">2013-02-08T12:49:01Z</dcterms:created>
  <dcterms:modified xsi:type="dcterms:W3CDTF">2014-05-07T15:41:35Z</dcterms:modified>
</cp:coreProperties>
</file>